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gif" ContentType="image/gif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5" r:id="rId1"/>
    <p:sldMasterId id="2147483679" r:id="rId2"/>
  </p:sldMasterIdLst>
  <p:notesMasterIdLst>
    <p:notesMasterId r:id="rId24"/>
  </p:notesMasterIdLst>
  <p:sldIdLst>
    <p:sldId id="257" r:id="rId3"/>
    <p:sldId id="287" r:id="rId4"/>
    <p:sldId id="286" r:id="rId5"/>
    <p:sldId id="293" r:id="rId6"/>
    <p:sldId id="261" r:id="rId7"/>
    <p:sldId id="276" r:id="rId8"/>
    <p:sldId id="258" r:id="rId9"/>
    <p:sldId id="278" r:id="rId10"/>
    <p:sldId id="288" r:id="rId11"/>
    <p:sldId id="289" r:id="rId12"/>
    <p:sldId id="290" r:id="rId13"/>
    <p:sldId id="291" r:id="rId14"/>
    <p:sldId id="292" r:id="rId15"/>
    <p:sldId id="294" r:id="rId16"/>
    <p:sldId id="295" r:id="rId17"/>
    <p:sldId id="296" r:id="rId18"/>
    <p:sldId id="297" r:id="rId19"/>
    <p:sldId id="298" r:id="rId20"/>
    <p:sldId id="299" r:id="rId21"/>
    <p:sldId id="300" r:id="rId22"/>
    <p:sldId id="302" r:id="rId23"/>
  </p:sldIdLst>
  <p:sldSz cx="13004800" cy="97536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3072">
          <p15:clr>
            <a:srgbClr val="A4A3A4"/>
          </p15:clr>
        </p15:guide>
        <p15:guide id="2" pos="409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79"/>
  </p:normalViewPr>
  <p:slideViewPr>
    <p:cSldViewPr snapToGrid="0" snapToObjects="1">
      <p:cViewPr varScale="1">
        <p:scale>
          <a:sx n="67" d="100"/>
          <a:sy n="67" d="100"/>
        </p:scale>
        <p:origin x="368" y="192"/>
      </p:cViewPr>
      <p:guideLst>
        <p:guide orient="horz" pos="3072"/>
        <p:guide pos="4096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notesMaster" Target="notesMasters/notesMaster1.xml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457200" marR="0" lvl="1" indent="22860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914400" marR="0" lvl="2" indent="45720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371600" marR="0" lvl="3" indent="68580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828800" marR="0" lvl="4" indent="91440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286000" marR="0" lvl="5" indent="114300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743200" marR="0" lvl="6" indent="137160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200400" marR="0" lvl="7" indent="160020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3657600" marR="0" lvl="8" indent="182880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70725408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Gill Sans"/>
              <a:buNone/>
            </a:pPr>
            <a:fld id="{00000000-1234-1234-1234-123412341234}" type="slidenum">
              <a:rPr lang="en" sz="3600" b="0" i="0" u="none" strike="noStrike" cap="non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rPr>
              <a:t>1</a:t>
            </a:fld>
            <a:endParaRPr lang="en" sz="3600" b="0" i="0" u="none" strike="noStrike" cap="none">
              <a:solidFill>
                <a:srgbClr val="535353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97" name="Shape 9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endParaRPr sz="2200" b="0" i="0" u="none" strike="noStrike" cap="none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ln/>
        </p:spPr>
        <p:txBody>
          <a:bodyPr/>
          <a:lstStyle/>
          <a:p>
            <a:fld id="{3158837A-0383-6D44-AB65-D56DEDB91D38}" type="slidenum">
              <a:rPr lang="en-US" altLang="en-US"/>
              <a:pPr/>
              <a:t>13</a:t>
            </a:fld>
            <a:endParaRPr lang="en-US" altLang="en-US"/>
          </a:p>
        </p:txBody>
      </p:sp>
      <p:sp>
        <p:nvSpPr>
          <p:cNvPr id="142338" name="Rectangle 2"/>
          <p:cNvSpPr>
            <a:spLocks noChangeArrowheads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2339" name="Rectangle 3"/>
          <p:cNvSpPr>
            <a:spLocks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lIns="91367" tIns="45683" rIns="91367" bIns="45683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432663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ln/>
        </p:spPr>
        <p:txBody>
          <a:bodyPr/>
          <a:lstStyle/>
          <a:p>
            <a:fld id="{693B5203-B15C-834E-A891-2F0B591964E0}" type="slidenum">
              <a:rPr lang="en-US" altLang="en-US"/>
              <a:pPr/>
              <a:t>14</a:t>
            </a:fld>
            <a:endParaRPr lang="en-US" altLang="en-US"/>
          </a:p>
        </p:txBody>
      </p:sp>
      <p:sp>
        <p:nvSpPr>
          <p:cNvPr id="152578" name="Rectangle 2"/>
          <p:cNvSpPr>
            <a:spLocks noChangeArrowheads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2579" name="Rectangle 3"/>
          <p:cNvSpPr>
            <a:spLocks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lIns="91367" tIns="45683" rIns="91367" bIns="45683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512203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ln/>
        </p:spPr>
        <p:txBody>
          <a:bodyPr/>
          <a:lstStyle/>
          <a:p>
            <a:fld id="{51D6B179-C04A-F944-BA06-FE607FA66F2C}" type="slidenum">
              <a:rPr lang="en-US" altLang="en-US"/>
              <a:pPr/>
              <a:t>15</a:t>
            </a:fld>
            <a:endParaRPr lang="en-US" altLang="en-US"/>
          </a:p>
        </p:txBody>
      </p:sp>
      <p:sp>
        <p:nvSpPr>
          <p:cNvPr id="154626" name="Rectangle 2"/>
          <p:cNvSpPr>
            <a:spLocks noChangeArrowheads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4627" name="Rectangle 3"/>
          <p:cNvSpPr>
            <a:spLocks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lIns="91367" tIns="45683" rIns="91367" bIns="45683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59765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ln/>
        </p:spPr>
        <p:txBody>
          <a:bodyPr/>
          <a:lstStyle/>
          <a:p>
            <a:fld id="{5B7804D7-3E43-D843-86EA-BE286E06B074}" type="slidenum">
              <a:rPr lang="en-US" altLang="en-US"/>
              <a:pPr/>
              <a:t>16</a:t>
            </a:fld>
            <a:endParaRPr lang="en-US" altLang="en-US"/>
          </a:p>
        </p:txBody>
      </p:sp>
      <p:sp>
        <p:nvSpPr>
          <p:cNvPr id="156674" name="Rectangle 2"/>
          <p:cNvSpPr>
            <a:spLocks noChangeArrowheads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6675" name="Rectangle 3"/>
          <p:cNvSpPr>
            <a:spLocks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lIns="91367" tIns="45683" rIns="91367" bIns="45683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432287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ln/>
        </p:spPr>
        <p:txBody>
          <a:bodyPr/>
          <a:lstStyle/>
          <a:p>
            <a:fld id="{9A17BB92-E638-D34C-9E35-BD56E22F4EA6}" type="slidenum">
              <a:rPr lang="en-US" altLang="en-US"/>
              <a:pPr/>
              <a:t>17</a:t>
            </a:fld>
            <a:endParaRPr lang="en-US" altLang="en-US"/>
          </a:p>
        </p:txBody>
      </p:sp>
      <p:sp>
        <p:nvSpPr>
          <p:cNvPr id="158722" name="Rectangle 2"/>
          <p:cNvSpPr>
            <a:spLocks noChangeArrowheads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8723" name="Rectangle 3"/>
          <p:cNvSpPr>
            <a:spLocks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lIns="91367" tIns="45683" rIns="91367" bIns="45683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322317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ln/>
        </p:spPr>
        <p:txBody>
          <a:bodyPr/>
          <a:lstStyle/>
          <a:p>
            <a:fld id="{9088C0C3-99A9-F642-B8A7-45D9AADA39EE}" type="slidenum">
              <a:rPr lang="en-US" altLang="en-US"/>
              <a:pPr/>
              <a:t>18</a:t>
            </a:fld>
            <a:endParaRPr lang="en-US" altLang="en-US"/>
          </a:p>
        </p:txBody>
      </p:sp>
      <p:sp>
        <p:nvSpPr>
          <p:cNvPr id="169986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99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894879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ln/>
        </p:spPr>
        <p:txBody>
          <a:bodyPr/>
          <a:lstStyle/>
          <a:p>
            <a:fld id="{E8A0B69D-8911-0842-9764-5AB8DF2327A1}" type="slidenum">
              <a:rPr lang="en-US" altLang="en-US"/>
              <a:pPr/>
              <a:t>19</a:t>
            </a:fld>
            <a:endParaRPr lang="en-US" altLang="en-US"/>
          </a:p>
        </p:txBody>
      </p:sp>
      <p:sp>
        <p:nvSpPr>
          <p:cNvPr id="165890" name="Rectangle 2"/>
          <p:cNvSpPr>
            <a:spLocks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5891" name="Rectangle 3"/>
          <p:cNvSpPr>
            <a:spLocks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308439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ln/>
        </p:spPr>
        <p:txBody>
          <a:bodyPr/>
          <a:lstStyle/>
          <a:p>
            <a:fld id="{BD614FE0-DBDB-154B-8E4D-C1D61D68FB7B}" type="slidenum">
              <a:rPr lang="en-US" altLang="en-US"/>
              <a:pPr/>
              <a:t>3</a:t>
            </a:fld>
            <a:endParaRPr lang="en-US" altLang="en-US"/>
          </a:p>
        </p:txBody>
      </p:sp>
      <p:sp>
        <p:nvSpPr>
          <p:cNvPr id="193538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35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9142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ln/>
        </p:spPr>
        <p:txBody>
          <a:bodyPr/>
          <a:lstStyle/>
          <a:p>
            <a:fld id="{B974B3B4-8DD4-7145-86AE-F2462AFB6A6D}" type="slidenum">
              <a:rPr lang="en-US" altLang="en-US"/>
              <a:pPr/>
              <a:t>4</a:t>
            </a:fld>
            <a:endParaRPr lang="en-US" altLang="en-US"/>
          </a:p>
        </p:txBody>
      </p:sp>
      <p:sp>
        <p:nvSpPr>
          <p:cNvPr id="137218" name="Rectangle 2"/>
          <p:cNvSpPr>
            <a:spLocks noChangeArrowheads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7219" name="Rectangle 3"/>
          <p:cNvSpPr>
            <a:spLocks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lIns="91367" tIns="45683" rIns="91367" bIns="45683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259803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Gill Sans"/>
              <a:buNone/>
            </a:pPr>
            <a:fld id="{00000000-1234-1234-1234-123412341234}" type="slidenum">
              <a:rPr lang="en" sz="3600" b="0" i="0" u="none" strike="noStrike" cap="non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rPr>
              <a:t>5</a:t>
            </a:fld>
            <a:endParaRPr lang="en" sz="3600" b="0" i="0" u="none" strike="noStrike" cap="none">
              <a:solidFill>
                <a:srgbClr val="535353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00" name="Shape 20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01" name="Shape 201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endParaRPr sz="2200" b="0" i="0" u="none" strike="noStrike" cap="none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Gill Sans"/>
              <a:buNone/>
            </a:pPr>
            <a:fld id="{00000000-1234-1234-1234-123412341234}" type="slidenum">
              <a:rPr lang="en" sz="3600" b="0" i="0" u="none" strike="noStrike" cap="non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rPr>
              <a:t>7</a:t>
            </a:fld>
            <a:endParaRPr lang="en" sz="3600" b="0" i="0" u="none" strike="noStrike" cap="none">
              <a:solidFill>
                <a:srgbClr val="535353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05" name="Shape 10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06" name="Shape 10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endParaRPr sz="2200" b="0" i="0" u="none" strike="noStrike" cap="none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ln/>
        </p:spPr>
        <p:txBody>
          <a:bodyPr/>
          <a:lstStyle/>
          <a:p>
            <a:fld id="{4F1A84E6-A2A7-274A-9C80-EFA764F54098}" type="slidenum">
              <a:rPr lang="en-US" altLang="en-US"/>
              <a:pPr/>
              <a:t>9</a:t>
            </a:fld>
            <a:endParaRPr lang="en-US" altLang="en-US"/>
          </a:p>
        </p:txBody>
      </p:sp>
      <p:sp>
        <p:nvSpPr>
          <p:cNvPr id="166914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69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05373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ln/>
        </p:spPr>
        <p:txBody>
          <a:bodyPr/>
          <a:lstStyle/>
          <a:p>
            <a:fld id="{E7FE87AD-01F1-FB4B-AEF1-CA59C199E92B}" type="slidenum">
              <a:rPr lang="en-US" altLang="en-US"/>
              <a:pPr/>
              <a:t>10</a:t>
            </a:fld>
            <a:endParaRPr lang="en-US" altLang="en-US"/>
          </a:p>
        </p:txBody>
      </p:sp>
      <p:sp>
        <p:nvSpPr>
          <p:cNvPr id="118786" name="Rectangle 2"/>
          <p:cNvSpPr>
            <a:spLocks noChangeArrowheads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8787" name="Rectangle 3"/>
          <p:cNvSpPr>
            <a:spLocks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lIns="91367" tIns="45683" rIns="91367" bIns="45683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591206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ln/>
        </p:spPr>
        <p:txBody>
          <a:bodyPr/>
          <a:lstStyle/>
          <a:p>
            <a:fld id="{B5A13FFF-6062-E94C-B0F8-BC73584BB6F4}" type="slidenum">
              <a:rPr lang="en-US" altLang="en-US"/>
              <a:pPr/>
              <a:t>11</a:t>
            </a:fld>
            <a:endParaRPr lang="en-US" altLang="en-US"/>
          </a:p>
        </p:txBody>
      </p:sp>
      <p:sp>
        <p:nvSpPr>
          <p:cNvPr id="173058" name="Rectangle 2"/>
          <p:cNvSpPr>
            <a:spLocks noChangeArrowheads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3059" name="Rectangle 3"/>
          <p:cNvSpPr>
            <a:spLocks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lIns="91367" tIns="45683" rIns="91367" bIns="45683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239627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ln/>
        </p:spPr>
        <p:txBody>
          <a:bodyPr/>
          <a:lstStyle/>
          <a:p>
            <a:fld id="{B974B3B4-8DD4-7145-86AE-F2462AFB6A6D}" type="slidenum">
              <a:rPr lang="en-US" altLang="en-US"/>
              <a:pPr/>
              <a:t>12</a:t>
            </a:fld>
            <a:endParaRPr lang="en-US" altLang="en-US"/>
          </a:p>
        </p:txBody>
      </p:sp>
      <p:sp>
        <p:nvSpPr>
          <p:cNvPr id="137218" name="Rectangle 2"/>
          <p:cNvSpPr>
            <a:spLocks noChangeArrowheads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7219" name="Rectangle 3"/>
          <p:cNvSpPr>
            <a:spLocks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lIns="91367" tIns="45683" rIns="91367" bIns="45683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524851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5360" y="3029939"/>
            <a:ext cx="11054080" cy="2090702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0720" y="5527040"/>
            <a:ext cx="9103360" cy="2492587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502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3004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9506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6009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2511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9013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5516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2018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215DF-9304-D749-9E36-45FCEA760741}" type="datetimeFigureOut">
              <a:rPr lang="en-US" smtClean="0"/>
              <a:t>4/18/18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600" smtClean="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lang="en" sz="16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785312925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215DF-9304-D749-9E36-45FCEA760741}" type="datetimeFigureOut">
              <a:rPr lang="en-US" smtClean="0"/>
              <a:t>4/18/18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600" smtClean="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lang="en" sz="16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751902419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28480" y="390597"/>
            <a:ext cx="2926080" cy="832216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0240" y="390597"/>
            <a:ext cx="8561493" cy="832216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215DF-9304-D749-9E36-45FCEA760741}" type="datetimeFigureOut">
              <a:rPr lang="en-US" smtClean="0"/>
              <a:t>4/18/18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600" smtClean="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lang="en" sz="16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852018924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671146" y="1400841"/>
            <a:ext cx="11693700" cy="1455900"/>
          </a:xfrm>
          <a:prstGeom prst="rect">
            <a:avLst/>
          </a:prstGeom>
        </p:spPr>
        <p:txBody>
          <a:bodyPr lIns="144475" tIns="144475" rIns="144475" bIns="14447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671146" y="3639134"/>
            <a:ext cx="11693700" cy="5139300"/>
          </a:xfrm>
          <a:prstGeom prst="rect">
            <a:avLst/>
          </a:prstGeom>
        </p:spPr>
        <p:txBody>
          <a:bodyPr lIns="144475" tIns="144475" rIns="144475" bIns="14447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sldNum" idx="12"/>
          </p:nvPr>
        </p:nvSpPr>
        <p:spPr>
          <a:xfrm>
            <a:off x="12122370" y="8904292"/>
            <a:ext cx="780300" cy="746400"/>
          </a:xfrm>
          <a:prstGeom prst="rect">
            <a:avLst/>
          </a:prstGeom>
        </p:spPr>
        <p:txBody>
          <a:bodyPr lIns="144475" tIns="144475" rIns="144475" bIns="14447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 txBox="1">
            <a:spLocks noGrp="1"/>
          </p:cNvSpPr>
          <p:nvPr>
            <p:ph type="title"/>
          </p:nvPr>
        </p:nvSpPr>
        <p:spPr>
          <a:xfrm>
            <a:off x="655496" y="343966"/>
            <a:ext cx="11693700" cy="1455900"/>
          </a:xfrm>
          <a:prstGeom prst="rect">
            <a:avLst/>
          </a:prstGeom>
        </p:spPr>
        <p:txBody>
          <a:bodyPr lIns="144475" tIns="144475" rIns="144475" bIns="14447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body" idx="1"/>
          </p:nvPr>
        </p:nvSpPr>
        <p:spPr>
          <a:xfrm>
            <a:off x="671150" y="3228775"/>
            <a:ext cx="5688600" cy="5549400"/>
          </a:xfrm>
          <a:prstGeom prst="rect">
            <a:avLst/>
          </a:prstGeom>
        </p:spPr>
        <p:txBody>
          <a:bodyPr lIns="144475" tIns="144475" rIns="144475" bIns="144475" anchor="t" anchorCtr="0"/>
          <a:lstStyle>
            <a:lvl1pPr lvl="0">
              <a:spcBef>
                <a:spcPts val="0"/>
              </a:spcBef>
              <a:buSzPct val="100000"/>
              <a:defRPr sz="2200"/>
            </a:lvl1pPr>
            <a:lvl2pPr lvl="1">
              <a:spcBef>
                <a:spcPts val="0"/>
              </a:spcBef>
              <a:buSzPct val="100000"/>
              <a:defRPr sz="1900"/>
            </a:lvl2pPr>
            <a:lvl3pPr lvl="2">
              <a:spcBef>
                <a:spcPts val="0"/>
              </a:spcBef>
              <a:buSzPct val="100000"/>
              <a:defRPr sz="1900"/>
            </a:lvl3pPr>
            <a:lvl4pPr lvl="3">
              <a:spcBef>
                <a:spcPts val="0"/>
              </a:spcBef>
              <a:buSzPct val="100000"/>
              <a:defRPr sz="1900"/>
            </a:lvl4pPr>
            <a:lvl5pPr lvl="4">
              <a:spcBef>
                <a:spcPts val="0"/>
              </a:spcBef>
              <a:buSzPct val="100000"/>
              <a:defRPr sz="1900"/>
            </a:lvl5pPr>
            <a:lvl6pPr lvl="5">
              <a:spcBef>
                <a:spcPts val="0"/>
              </a:spcBef>
              <a:buSzPct val="100000"/>
              <a:defRPr sz="1900"/>
            </a:lvl6pPr>
            <a:lvl7pPr lvl="6">
              <a:spcBef>
                <a:spcPts val="0"/>
              </a:spcBef>
              <a:buSzPct val="100000"/>
              <a:defRPr sz="1900"/>
            </a:lvl7pPr>
            <a:lvl8pPr lvl="7">
              <a:spcBef>
                <a:spcPts val="0"/>
              </a:spcBef>
              <a:buSzPct val="100000"/>
              <a:defRPr sz="1900"/>
            </a:lvl8pPr>
            <a:lvl9pPr lvl="8">
              <a:spcBef>
                <a:spcPts val="0"/>
              </a:spcBef>
              <a:buSzPct val="100000"/>
              <a:defRPr sz="1900"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body" idx="2"/>
          </p:nvPr>
        </p:nvSpPr>
        <p:spPr>
          <a:xfrm>
            <a:off x="6676275" y="3197099"/>
            <a:ext cx="5688600" cy="5581200"/>
          </a:xfrm>
          <a:prstGeom prst="rect">
            <a:avLst/>
          </a:prstGeom>
        </p:spPr>
        <p:txBody>
          <a:bodyPr lIns="144475" tIns="144475" rIns="144475" bIns="144475" anchor="t" anchorCtr="0"/>
          <a:lstStyle>
            <a:lvl1pPr lvl="0">
              <a:spcBef>
                <a:spcPts val="0"/>
              </a:spcBef>
              <a:buSzPct val="100000"/>
              <a:defRPr sz="2200"/>
            </a:lvl1pPr>
            <a:lvl2pPr lvl="1">
              <a:spcBef>
                <a:spcPts val="0"/>
              </a:spcBef>
              <a:buSzPct val="100000"/>
              <a:defRPr sz="1900"/>
            </a:lvl2pPr>
            <a:lvl3pPr lvl="2">
              <a:spcBef>
                <a:spcPts val="0"/>
              </a:spcBef>
              <a:buSzPct val="100000"/>
              <a:defRPr sz="1900"/>
            </a:lvl3pPr>
            <a:lvl4pPr lvl="3">
              <a:spcBef>
                <a:spcPts val="0"/>
              </a:spcBef>
              <a:buSzPct val="100000"/>
              <a:defRPr sz="1900"/>
            </a:lvl4pPr>
            <a:lvl5pPr lvl="4">
              <a:spcBef>
                <a:spcPts val="0"/>
              </a:spcBef>
              <a:buSzPct val="100000"/>
              <a:defRPr sz="1900"/>
            </a:lvl5pPr>
            <a:lvl6pPr lvl="5">
              <a:spcBef>
                <a:spcPts val="0"/>
              </a:spcBef>
              <a:buSzPct val="100000"/>
              <a:defRPr sz="1900"/>
            </a:lvl6pPr>
            <a:lvl7pPr lvl="6">
              <a:spcBef>
                <a:spcPts val="0"/>
              </a:spcBef>
              <a:buSzPct val="100000"/>
              <a:defRPr sz="1900"/>
            </a:lvl7pPr>
            <a:lvl8pPr lvl="7">
              <a:spcBef>
                <a:spcPts val="0"/>
              </a:spcBef>
              <a:buSzPct val="100000"/>
              <a:defRPr sz="1900"/>
            </a:lvl8pPr>
            <a:lvl9pPr lvl="8">
              <a:spcBef>
                <a:spcPts val="0"/>
              </a:spcBef>
              <a:buSzPct val="100000"/>
              <a:defRPr sz="19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12122370" y="8904292"/>
            <a:ext cx="780300" cy="746400"/>
          </a:xfrm>
          <a:prstGeom prst="rect">
            <a:avLst/>
          </a:prstGeom>
        </p:spPr>
        <p:txBody>
          <a:bodyPr lIns="144475" tIns="144475" rIns="144475" bIns="14447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Line 2"/>
          <p:cNvSpPr>
            <a:spLocks noChangeShapeType="1"/>
          </p:cNvSpPr>
          <p:nvPr/>
        </p:nvSpPr>
        <p:spPr bwMode="auto">
          <a:xfrm>
            <a:off x="10403840" y="1517228"/>
            <a:ext cx="0" cy="639402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130032" tIns="65017" rIns="130032" bIns="65017"/>
          <a:lstStyle/>
          <a:p>
            <a:pPr defTabSz="1300326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3400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ctrTitle"/>
          </p:nvPr>
        </p:nvSpPr>
        <p:spPr>
          <a:xfrm>
            <a:off x="449298" y="663787"/>
            <a:ext cx="9645227" cy="3034453"/>
          </a:xfrm>
        </p:spPr>
        <p:txBody>
          <a:bodyPr/>
          <a:lstStyle>
            <a:lvl1pPr algn="r">
              <a:defRPr sz="6800"/>
            </a:lvl1pPr>
          </a:lstStyle>
          <a:p>
            <a:pPr lvl="0"/>
            <a:r>
              <a:rPr lang="en-US" noProof="0" smtClean="0"/>
              <a:t>Click to edit Master title style</a:t>
            </a:r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207912" y="4337192"/>
            <a:ext cx="8886613" cy="3359573"/>
          </a:xfrm>
        </p:spPr>
        <p:txBody>
          <a:bodyPr/>
          <a:lstStyle>
            <a:lvl1pPr marL="0" indent="0" algn="r">
              <a:buFont typeface="Wingdings" charset="0"/>
              <a:buNone/>
              <a:defRPr sz="4600"/>
            </a:lvl1pPr>
          </a:lstStyle>
          <a:p>
            <a:pPr lvl="0"/>
            <a:r>
              <a:rPr lang="en-US" noProof="0" smtClean="0"/>
              <a:t>Click to edit Master subtitle style</a:t>
            </a:r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dt" sz="half" idx="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>
            <a:lvl1pPr>
              <a:defRPr/>
            </a:lvl1pPr>
          </a:lstStyle>
          <a:p>
            <a:fld id="{805D9A71-BB83-8849-8340-9329400C290F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grpSp>
        <p:nvGrpSpPr>
          <p:cNvPr id="4104" name="Group 8"/>
          <p:cNvGrpSpPr>
            <a:grpSpLocks/>
          </p:cNvGrpSpPr>
          <p:nvPr/>
        </p:nvGrpSpPr>
        <p:grpSpPr bwMode="auto">
          <a:xfrm>
            <a:off x="10656715" y="4255913"/>
            <a:ext cx="1903307" cy="3113475"/>
            <a:chOff x="4704" y="1885"/>
            <a:chExt cx="843" cy="1379"/>
          </a:xfrm>
        </p:grpSpPr>
        <p:sp>
          <p:nvSpPr>
            <p:cNvPr id="4105" name="Oval 9"/>
            <p:cNvSpPr>
              <a:spLocks noChangeArrowheads="1"/>
            </p:cNvSpPr>
            <p:nvPr/>
          </p:nvSpPr>
          <p:spPr bwMode="auto">
            <a:xfrm>
              <a:off x="4704" y="1885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1300326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3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4106" name="Oval 10"/>
            <p:cNvSpPr>
              <a:spLocks noChangeArrowheads="1"/>
            </p:cNvSpPr>
            <p:nvPr/>
          </p:nvSpPr>
          <p:spPr bwMode="auto">
            <a:xfrm>
              <a:off x="4883" y="1885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1300326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3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4107" name="Oval 11"/>
            <p:cNvSpPr>
              <a:spLocks noChangeArrowheads="1"/>
            </p:cNvSpPr>
            <p:nvPr/>
          </p:nvSpPr>
          <p:spPr bwMode="auto">
            <a:xfrm>
              <a:off x="5062" y="1885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1300326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3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4108" name="Oval 12"/>
            <p:cNvSpPr>
              <a:spLocks noChangeArrowheads="1"/>
            </p:cNvSpPr>
            <p:nvPr/>
          </p:nvSpPr>
          <p:spPr bwMode="auto">
            <a:xfrm>
              <a:off x="4704" y="2064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1300326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3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4109" name="Oval 13"/>
            <p:cNvSpPr>
              <a:spLocks noChangeArrowheads="1"/>
            </p:cNvSpPr>
            <p:nvPr/>
          </p:nvSpPr>
          <p:spPr bwMode="auto">
            <a:xfrm>
              <a:off x="4883" y="2064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1300326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3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4110" name="Oval 14"/>
            <p:cNvSpPr>
              <a:spLocks noChangeArrowheads="1"/>
            </p:cNvSpPr>
            <p:nvPr/>
          </p:nvSpPr>
          <p:spPr bwMode="auto">
            <a:xfrm>
              <a:off x="5062" y="2064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1300326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3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4111" name="Oval 15"/>
            <p:cNvSpPr>
              <a:spLocks noChangeArrowheads="1"/>
            </p:cNvSpPr>
            <p:nvPr/>
          </p:nvSpPr>
          <p:spPr bwMode="auto">
            <a:xfrm>
              <a:off x="5241" y="2064"/>
              <a:ext cx="127" cy="1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1300326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3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4112" name="Oval 16"/>
            <p:cNvSpPr>
              <a:spLocks noChangeArrowheads="1"/>
            </p:cNvSpPr>
            <p:nvPr/>
          </p:nvSpPr>
          <p:spPr bwMode="auto">
            <a:xfrm>
              <a:off x="4704" y="2243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1300326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3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4113" name="Oval 17"/>
            <p:cNvSpPr>
              <a:spLocks noChangeArrowheads="1"/>
            </p:cNvSpPr>
            <p:nvPr/>
          </p:nvSpPr>
          <p:spPr bwMode="auto">
            <a:xfrm>
              <a:off x="4883" y="2243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1300326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3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4114" name="Oval 18"/>
            <p:cNvSpPr>
              <a:spLocks noChangeArrowheads="1"/>
            </p:cNvSpPr>
            <p:nvPr/>
          </p:nvSpPr>
          <p:spPr bwMode="auto">
            <a:xfrm>
              <a:off x="5062" y="2243"/>
              <a:ext cx="127" cy="1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1300326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3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4115" name="Oval 19"/>
            <p:cNvSpPr>
              <a:spLocks noChangeArrowheads="1"/>
            </p:cNvSpPr>
            <p:nvPr/>
          </p:nvSpPr>
          <p:spPr bwMode="auto">
            <a:xfrm>
              <a:off x="5241" y="2243"/>
              <a:ext cx="127" cy="1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1300326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3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4116" name="Oval 20"/>
            <p:cNvSpPr>
              <a:spLocks noChangeArrowheads="1"/>
            </p:cNvSpPr>
            <p:nvPr/>
          </p:nvSpPr>
          <p:spPr bwMode="auto">
            <a:xfrm>
              <a:off x="5420" y="2243"/>
              <a:ext cx="127" cy="1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1300326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3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4117" name="Oval 21"/>
            <p:cNvSpPr>
              <a:spLocks noChangeArrowheads="1"/>
            </p:cNvSpPr>
            <p:nvPr/>
          </p:nvSpPr>
          <p:spPr bwMode="auto">
            <a:xfrm>
              <a:off x="4704" y="2421"/>
              <a:ext cx="127" cy="12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1300326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3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4118" name="Oval 22"/>
            <p:cNvSpPr>
              <a:spLocks noChangeArrowheads="1"/>
            </p:cNvSpPr>
            <p:nvPr/>
          </p:nvSpPr>
          <p:spPr bwMode="auto">
            <a:xfrm>
              <a:off x="4883" y="2421"/>
              <a:ext cx="127" cy="12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1300326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3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4119" name="Oval 23"/>
            <p:cNvSpPr>
              <a:spLocks noChangeArrowheads="1"/>
            </p:cNvSpPr>
            <p:nvPr/>
          </p:nvSpPr>
          <p:spPr bwMode="auto">
            <a:xfrm>
              <a:off x="5062" y="2421"/>
              <a:ext cx="127" cy="12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1300326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3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4120" name="Oval 24"/>
            <p:cNvSpPr>
              <a:spLocks noChangeArrowheads="1"/>
            </p:cNvSpPr>
            <p:nvPr/>
          </p:nvSpPr>
          <p:spPr bwMode="auto">
            <a:xfrm>
              <a:off x="5241" y="2421"/>
              <a:ext cx="127" cy="12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1300326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3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4121" name="Oval 25"/>
            <p:cNvSpPr>
              <a:spLocks noChangeArrowheads="1"/>
            </p:cNvSpPr>
            <p:nvPr/>
          </p:nvSpPr>
          <p:spPr bwMode="auto">
            <a:xfrm>
              <a:off x="4704" y="2600"/>
              <a:ext cx="127" cy="12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1300326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3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4122" name="Oval 26"/>
            <p:cNvSpPr>
              <a:spLocks noChangeArrowheads="1"/>
            </p:cNvSpPr>
            <p:nvPr/>
          </p:nvSpPr>
          <p:spPr bwMode="auto">
            <a:xfrm>
              <a:off x="4883" y="2600"/>
              <a:ext cx="127" cy="12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1300326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3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4123" name="Oval 27"/>
            <p:cNvSpPr>
              <a:spLocks noChangeArrowheads="1"/>
            </p:cNvSpPr>
            <p:nvPr/>
          </p:nvSpPr>
          <p:spPr bwMode="auto">
            <a:xfrm>
              <a:off x="5062" y="2600"/>
              <a:ext cx="127" cy="12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1300326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3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4124" name="Oval 28"/>
            <p:cNvSpPr>
              <a:spLocks noChangeArrowheads="1"/>
            </p:cNvSpPr>
            <p:nvPr/>
          </p:nvSpPr>
          <p:spPr bwMode="auto">
            <a:xfrm>
              <a:off x="5241" y="2600"/>
              <a:ext cx="127" cy="12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1300326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3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4125" name="Oval 29"/>
            <p:cNvSpPr>
              <a:spLocks noChangeArrowheads="1"/>
            </p:cNvSpPr>
            <p:nvPr/>
          </p:nvSpPr>
          <p:spPr bwMode="auto">
            <a:xfrm>
              <a:off x="5420" y="2600"/>
              <a:ext cx="127" cy="128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1300326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3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4126" name="Oval 30"/>
            <p:cNvSpPr>
              <a:spLocks noChangeArrowheads="1"/>
            </p:cNvSpPr>
            <p:nvPr/>
          </p:nvSpPr>
          <p:spPr bwMode="auto">
            <a:xfrm>
              <a:off x="4704" y="2779"/>
              <a:ext cx="127" cy="1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1300326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3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4127" name="Oval 31"/>
            <p:cNvSpPr>
              <a:spLocks noChangeArrowheads="1"/>
            </p:cNvSpPr>
            <p:nvPr/>
          </p:nvSpPr>
          <p:spPr bwMode="auto">
            <a:xfrm>
              <a:off x="4883" y="2779"/>
              <a:ext cx="127" cy="1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1300326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3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4128" name="Oval 32"/>
            <p:cNvSpPr>
              <a:spLocks noChangeArrowheads="1"/>
            </p:cNvSpPr>
            <p:nvPr/>
          </p:nvSpPr>
          <p:spPr bwMode="auto">
            <a:xfrm>
              <a:off x="5062" y="2779"/>
              <a:ext cx="127" cy="1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1300326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3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4129" name="Oval 33"/>
            <p:cNvSpPr>
              <a:spLocks noChangeArrowheads="1"/>
            </p:cNvSpPr>
            <p:nvPr/>
          </p:nvSpPr>
          <p:spPr bwMode="auto">
            <a:xfrm>
              <a:off x="5241" y="2779"/>
              <a:ext cx="127" cy="127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1300326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3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4130" name="Oval 34"/>
            <p:cNvSpPr>
              <a:spLocks noChangeArrowheads="1"/>
            </p:cNvSpPr>
            <p:nvPr/>
          </p:nvSpPr>
          <p:spPr bwMode="auto">
            <a:xfrm>
              <a:off x="4704" y="2958"/>
              <a:ext cx="127" cy="1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1300326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3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4131" name="Oval 35"/>
            <p:cNvSpPr>
              <a:spLocks noChangeArrowheads="1"/>
            </p:cNvSpPr>
            <p:nvPr/>
          </p:nvSpPr>
          <p:spPr bwMode="auto">
            <a:xfrm>
              <a:off x="4883" y="2958"/>
              <a:ext cx="127" cy="1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1300326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3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4132" name="Oval 36"/>
            <p:cNvSpPr>
              <a:spLocks noChangeArrowheads="1"/>
            </p:cNvSpPr>
            <p:nvPr/>
          </p:nvSpPr>
          <p:spPr bwMode="auto">
            <a:xfrm>
              <a:off x="5062" y="2958"/>
              <a:ext cx="127" cy="127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1300326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3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4133" name="Oval 37"/>
            <p:cNvSpPr>
              <a:spLocks noChangeArrowheads="1"/>
            </p:cNvSpPr>
            <p:nvPr/>
          </p:nvSpPr>
          <p:spPr bwMode="auto">
            <a:xfrm>
              <a:off x="5241" y="2958"/>
              <a:ext cx="127" cy="127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1300326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3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4134" name="Oval 38"/>
            <p:cNvSpPr>
              <a:spLocks noChangeArrowheads="1"/>
            </p:cNvSpPr>
            <p:nvPr/>
          </p:nvSpPr>
          <p:spPr bwMode="auto">
            <a:xfrm>
              <a:off x="4883" y="3137"/>
              <a:ext cx="127" cy="127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1300326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3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4135" name="Oval 39"/>
            <p:cNvSpPr>
              <a:spLocks noChangeArrowheads="1"/>
            </p:cNvSpPr>
            <p:nvPr/>
          </p:nvSpPr>
          <p:spPr bwMode="auto">
            <a:xfrm>
              <a:off x="5241" y="3137"/>
              <a:ext cx="127" cy="127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1300326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3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</p:grpSp>
      <p:sp>
        <p:nvSpPr>
          <p:cNvPr id="4136" name="Line 40"/>
          <p:cNvSpPr>
            <a:spLocks noChangeShapeType="1"/>
          </p:cNvSpPr>
          <p:nvPr/>
        </p:nvSpPr>
        <p:spPr bwMode="auto">
          <a:xfrm>
            <a:off x="433493" y="4009813"/>
            <a:ext cx="11704320" cy="0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130032" tIns="65017" rIns="130032" bIns="65017"/>
          <a:lstStyle/>
          <a:p>
            <a:pPr defTabSz="1300326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3400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52039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9D8658E-CBB7-AE48-BE99-62616ABEC9CD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73371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290" y="6267595"/>
            <a:ext cx="11054080" cy="1937173"/>
          </a:xfrm>
        </p:spPr>
        <p:txBody>
          <a:bodyPr anchor="t"/>
          <a:lstStyle>
            <a:lvl1pPr algn="l">
              <a:defRPr sz="57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290" y="4133996"/>
            <a:ext cx="11054080" cy="2133599"/>
          </a:xfrm>
        </p:spPr>
        <p:txBody>
          <a:bodyPr anchor="b"/>
          <a:lstStyle>
            <a:lvl1pPr marL="0" indent="0">
              <a:buNone/>
              <a:defRPr sz="2800"/>
            </a:lvl1pPr>
            <a:lvl2pPr marL="650164" indent="0">
              <a:buNone/>
              <a:defRPr sz="2600"/>
            </a:lvl2pPr>
            <a:lvl3pPr marL="1300326" indent="0">
              <a:buNone/>
              <a:defRPr sz="2300"/>
            </a:lvl3pPr>
            <a:lvl4pPr marL="1950490" indent="0">
              <a:buNone/>
              <a:defRPr sz="2000"/>
            </a:lvl4pPr>
            <a:lvl5pPr marL="2600653" indent="0">
              <a:buNone/>
              <a:defRPr sz="2000"/>
            </a:lvl5pPr>
            <a:lvl6pPr marL="3250816" indent="0">
              <a:buNone/>
              <a:defRPr sz="2000"/>
            </a:lvl6pPr>
            <a:lvl7pPr marL="3900981" indent="0">
              <a:buNone/>
              <a:defRPr sz="2000"/>
            </a:lvl7pPr>
            <a:lvl8pPr marL="4551142" indent="0">
              <a:buNone/>
              <a:defRPr sz="2000"/>
            </a:lvl8pPr>
            <a:lvl9pPr marL="5201307" indent="0">
              <a:buNone/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C5502A6-E820-EA4B-AC66-1FA7A0CED157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851020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0240" y="2445174"/>
            <a:ext cx="5743787" cy="6274364"/>
          </a:xfrm>
        </p:spPr>
        <p:txBody>
          <a:bodyPr/>
          <a:lstStyle>
            <a:lvl1pPr>
              <a:defRPr sz="4000"/>
            </a:lvl1pPr>
            <a:lvl2pPr>
              <a:defRPr sz="3400"/>
            </a:lvl2pPr>
            <a:lvl3pPr>
              <a:defRPr sz="2800"/>
            </a:lvl3pPr>
            <a:lvl4pPr>
              <a:defRPr sz="2600"/>
            </a:lvl4pPr>
            <a:lvl5pPr>
              <a:defRPr sz="2600"/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10773" y="2445174"/>
            <a:ext cx="5743787" cy="6274364"/>
          </a:xfrm>
        </p:spPr>
        <p:txBody>
          <a:bodyPr/>
          <a:lstStyle>
            <a:lvl1pPr>
              <a:defRPr sz="4000"/>
            </a:lvl1pPr>
            <a:lvl2pPr>
              <a:defRPr sz="3400"/>
            </a:lvl2pPr>
            <a:lvl3pPr>
              <a:defRPr sz="2800"/>
            </a:lvl3pPr>
            <a:lvl4pPr>
              <a:defRPr sz="2600"/>
            </a:lvl4pPr>
            <a:lvl5pPr>
              <a:defRPr sz="2600"/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E552C15-73D2-F642-A532-7A4C0ADA324B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257190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240" y="390596"/>
            <a:ext cx="11704320" cy="16256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240" y="2183272"/>
            <a:ext cx="5746045" cy="909884"/>
          </a:xfrm>
        </p:spPr>
        <p:txBody>
          <a:bodyPr anchor="b"/>
          <a:lstStyle>
            <a:lvl1pPr marL="0" indent="0">
              <a:buNone/>
              <a:defRPr sz="3400" b="1"/>
            </a:lvl1pPr>
            <a:lvl2pPr marL="650164" indent="0">
              <a:buNone/>
              <a:defRPr sz="2800" b="1"/>
            </a:lvl2pPr>
            <a:lvl3pPr marL="1300326" indent="0">
              <a:buNone/>
              <a:defRPr sz="2600" b="1"/>
            </a:lvl3pPr>
            <a:lvl4pPr marL="1950490" indent="0">
              <a:buNone/>
              <a:defRPr sz="2300" b="1"/>
            </a:lvl4pPr>
            <a:lvl5pPr marL="2600653" indent="0">
              <a:buNone/>
              <a:defRPr sz="2300" b="1"/>
            </a:lvl5pPr>
            <a:lvl6pPr marL="3250816" indent="0">
              <a:buNone/>
              <a:defRPr sz="2300" b="1"/>
            </a:lvl6pPr>
            <a:lvl7pPr marL="3900981" indent="0">
              <a:buNone/>
              <a:defRPr sz="2300" b="1"/>
            </a:lvl7pPr>
            <a:lvl8pPr marL="4551142" indent="0">
              <a:buNone/>
              <a:defRPr sz="2300" b="1"/>
            </a:lvl8pPr>
            <a:lvl9pPr marL="5201307" indent="0">
              <a:buNone/>
              <a:defRPr sz="23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240" y="3093155"/>
            <a:ext cx="5746045" cy="5619610"/>
          </a:xfrm>
        </p:spPr>
        <p:txBody>
          <a:bodyPr/>
          <a:lstStyle>
            <a:lvl1pPr>
              <a:defRPr sz="3400"/>
            </a:lvl1pPr>
            <a:lvl2pPr>
              <a:defRPr sz="2800"/>
            </a:lvl2pPr>
            <a:lvl3pPr>
              <a:defRPr sz="2600"/>
            </a:lvl3pPr>
            <a:lvl4pPr>
              <a:defRPr sz="2300"/>
            </a:lvl4pPr>
            <a:lvl5pPr>
              <a:defRPr sz="23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6260" y="2183272"/>
            <a:ext cx="5748302" cy="909884"/>
          </a:xfrm>
        </p:spPr>
        <p:txBody>
          <a:bodyPr anchor="b"/>
          <a:lstStyle>
            <a:lvl1pPr marL="0" indent="0">
              <a:buNone/>
              <a:defRPr sz="3400" b="1"/>
            </a:lvl1pPr>
            <a:lvl2pPr marL="650164" indent="0">
              <a:buNone/>
              <a:defRPr sz="2800" b="1"/>
            </a:lvl2pPr>
            <a:lvl3pPr marL="1300326" indent="0">
              <a:buNone/>
              <a:defRPr sz="2600" b="1"/>
            </a:lvl3pPr>
            <a:lvl4pPr marL="1950490" indent="0">
              <a:buNone/>
              <a:defRPr sz="2300" b="1"/>
            </a:lvl4pPr>
            <a:lvl5pPr marL="2600653" indent="0">
              <a:buNone/>
              <a:defRPr sz="2300" b="1"/>
            </a:lvl5pPr>
            <a:lvl6pPr marL="3250816" indent="0">
              <a:buNone/>
              <a:defRPr sz="2300" b="1"/>
            </a:lvl6pPr>
            <a:lvl7pPr marL="3900981" indent="0">
              <a:buNone/>
              <a:defRPr sz="2300" b="1"/>
            </a:lvl7pPr>
            <a:lvl8pPr marL="4551142" indent="0">
              <a:buNone/>
              <a:defRPr sz="2300" b="1"/>
            </a:lvl8pPr>
            <a:lvl9pPr marL="5201307" indent="0">
              <a:buNone/>
              <a:defRPr sz="23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6260" y="3093155"/>
            <a:ext cx="5748302" cy="5619610"/>
          </a:xfrm>
        </p:spPr>
        <p:txBody>
          <a:bodyPr/>
          <a:lstStyle>
            <a:lvl1pPr>
              <a:defRPr sz="3400"/>
            </a:lvl1pPr>
            <a:lvl2pPr>
              <a:defRPr sz="2800"/>
            </a:lvl2pPr>
            <a:lvl3pPr>
              <a:defRPr sz="2600"/>
            </a:lvl3pPr>
            <a:lvl4pPr>
              <a:defRPr sz="2300"/>
            </a:lvl4pPr>
            <a:lvl5pPr>
              <a:defRPr sz="23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1D46762-7B03-F24A-94A4-EBF674F4EB18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847181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BF43ABC-4D8C-C34E-8353-3B6175DFA379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96590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Gill Sans"/>
              <a:buNone/>
            </a:pPr>
            <a:fld id="{00000000-1234-1234-1234-123412341234}" type="slidenum">
              <a:rPr lang="en" sz="1800" b="0" i="0" u="none" strike="noStrike" cap="none" smtClean="0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rPr>
              <a:t>‹#›</a:t>
            </a:fld>
            <a:endParaRPr lang="en" sz="1800" b="0" i="0" u="none" strike="noStrike" cap="none">
              <a:solidFill>
                <a:srgbClr val="535353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0660207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88F1B5B-22DA-B248-8502-6E5E80AF9856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018220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243" y="388338"/>
            <a:ext cx="4278490" cy="1652693"/>
          </a:xfrm>
        </p:spPr>
        <p:txBody>
          <a:bodyPr/>
          <a:lstStyle>
            <a:lvl1pPr algn="l">
              <a:defRPr sz="28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516" y="388342"/>
            <a:ext cx="7270044" cy="8324427"/>
          </a:xfrm>
        </p:spPr>
        <p:txBody>
          <a:bodyPr/>
          <a:lstStyle>
            <a:lvl1pPr>
              <a:defRPr sz="4600"/>
            </a:lvl1pPr>
            <a:lvl2pPr>
              <a:defRPr sz="4000"/>
            </a:lvl2pPr>
            <a:lvl3pPr>
              <a:defRPr sz="3400"/>
            </a:lvl3pPr>
            <a:lvl4pPr>
              <a:defRPr sz="2800"/>
            </a:lvl4pPr>
            <a:lvl5pPr>
              <a:defRPr sz="2800"/>
            </a:lvl5pPr>
            <a:lvl6pPr>
              <a:defRPr sz="2800"/>
            </a:lvl6pPr>
            <a:lvl7pPr>
              <a:defRPr sz="2800"/>
            </a:lvl7pPr>
            <a:lvl8pPr>
              <a:defRPr sz="2800"/>
            </a:lvl8pPr>
            <a:lvl9pPr>
              <a:defRPr sz="2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243" y="2041033"/>
            <a:ext cx="4278490" cy="6671734"/>
          </a:xfrm>
        </p:spPr>
        <p:txBody>
          <a:bodyPr/>
          <a:lstStyle>
            <a:lvl1pPr marL="0" indent="0">
              <a:buNone/>
              <a:defRPr sz="2000"/>
            </a:lvl1pPr>
            <a:lvl2pPr marL="650164" indent="0">
              <a:buNone/>
              <a:defRPr sz="1700"/>
            </a:lvl2pPr>
            <a:lvl3pPr marL="1300326" indent="0">
              <a:buNone/>
              <a:defRPr sz="1400"/>
            </a:lvl3pPr>
            <a:lvl4pPr marL="1950490" indent="0">
              <a:buNone/>
              <a:defRPr sz="1300"/>
            </a:lvl4pPr>
            <a:lvl5pPr marL="2600653" indent="0">
              <a:buNone/>
              <a:defRPr sz="1300"/>
            </a:lvl5pPr>
            <a:lvl6pPr marL="3250816" indent="0">
              <a:buNone/>
              <a:defRPr sz="1300"/>
            </a:lvl6pPr>
            <a:lvl7pPr marL="3900981" indent="0">
              <a:buNone/>
              <a:defRPr sz="1300"/>
            </a:lvl7pPr>
            <a:lvl8pPr marL="4551142" indent="0">
              <a:buNone/>
              <a:defRPr sz="1300"/>
            </a:lvl8pPr>
            <a:lvl9pPr marL="5201307" indent="0">
              <a:buNone/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C1DD223-4A3E-9744-B992-03CE50499C31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150418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032" y="6827520"/>
            <a:ext cx="7802880" cy="806027"/>
          </a:xfrm>
        </p:spPr>
        <p:txBody>
          <a:bodyPr/>
          <a:lstStyle>
            <a:lvl1pPr algn="l">
              <a:defRPr sz="28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9032" y="871502"/>
            <a:ext cx="7802880" cy="5852160"/>
          </a:xfrm>
        </p:spPr>
        <p:txBody>
          <a:bodyPr/>
          <a:lstStyle>
            <a:lvl1pPr marL="0" indent="0">
              <a:buNone/>
              <a:defRPr sz="4600"/>
            </a:lvl1pPr>
            <a:lvl2pPr marL="650164" indent="0">
              <a:buNone/>
              <a:defRPr sz="4000"/>
            </a:lvl2pPr>
            <a:lvl3pPr marL="1300326" indent="0">
              <a:buNone/>
              <a:defRPr sz="3400"/>
            </a:lvl3pPr>
            <a:lvl4pPr marL="1950490" indent="0">
              <a:buNone/>
              <a:defRPr sz="2800"/>
            </a:lvl4pPr>
            <a:lvl5pPr marL="2600653" indent="0">
              <a:buNone/>
              <a:defRPr sz="2800"/>
            </a:lvl5pPr>
            <a:lvl6pPr marL="3250816" indent="0">
              <a:buNone/>
              <a:defRPr sz="2800"/>
            </a:lvl6pPr>
            <a:lvl7pPr marL="3900981" indent="0">
              <a:buNone/>
              <a:defRPr sz="2800"/>
            </a:lvl7pPr>
            <a:lvl8pPr marL="4551142" indent="0">
              <a:buNone/>
              <a:defRPr sz="2800"/>
            </a:lvl8pPr>
            <a:lvl9pPr marL="5201307" indent="0">
              <a:buNone/>
              <a:defRPr sz="28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9032" y="7633547"/>
            <a:ext cx="7802880" cy="1144693"/>
          </a:xfrm>
        </p:spPr>
        <p:txBody>
          <a:bodyPr/>
          <a:lstStyle>
            <a:lvl1pPr marL="0" indent="0">
              <a:buNone/>
              <a:defRPr sz="2000"/>
            </a:lvl1pPr>
            <a:lvl2pPr marL="650164" indent="0">
              <a:buNone/>
              <a:defRPr sz="1700"/>
            </a:lvl2pPr>
            <a:lvl3pPr marL="1300326" indent="0">
              <a:buNone/>
              <a:defRPr sz="1400"/>
            </a:lvl3pPr>
            <a:lvl4pPr marL="1950490" indent="0">
              <a:buNone/>
              <a:defRPr sz="1300"/>
            </a:lvl4pPr>
            <a:lvl5pPr marL="2600653" indent="0">
              <a:buNone/>
              <a:defRPr sz="1300"/>
            </a:lvl5pPr>
            <a:lvl6pPr marL="3250816" indent="0">
              <a:buNone/>
              <a:defRPr sz="1300"/>
            </a:lvl6pPr>
            <a:lvl7pPr marL="3900981" indent="0">
              <a:buNone/>
              <a:defRPr sz="1300"/>
            </a:lvl7pPr>
            <a:lvl8pPr marL="4551142" indent="0">
              <a:buNone/>
              <a:defRPr sz="1300"/>
            </a:lvl8pPr>
            <a:lvl9pPr marL="5201307" indent="0">
              <a:buNone/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95D3395-0259-D941-B5A3-5E53BEF7EBF2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939654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E26F323-0C30-CC42-838A-0E097F3ECD31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060084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28480" y="173850"/>
            <a:ext cx="2926080" cy="854568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0240" y="173850"/>
            <a:ext cx="8561493" cy="854568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E0747F3-18A7-294A-B1A4-916776039C58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484597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671146" y="1400841"/>
            <a:ext cx="11693700" cy="1455900"/>
          </a:xfrm>
          <a:prstGeom prst="rect">
            <a:avLst/>
          </a:prstGeom>
        </p:spPr>
        <p:txBody>
          <a:bodyPr lIns="144475" tIns="144475" rIns="144475" bIns="14447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671146" y="3639134"/>
            <a:ext cx="11693700" cy="5139300"/>
          </a:xfrm>
          <a:prstGeom prst="rect">
            <a:avLst/>
          </a:prstGeom>
        </p:spPr>
        <p:txBody>
          <a:bodyPr lIns="144475" tIns="144475" rIns="144475" bIns="14447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sldNum" idx="12"/>
          </p:nvPr>
        </p:nvSpPr>
        <p:spPr>
          <a:xfrm>
            <a:off x="12122370" y="8904292"/>
            <a:ext cx="780300" cy="746400"/>
          </a:xfrm>
          <a:prstGeom prst="rect">
            <a:avLst/>
          </a:prstGeom>
        </p:spPr>
        <p:txBody>
          <a:bodyPr lIns="144475" tIns="144475" rIns="144475" bIns="14447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 txBox="1">
            <a:spLocks noGrp="1"/>
          </p:cNvSpPr>
          <p:nvPr>
            <p:ph type="title"/>
          </p:nvPr>
        </p:nvSpPr>
        <p:spPr>
          <a:xfrm>
            <a:off x="655496" y="343966"/>
            <a:ext cx="11693700" cy="1455900"/>
          </a:xfrm>
          <a:prstGeom prst="rect">
            <a:avLst/>
          </a:prstGeom>
        </p:spPr>
        <p:txBody>
          <a:bodyPr lIns="144475" tIns="144475" rIns="144475" bIns="14447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body" idx="1"/>
          </p:nvPr>
        </p:nvSpPr>
        <p:spPr>
          <a:xfrm>
            <a:off x="671150" y="3228775"/>
            <a:ext cx="5688600" cy="5549400"/>
          </a:xfrm>
          <a:prstGeom prst="rect">
            <a:avLst/>
          </a:prstGeom>
        </p:spPr>
        <p:txBody>
          <a:bodyPr lIns="144475" tIns="144475" rIns="144475" bIns="144475" anchor="t" anchorCtr="0"/>
          <a:lstStyle>
            <a:lvl1pPr lvl="0">
              <a:spcBef>
                <a:spcPts val="0"/>
              </a:spcBef>
              <a:buSzPct val="100000"/>
              <a:defRPr sz="2200"/>
            </a:lvl1pPr>
            <a:lvl2pPr lvl="1">
              <a:spcBef>
                <a:spcPts val="0"/>
              </a:spcBef>
              <a:buSzPct val="100000"/>
              <a:defRPr sz="1900"/>
            </a:lvl2pPr>
            <a:lvl3pPr lvl="2">
              <a:spcBef>
                <a:spcPts val="0"/>
              </a:spcBef>
              <a:buSzPct val="100000"/>
              <a:defRPr sz="1900"/>
            </a:lvl3pPr>
            <a:lvl4pPr lvl="3">
              <a:spcBef>
                <a:spcPts val="0"/>
              </a:spcBef>
              <a:buSzPct val="100000"/>
              <a:defRPr sz="1900"/>
            </a:lvl4pPr>
            <a:lvl5pPr lvl="4">
              <a:spcBef>
                <a:spcPts val="0"/>
              </a:spcBef>
              <a:buSzPct val="100000"/>
              <a:defRPr sz="1900"/>
            </a:lvl5pPr>
            <a:lvl6pPr lvl="5">
              <a:spcBef>
                <a:spcPts val="0"/>
              </a:spcBef>
              <a:buSzPct val="100000"/>
              <a:defRPr sz="1900"/>
            </a:lvl6pPr>
            <a:lvl7pPr lvl="6">
              <a:spcBef>
                <a:spcPts val="0"/>
              </a:spcBef>
              <a:buSzPct val="100000"/>
              <a:defRPr sz="1900"/>
            </a:lvl7pPr>
            <a:lvl8pPr lvl="7">
              <a:spcBef>
                <a:spcPts val="0"/>
              </a:spcBef>
              <a:buSzPct val="100000"/>
              <a:defRPr sz="1900"/>
            </a:lvl8pPr>
            <a:lvl9pPr lvl="8">
              <a:spcBef>
                <a:spcPts val="0"/>
              </a:spcBef>
              <a:buSzPct val="100000"/>
              <a:defRPr sz="1900"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body" idx="2"/>
          </p:nvPr>
        </p:nvSpPr>
        <p:spPr>
          <a:xfrm>
            <a:off x="6676275" y="3197099"/>
            <a:ext cx="5688600" cy="5581200"/>
          </a:xfrm>
          <a:prstGeom prst="rect">
            <a:avLst/>
          </a:prstGeom>
        </p:spPr>
        <p:txBody>
          <a:bodyPr lIns="144475" tIns="144475" rIns="144475" bIns="144475" anchor="t" anchorCtr="0"/>
          <a:lstStyle>
            <a:lvl1pPr lvl="0">
              <a:spcBef>
                <a:spcPts val="0"/>
              </a:spcBef>
              <a:buSzPct val="100000"/>
              <a:defRPr sz="2200"/>
            </a:lvl1pPr>
            <a:lvl2pPr lvl="1">
              <a:spcBef>
                <a:spcPts val="0"/>
              </a:spcBef>
              <a:buSzPct val="100000"/>
              <a:defRPr sz="1900"/>
            </a:lvl2pPr>
            <a:lvl3pPr lvl="2">
              <a:spcBef>
                <a:spcPts val="0"/>
              </a:spcBef>
              <a:buSzPct val="100000"/>
              <a:defRPr sz="1900"/>
            </a:lvl3pPr>
            <a:lvl4pPr lvl="3">
              <a:spcBef>
                <a:spcPts val="0"/>
              </a:spcBef>
              <a:buSzPct val="100000"/>
              <a:defRPr sz="1900"/>
            </a:lvl4pPr>
            <a:lvl5pPr lvl="4">
              <a:spcBef>
                <a:spcPts val="0"/>
              </a:spcBef>
              <a:buSzPct val="100000"/>
              <a:defRPr sz="1900"/>
            </a:lvl5pPr>
            <a:lvl6pPr lvl="5">
              <a:spcBef>
                <a:spcPts val="0"/>
              </a:spcBef>
              <a:buSzPct val="100000"/>
              <a:defRPr sz="1900"/>
            </a:lvl6pPr>
            <a:lvl7pPr lvl="6">
              <a:spcBef>
                <a:spcPts val="0"/>
              </a:spcBef>
              <a:buSzPct val="100000"/>
              <a:defRPr sz="1900"/>
            </a:lvl7pPr>
            <a:lvl8pPr lvl="7">
              <a:spcBef>
                <a:spcPts val="0"/>
              </a:spcBef>
              <a:buSzPct val="100000"/>
              <a:defRPr sz="1900"/>
            </a:lvl8pPr>
            <a:lvl9pPr lvl="8">
              <a:spcBef>
                <a:spcPts val="0"/>
              </a:spcBef>
              <a:buSzPct val="100000"/>
              <a:defRPr sz="19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12122370" y="8904292"/>
            <a:ext cx="780300" cy="746400"/>
          </a:xfrm>
          <a:prstGeom prst="rect">
            <a:avLst/>
          </a:prstGeom>
        </p:spPr>
        <p:txBody>
          <a:bodyPr lIns="144475" tIns="144475" rIns="144475" bIns="14447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chartAndTx">
  <p:cSld name="Title, Ch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467" y="270934"/>
            <a:ext cx="9970347" cy="217198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hart Placeholder 2"/>
          <p:cNvSpPr>
            <a:spLocks noGrp="1"/>
          </p:cNvSpPr>
          <p:nvPr>
            <p:ph type="chart" sz="half" idx="1"/>
          </p:nvPr>
        </p:nvSpPr>
        <p:spPr>
          <a:xfrm>
            <a:off x="2167467" y="2709333"/>
            <a:ext cx="4876800" cy="5852160"/>
          </a:xfrm>
        </p:spPr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61013" y="2709333"/>
            <a:ext cx="4876800" cy="58521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9428480" y="8886613"/>
            <a:ext cx="2709333" cy="650240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660053" y="8886613"/>
            <a:ext cx="4118187" cy="650240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2167467" y="8886613"/>
            <a:ext cx="1842347" cy="650240"/>
          </a:xfrm>
        </p:spPr>
        <p:txBody>
          <a:bodyPr/>
          <a:lstStyle>
            <a:lvl1pPr>
              <a:defRPr/>
            </a:lvl1pPr>
          </a:lstStyle>
          <a:p>
            <a:fld id="{C0D760AD-4476-1243-9A6E-E0D840CFD97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31815085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290" y="6267592"/>
            <a:ext cx="11054080" cy="1937173"/>
          </a:xfrm>
        </p:spPr>
        <p:txBody>
          <a:bodyPr anchor="t"/>
          <a:lstStyle>
            <a:lvl1pPr algn="l">
              <a:defRPr sz="57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290" y="4133993"/>
            <a:ext cx="11054080" cy="2133599"/>
          </a:xfrm>
        </p:spPr>
        <p:txBody>
          <a:bodyPr anchor="b"/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  <a:lvl2pPr marL="650230" indent="0">
              <a:buNone/>
              <a:defRPr sz="2600">
                <a:solidFill>
                  <a:schemeClr val="tx1">
                    <a:tint val="75000"/>
                  </a:schemeClr>
                </a:solidFill>
              </a:defRPr>
            </a:lvl2pPr>
            <a:lvl3pPr marL="1300460" indent="0">
              <a:buNone/>
              <a:defRPr sz="2300">
                <a:solidFill>
                  <a:schemeClr val="tx1">
                    <a:tint val="75000"/>
                  </a:schemeClr>
                </a:solidFill>
              </a:defRPr>
            </a:lvl3pPr>
            <a:lvl4pPr marL="195069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4pPr>
            <a:lvl5pPr marL="260091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5pPr>
            <a:lvl6pPr marL="325114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6pPr>
            <a:lvl7pPr marL="390137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7pPr>
            <a:lvl8pPr marL="455160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8pPr>
            <a:lvl9pPr marL="520183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215DF-9304-D749-9E36-45FCEA760741}" type="datetimeFigureOut">
              <a:rPr lang="en-US" smtClean="0"/>
              <a:t>4/18/18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600" smtClean="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lang="en" sz="16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843047335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0240" y="2275841"/>
            <a:ext cx="5743787" cy="6436925"/>
          </a:xfrm>
        </p:spPr>
        <p:txBody>
          <a:bodyPr/>
          <a:lstStyle>
            <a:lvl1pPr>
              <a:defRPr sz="4000"/>
            </a:lvl1pPr>
            <a:lvl2pPr>
              <a:defRPr sz="3400"/>
            </a:lvl2pPr>
            <a:lvl3pPr>
              <a:defRPr sz="2800"/>
            </a:lvl3pPr>
            <a:lvl4pPr>
              <a:defRPr sz="2600"/>
            </a:lvl4pPr>
            <a:lvl5pPr>
              <a:defRPr sz="2600"/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10773" y="2275841"/>
            <a:ext cx="5743787" cy="6436925"/>
          </a:xfrm>
        </p:spPr>
        <p:txBody>
          <a:bodyPr/>
          <a:lstStyle>
            <a:lvl1pPr>
              <a:defRPr sz="4000"/>
            </a:lvl1pPr>
            <a:lvl2pPr>
              <a:defRPr sz="3400"/>
            </a:lvl2pPr>
            <a:lvl3pPr>
              <a:defRPr sz="2800"/>
            </a:lvl3pPr>
            <a:lvl4pPr>
              <a:defRPr sz="2600"/>
            </a:lvl4pPr>
            <a:lvl5pPr>
              <a:defRPr sz="2600"/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215DF-9304-D749-9E36-45FCEA760741}" type="datetimeFigureOut">
              <a:rPr lang="en-US" smtClean="0"/>
              <a:t>4/18/18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600" smtClean="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lang="en" sz="16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507931512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240" y="2183272"/>
            <a:ext cx="5746045" cy="909884"/>
          </a:xfrm>
        </p:spPr>
        <p:txBody>
          <a:bodyPr anchor="b"/>
          <a:lstStyle>
            <a:lvl1pPr marL="0" indent="0">
              <a:buNone/>
              <a:defRPr sz="3400" b="1"/>
            </a:lvl1pPr>
            <a:lvl2pPr marL="650230" indent="0">
              <a:buNone/>
              <a:defRPr sz="2800" b="1"/>
            </a:lvl2pPr>
            <a:lvl3pPr marL="1300460" indent="0">
              <a:buNone/>
              <a:defRPr sz="2600" b="1"/>
            </a:lvl3pPr>
            <a:lvl4pPr marL="1950690" indent="0">
              <a:buNone/>
              <a:defRPr sz="2300" b="1"/>
            </a:lvl4pPr>
            <a:lvl5pPr marL="2600919" indent="0">
              <a:buNone/>
              <a:defRPr sz="2300" b="1"/>
            </a:lvl5pPr>
            <a:lvl6pPr marL="3251149" indent="0">
              <a:buNone/>
              <a:defRPr sz="2300" b="1"/>
            </a:lvl6pPr>
            <a:lvl7pPr marL="3901379" indent="0">
              <a:buNone/>
              <a:defRPr sz="2300" b="1"/>
            </a:lvl7pPr>
            <a:lvl8pPr marL="4551609" indent="0">
              <a:buNone/>
              <a:defRPr sz="2300" b="1"/>
            </a:lvl8pPr>
            <a:lvl9pPr marL="5201839" indent="0">
              <a:buNone/>
              <a:defRPr sz="23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240" y="3093155"/>
            <a:ext cx="5746045" cy="5619610"/>
          </a:xfrm>
        </p:spPr>
        <p:txBody>
          <a:bodyPr/>
          <a:lstStyle>
            <a:lvl1pPr>
              <a:defRPr sz="3400"/>
            </a:lvl1pPr>
            <a:lvl2pPr>
              <a:defRPr sz="2800"/>
            </a:lvl2pPr>
            <a:lvl3pPr>
              <a:defRPr sz="2600"/>
            </a:lvl3pPr>
            <a:lvl4pPr>
              <a:defRPr sz="2300"/>
            </a:lvl4pPr>
            <a:lvl5pPr>
              <a:defRPr sz="23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6259" y="2183272"/>
            <a:ext cx="5748302" cy="909884"/>
          </a:xfrm>
        </p:spPr>
        <p:txBody>
          <a:bodyPr anchor="b"/>
          <a:lstStyle>
            <a:lvl1pPr marL="0" indent="0">
              <a:buNone/>
              <a:defRPr sz="3400" b="1"/>
            </a:lvl1pPr>
            <a:lvl2pPr marL="650230" indent="0">
              <a:buNone/>
              <a:defRPr sz="2800" b="1"/>
            </a:lvl2pPr>
            <a:lvl3pPr marL="1300460" indent="0">
              <a:buNone/>
              <a:defRPr sz="2600" b="1"/>
            </a:lvl3pPr>
            <a:lvl4pPr marL="1950690" indent="0">
              <a:buNone/>
              <a:defRPr sz="2300" b="1"/>
            </a:lvl4pPr>
            <a:lvl5pPr marL="2600919" indent="0">
              <a:buNone/>
              <a:defRPr sz="2300" b="1"/>
            </a:lvl5pPr>
            <a:lvl6pPr marL="3251149" indent="0">
              <a:buNone/>
              <a:defRPr sz="2300" b="1"/>
            </a:lvl6pPr>
            <a:lvl7pPr marL="3901379" indent="0">
              <a:buNone/>
              <a:defRPr sz="2300" b="1"/>
            </a:lvl7pPr>
            <a:lvl8pPr marL="4551609" indent="0">
              <a:buNone/>
              <a:defRPr sz="2300" b="1"/>
            </a:lvl8pPr>
            <a:lvl9pPr marL="5201839" indent="0">
              <a:buNone/>
              <a:defRPr sz="23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6259" y="3093155"/>
            <a:ext cx="5748302" cy="5619610"/>
          </a:xfrm>
        </p:spPr>
        <p:txBody>
          <a:bodyPr/>
          <a:lstStyle>
            <a:lvl1pPr>
              <a:defRPr sz="3400"/>
            </a:lvl1pPr>
            <a:lvl2pPr>
              <a:defRPr sz="2800"/>
            </a:lvl2pPr>
            <a:lvl3pPr>
              <a:defRPr sz="2600"/>
            </a:lvl3pPr>
            <a:lvl4pPr>
              <a:defRPr sz="2300"/>
            </a:lvl4pPr>
            <a:lvl5pPr>
              <a:defRPr sz="23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215DF-9304-D749-9E36-45FCEA760741}" type="datetimeFigureOut">
              <a:rPr lang="en-US" smtClean="0"/>
              <a:t>4/18/18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600" smtClean="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lang="en" sz="16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519643381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215DF-9304-D749-9E36-45FCEA760741}" type="datetimeFigureOut">
              <a:rPr lang="en-US" smtClean="0"/>
              <a:t>4/18/18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600" smtClean="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lang="en" sz="16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572796741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215DF-9304-D749-9E36-45FCEA760741}" type="datetimeFigureOut">
              <a:rPr lang="en-US" smtClean="0"/>
              <a:t>4/18/18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499726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241" y="388338"/>
            <a:ext cx="4278490" cy="1652693"/>
          </a:xfrm>
        </p:spPr>
        <p:txBody>
          <a:bodyPr anchor="b"/>
          <a:lstStyle>
            <a:lvl1pPr algn="l">
              <a:defRPr sz="28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516" y="388339"/>
            <a:ext cx="7270044" cy="8324427"/>
          </a:xfrm>
        </p:spPr>
        <p:txBody>
          <a:bodyPr/>
          <a:lstStyle>
            <a:lvl1pPr>
              <a:defRPr sz="4600"/>
            </a:lvl1pPr>
            <a:lvl2pPr>
              <a:defRPr sz="4000"/>
            </a:lvl2pPr>
            <a:lvl3pPr>
              <a:defRPr sz="3400"/>
            </a:lvl3pPr>
            <a:lvl4pPr>
              <a:defRPr sz="2800"/>
            </a:lvl4pPr>
            <a:lvl5pPr>
              <a:defRPr sz="2800"/>
            </a:lvl5pPr>
            <a:lvl6pPr>
              <a:defRPr sz="2800"/>
            </a:lvl6pPr>
            <a:lvl7pPr>
              <a:defRPr sz="2800"/>
            </a:lvl7pPr>
            <a:lvl8pPr>
              <a:defRPr sz="2800"/>
            </a:lvl8pPr>
            <a:lvl9pPr>
              <a:defRPr sz="2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241" y="2041032"/>
            <a:ext cx="4278490" cy="6671734"/>
          </a:xfrm>
        </p:spPr>
        <p:txBody>
          <a:bodyPr/>
          <a:lstStyle>
            <a:lvl1pPr marL="0" indent="0">
              <a:buNone/>
              <a:defRPr sz="2000"/>
            </a:lvl1pPr>
            <a:lvl2pPr marL="650230" indent="0">
              <a:buNone/>
              <a:defRPr sz="1700"/>
            </a:lvl2pPr>
            <a:lvl3pPr marL="1300460" indent="0">
              <a:buNone/>
              <a:defRPr sz="1400"/>
            </a:lvl3pPr>
            <a:lvl4pPr marL="1950690" indent="0">
              <a:buNone/>
              <a:defRPr sz="1300"/>
            </a:lvl4pPr>
            <a:lvl5pPr marL="2600919" indent="0">
              <a:buNone/>
              <a:defRPr sz="1300"/>
            </a:lvl5pPr>
            <a:lvl6pPr marL="3251149" indent="0">
              <a:buNone/>
              <a:defRPr sz="1300"/>
            </a:lvl6pPr>
            <a:lvl7pPr marL="3901379" indent="0">
              <a:buNone/>
              <a:defRPr sz="1300"/>
            </a:lvl7pPr>
            <a:lvl8pPr marL="4551609" indent="0">
              <a:buNone/>
              <a:defRPr sz="1300"/>
            </a:lvl8pPr>
            <a:lvl9pPr marL="5201839" indent="0">
              <a:buNone/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215DF-9304-D749-9E36-45FCEA760741}" type="datetimeFigureOut">
              <a:rPr lang="en-US" smtClean="0"/>
              <a:t>4/18/18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600" smtClean="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lang="en" sz="16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100188630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032" y="6827520"/>
            <a:ext cx="7802880" cy="806027"/>
          </a:xfrm>
        </p:spPr>
        <p:txBody>
          <a:bodyPr anchor="b"/>
          <a:lstStyle>
            <a:lvl1pPr algn="l">
              <a:defRPr sz="28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9032" y="871502"/>
            <a:ext cx="7802880" cy="5852160"/>
          </a:xfrm>
        </p:spPr>
        <p:txBody>
          <a:bodyPr/>
          <a:lstStyle>
            <a:lvl1pPr marL="0" indent="0">
              <a:buNone/>
              <a:defRPr sz="4600"/>
            </a:lvl1pPr>
            <a:lvl2pPr marL="650230" indent="0">
              <a:buNone/>
              <a:defRPr sz="4000"/>
            </a:lvl2pPr>
            <a:lvl3pPr marL="1300460" indent="0">
              <a:buNone/>
              <a:defRPr sz="3400"/>
            </a:lvl3pPr>
            <a:lvl4pPr marL="1950690" indent="0">
              <a:buNone/>
              <a:defRPr sz="2800"/>
            </a:lvl4pPr>
            <a:lvl5pPr marL="2600919" indent="0">
              <a:buNone/>
              <a:defRPr sz="2800"/>
            </a:lvl5pPr>
            <a:lvl6pPr marL="3251149" indent="0">
              <a:buNone/>
              <a:defRPr sz="2800"/>
            </a:lvl6pPr>
            <a:lvl7pPr marL="3901379" indent="0">
              <a:buNone/>
              <a:defRPr sz="2800"/>
            </a:lvl7pPr>
            <a:lvl8pPr marL="4551609" indent="0">
              <a:buNone/>
              <a:defRPr sz="2800"/>
            </a:lvl8pPr>
            <a:lvl9pPr marL="5201839" indent="0">
              <a:buNone/>
              <a:defRPr sz="28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9032" y="7633547"/>
            <a:ext cx="7802880" cy="1144693"/>
          </a:xfrm>
        </p:spPr>
        <p:txBody>
          <a:bodyPr/>
          <a:lstStyle>
            <a:lvl1pPr marL="0" indent="0">
              <a:buNone/>
              <a:defRPr sz="2000"/>
            </a:lvl1pPr>
            <a:lvl2pPr marL="650230" indent="0">
              <a:buNone/>
              <a:defRPr sz="1700"/>
            </a:lvl2pPr>
            <a:lvl3pPr marL="1300460" indent="0">
              <a:buNone/>
              <a:defRPr sz="1400"/>
            </a:lvl3pPr>
            <a:lvl4pPr marL="1950690" indent="0">
              <a:buNone/>
              <a:defRPr sz="1300"/>
            </a:lvl4pPr>
            <a:lvl5pPr marL="2600919" indent="0">
              <a:buNone/>
              <a:defRPr sz="1300"/>
            </a:lvl5pPr>
            <a:lvl6pPr marL="3251149" indent="0">
              <a:buNone/>
              <a:defRPr sz="1300"/>
            </a:lvl6pPr>
            <a:lvl7pPr marL="3901379" indent="0">
              <a:buNone/>
              <a:defRPr sz="1300"/>
            </a:lvl7pPr>
            <a:lvl8pPr marL="4551609" indent="0">
              <a:buNone/>
              <a:defRPr sz="1300"/>
            </a:lvl8pPr>
            <a:lvl9pPr marL="5201839" indent="0">
              <a:buNone/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215DF-9304-D749-9E36-45FCEA760741}" type="datetimeFigureOut">
              <a:rPr lang="en-US" smtClean="0"/>
              <a:t>4/18/18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600" smtClean="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lang="en" sz="16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713548038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7.xml"/><Relationship Id="rId15" Type="http://schemas.openxmlformats.org/officeDocument/2006/relationships/theme" Target="../theme/theme2.xml"/><Relationship Id="rId1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0.xml"/><Relationship Id="rId8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50240" y="390596"/>
            <a:ext cx="11704320" cy="1625600"/>
          </a:xfrm>
          <a:prstGeom prst="rect">
            <a:avLst/>
          </a:prstGeom>
        </p:spPr>
        <p:txBody>
          <a:bodyPr vert="horz" lIns="130046" tIns="65023" rIns="130046" bIns="65023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240" y="2275841"/>
            <a:ext cx="11704320" cy="6436925"/>
          </a:xfrm>
          <a:prstGeom prst="rect">
            <a:avLst/>
          </a:prstGeom>
        </p:spPr>
        <p:txBody>
          <a:bodyPr vert="horz" lIns="130046" tIns="65023" rIns="130046" bIns="65023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0240" y="9040143"/>
            <a:ext cx="3034453" cy="519289"/>
          </a:xfrm>
          <a:prstGeom prst="rect">
            <a:avLst/>
          </a:prstGeom>
        </p:spPr>
        <p:txBody>
          <a:bodyPr vert="horz" lIns="130046" tIns="65023" rIns="130046" bIns="65023" rtlCol="0" anchor="ctr"/>
          <a:lstStyle>
            <a:lvl1pPr algn="l">
              <a:defRPr sz="1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B215DF-9304-D749-9E36-45FCEA760741}" type="datetimeFigureOut">
              <a:rPr lang="en-US" smtClean="0"/>
              <a:t>4/18/18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443307" y="9040143"/>
            <a:ext cx="4118187" cy="519289"/>
          </a:xfrm>
          <a:prstGeom prst="rect">
            <a:avLst/>
          </a:prstGeom>
        </p:spPr>
        <p:txBody>
          <a:bodyPr vert="horz" lIns="130046" tIns="65023" rIns="130046" bIns="65023" rtlCol="0" anchor="ctr"/>
          <a:lstStyle>
            <a:lvl1pPr algn="ctr">
              <a:defRPr sz="1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0107" y="9040143"/>
            <a:ext cx="3034453" cy="519289"/>
          </a:xfrm>
          <a:prstGeom prst="rect">
            <a:avLst/>
          </a:prstGeom>
        </p:spPr>
        <p:txBody>
          <a:bodyPr vert="horz" lIns="130046" tIns="65023" rIns="130046" bIns="65023" rtlCol="0" anchor="ctr"/>
          <a:lstStyle>
            <a:lvl1pPr algn="r">
              <a:defRPr sz="1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600" smtClean="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lang="en" sz="16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1061021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  <p:sldLayoutId id="2147483677" r:id="rId12"/>
    <p:sldLayoutId id="2147483678" r:id="rId13"/>
  </p:sldLayoutIdLst>
  <p:hf sldNum="0" hdr="0" ftr="0" dt="0"/>
  <p:txStyles>
    <p:titleStyle>
      <a:lvl1pPr algn="ctr" defTabSz="650230" rtl="0" eaLnBrk="1" latinLnBrk="0" hangingPunct="1">
        <a:spcBef>
          <a:spcPct val="0"/>
        </a:spcBef>
        <a:buNone/>
        <a:defRPr sz="6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87672" indent="-487672" algn="l" defTabSz="650230" rtl="0" eaLnBrk="1" latinLnBrk="0" hangingPunct="1">
        <a:spcBef>
          <a:spcPct val="20000"/>
        </a:spcBef>
        <a:buFont typeface="Arial"/>
        <a:buChar char="•"/>
        <a:defRPr sz="4600" kern="1200">
          <a:solidFill>
            <a:schemeClr val="tx1"/>
          </a:solidFill>
          <a:latin typeface="+mn-lt"/>
          <a:ea typeface="+mn-ea"/>
          <a:cs typeface="+mn-cs"/>
        </a:defRPr>
      </a:lvl1pPr>
      <a:lvl2pPr marL="1056623" indent="-406394" algn="l" defTabSz="650230" rtl="0" eaLnBrk="1" latinLnBrk="0" hangingPunct="1">
        <a:spcBef>
          <a:spcPct val="20000"/>
        </a:spcBef>
        <a:buFont typeface="Arial"/>
        <a:buChar char="–"/>
        <a:defRPr sz="4000" kern="1200">
          <a:solidFill>
            <a:schemeClr val="tx1"/>
          </a:solidFill>
          <a:latin typeface="+mn-lt"/>
          <a:ea typeface="+mn-ea"/>
          <a:cs typeface="+mn-cs"/>
        </a:defRPr>
      </a:lvl2pPr>
      <a:lvl3pPr marL="1625575" indent="-325115" algn="l" defTabSz="650230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3pPr>
      <a:lvl4pPr marL="2275804" indent="-325115" algn="l" defTabSz="65023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2926034" indent="-325115" algn="l" defTabSz="650230" rtl="0" eaLnBrk="1" latinLnBrk="0" hangingPunct="1">
        <a:spcBef>
          <a:spcPct val="20000"/>
        </a:spcBef>
        <a:buFont typeface="Arial"/>
        <a:buChar char="»"/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3576264" indent="-325115" algn="l" defTabSz="65023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6pPr>
      <a:lvl7pPr marL="4226494" indent="-325115" algn="l" defTabSz="65023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7pPr>
      <a:lvl8pPr marL="4876724" indent="-325115" algn="l" defTabSz="65023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8pPr>
      <a:lvl9pPr marL="5526954" indent="-325115" algn="l" defTabSz="65023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5023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50230" algn="l" defTabSz="65023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300460" algn="l" defTabSz="65023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3pPr>
      <a:lvl4pPr marL="1950690" algn="l" defTabSz="65023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4pPr>
      <a:lvl5pPr marL="2600919" algn="l" defTabSz="65023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5pPr>
      <a:lvl6pPr marL="3251149" algn="l" defTabSz="65023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6pPr>
      <a:lvl7pPr marL="3901379" algn="l" defTabSz="65023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7pPr>
      <a:lvl8pPr marL="4551609" algn="l" defTabSz="65023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8pPr>
      <a:lvl9pPr marL="5201839" algn="l" defTabSz="65023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Line 2"/>
          <p:cNvSpPr>
            <a:spLocks noChangeShapeType="1"/>
          </p:cNvSpPr>
          <p:nvPr/>
        </p:nvSpPr>
        <p:spPr bwMode="auto">
          <a:xfrm>
            <a:off x="11325013" y="216748"/>
            <a:ext cx="0" cy="216746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130039" tIns="65020" rIns="130039" bIns="65020"/>
          <a:lstStyle/>
          <a:p>
            <a:pPr defTabSz="1300393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3400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650240" y="173849"/>
            <a:ext cx="10728960" cy="1842347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130039" tIns="65020" rIns="130039" bIns="650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650240" y="2445174"/>
            <a:ext cx="11704320" cy="6274364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130039" tIns="65020" rIns="130039" bIns="650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50240" y="8886613"/>
            <a:ext cx="3034453" cy="65024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130039" tIns="65020" rIns="130039" bIns="650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/>
            </a:lvl1pPr>
          </a:lstStyle>
          <a:p>
            <a:pPr defTabSz="1300393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443308" y="8886613"/>
            <a:ext cx="4118187" cy="65024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130039" tIns="65020" rIns="130039" bIns="650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/>
            </a:lvl1pPr>
          </a:lstStyle>
          <a:p>
            <a:pPr defTabSz="1300393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9320107" y="8886613"/>
            <a:ext cx="3034453" cy="65024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130039" tIns="65020" rIns="130039" bIns="650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/>
            </a:lvl1pPr>
          </a:lstStyle>
          <a:p>
            <a:pPr defTabSz="1300393" fontAlgn="base">
              <a:spcBef>
                <a:spcPct val="0"/>
              </a:spcBef>
              <a:spcAft>
                <a:spcPct val="0"/>
              </a:spcAft>
            </a:pPr>
            <a:fld id="{40CB11DF-49EE-3544-9C52-8B46BF3F90D6}" type="slidenum">
              <a:rPr lang="en-US" smtClean="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rPr>
              <a:pPr defTabSz="1300393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grpSp>
        <p:nvGrpSpPr>
          <p:cNvPr id="3080" name="Group 8"/>
          <p:cNvGrpSpPr>
            <a:grpSpLocks/>
          </p:cNvGrpSpPr>
          <p:nvPr/>
        </p:nvGrpSpPr>
        <p:grpSpPr bwMode="auto">
          <a:xfrm>
            <a:off x="11595947" y="216748"/>
            <a:ext cx="1126632" cy="1842347"/>
            <a:chOff x="5136" y="960"/>
            <a:chExt cx="528" cy="864"/>
          </a:xfrm>
        </p:grpSpPr>
        <p:sp>
          <p:nvSpPr>
            <p:cNvPr id="3081" name="Oval 9"/>
            <p:cNvSpPr>
              <a:spLocks noChangeArrowheads="1"/>
            </p:cNvSpPr>
            <p:nvPr/>
          </p:nvSpPr>
          <p:spPr bwMode="auto">
            <a:xfrm>
              <a:off x="5136" y="960"/>
              <a:ext cx="80" cy="8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1300393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3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3082" name="Oval 10"/>
            <p:cNvSpPr>
              <a:spLocks noChangeArrowheads="1"/>
            </p:cNvSpPr>
            <p:nvPr/>
          </p:nvSpPr>
          <p:spPr bwMode="auto">
            <a:xfrm>
              <a:off x="5248" y="960"/>
              <a:ext cx="80" cy="8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1300393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3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3083" name="Oval 11"/>
            <p:cNvSpPr>
              <a:spLocks noChangeArrowheads="1"/>
            </p:cNvSpPr>
            <p:nvPr/>
          </p:nvSpPr>
          <p:spPr bwMode="auto">
            <a:xfrm>
              <a:off x="5360" y="960"/>
              <a:ext cx="80" cy="8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1300393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3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3084" name="Oval 12"/>
            <p:cNvSpPr>
              <a:spLocks noChangeArrowheads="1"/>
            </p:cNvSpPr>
            <p:nvPr/>
          </p:nvSpPr>
          <p:spPr bwMode="auto">
            <a:xfrm>
              <a:off x="5136" y="1072"/>
              <a:ext cx="80" cy="8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1300393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3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3085" name="Oval 13"/>
            <p:cNvSpPr>
              <a:spLocks noChangeArrowheads="1"/>
            </p:cNvSpPr>
            <p:nvPr/>
          </p:nvSpPr>
          <p:spPr bwMode="auto">
            <a:xfrm>
              <a:off x="5248" y="1072"/>
              <a:ext cx="80" cy="8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1300393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3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3086" name="Oval 14"/>
            <p:cNvSpPr>
              <a:spLocks noChangeArrowheads="1"/>
            </p:cNvSpPr>
            <p:nvPr/>
          </p:nvSpPr>
          <p:spPr bwMode="auto">
            <a:xfrm>
              <a:off x="5360" y="1072"/>
              <a:ext cx="80" cy="8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1300393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3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3087" name="Oval 15"/>
            <p:cNvSpPr>
              <a:spLocks noChangeArrowheads="1"/>
            </p:cNvSpPr>
            <p:nvPr/>
          </p:nvSpPr>
          <p:spPr bwMode="auto">
            <a:xfrm>
              <a:off x="5472" y="1072"/>
              <a:ext cx="80" cy="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1300393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3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3088" name="Oval 16"/>
            <p:cNvSpPr>
              <a:spLocks noChangeArrowheads="1"/>
            </p:cNvSpPr>
            <p:nvPr/>
          </p:nvSpPr>
          <p:spPr bwMode="auto">
            <a:xfrm>
              <a:off x="5136" y="1184"/>
              <a:ext cx="80" cy="8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1300393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3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3089" name="Oval 17"/>
            <p:cNvSpPr>
              <a:spLocks noChangeArrowheads="1"/>
            </p:cNvSpPr>
            <p:nvPr/>
          </p:nvSpPr>
          <p:spPr bwMode="auto">
            <a:xfrm>
              <a:off x="5248" y="1184"/>
              <a:ext cx="80" cy="8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1300393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3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3090" name="Oval 18"/>
            <p:cNvSpPr>
              <a:spLocks noChangeArrowheads="1"/>
            </p:cNvSpPr>
            <p:nvPr/>
          </p:nvSpPr>
          <p:spPr bwMode="auto">
            <a:xfrm>
              <a:off x="5360" y="1184"/>
              <a:ext cx="80" cy="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1300393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3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3091" name="Oval 19"/>
            <p:cNvSpPr>
              <a:spLocks noChangeArrowheads="1"/>
            </p:cNvSpPr>
            <p:nvPr/>
          </p:nvSpPr>
          <p:spPr bwMode="auto">
            <a:xfrm>
              <a:off x="5472" y="1184"/>
              <a:ext cx="80" cy="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1300393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3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3092" name="Oval 20"/>
            <p:cNvSpPr>
              <a:spLocks noChangeArrowheads="1"/>
            </p:cNvSpPr>
            <p:nvPr/>
          </p:nvSpPr>
          <p:spPr bwMode="auto">
            <a:xfrm>
              <a:off x="5584" y="1184"/>
              <a:ext cx="80" cy="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1300393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3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3093" name="Oval 21"/>
            <p:cNvSpPr>
              <a:spLocks noChangeArrowheads="1"/>
            </p:cNvSpPr>
            <p:nvPr/>
          </p:nvSpPr>
          <p:spPr bwMode="auto">
            <a:xfrm>
              <a:off x="5136" y="1296"/>
              <a:ext cx="80" cy="8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1300393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3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3094" name="Oval 22"/>
            <p:cNvSpPr>
              <a:spLocks noChangeArrowheads="1"/>
            </p:cNvSpPr>
            <p:nvPr/>
          </p:nvSpPr>
          <p:spPr bwMode="auto">
            <a:xfrm>
              <a:off x="5248" y="1296"/>
              <a:ext cx="80" cy="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1300393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3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3095" name="Oval 23"/>
            <p:cNvSpPr>
              <a:spLocks noChangeArrowheads="1"/>
            </p:cNvSpPr>
            <p:nvPr/>
          </p:nvSpPr>
          <p:spPr bwMode="auto">
            <a:xfrm>
              <a:off x="5360" y="1296"/>
              <a:ext cx="80" cy="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1300393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3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3096" name="Oval 24"/>
            <p:cNvSpPr>
              <a:spLocks noChangeArrowheads="1"/>
            </p:cNvSpPr>
            <p:nvPr/>
          </p:nvSpPr>
          <p:spPr bwMode="auto">
            <a:xfrm>
              <a:off x="5472" y="1296"/>
              <a:ext cx="80" cy="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1300393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3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3097" name="Oval 25"/>
            <p:cNvSpPr>
              <a:spLocks noChangeArrowheads="1"/>
            </p:cNvSpPr>
            <p:nvPr/>
          </p:nvSpPr>
          <p:spPr bwMode="auto">
            <a:xfrm>
              <a:off x="5136" y="1408"/>
              <a:ext cx="80" cy="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1300393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3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3098" name="Oval 26"/>
            <p:cNvSpPr>
              <a:spLocks noChangeArrowheads="1"/>
            </p:cNvSpPr>
            <p:nvPr/>
          </p:nvSpPr>
          <p:spPr bwMode="auto">
            <a:xfrm>
              <a:off x="5248" y="1408"/>
              <a:ext cx="80" cy="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1300393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3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3099" name="Oval 27"/>
            <p:cNvSpPr>
              <a:spLocks noChangeArrowheads="1"/>
            </p:cNvSpPr>
            <p:nvPr/>
          </p:nvSpPr>
          <p:spPr bwMode="auto">
            <a:xfrm>
              <a:off x="5360" y="1408"/>
              <a:ext cx="80" cy="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1300393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3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3100" name="Oval 28"/>
            <p:cNvSpPr>
              <a:spLocks noChangeArrowheads="1"/>
            </p:cNvSpPr>
            <p:nvPr/>
          </p:nvSpPr>
          <p:spPr bwMode="auto">
            <a:xfrm>
              <a:off x="5472" y="1408"/>
              <a:ext cx="80" cy="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1300393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3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3101" name="Oval 29"/>
            <p:cNvSpPr>
              <a:spLocks noChangeArrowheads="1"/>
            </p:cNvSpPr>
            <p:nvPr/>
          </p:nvSpPr>
          <p:spPr bwMode="auto">
            <a:xfrm>
              <a:off x="5584" y="1408"/>
              <a:ext cx="80" cy="8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1300393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3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3102" name="Oval 30"/>
            <p:cNvSpPr>
              <a:spLocks noChangeArrowheads="1"/>
            </p:cNvSpPr>
            <p:nvPr/>
          </p:nvSpPr>
          <p:spPr bwMode="auto">
            <a:xfrm>
              <a:off x="5136" y="1520"/>
              <a:ext cx="80" cy="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1300393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3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3103" name="Oval 31"/>
            <p:cNvSpPr>
              <a:spLocks noChangeArrowheads="1"/>
            </p:cNvSpPr>
            <p:nvPr/>
          </p:nvSpPr>
          <p:spPr bwMode="auto">
            <a:xfrm>
              <a:off x="5248" y="1520"/>
              <a:ext cx="80" cy="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1300393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3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3104" name="Oval 32"/>
            <p:cNvSpPr>
              <a:spLocks noChangeArrowheads="1"/>
            </p:cNvSpPr>
            <p:nvPr/>
          </p:nvSpPr>
          <p:spPr bwMode="auto">
            <a:xfrm>
              <a:off x="5360" y="1520"/>
              <a:ext cx="80" cy="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1300393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3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3105" name="Oval 33"/>
            <p:cNvSpPr>
              <a:spLocks noChangeArrowheads="1"/>
            </p:cNvSpPr>
            <p:nvPr/>
          </p:nvSpPr>
          <p:spPr bwMode="auto">
            <a:xfrm>
              <a:off x="5472" y="1520"/>
              <a:ext cx="80" cy="8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1300393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3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3106" name="Oval 34"/>
            <p:cNvSpPr>
              <a:spLocks noChangeArrowheads="1"/>
            </p:cNvSpPr>
            <p:nvPr/>
          </p:nvSpPr>
          <p:spPr bwMode="auto">
            <a:xfrm>
              <a:off x="5136" y="1632"/>
              <a:ext cx="80" cy="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1300393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3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3107" name="Oval 35"/>
            <p:cNvSpPr>
              <a:spLocks noChangeArrowheads="1"/>
            </p:cNvSpPr>
            <p:nvPr/>
          </p:nvSpPr>
          <p:spPr bwMode="auto">
            <a:xfrm>
              <a:off x="5248" y="1632"/>
              <a:ext cx="80" cy="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1300393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3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3108" name="Oval 36"/>
            <p:cNvSpPr>
              <a:spLocks noChangeArrowheads="1"/>
            </p:cNvSpPr>
            <p:nvPr/>
          </p:nvSpPr>
          <p:spPr bwMode="auto">
            <a:xfrm>
              <a:off x="5360" y="1632"/>
              <a:ext cx="80" cy="8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1300393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3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3109" name="Oval 37"/>
            <p:cNvSpPr>
              <a:spLocks noChangeArrowheads="1"/>
            </p:cNvSpPr>
            <p:nvPr/>
          </p:nvSpPr>
          <p:spPr bwMode="auto">
            <a:xfrm>
              <a:off x="5472" y="1632"/>
              <a:ext cx="80" cy="8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1300393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3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3110" name="Oval 38"/>
            <p:cNvSpPr>
              <a:spLocks noChangeArrowheads="1"/>
            </p:cNvSpPr>
            <p:nvPr/>
          </p:nvSpPr>
          <p:spPr bwMode="auto">
            <a:xfrm>
              <a:off x="5248" y="1744"/>
              <a:ext cx="80" cy="8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1300393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3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3111" name="Oval 39"/>
            <p:cNvSpPr>
              <a:spLocks noChangeArrowheads="1"/>
            </p:cNvSpPr>
            <p:nvPr/>
          </p:nvSpPr>
          <p:spPr bwMode="auto">
            <a:xfrm>
              <a:off x="5472" y="1744"/>
              <a:ext cx="80" cy="8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1300393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3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807644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4" r:id="rId14"/>
  </p:sldLayoutIdLst>
  <p:timing>
    <p:tnLst>
      <p:par>
        <p:cTn id="1" dur="indefinite" restart="never" nodeType="tmRoot"/>
      </p:par>
    </p:tnLst>
  </p:timing>
  <p:txStyles>
    <p:titleStyle>
      <a:lvl1pPr algn="l" rtl="0" eaLnBrk="1" fontAlgn="base" hangingPunct="1">
        <a:spcBef>
          <a:spcPct val="0"/>
        </a:spcBef>
        <a:spcAft>
          <a:spcPct val="0"/>
        </a:spcAft>
        <a:defRPr sz="55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5500" b="1">
          <a:solidFill>
            <a:schemeClr val="tx2"/>
          </a:solidFill>
          <a:latin typeface="Arial" charset="0"/>
          <a:ea typeface="ＭＳ Ｐゴシック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5500" b="1">
          <a:solidFill>
            <a:schemeClr val="tx2"/>
          </a:solidFill>
          <a:latin typeface="Arial" charset="0"/>
          <a:ea typeface="ＭＳ Ｐゴシック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5500" b="1">
          <a:solidFill>
            <a:schemeClr val="tx2"/>
          </a:solidFill>
          <a:latin typeface="Arial" charset="0"/>
          <a:ea typeface="ＭＳ Ｐゴシック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5500" b="1">
          <a:solidFill>
            <a:schemeClr val="tx2"/>
          </a:solidFill>
          <a:latin typeface="Arial" charset="0"/>
          <a:ea typeface="ＭＳ Ｐゴシック" charset="0"/>
        </a:defRPr>
      </a:lvl5pPr>
      <a:lvl6pPr marL="650197" algn="l" rtl="0" eaLnBrk="1" fontAlgn="base" hangingPunct="1">
        <a:spcBef>
          <a:spcPct val="0"/>
        </a:spcBef>
        <a:spcAft>
          <a:spcPct val="0"/>
        </a:spcAft>
        <a:defRPr sz="5500" b="1">
          <a:solidFill>
            <a:schemeClr val="tx2"/>
          </a:solidFill>
          <a:latin typeface="Arial" charset="0"/>
          <a:ea typeface="ＭＳ Ｐゴシック" charset="0"/>
        </a:defRPr>
      </a:lvl6pPr>
      <a:lvl7pPr marL="1300393" algn="l" rtl="0" eaLnBrk="1" fontAlgn="base" hangingPunct="1">
        <a:spcBef>
          <a:spcPct val="0"/>
        </a:spcBef>
        <a:spcAft>
          <a:spcPct val="0"/>
        </a:spcAft>
        <a:defRPr sz="5500" b="1">
          <a:solidFill>
            <a:schemeClr val="tx2"/>
          </a:solidFill>
          <a:latin typeface="Arial" charset="0"/>
          <a:ea typeface="ＭＳ Ｐゴシック" charset="0"/>
        </a:defRPr>
      </a:lvl7pPr>
      <a:lvl8pPr marL="1950590" algn="l" rtl="0" eaLnBrk="1" fontAlgn="base" hangingPunct="1">
        <a:spcBef>
          <a:spcPct val="0"/>
        </a:spcBef>
        <a:spcAft>
          <a:spcPct val="0"/>
        </a:spcAft>
        <a:defRPr sz="5500" b="1">
          <a:solidFill>
            <a:schemeClr val="tx2"/>
          </a:solidFill>
          <a:latin typeface="Arial" charset="0"/>
          <a:ea typeface="ＭＳ Ｐゴシック" charset="0"/>
        </a:defRPr>
      </a:lvl8pPr>
      <a:lvl9pPr marL="2600786" algn="l" rtl="0" eaLnBrk="1" fontAlgn="base" hangingPunct="1">
        <a:spcBef>
          <a:spcPct val="0"/>
        </a:spcBef>
        <a:spcAft>
          <a:spcPct val="0"/>
        </a:spcAft>
        <a:defRPr sz="5500" b="1">
          <a:solidFill>
            <a:schemeClr val="tx2"/>
          </a:solidFill>
          <a:latin typeface="Arial" charset="0"/>
          <a:ea typeface="ＭＳ Ｐゴシック" charset="0"/>
        </a:defRPr>
      </a:lvl9pPr>
    </p:titleStyle>
    <p:bodyStyle>
      <a:lvl1pPr marL="487647" indent="-487647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SzPct val="70000"/>
        <a:buFont typeface="Wingdings" charset="0"/>
        <a:buChar char="l"/>
        <a:defRPr sz="4300">
          <a:solidFill>
            <a:schemeClr val="tx1"/>
          </a:solidFill>
          <a:latin typeface="+mn-lt"/>
          <a:ea typeface="+mn-ea"/>
          <a:cs typeface="+mn-cs"/>
        </a:defRPr>
      </a:lvl1pPr>
      <a:lvl2pPr marL="984326" indent="-494421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charset="0"/>
        <a:buChar char="l"/>
        <a:defRPr sz="3700">
          <a:solidFill>
            <a:schemeClr val="tx1"/>
          </a:solidFill>
          <a:latin typeface="+mn-lt"/>
          <a:ea typeface="+mn-ea"/>
        </a:defRPr>
      </a:lvl2pPr>
      <a:lvl3pPr marL="1404245" indent="-41766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charset="0"/>
        <a:buChar char="l"/>
        <a:defRPr sz="3300">
          <a:solidFill>
            <a:schemeClr val="tx1"/>
          </a:solidFill>
          <a:latin typeface="+mn-lt"/>
          <a:ea typeface="+mn-ea"/>
        </a:defRPr>
      </a:lvl3pPr>
      <a:lvl4pPr marL="1821905" indent="-415403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SzPct val="75000"/>
        <a:buFont typeface="Wingdings" charset="0"/>
        <a:buChar char="§"/>
        <a:defRPr sz="2800">
          <a:solidFill>
            <a:schemeClr val="tx1"/>
          </a:solidFill>
          <a:latin typeface="+mn-lt"/>
          <a:ea typeface="+mn-ea"/>
        </a:defRPr>
      </a:lvl4pPr>
      <a:lvl5pPr marL="2273431" indent="-449269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charset="0"/>
        <a:buChar char="§"/>
        <a:defRPr sz="2800">
          <a:solidFill>
            <a:schemeClr val="tx1"/>
          </a:solidFill>
          <a:latin typeface="+mn-lt"/>
          <a:ea typeface="+mn-ea"/>
        </a:defRPr>
      </a:lvl5pPr>
      <a:lvl6pPr marL="2923628" indent="-449269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charset="0"/>
        <a:buChar char="§"/>
        <a:defRPr sz="2800">
          <a:solidFill>
            <a:schemeClr val="tx1"/>
          </a:solidFill>
          <a:latin typeface="+mn-lt"/>
          <a:ea typeface="+mn-ea"/>
        </a:defRPr>
      </a:lvl6pPr>
      <a:lvl7pPr marL="3573824" indent="-449269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charset="0"/>
        <a:buChar char="§"/>
        <a:defRPr sz="2800">
          <a:solidFill>
            <a:schemeClr val="tx1"/>
          </a:solidFill>
          <a:latin typeface="+mn-lt"/>
          <a:ea typeface="+mn-ea"/>
        </a:defRPr>
      </a:lvl7pPr>
      <a:lvl8pPr marL="4224021" indent="-449269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charset="0"/>
        <a:buChar char="§"/>
        <a:defRPr sz="2800">
          <a:solidFill>
            <a:schemeClr val="tx1"/>
          </a:solidFill>
          <a:latin typeface="+mn-lt"/>
          <a:ea typeface="+mn-ea"/>
        </a:defRPr>
      </a:lvl8pPr>
      <a:lvl9pPr marL="4874218" indent="-449269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charset="0"/>
        <a:buChar char="§"/>
        <a:defRPr sz="28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650197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50197" algn="l" defTabSz="650197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300393" algn="l" defTabSz="650197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3pPr>
      <a:lvl4pPr marL="1950590" algn="l" defTabSz="650197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4pPr>
      <a:lvl5pPr marL="2600786" algn="l" defTabSz="650197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5pPr>
      <a:lvl6pPr marL="3250983" algn="l" defTabSz="650197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6pPr>
      <a:lvl7pPr marL="3901180" algn="l" defTabSz="650197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7pPr>
      <a:lvl8pPr marL="4551376" algn="l" defTabSz="650197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8pPr>
      <a:lvl9pPr marL="5201573" algn="l" defTabSz="650197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1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gif"/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>
            <a:spLocks noGrp="1"/>
          </p:cNvSpPr>
          <p:nvPr>
            <p:ph type="title"/>
          </p:nvPr>
        </p:nvSpPr>
        <p:spPr>
          <a:xfrm>
            <a:off x="0" y="890150"/>
            <a:ext cx="11349644" cy="14559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Gill Sans"/>
              <a:buNone/>
            </a:pPr>
            <a:r>
              <a:rPr lang="en-US" sz="6000" b="0" dirty="0" smtClean="0">
                <a:solidFill>
                  <a:srgbClr val="000000"/>
                </a:solidFill>
              </a:rPr>
              <a:t>The </a:t>
            </a:r>
            <a:r>
              <a:rPr lang="en" sz="6000" b="0" i="0" u="none" strike="noStrike" cap="none" dirty="0" smtClean="0">
                <a:solidFill>
                  <a:srgbClr val="000000"/>
                </a:solidFill>
              </a:rPr>
              <a:t>S</a:t>
            </a:r>
            <a:r>
              <a:rPr lang="en" sz="6000" b="0" dirty="0" smtClean="0">
                <a:solidFill>
                  <a:srgbClr val="000000"/>
                </a:solidFill>
              </a:rPr>
              <a:t>elf</a:t>
            </a:r>
            <a:r>
              <a:rPr lang="en" sz="6000" b="0" i="0" u="none" strike="noStrike" cap="none" dirty="0" smtClean="0">
                <a:solidFill>
                  <a:srgbClr val="000000"/>
                </a:solidFill>
              </a:rPr>
              <a:t>-O</a:t>
            </a:r>
            <a:r>
              <a:rPr lang="en" sz="6000" b="0" dirty="0" smtClean="0">
                <a:solidFill>
                  <a:srgbClr val="000000"/>
                </a:solidFill>
              </a:rPr>
              <a:t>rganizing</a:t>
            </a:r>
            <a:r>
              <a:rPr lang="en" sz="6000" b="0" i="0" u="none" strike="noStrike" cap="none" dirty="0" smtClean="0">
                <a:solidFill>
                  <a:srgbClr val="000000"/>
                </a:solidFill>
              </a:rPr>
              <a:t> M</a:t>
            </a:r>
            <a:r>
              <a:rPr lang="en" sz="6000" b="0" dirty="0" smtClean="0">
                <a:solidFill>
                  <a:srgbClr val="000000"/>
                </a:solidFill>
              </a:rPr>
              <a:t>ap</a:t>
            </a:r>
            <a:r>
              <a:rPr lang="en-US" sz="6000" b="0" dirty="0" smtClean="0">
                <a:solidFill>
                  <a:srgbClr val="000000"/>
                </a:solidFill>
              </a:rPr>
              <a:t> (SOM)</a:t>
            </a:r>
            <a:endParaRPr lang="en" sz="6000" b="0" i="0" u="none" strike="noStrike" cap="none" dirty="0">
              <a:solidFill>
                <a:srgbClr val="000000"/>
              </a:solidFill>
            </a:endParaRPr>
          </a:p>
        </p:txBody>
      </p:sp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671150" y="3639125"/>
            <a:ext cx="11693700" cy="38723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ctr" anchorCtr="0">
            <a:normAutofit fontScale="92500" lnSpcReduction="20000"/>
          </a:bodyPr>
          <a:lstStyle/>
          <a:p>
            <a:pPr marL="431800" marR="0" lvl="0" indent="-431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82000"/>
              <a:buFont typeface="Roboto"/>
              <a:buChar char="•"/>
            </a:pPr>
            <a:r>
              <a:rPr lang="en" sz="3800" b="0" i="0" u="none" strike="noStrike" cap="none" dirty="0">
                <a:solidFill>
                  <a:srgbClr val="434343"/>
                </a:solidFill>
              </a:rPr>
              <a:t>A neural network approach to unsupervised machine learning.</a:t>
            </a:r>
          </a:p>
          <a:p>
            <a:pPr marL="431800" marR="0" lvl="0" indent="-431800" algn="l" rtl="0">
              <a:lnSpc>
                <a:spcPct val="100000"/>
              </a:lnSpc>
              <a:spcBef>
                <a:spcPts val="3800"/>
              </a:spcBef>
              <a:spcAft>
                <a:spcPts val="0"/>
              </a:spcAft>
              <a:buClr>
                <a:srgbClr val="434343"/>
              </a:buClr>
              <a:buSzPct val="82000"/>
              <a:buFont typeface="Roboto"/>
              <a:buChar char="•"/>
            </a:pPr>
            <a:r>
              <a:rPr lang="en" sz="3800" b="0" i="0" u="none" strike="noStrike" cap="none" dirty="0">
                <a:solidFill>
                  <a:srgbClr val="434343"/>
                </a:solidFill>
              </a:rPr>
              <a:t>Appealing visual presentation of learned results as a 2D map</a:t>
            </a:r>
            <a:r>
              <a:rPr lang="en" sz="3800" b="0" i="0" u="none" strike="noStrike" cap="none" dirty="0" smtClean="0">
                <a:solidFill>
                  <a:srgbClr val="434343"/>
                </a:solidFill>
              </a:rPr>
              <a:t>.</a:t>
            </a:r>
            <a:endParaRPr lang="en-US" sz="3800" b="0" i="0" u="none" strike="noStrike" cap="none" dirty="0" smtClean="0">
              <a:solidFill>
                <a:srgbClr val="434343"/>
              </a:solidFill>
            </a:endParaRPr>
          </a:p>
          <a:p>
            <a:pPr marL="431800" marR="0" lvl="0" indent="-431800" algn="l" rtl="0">
              <a:lnSpc>
                <a:spcPct val="100000"/>
              </a:lnSpc>
              <a:spcBef>
                <a:spcPts val="3800"/>
              </a:spcBef>
              <a:spcAft>
                <a:spcPts val="0"/>
              </a:spcAft>
              <a:buClr>
                <a:srgbClr val="434343"/>
              </a:buClr>
              <a:buSzPct val="82000"/>
              <a:buFont typeface="Roboto"/>
              <a:buChar char="•"/>
            </a:pPr>
            <a:r>
              <a:rPr lang="en-US" sz="3800" dirty="0" smtClean="0">
                <a:solidFill>
                  <a:srgbClr val="434343"/>
                </a:solidFill>
              </a:rPr>
              <a:t>Learned result represents a partitioning of the input space according to a similarity metric.</a:t>
            </a:r>
            <a:endParaRPr lang="en" sz="3800" b="0" i="0" u="none" strike="noStrike" cap="none" dirty="0">
              <a:solidFill>
                <a:srgbClr val="434343"/>
              </a:solidFill>
            </a:endParaRPr>
          </a:p>
        </p:txBody>
      </p:sp>
      <p:sp>
        <p:nvSpPr>
          <p:cNvPr id="102" name="Shape 102"/>
          <p:cNvSpPr txBox="1"/>
          <p:nvPr/>
        </p:nvSpPr>
        <p:spPr>
          <a:xfrm>
            <a:off x="988301" y="8293889"/>
            <a:ext cx="10892700" cy="562200"/>
          </a:xfrm>
          <a:prstGeom prst="rect">
            <a:avLst/>
          </a:prstGeom>
          <a:noFill/>
          <a:ln>
            <a:noFill/>
          </a:ln>
        </p:spPr>
        <p:txBody>
          <a:bodyPr lIns="130025" tIns="65000" rIns="130025" bIns="6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Gill Sans"/>
              <a:buNone/>
            </a:pPr>
            <a:r>
              <a:rPr lang="en" sz="24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T. Kohonen, </a:t>
            </a:r>
            <a:r>
              <a:rPr lang="en" sz="2400" b="0" i="1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Self-organizing maps</a:t>
            </a:r>
            <a:r>
              <a:rPr lang="en" sz="24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, 3rd ed. Berlin ; New York: Springer, 2001.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2"/>
          <p:cNvSpPr>
            <a:spLocks noGrp="1" noChangeArrowheads="1"/>
          </p:cNvSpPr>
          <p:nvPr>
            <p:ph type="title"/>
          </p:nvPr>
        </p:nvSpPr>
        <p:spPr>
          <a:xfrm>
            <a:off x="2384213" y="433493"/>
            <a:ext cx="9645227" cy="1625600"/>
          </a:xfrm>
        </p:spPr>
        <p:txBody>
          <a:bodyPr/>
          <a:lstStyle/>
          <a:p>
            <a:r>
              <a:rPr lang="en-US" altLang="en-US" sz="4835"/>
              <a:t>Training SOM with Spectra</a:t>
            </a:r>
          </a:p>
        </p:txBody>
      </p:sp>
      <p:grpSp>
        <p:nvGrpSpPr>
          <p:cNvPr id="116739" name="Group 3"/>
          <p:cNvGrpSpPr>
            <a:grpSpLocks/>
          </p:cNvGrpSpPr>
          <p:nvPr/>
        </p:nvGrpSpPr>
        <p:grpSpPr bwMode="auto">
          <a:xfrm>
            <a:off x="3576320" y="2709333"/>
            <a:ext cx="8669867" cy="5375770"/>
            <a:chOff x="808" y="1200"/>
            <a:chExt cx="3840" cy="2381"/>
          </a:xfrm>
        </p:grpSpPr>
        <p:grpSp>
          <p:nvGrpSpPr>
            <p:cNvPr id="116740" name="Group 4"/>
            <p:cNvGrpSpPr>
              <a:grpSpLocks/>
            </p:cNvGrpSpPr>
            <p:nvPr/>
          </p:nvGrpSpPr>
          <p:grpSpPr bwMode="auto">
            <a:xfrm>
              <a:off x="808" y="1517"/>
              <a:ext cx="3840" cy="2064"/>
              <a:chOff x="1008" y="1344"/>
              <a:chExt cx="3840" cy="2064"/>
            </a:xfrm>
          </p:grpSpPr>
          <p:sp>
            <p:nvSpPr>
              <p:cNvPr id="116741" name="AutoShape 5"/>
              <p:cNvSpPr>
                <a:spLocks noChangeArrowheads="1"/>
              </p:cNvSpPr>
              <p:nvPr/>
            </p:nvSpPr>
            <p:spPr bwMode="auto">
              <a:xfrm>
                <a:off x="1008" y="2064"/>
                <a:ext cx="240" cy="48"/>
              </a:xfrm>
              <a:prstGeom prst="parallelogram">
                <a:avLst>
                  <a:gd name="adj" fmla="val 125000"/>
                </a:avLst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>
                <a:spAutoFit/>
              </a:bodyPr>
              <a:lstStyle/>
              <a:p>
                <a:endParaRPr lang="en-US" sz="1991"/>
              </a:p>
            </p:txBody>
          </p:sp>
          <p:sp>
            <p:nvSpPr>
              <p:cNvPr id="116742" name="AutoShape 6"/>
              <p:cNvSpPr>
                <a:spLocks noChangeArrowheads="1"/>
              </p:cNvSpPr>
              <p:nvPr/>
            </p:nvSpPr>
            <p:spPr bwMode="auto">
              <a:xfrm>
                <a:off x="1200" y="2064"/>
                <a:ext cx="240" cy="48"/>
              </a:xfrm>
              <a:prstGeom prst="parallelogram">
                <a:avLst>
                  <a:gd name="adj" fmla="val 125000"/>
                </a:avLst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>
                <a:spAutoFit/>
              </a:bodyPr>
              <a:lstStyle/>
              <a:p>
                <a:endParaRPr lang="en-US" sz="1991"/>
              </a:p>
            </p:txBody>
          </p:sp>
          <p:sp>
            <p:nvSpPr>
              <p:cNvPr id="116743" name="AutoShape 7"/>
              <p:cNvSpPr>
                <a:spLocks noChangeArrowheads="1"/>
              </p:cNvSpPr>
              <p:nvPr/>
            </p:nvSpPr>
            <p:spPr bwMode="auto">
              <a:xfrm>
                <a:off x="1056" y="2016"/>
                <a:ext cx="240" cy="48"/>
              </a:xfrm>
              <a:prstGeom prst="parallelogram">
                <a:avLst>
                  <a:gd name="adj" fmla="val 125000"/>
                </a:avLst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>
                <a:spAutoFit/>
              </a:bodyPr>
              <a:lstStyle/>
              <a:p>
                <a:endParaRPr lang="en-US" sz="1991"/>
              </a:p>
            </p:txBody>
          </p:sp>
          <p:sp>
            <p:nvSpPr>
              <p:cNvPr id="116744" name="AutoShape 8"/>
              <p:cNvSpPr>
                <a:spLocks noChangeArrowheads="1"/>
              </p:cNvSpPr>
              <p:nvPr/>
            </p:nvSpPr>
            <p:spPr bwMode="auto">
              <a:xfrm>
                <a:off x="1248" y="2016"/>
                <a:ext cx="240" cy="48"/>
              </a:xfrm>
              <a:prstGeom prst="parallelogram">
                <a:avLst>
                  <a:gd name="adj" fmla="val 125000"/>
                </a:avLst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>
                <a:spAutoFit/>
              </a:bodyPr>
              <a:lstStyle/>
              <a:p>
                <a:endParaRPr lang="en-US" sz="1991"/>
              </a:p>
            </p:txBody>
          </p:sp>
          <p:sp>
            <p:nvSpPr>
              <p:cNvPr id="116745" name="AutoShape 9"/>
              <p:cNvSpPr>
                <a:spLocks noChangeArrowheads="1"/>
              </p:cNvSpPr>
              <p:nvPr/>
            </p:nvSpPr>
            <p:spPr bwMode="auto">
              <a:xfrm>
                <a:off x="1104" y="1968"/>
                <a:ext cx="240" cy="48"/>
              </a:xfrm>
              <a:prstGeom prst="parallelogram">
                <a:avLst>
                  <a:gd name="adj" fmla="val 125000"/>
                </a:avLst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>
                <a:spAutoFit/>
              </a:bodyPr>
              <a:lstStyle/>
              <a:p>
                <a:endParaRPr lang="en-US" sz="1991"/>
              </a:p>
            </p:txBody>
          </p:sp>
          <p:sp>
            <p:nvSpPr>
              <p:cNvPr id="116746" name="AutoShape 10"/>
              <p:cNvSpPr>
                <a:spLocks noChangeArrowheads="1"/>
              </p:cNvSpPr>
              <p:nvPr/>
            </p:nvSpPr>
            <p:spPr bwMode="auto">
              <a:xfrm>
                <a:off x="1296" y="1968"/>
                <a:ext cx="240" cy="48"/>
              </a:xfrm>
              <a:prstGeom prst="parallelogram">
                <a:avLst>
                  <a:gd name="adj" fmla="val 125000"/>
                </a:avLst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>
                <a:spAutoFit/>
              </a:bodyPr>
              <a:lstStyle/>
              <a:p>
                <a:endParaRPr lang="en-US" sz="1991"/>
              </a:p>
            </p:txBody>
          </p:sp>
          <p:sp>
            <p:nvSpPr>
              <p:cNvPr id="116747" name="AutoShape 11"/>
              <p:cNvSpPr>
                <a:spLocks noChangeArrowheads="1"/>
              </p:cNvSpPr>
              <p:nvPr/>
            </p:nvSpPr>
            <p:spPr bwMode="auto">
              <a:xfrm>
                <a:off x="1152" y="1920"/>
                <a:ext cx="240" cy="48"/>
              </a:xfrm>
              <a:prstGeom prst="parallelogram">
                <a:avLst>
                  <a:gd name="adj" fmla="val 125000"/>
                </a:avLst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>
                <a:spAutoFit/>
              </a:bodyPr>
              <a:lstStyle/>
              <a:p>
                <a:endParaRPr lang="en-US" sz="1991"/>
              </a:p>
            </p:txBody>
          </p:sp>
          <p:sp>
            <p:nvSpPr>
              <p:cNvPr id="116748" name="AutoShape 12"/>
              <p:cNvSpPr>
                <a:spLocks noChangeArrowheads="1"/>
              </p:cNvSpPr>
              <p:nvPr/>
            </p:nvSpPr>
            <p:spPr bwMode="auto">
              <a:xfrm>
                <a:off x="1344" y="1920"/>
                <a:ext cx="240" cy="48"/>
              </a:xfrm>
              <a:prstGeom prst="parallelogram">
                <a:avLst>
                  <a:gd name="adj" fmla="val 125000"/>
                </a:avLst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>
                <a:spAutoFit/>
              </a:bodyPr>
              <a:lstStyle/>
              <a:p>
                <a:endParaRPr lang="en-US" sz="1991"/>
              </a:p>
            </p:txBody>
          </p:sp>
          <p:sp>
            <p:nvSpPr>
              <p:cNvPr id="116749" name="AutoShape 13"/>
              <p:cNvSpPr>
                <a:spLocks noChangeArrowheads="1"/>
              </p:cNvSpPr>
              <p:nvPr/>
            </p:nvSpPr>
            <p:spPr bwMode="auto">
              <a:xfrm>
                <a:off x="1200" y="1872"/>
                <a:ext cx="240" cy="48"/>
              </a:xfrm>
              <a:prstGeom prst="parallelogram">
                <a:avLst>
                  <a:gd name="adj" fmla="val 125000"/>
                </a:avLst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>
                <a:spAutoFit/>
              </a:bodyPr>
              <a:lstStyle/>
              <a:p>
                <a:endParaRPr lang="en-US" sz="1991"/>
              </a:p>
            </p:txBody>
          </p:sp>
          <p:sp>
            <p:nvSpPr>
              <p:cNvPr id="116750" name="AutoShape 14"/>
              <p:cNvSpPr>
                <a:spLocks noChangeArrowheads="1"/>
              </p:cNvSpPr>
              <p:nvPr/>
            </p:nvSpPr>
            <p:spPr bwMode="auto">
              <a:xfrm>
                <a:off x="1392" y="1872"/>
                <a:ext cx="240" cy="48"/>
              </a:xfrm>
              <a:prstGeom prst="parallelogram">
                <a:avLst>
                  <a:gd name="adj" fmla="val 125000"/>
                </a:avLst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>
                <a:spAutoFit/>
              </a:bodyPr>
              <a:lstStyle/>
              <a:p>
                <a:endParaRPr lang="en-US" sz="1991"/>
              </a:p>
            </p:txBody>
          </p:sp>
          <p:sp>
            <p:nvSpPr>
              <p:cNvPr id="116751" name="AutoShape 15"/>
              <p:cNvSpPr>
                <a:spLocks noChangeArrowheads="1"/>
              </p:cNvSpPr>
              <p:nvPr/>
            </p:nvSpPr>
            <p:spPr bwMode="auto">
              <a:xfrm>
                <a:off x="1248" y="1824"/>
                <a:ext cx="240" cy="48"/>
              </a:xfrm>
              <a:prstGeom prst="parallelogram">
                <a:avLst>
                  <a:gd name="adj" fmla="val 125000"/>
                </a:avLst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>
                <a:spAutoFit/>
              </a:bodyPr>
              <a:lstStyle/>
              <a:p>
                <a:endParaRPr lang="en-US" sz="1991"/>
              </a:p>
            </p:txBody>
          </p:sp>
          <p:sp>
            <p:nvSpPr>
              <p:cNvPr id="116752" name="AutoShape 16"/>
              <p:cNvSpPr>
                <a:spLocks noChangeArrowheads="1"/>
              </p:cNvSpPr>
              <p:nvPr/>
            </p:nvSpPr>
            <p:spPr bwMode="auto">
              <a:xfrm>
                <a:off x="1440" y="1824"/>
                <a:ext cx="240" cy="48"/>
              </a:xfrm>
              <a:prstGeom prst="parallelogram">
                <a:avLst>
                  <a:gd name="adj" fmla="val 125000"/>
                </a:avLst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>
                <a:spAutoFit/>
              </a:bodyPr>
              <a:lstStyle/>
              <a:p>
                <a:endParaRPr lang="en-US" sz="1991"/>
              </a:p>
            </p:txBody>
          </p:sp>
          <p:sp>
            <p:nvSpPr>
              <p:cNvPr id="116753" name="AutoShape 17"/>
              <p:cNvSpPr>
                <a:spLocks noChangeArrowheads="1"/>
              </p:cNvSpPr>
              <p:nvPr/>
            </p:nvSpPr>
            <p:spPr bwMode="auto">
              <a:xfrm>
                <a:off x="1296" y="1776"/>
                <a:ext cx="240" cy="48"/>
              </a:xfrm>
              <a:prstGeom prst="parallelogram">
                <a:avLst>
                  <a:gd name="adj" fmla="val 125000"/>
                </a:avLst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>
                <a:spAutoFit/>
              </a:bodyPr>
              <a:lstStyle/>
              <a:p>
                <a:endParaRPr lang="en-US" sz="1991"/>
              </a:p>
            </p:txBody>
          </p:sp>
          <p:sp>
            <p:nvSpPr>
              <p:cNvPr id="116754" name="AutoShape 18"/>
              <p:cNvSpPr>
                <a:spLocks noChangeArrowheads="1"/>
              </p:cNvSpPr>
              <p:nvPr/>
            </p:nvSpPr>
            <p:spPr bwMode="auto">
              <a:xfrm>
                <a:off x="1488" y="1776"/>
                <a:ext cx="240" cy="48"/>
              </a:xfrm>
              <a:prstGeom prst="parallelogram">
                <a:avLst>
                  <a:gd name="adj" fmla="val 125000"/>
                </a:avLst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>
                <a:spAutoFit/>
              </a:bodyPr>
              <a:lstStyle/>
              <a:p>
                <a:endParaRPr lang="en-US" sz="1991"/>
              </a:p>
            </p:txBody>
          </p:sp>
          <p:sp>
            <p:nvSpPr>
              <p:cNvPr id="116755" name="AutoShape 19"/>
              <p:cNvSpPr>
                <a:spLocks noChangeArrowheads="1"/>
              </p:cNvSpPr>
              <p:nvPr/>
            </p:nvSpPr>
            <p:spPr bwMode="auto">
              <a:xfrm>
                <a:off x="1344" y="1728"/>
                <a:ext cx="240" cy="48"/>
              </a:xfrm>
              <a:prstGeom prst="parallelogram">
                <a:avLst>
                  <a:gd name="adj" fmla="val 125000"/>
                </a:avLst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>
                <a:spAutoFit/>
              </a:bodyPr>
              <a:lstStyle/>
              <a:p>
                <a:endParaRPr lang="en-US" sz="1991"/>
              </a:p>
            </p:txBody>
          </p:sp>
          <p:sp>
            <p:nvSpPr>
              <p:cNvPr id="116756" name="AutoShape 20"/>
              <p:cNvSpPr>
                <a:spLocks noChangeArrowheads="1"/>
              </p:cNvSpPr>
              <p:nvPr/>
            </p:nvSpPr>
            <p:spPr bwMode="auto">
              <a:xfrm>
                <a:off x="1536" y="1728"/>
                <a:ext cx="240" cy="48"/>
              </a:xfrm>
              <a:prstGeom prst="parallelogram">
                <a:avLst>
                  <a:gd name="adj" fmla="val 125000"/>
                </a:avLst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>
                <a:spAutoFit/>
              </a:bodyPr>
              <a:lstStyle/>
              <a:p>
                <a:endParaRPr lang="en-US" sz="1991"/>
              </a:p>
            </p:txBody>
          </p:sp>
          <p:sp>
            <p:nvSpPr>
              <p:cNvPr id="116757" name="AutoShape 21"/>
              <p:cNvSpPr>
                <a:spLocks noChangeArrowheads="1"/>
              </p:cNvSpPr>
              <p:nvPr/>
            </p:nvSpPr>
            <p:spPr bwMode="auto">
              <a:xfrm>
                <a:off x="1392" y="1680"/>
                <a:ext cx="240" cy="48"/>
              </a:xfrm>
              <a:prstGeom prst="parallelogram">
                <a:avLst>
                  <a:gd name="adj" fmla="val 125000"/>
                </a:avLst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>
                <a:spAutoFit/>
              </a:bodyPr>
              <a:lstStyle/>
              <a:p>
                <a:endParaRPr lang="en-US" sz="1991"/>
              </a:p>
            </p:txBody>
          </p:sp>
          <p:sp>
            <p:nvSpPr>
              <p:cNvPr id="116758" name="AutoShape 22"/>
              <p:cNvSpPr>
                <a:spLocks noChangeArrowheads="1"/>
              </p:cNvSpPr>
              <p:nvPr/>
            </p:nvSpPr>
            <p:spPr bwMode="auto">
              <a:xfrm>
                <a:off x="1584" y="1680"/>
                <a:ext cx="240" cy="48"/>
              </a:xfrm>
              <a:prstGeom prst="parallelogram">
                <a:avLst>
                  <a:gd name="adj" fmla="val 125000"/>
                </a:avLst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>
                <a:spAutoFit/>
              </a:bodyPr>
              <a:lstStyle/>
              <a:p>
                <a:endParaRPr lang="en-US" sz="1991"/>
              </a:p>
            </p:txBody>
          </p:sp>
          <p:sp>
            <p:nvSpPr>
              <p:cNvPr id="116759" name="AutoShape 23"/>
              <p:cNvSpPr>
                <a:spLocks noChangeArrowheads="1"/>
              </p:cNvSpPr>
              <p:nvPr/>
            </p:nvSpPr>
            <p:spPr bwMode="auto">
              <a:xfrm>
                <a:off x="1440" y="1632"/>
                <a:ext cx="240" cy="48"/>
              </a:xfrm>
              <a:prstGeom prst="parallelogram">
                <a:avLst>
                  <a:gd name="adj" fmla="val 125000"/>
                </a:avLst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>
                <a:spAutoFit/>
              </a:bodyPr>
              <a:lstStyle/>
              <a:p>
                <a:endParaRPr lang="en-US" sz="1991"/>
              </a:p>
            </p:txBody>
          </p:sp>
          <p:sp>
            <p:nvSpPr>
              <p:cNvPr id="116760" name="AutoShape 24"/>
              <p:cNvSpPr>
                <a:spLocks noChangeArrowheads="1"/>
              </p:cNvSpPr>
              <p:nvPr/>
            </p:nvSpPr>
            <p:spPr bwMode="auto">
              <a:xfrm>
                <a:off x="1632" y="1632"/>
                <a:ext cx="240" cy="48"/>
              </a:xfrm>
              <a:prstGeom prst="parallelogram">
                <a:avLst>
                  <a:gd name="adj" fmla="val 125000"/>
                </a:avLst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>
                <a:spAutoFit/>
              </a:bodyPr>
              <a:lstStyle/>
              <a:p>
                <a:endParaRPr lang="en-US" sz="1991"/>
              </a:p>
            </p:txBody>
          </p:sp>
          <p:sp>
            <p:nvSpPr>
              <p:cNvPr id="116761" name="AutoShape 25"/>
              <p:cNvSpPr>
                <a:spLocks noChangeArrowheads="1"/>
              </p:cNvSpPr>
              <p:nvPr/>
            </p:nvSpPr>
            <p:spPr bwMode="auto">
              <a:xfrm>
                <a:off x="1488" y="1584"/>
                <a:ext cx="240" cy="48"/>
              </a:xfrm>
              <a:prstGeom prst="parallelogram">
                <a:avLst>
                  <a:gd name="adj" fmla="val 125000"/>
                </a:avLst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>
                <a:spAutoFit/>
              </a:bodyPr>
              <a:lstStyle/>
              <a:p>
                <a:endParaRPr lang="en-US" sz="1991"/>
              </a:p>
            </p:txBody>
          </p:sp>
          <p:sp>
            <p:nvSpPr>
              <p:cNvPr id="116762" name="AutoShape 26"/>
              <p:cNvSpPr>
                <a:spLocks noChangeArrowheads="1"/>
              </p:cNvSpPr>
              <p:nvPr/>
            </p:nvSpPr>
            <p:spPr bwMode="auto">
              <a:xfrm>
                <a:off x="1680" y="1584"/>
                <a:ext cx="240" cy="48"/>
              </a:xfrm>
              <a:prstGeom prst="parallelogram">
                <a:avLst>
                  <a:gd name="adj" fmla="val 125000"/>
                </a:avLst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>
                <a:spAutoFit/>
              </a:bodyPr>
              <a:lstStyle/>
              <a:p>
                <a:endParaRPr lang="en-US" sz="1991"/>
              </a:p>
            </p:txBody>
          </p:sp>
          <p:sp>
            <p:nvSpPr>
              <p:cNvPr id="116763" name="AutoShape 27"/>
              <p:cNvSpPr>
                <a:spLocks noChangeArrowheads="1"/>
              </p:cNvSpPr>
              <p:nvPr/>
            </p:nvSpPr>
            <p:spPr bwMode="auto">
              <a:xfrm>
                <a:off x="1536" y="1536"/>
                <a:ext cx="240" cy="48"/>
              </a:xfrm>
              <a:prstGeom prst="parallelogram">
                <a:avLst>
                  <a:gd name="adj" fmla="val 125000"/>
                </a:avLst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>
                <a:spAutoFit/>
              </a:bodyPr>
              <a:lstStyle/>
              <a:p>
                <a:endParaRPr lang="en-US" sz="1991"/>
              </a:p>
            </p:txBody>
          </p:sp>
          <p:sp>
            <p:nvSpPr>
              <p:cNvPr id="116764" name="AutoShape 28"/>
              <p:cNvSpPr>
                <a:spLocks noChangeArrowheads="1"/>
              </p:cNvSpPr>
              <p:nvPr/>
            </p:nvSpPr>
            <p:spPr bwMode="auto">
              <a:xfrm>
                <a:off x="1728" y="1536"/>
                <a:ext cx="240" cy="48"/>
              </a:xfrm>
              <a:prstGeom prst="parallelogram">
                <a:avLst>
                  <a:gd name="adj" fmla="val 125000"/>
                </a:avLst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>
                <a:spAutoFit/>
              </a:bodyPr>
              <a:lstStyle/>
              <a:p>
                <a:endParaRPr lang="en-US" sz="1991"/>
              </a:p>
            </p:txBody>
          </p:sp>
          <p:sp>
            <p:nvSpPr>
              <p:cNvPr id="116765" name="AutoShape 29"/>
              <p:cNvSpPr>
                <a:spLocks noChangeArrowheads="1"/>
              </p:cNvSpPr>
              <p:nvPr/>
            </p:nvSpPr>
            <p:spPr bwMode="auto">
              <a:xfrm>
                <a:off x="1584" y="1488"/>
                <a:ext cx="240" cy="48"/>
              </a:xfrm>
              <a:prstGeom prst="parallelogram">
                <a:avLst>
                  <a:gd name="adj" fmla="val 125000"/>
                </a:avLst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>
                <a:spAutoFit/>
              </a:bodyPr>
              <a:lstStyle/>
              <a:p>
                <a:endParaRPr lang="en-US" sz="1991"/>
              </a:p>
            </p:txBody>
          </p:sp>
          <p:sp>
            <p:nvSpPr>
              <p:cNvPr id="116766" name="AutoShape 30"/>
              <p:cNvSpPr>
                <a:spLocks noChangeArrowheads="1"/>
              </p:cNvSpPr>
              <p:nvPr/>
            </p:nvSpPr>
            <p:spPr bwMode="auto">
              <a:xfrm>
                <a:off x="1776" y="1488"/>
                <a:ext cx="240" cy="48"/>
              </a:xfrm>
              <a:prstGeom prst="parallelogram">
                <a:avLst>
                  <a:gd name="adj" fmla="val 125000"/>
                </a:avLst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>
                <a:spAutoFit/>
              </a:bodyPr>
              <a:lstStyle/>
              <a:p>
                <a:endParaRPr lang="en-US" sz="1991"/>
              </a:p>
            </p:txBody>
          </p:sp>
          <p:sp>
            <p:nvSpPr>
              <p:cNvPr id="116767" name="AutoShape 31"/>
              <p:cNvSpPr>
                <a:spLocks noChangeArrowheads="1"/>
              </p:cNvSpPr>
              <p:nvPr/>
            </p:nvSpPr>
            <p:spPr bwMode="auto">
              <a:xfrm>
                <a:off x="1632" y="1440"/>
                <a:ext cx="240" cy="48"/>
              </a:xfrm>
              <a:prstGeom prst="parallelogram">
                <a:avLst>
                  <a:gd name="adj" fmla="val 125000"/>
                </a:avLst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>
                <a:spAutoFit/>
              </a:bodyPr>
              <a:lstStyle/>
              <a:p>
                <a:endParaRPr lang="en-US" sz="1991"/>
              </a:p>
            </p:txBody>
          </p:sp>
          <p:sp>
            <p:nvSpPr>
              <p:cNvPr id="116768" name="AutoShape 32"/>
              <p:cNvSpPr>
                <a:spLocks noChangeArrowheads="1"/>
              </p:cNvSpPr>
              <p:nvPr/>
            </p:nvSpPr>
            <p:spPr bwMode="auto">
              <a:xfrm>
                <a:off x="1824" y="1440"/>
                <a:ext cx="240" cy="48"/>
              </a:xfrm>
              <a:prstGeom prst="parallelogram">
                <a:avLst>
                  <a:gd name="adj" fmla="val 125000"/>
                </a:avLst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>
                <a:spAutoFit/>
              </a:bodyPr>
              <a:lstStyle/>
              <a:p>
                <a:endParaRPr lang="en-US" sz="1991"/>
              </a:p>
            </p:txBody>
          </p:sp>
          <p:sp>
            <p:nvSpPr>
              <p:cNvPr id="116769" name="AutoShape 33"/>
              <p:cNvSpPr>
                <a:spLocks noChangeArrowheads="1"/>
              </p:cNvSpPr>
              <p:nvPr/>
            </p:nvSpPr>
            <p:spPr bwMode="auto">
              <a:xfrm>
                <a:off x="1680" y="1392"/>
                <a:ext cx="240" cy="48"/>
              </a:xfrm>
              <a:prstGeom prst="parallelogram">
                <a:avLst>
                  <a:gd name="adj" fmla="val 125000"/>
                </a:avLst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>
                <a:spAutoFit/>
              </a:bodyPr>
              <a:lstStyle/>
              <a:p>
                <a:endParaRPr lang="en-US" sz="1991"/>
              </a:p>
            </p:txBody>
          </p:sp>
          <p:sp>
            <p:nvSpPr>
              <p:cNvPr id="116770" name="AutoShape 34"/>
              <p:cNvSpPr>
                <a:spLocks noChangeArrowheads="1"/>
              </p:cNvSpPr>
              <p:nvPr/>
            </p:nvSpPr>
            <p:spPr bwMode="auto">
              <a:xfrm>
                <a:off x="1872" y="1392"/>
                <a:ext cx="240" cy="48"/>
              </a:xfrm>
              <a:prstGeom prst="parallelogram">
                <a:avLst>
                  <a:gd name="adj" fmla="val 125000"/>
                </a:avLst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>
                <a:spAutoFit/>
              </a:bodyPr>
              <a:lstStyle/>
              <a:p>
                <a:endParaRPr lang="en-US" sz="1991"/>
              </a:p>
            </p:txBody>
          </p:sp>
          <p:sp>
            <p:nvSpPr>
              <p:cNvPr id="116771" name="AutoShape 35"/>
              <p:cNvSpPr>
                <a:spLocks noChangeArrowheads="1"/>
              </p:cNvSpPr>
              <p:nvPr/>
            </p:nvSpPr>
            <p:spPr bwMode="auto">
              <a:xfrm>
                <a:off x="1728" y="1344"/>
                <a:ext cx="240" cy="48"/>
              </a:xfrm>
              <a:prstGeom prst="parallelogram">
                <a:avLst>
                  <a:gd name="adj" fmla="val 125000"/>
                </a:avLst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>
                <a:spAutoFit/>
              </a:bodyPr>
              <a:lstStyle/>
              <a:p>
                <a:endParaRPr lang="en-US" sz="1991"/>
              </a:p>
            </p:txBody>
          </p:sp>
          <p:sp>
            <p:nvSpPr>
              <p:cNvPr id="116772" name="AutoShape 36"/>
              <p:cNvSpPr>
                <a:spLocks noChangeArrowheads="1"/>
              </p:cNvSpPr>
              <p:nvPr/>
            </p:nvSpPr>
            <p:spPr bwMode="auto">
              <a:xfrm>
                <a:off x="1920" y="1344"/>
                <a:ext cx="240" cy="48"/>
              </a:xfrm>
              <a:prstGeom prst="parallelogram">
                <a:avLst>
                  <a:gd name="adj" fmla="val 125000"/>
                </a:avLst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>
                <a:spAutoFit/>
              </a:bodyPr>
              <a:lstStyle/>
              <a:p>
                <a:endParaRPr lang="en-US" sz="1991"/>
              </a:p>
            </p:txBody>
          </p:sp>
          <p:sp>
            <p:nvSpPr>
              <p:cNvPr id="116773" name="Rectangle 37"/>
              <p:cNvSpPr>
                <a:spLocks noChangeArrowheads="1"/>
              </p:cNvSpPr>
              <p:nvPr/>
            </p:nvSpPr>
            <p:spPr bwMode="auto">
              <a:xfrm>
                <a:off x="1008" y="2693"/>
                <a:ext cx="0" cy="136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 anchor="ctr">
                <a:spAutoFit/>
              </a:bodyPr>
              <a:lstStyle/>
              <a:p>
                <a:endParaRPr lang="en-US" sz="1991"/>
              </a:p>
            </p:txBody>
          </p:sp>
          <p:sp>
            <p:nvSpPr>
              <p:cNvPr id="116774" name="Rectangle 38"/>
              <p:cNvSpPr>
                <a:spLocks noChangeArrowheads="1"/>
              </p:cNvSpPr>
              <p:nvPr/>
            </p:nvSpPr>
            <p:spPr bwMode="auto">
              <a:xfrm>
                <a:off x="1200" y="2693"/>
                <a:ext cx="0" cy="136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 anchor="ctr">
                <a:spAutoFit/>
              </a:bodyPr>
              <a:lstStyle/>
              <a:p>
                <a:endParaRPr lang="en-US" sz="1991"/>
              </a:p>
            </p:txBody>
          </p:sp>
          <p:sp>
            <p:nvSpPr>
              <p:cNvPr id="116775" name="AutoShape 39"/>
              <p:cNvSpPr>
                <a:spLocks noChangeArrowheads="1"/>
              </p:cNvSpPr>
              <p:nvPr/>
            </p:nvSpPr>
            <p:spPr bwMode="auto">
              <a:xfrm>
                <a:off x="1392" y="2064"/>
                <a:ext cx="240" cy="48"/>
              </a:xfrm>
              <a:prstGeom prst="parallelogram">
                <a:avLst>
                  <a:gd name="adj" fmla="val 125000"/>
                </a:avLst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>
                <a:spAutoFit/>
              </a:bodyPr>
              <a:lstStyle/>
              <a:p>
                <a:endParaRPr lang="en-US" sz="1991"/>
              </a:p>
            </p:txBody>
          </p:sp>
          <p:sp>
            <p:nvSpPr>
              <p:cNvPr id="116776" name="AutoShape 40"/>
              <p:cNvSpPr>
                <a:spLocks noChangeArrowheads="1"/>
              </p:cNvSpPr>
              <p:nvPr/>
            </p:nvSpPr>
            <p:spPr bwMode="auto">
              <a:xfrm>
                <a:off x="1584" y="2064"/>
                <a:ext cx="240" cy="48"/>
              </a:xfrm>
              <a:prstGeom prst="parallelogram">
                <a:avLst>
                  <a:gd name="adj" fmla="val 125000"/>
                </a:avLst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>
                <a:spAutoFit/>
              </a:bodyPr>
              <a:lstStyle/>
              <a:p>
                <a:endParaRPr lang="en-US" sz="1991"/>
              </a:p>
            </p:txBody>
          </p:sp>
          <p:sp>
            <p:nvSpPr>
              <p:cNvPr id="116777" name="AutoShape 41"/>
              <p:cNvSpPr>
                <a:spLocks noChangeArrowheads="1"/>
              </p:cNvSpPr>
              <p:nvPr/>
            </p:nvSpPr>
            <p:spPr bwMode="auto">
              <a:xfrm>
                <a:off x="1440" y="2016"/>
                <a:ext cx="240" cy="48"/>
              </a:xfrm>
              <a:prstGeom prst="parallelogram">
                <a:avLst>
                  <a:gd name="adj" fmla="val 125000"/>
                </a:avLst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>
                <a:spAutoFit/>
              </a:bodyPr>
              <a:lstStyle/>
              <a:p>
                <a:endParaRPr lang="en-US" sz="1991"/>
              </a:p>
            </p:txBody>
          </p:sp>
          <p:sp>
            <p:nvSpPr>
              <p:cNvPr id="116778" name="AutoShape 42"/>
              <p:cNvSpPr>
                <a:spLocks noChangeArrowheads="1"/>
              </p:cNvSpPr>
              <p:nvPr/>
            </p:nvSpPr>
            <p:spPr bwMode="auto">
              <a:xfrm>
                <a:off x="1632" y="2016"/>
                <a:ext cx="240" cy="48"/>
              </a:xfrm>
              <a:prstGeom prst="parallelogram">
                <a:avLst>
                  <a:gd name="adj" fmla="val 125000"/>
                </a:avLst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>
                <a:spAutoFit/>
              </a:bodyPr>
              <a:lstStyle/>
              <a:p>
                <a:endParaRPr lang="en-US" sz="1991"/>
              </a:p>
            </p:txBody>
          </p:sp>
          <p:sp>
            <p:nvSpPr>
              <p:cNvPr id="116779" name="AutoShape 43"/>
              <p:cNvSpPr>
                <a:spLocks noChangeArrowheads="1"/>
              </p:cNvSpPr>
              <p:nvPr/>
            </p:nvSpPr>
            <p:spPr bwMode="auto">
              <a:xfrm>
                <a:off x="1488" y="1968"/>
                <a:ext cx="240" cy="48"/>
              </a:xfrm>
              <a:prstGeom prst="parallelogram">
                <a:avLst>
                  <a:gd name="adj" fmla="val 125000"/>
                </a:avLst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>
                <a:spAutoFit/>
              </a:bodyPr>
              <a:lstStyle/>
              <a:p>
                <a:endParaRPr lang="en-US" sz="1991"/>
              </a:p>
            </p:txBody>
          </p:sp>
          <p:sp>
            <p:nvSpPr>
              <p:cNvPr id="116780" name="AutoShape 44"/>
              <p:cNvSpPr>
                <a:spLocks noChangeArrowheads="1"/>
              </p:cNvSpPr>
              <p:nvPr/>
            </p:nvSpPr>
            <p:spPr bwMode="auto">
              <a:xfrm>
                <a:off x="1680" y="1968"/>
                <a:ext cx="240" cy="48"/>
              </a:xfrm>
              <a:prstGeom prst="parallelogram">
                <a:avLst>
                  <a:gd name="adj" fmla="val 125000"/>
                </a:avLst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>
                <a:spAutoFit/>
              </a:bodyPr>
              <a:lstStyle/>
              <a:p>
                <a:endParaRPr lang="en-US" sz="1991"/>
              </a:p>
            </p:txBody>
          </p:sp>
          <p:sp>
            <p:nvSpPr>
              <p:cNvPr id="116781" name="AutoShape 45"/>
              <p:cNvSpPr>
                <a:spLocks noChangeArrowheads="1"/>
              </p:cNvSpPr>
              <p:nvPr/>
            </p:nvSpPr>
            <p:spPr bwMode="auto">
              <a:xfrm>
                <a:off x="1536" y="1920"/>
                <a:ext cx="240" cy="48"/>
              </a:xfrm>
              <a:prstGeom prst="parallelogram">
                <a:avLst>
                  <a:gd name="adj" fmla="val 125000"/>
                </a:avLst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>
                <a:spAutoFit/>
              </a:bodyPr>
              <a:lstStyle/>
              <a:p>
                <a:endParaRPr lang="en-US" sz="1991"/>
              </a:p>
            </p:txBody>
          </p:sp>
          <p:sp>
            <p:nvSpPr>
              <p:cNvPr id="116782" name="AutoShape 46"/>
              <p:cNvSpPr>
                <a:spLocks noChangeArrowheads="1"/>
              </p:cNvSpPr>
              <p:nvPr/>
            </p:nvSpPr>
            <p:spPr bwMode="auto">
              <a:xfrm>
                <a:off x="1728" y="1920"/>
                <a:ext cx="240" cy="48"/>
              </a:xfrm>
              <a:prstGeom prst="parallelogram">
                <a:avLst>
                  <a:gd name="adj" fmla="val 125000"/>
                </a:avLst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>
                <a:spAutoFit/>
              </a:bodyPr>
              <a:lstStyle/>
              <a:p>
                <a:endParaRPr lang="en-US" sz="1991"/>
              </a:p>
            </p:txBody>
          </p:sp>
          <p:sp>
            <p:nvSpPr>
              <p:cNvPr id="116783" name="AutoShape 47"/>
              <p:cNvSpPr>
                <a:spLocks noChangeArrowheads="1"/>
              </p:cNvSpPr>
              <p:nvPr/>
            </p:nvSpPr>
            <p:spPr bwMode="auto">
              <a:xfrm>
                <a:off x="1584" y="1872"/>
                <a:ext cx="240" cy="48"/>
              </a:xfrm>
              <a:prstGeom prst="parallelogram">
                <a:avLst>
                  <a:gd name="adj" fmla="val 125000"/>
                </a:avLst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>
                <a:spAutoFit/>
              </a:bodyPr>
              <a:lstStyle/>
              <a:p>
                <a:endParaRPr lang="en-US" sz="1991"/>
              </a:p>
            </p:txBody>
          </p:sp>
          <p:sp>
            <p:nvSpPr>
              <p:cNvPr id="116784" name="AutoShape 48"/>
              <p:cNvSpPr>
                <a:spLocks noChangeArrowheads="1"/>
              </p:cNvSpPr>
              <p:nvPr/>
            </p:nvSpPr>
            <p:spPr bwMode="auto">
              <a:xfrm>
                <a:off x="1776" y="1872"/>
                <a:ext cx="240" cy="48"/>
              </a:xfrm>
              <a:prstGeom prst="parallelogram">
                <a:avLst>
                  <a:gd name="adj" fmla="val 125000"/>
                </a:avLst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>
                <a:spAutoFit/>
              </a:bodyPr>
              <a:lstStyle/>
              <a:p>
                <a:endParaRPr lang="en-US" sz="1991"/>
              </a:p>
            </p:txBody>
          </p:sp>
          <p:sp>
            <p:nvSpPr>
              <p:cNvPr id="116785" name="AutoShape 49"/>
              <p:cNvSpPr>
                <a:spLocks noChangeArrowheads="1"/>
              </p:cNvSpPr>
              <p:nvPr/>
            </p:nvSpPr>
            <p:spPr bwMode="auto">
              <a:xfrm>
                <a:off x="1632" y="1824"/>
                <a:ext cx="240" cy="48"/>
              </a:xfrm>
              <a:prstGeom prst="parallelogram">
                <a:avLst>
                  <a:gd name="adj" fmla="val 125000"/>
                </a:avLst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>
                <a:spAutoFit/>
              </a:bodyPr>
              <a:lstStyle/>
              <a:p>
                <a:endParaRPr lang="en-US" sz="1991"/>
              </a:p>
            </p:txBody>
          </p:sp>
          <p:sp>
            <p:nvSpPr>
              <p:cNvPr id="116786" name="AutoShape 50"/>
              <p:cNvSpPr>
                <a:spLocks noChangeArrowheads="1"/>
              </p:cNvSpPr>
              <p:nvPr/>
            </p:nvSpPr>
            <p:spPr bwMode="auto">
              <a:xfrm>
                <a:off x="1824" y="1824"/>
                <a:ext cx="240" cy="48"/>
              </a:xfrm>
              <a:prstGeom prst="parallelogram">
                <a:avLst>
                  <a:gd name="adj" fmla="val 125000"/>
                </a:avLst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>
                <a:spAutoFit/>
              </a:bodyPr>
              <a:lstStyle/>
              <a:p>
                <a:endParaRPr lang="en-US" sz="1991"/>
              </a:p>
            </p:txBody>
          </p:sp>
          <p:sp>
            <p:nvSpPr>
              <p:cNvPr id="116787" name="AutoShape 51"/>
              <p:cNvSpPr>
                <a:spLocks noChangeArrowheads="1"/>
              </p:cNvSpPr>
              <p:nvPr/>
            </p:nvSpPr>
            <p:spPr bwMode="auto">
              <a:xfrm>
                <a:off x="1680" y="1776"/>
                <a:ext cx="240" cy="48"/>
              </a:xfrm>
              <a:prstGeom prst="parallelogram">
                <a:avLst>
                  <a:gd name="adj" fmla="val 125000"/>
                </a:avLst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>
                <a:spAutoFit/>
              </a:bodyPr>
              <a:lstStyle/>
              <a:p>
                <a:endParaRPr lang="en-US" sz="1991"/>
              </a:p>
            </p:txBody>
          </p:sp>
          <p:sp>
            <p:nvSpPr>
              <p:cNvPr id="116788" name="AutoShape 52"/>
              <p:cNvSpPr>
                <a:spLocks noChangeArrowheads="1"/>
              </p:cNvSpPr>
              <p:nvPr/>
            </p:nvSpPr>
            <p:spPr bwMode="auto">
              <a:xfrm>
                <a:off x="1872" y="1776"/>
                <a:ext cx="240" cy="48"/>
              </a:xfrm>
              <a:prstGeom prst="parallelogram">
                <a:avLst>
                  <a:gd name="adj" fmla="val 125000"/>
                </a:avLst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>
                <a:spAutoFit/>
              </a:bodyPr>
              <a:lstStyle/>
              <a:p>
                <a:endParaRPr lang="en-US" sz="1991"/>
              </a:p>
            </p:txBody>
          </p:sp>
          <p:sp>
            <p:nvSpPr>
              <p:cNvPr id="116789" name="AutoShape 53"/>
              <p:cNvSpPr>
                <a:spLocks noChangeArrowheads="1"/>
              </p:cNvSpPr>
              <p:nvPr/>
            </p:nvSpPr>
            <p:spPr bwMode="auto">
              <a:xfrm>
                <a:off x="1728" y="1728"/>
                <a:ext cx="240" cy="48"/>
              </a:xfrm>
              <a:prstGeom prst="parallelogram">
                <a:avLst>
                  <a:gd name="adj" fmla="val 125000"/>
                </a:avLst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>
                <a:spAutoFit/>
              </a:bodyPr>
              <a:lstStyle/>
              <a:p>
                <a:endParaRPr lang="en-US" sz="1991"/>
              </a:p>
            </p:txBody>
          </p:sp>
          <p:sp>
            <p:nvSpPr>
              <p:cNvPr id="116790" name="AutoShape 54"/>
              <p:cNvSpPr>
                <a:spLocks noChangeArrowheads="1"/>
              </p:cNvSpPr>
              <p:nvPr/>
            </p:nvSpPr>
            <p:spPr bwMode="auto">
              <a:xfrm>
                <a:off x="1920" y="1728"/>
                <a:ext cx="240" cy="48"/>
              </a:xfrm>
              <a:prstGeom prst="parallelogram">
                <a:avLst>
                  <a:gd name="adj" fmla="val 125000"/>
                </a:avLst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>
                <a:spAutoFit/>
              </a:bodyPr>
              <a:lstStyle/>
              <a:p>
                <a:endParaRPr lang="en-US" sz="1991"/>
              </a:p>
            </p:txBody>
          </p:sp>
          <p:sp>
            <p:nvSpPr>
              <p:cNvPr id="116791" name="AutoShape 55"/>
              <p:cNvSpPr>
                <a:spLocks noChangeArrowheads="1"/>
              </p:cNvSpPr>
              <p:nvPr/>
            </p:nvSpPr>
            <p:spPr bwMode="auto">
              <a:xfrm>
                <a:off x="1776" y="1680"/>
                <a:ext cx="240" cy="48"/>
              </a:xfrm>
              <a:prstGeom prst="parallelogram">
                <a:avLst>
                  <a:gd name="adj" fmla="val 125000"/>
                </a:avLst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>
                <a:spAutoFit/>
              </a:bodyPr>
              <a:lstStyle/>
              <a:p>
                <a:endParaRPr lang="en-US" sz="1991"/>
              </a:p>
            </p:txBody>
          </p:sp>
          <p:sp>
            <p:nvSpPr>
              <p:cNvPr id="116792" name="AutoShape 56"/>
              <p:cNvSpPr>
                <a:spLocks noChangeArrowheads="1"/>
              </p:cNvSpPr>
              <p:nvPr/>
            </p:nvSpPr>
            <p:spPr bwMode="auto">
              <a:xfrm>
                <a:off x="1968" y="1680"/>
                <a:ext cx="240" cy="48"/>
              </a:xfrm>
              <a:prstGeom prst="parallelogram">
                <a:avLst>
                  <a:gd name="adj" fmla="val 125000"/>
                </a:avLst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>
                <a:spAutoFit/>
              </a:bodyPr>
              <a:lstStyle/>
              <a:p>
                <a:endParaRPr lang="en-US" sz="1991"/>
              </a:p>
            </p:txBody>
          </p:sp>
          <p:sp>
            <p:nvSpPr>
              <p:cNvPr id="116793" name="AutoShape 57"/>
              <p:cNvSpPr>
                <a:spLocks noChangeArrowheads="1"/>
              </p:cNvSpPr>
              <p:nvPr/>
            </p:nvSpPr>
            <p:spPr bwMode="auto">
              <a:xfrm>
                <a:off x="1824" y="1632"/>
                <a:ext cx="240" cy="48"/>
              </a:xfrm>
              <a:prstGeom prst="parallelogram">
                <a:avLst>
                  <a:gd name="adj" fmla="val 125000"/>
                </a:avLst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>
                <a:spAutoFit/>
              </a:bodyPr>
              <a:lstStyle/>
              <a:p>
                <a:endParaRPr lang="en-US" sz="1991"/>
              </a:p>
            </p:txBody>
          </p:sp>
          <p:sp>
            <p:nvSpPr>
              <p:cNvPr id="116794" name="AutoShape 58"/>
              <p:cNvSpPr>
                <a:spLocks noChangeArrowheads="1"/>
              </p:cNvSpPr>
              <p:nvPr/>
            </p:nvSpPr>
            <p:spPr bwMode="auto">
              <a:xfrm>
                <a:off x="2016" y="1632"/>
                <a:ext cx="240" cy="48"/>
              </a:xfrm>
              <a:prstGeom prst="parallelogram">
                <a:avLst>
                  <a:gd name="adj" fmla="val 125000"/>
                </a:avLst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>
                <a:spAutoFit/>
              </a:bodyPr>
              <a:lstStyle/>
              <a:p>
                <a:endParaRPr lang="en-US" sz="1991"/>
              </a:p>
            </p:txBody>
          </p:sp>
          <p:sp>
            <p:nvSpPr>
              <p:cNvPr id="116795" name="AutoShape 59"/>
              <p:cNvSpPr>
                <a:spLocks noChangeArrowheads="1"/>
              </p:cNvSpPr>
              <p:nvPr/>
            </p:nvSpPr>
            <p:spPr bwMode="auto">
              <a:xfrm>
                <a:off x="1872" y="1584"/>
                <a:ext cx="240" cy="48"/>
              </a:xfrm>
              <a:prstGeom prst="parallelogram">
                <a:avLst>
                  <a:gd name="adj" fmla="val 125000"/>
                </a:avLst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>
                <a:spAutoFit/>
              </a:bodyPr>
              <a:lstStyle/>
              <a:p>
                <a:endParaRPr lang="en-US" sz="1991"/>
              </a:p>
            </p:txBody>
          </p:sp>
          <p:sp>
            <p:nvSpPr>
              <p:cNvPr id="116796" name="AutoShape 60"/>
              <p:cNvSpPr>
                <a:spLocks noChangeArrowheads="1"/>
              </p:cNvSpPr>
              <p:nvPr/>
            </p:nvSpPr>
            <p:spPr bwMode="auto">
              <a:xfrm>
                <a:off x="2064" y="1584"/>
                <a:ext cx="240" cy="48"/>
              </a:xfrm>
              <a:prstGeom prst="parallelogram">
                <a:avLst>
                  <a:gd name="adj" fmla="val 125000"/>
                </a:avLst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>
                <a:spAutoFit/>
              </a:bodyPr>
              <a:lstStyle/>
              <a:p>
                <a:endParaRPr lang="en-US" sz="1991"/>
              </a:p>
            </p:txBody>
          </p:sp>
          <p:sp>
            <p:nvSpPr>
              <p:cNvPr id="116797" name="AutoShape 61"/>
              <p:cNvSpPr>
                <a:spLocks noChangeArrowheads="1"/>
              </p:cNvSpPr>
              <p:nvPr/>
            </p:nvSpPr>
            <p:spPr bwMode="auto">
              <a:xfrm>
                <a:off x="1920" y="1536"/>
                <a:ext cx="240" cy="48"/>
              </a:xfrm>
              <a:prstGeom prst="parallelogram">
                <a:avLst>
                  <a:gd name="adj" fmla="val 125000"/>
                </a:avLst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>
                <a:spAutoFit/>
              </a:bodyPr>
              <a:lstStyle/>
              <a:p>
                <a:endParaRPr lang="en-US" sz="1991"/>
              </a:p>
            </p:txBody>
          </p:sp>
          <p:sp>
            <p:nvSpPr>
              <p:cNvPr id="116798" name="AutoShape 62"/>
              <p:cNvSpPr>
                <a:spLocks noChangeArrowheads="1"/>
              </p:cNvSpPr>
              <p:nvPr/>
            </p:nvSpPr>
            <p:spPr bwMode="auto">
              <a:xfrm>
                <a:off x="2112" y="1536"/>
                <a:ext cx="240" cy="48"/>
              </a:xfrm>
              <a:prstGeom prst="parallelogram">
                <a:avLst>
                  <a:gd name="adj" fmla="val 125000"/>
                </a:avLst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>
                <a:spAutoFit/>
              </a:bodyPr>
              <a:lstStyle/>
              <a:p>
                <a:endParaRPr lang="en-US" sz="1991"/>
              </a:p>
            </p:txBody>
          </p:sp>
          <p:sp>
            <p:nvSpPr>
              <p:cNvPr id="116799" name="AutoShape 63"/>
              <p:cNvSpPr>
                <a:spLocks noChangeArrowheads="1"/>
              </p:cNvSpPr>
              <p:nvPr/>
            </p:nvSpPr>
            <p:spPr bwMode="auto">
              <a:xfrm>
                <a:off x="1968" y="1488"/>
                <a:ext cx="240" cy="48"/>
              </a:xfrm>
              <a:prstGeom prst="parallelogram">
                <a:avLst>
                  <a:gd name="adj" fmla="val 125000"/>
                </a:avLst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>
                <a:spAutoFit/>
              </a:bodyPr>
              <a:lstStyle/>
              <a:p>
                <a:endParaRPr lang="en-US" sz="1991"/>
              </a:p>
            </p:txBody>
          </p:sp>
          <p:sp>
            <p:nvSpPr>
              <p:cNvPr id="116800" name="AutoShape 64"/>
              <p:cNvSpPr>
                <a:spLocks noChangeArrowheads="1"/>
              </p:cNvSpPr>
              <p:nvPr/>
            </p:nvSpPr>
            <p:spPr bwMode="auto">
              <a:xfrm>
                <a:off x="2160" y="1488"/>
                <a:ext cx="240" cy="48"/>
              </a:xfrm>
              <a:prstGeom prst="parallelogram">
                <a:avLst>
                  <a:gd name="adj" fmla="val 125000"/>
                </a:avLst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>
                <a:spAutoFit/>
              </a:bodyPr>
              <a:lstStyle/>
              <a:p>
                <a:endParaRPr lang="en-US" sz="1991"/>
              </a:p>
            </p:txBody>
          </p:sp>
          <p:sp>
            <p:nvSpPr>
              <p:cNvPr id="116801" name="AutoShape 65"/>
              <p:cNvSpPr>
                <a:spLocks noChangeArrowheads="1"/>
              </p:cNvSpPr>
              <p:nvPr/>
            </p:nvSpPr>
            <p:spPr bwMode="auto">
              <a:xfrm>
                <a:off x="2016" y="1440"/>
                <a:ext cx="240" cy="48"/>
              </a:xfrm>
              <a:prstGeom prst="parallelogram">
                <a:avLst>
                  <a:gd name="adj" fmla="val 125000"/>
                </a:avLst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>
                <a:spAutoFit/>
              </a:bodyPr>
              <a:lstStyle/>
              <a:p>
                <a:endParaRPr lang="en-US" sz="1991"/>
              </a:p>
            </p:txBody>
          </p:sp>
          <p:sp>
            <p:nvSpPr>
              <p:cNvPr id="116802" name="AutoShape 66"/>
              <p:cNvSpPr>
                <a:spLocks noChangeArrowheads="1"/>
              </p:cNvSpPr>
              <p:nvPr/>
            </p:nvSpPr>
            <p:spPr bwMode="auto">
              <a:xfrm>
                <a:off x="2208" y="1440"/>
                <a:ext cx="240" cy="48"/>
              </a:xfrm>
              <a:prstGeom prst="parallelogram">
                <a:avLst>
                  <a:gd name="adj" fmla="val 125000"/>
                </a:avLst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>
                <a:spAutoFit/>
              </a:bodyPr>
              <a:lstStyle/>
              <a:p>
                <a:endParaRPr lang="en-US" sz="1991"/>
              </a:p>
            </p:txBody>
          </p:sp>
          <p:sp>
            <p:nvSpPr>
              <p:cNvPr id="116803" name="AutoShape 67"/>
              <p:cNvSpPr>
                <a:spLocks noChangeArrowheads="1"/>
              </p:cNvSpPr>
              <p:nvPr/>
            </p:nvSpPr>
            <p:spPr bwMode="auto">
              <a:xfrm>
                <a:off x="2064" y="1392"/>
                <a:ext cx="240" cy="48"/>
              </a:xfrm>
              <a:prstGeom prst="parallelogram">
                <a:avLst>
                  <a:gd name="adj" fmla="val 125000"/>
                </a:avLst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>
                <a:spAutoFit/>
              </a:bodyPr>
              <a:lstStyle/>
              <a:p>
                <a:endParaRPr lang="en-US" sz="1991"/>
              </a:p>
            </p:txBody>
          </p:sp>
          <p:sp>
            <p:nvSpPr>
              <p:cNvPr id="116804" name="AutoShape 68"/>
              <p:cNvSpPr>
                <a:spLocks noChangeArrowheads="1"/>
              </p:cNvSpPr>
              <p:nvPr/>
            </p:nvSpPr>
            <p:spPr bwMode="auto">
              <a:xfrm>
                <a:off x="2256" y="1392"/>
                <a:ext cx="240" cy="48"/>
              </a:xfrm>
              <a:prstGeom prst="parallelogram">
                <a:avLst>
                  <a:gd name="adj" fmla="val 125000"/>
                </a:avLst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>
                <a:spAutoFit/>
              </a:bodyPr>
              <a:lstStyle/>
              <a:p>
                <a:endParaRPr lang="en-US" sz="1991"/>
              </a:p>
            </p:txBody>
          </p:sp>
          <p:sp>
            <p:nvSpPr>
              <p:cNvPr id="116805" name="AutoShape 69"/>
              <p:cNvSpPr>
                <a:spLocks noChangeArrowheads="1"/>
              </p:cNvSpPr>
              <p:nvPr/>
            </p:nvSpPr>
            <p:spPr bwMode="auto">
              <a:xfrm>
                <a:off x="2112" y="1344"/>
                <a:ext cx="240" cy="48"/>
              </a:xfrm>
              <a:prstGeom prst="parallelogram">
                <a:avLst>
                  <a:gd name="adj" fmla="val 125000"/>
                </a:avLst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>
                <a:spAutoFit/>
              </a:bodyPr>
              <a:lstStyle/>
              <a:p>
                <a:endParaRPr lang="en-US" sz="1991"/>
              </a:p>
            </p:txBody>
          </p:sp>
          <p:sp>
            <p:nvSpPr>
              <p:cNvPr id="116806" name="AutoShape 70"/>
              <p:cNvSpPr>
                <a:spLocks noChangeArrowheads="1"/>
              </p:cNvSpPr>
              <p:nvPr/>
            </p:nvSpPr>
            <p:spPr bwMode="auto">
              <a:xfrm>
                <a:off x="2304" y="1344"/>
                <a:ext cx="240" cy="48"/>
              </a:xfrm>
              <a:prstGeom prst="parallelogram">
                <a:avLst>
                  <a:gd name="adj" fmla="val 125000"/>
                </a:avLst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>
                <a:spAutoFit/>
              </a:bodyPr>
              <a:lstStyle/>
              <a:p>
                <a:endParaRPr lang="en-US" sz="1991"/>
              </a:p>
            </p:txBody>
          </p:sp>
          <p:sp>
            <p:nvSpPr>
              <p:cNvPr id="116807" name="Rectangle 71"/>
              <p:cNvSpPr>
                <a:spLocks noChangeArrowheads="1"/>
              </p:cNvSpPr>
              <p:nvPr/>
            </p:nvSpPr>
            <p:spPr bwMode="auto">
              <a:xfrm>
                <a:off x="1392" y="2693"/>
                <a:ext cx="0" cy="136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 anchor="ctr">
                <a:spAutoFit/>
              </a:bodyPr>
              <a:lstStyle/>
              <a:p>
                <a:endParaRPr lang="en-US" sz="1991"/>
              </a:p>
            </p:txBody>
          </p:sp>
          <p:sp>
            <p:nvSpPr>
              <p:cNvPr id="116808" name="Rectangle 72"/>
              <p:cNvSpPr>
                <a:spLocks noChangeArrowheads="1"/>
              </p:cNvSpPr>
              <p:nvPr/>
            </p:nvSpPr>
            <p:spPr bwMode="auto">
              <a:xfrm>
                <a:off x="1584" y="2693"/>
                <a:ext cx="0" cy="136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 anchor="ctr">
                <a:spAutoFit/>
              </a:bodyPr>
              <a:lstStyle/>
              <a:p>
                <a:endParaRPr lang="en-US" sz="1991"/>
              </a:p>
            </p:txBody>
          </p:sp>
          <p:sp>
            <p:nvSpPr>
              <p:cNvPr id="116809" name="AutoShape 73"/>
              <p:cNvSpPr>
                <a:spLocks noChangeArrowheads="1"/>
              </p:cNvSpPr>
              <p:nvPr/>
            </p:nvSpPr>
            <p:spPr bwMode="auto">
              <a:xfrm>
                <a:off x="1776" y="2064"/>
                <a:ext cx="240" cy="48"/>
              </a:xfrm>
              <a:prstGeom prst="parallelogram">
                <a:avLst>
                  <a:gd name="adj" fmla="val 125000"/>
                </a:avLst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>
                <a:spAutoFit/>
              </a:bodyPr>
              <a:lstStyle/>
              <a:p>
                <a:endParaRPr lang="en-US" sz="1991"/>
              </a:p>
            </p:txBody>
          </p:sp>
          <p:sp>
            <p:nvSpPr>
              <p:cNvPr id="116810" name="AutoShape 74"/>
              <p:cNvSpPr>
                <a:spLocks noChangeArrowheads="1"/>
              </p:cNvSpPr>
              <p:nvPr/>
            </p:nvSpPr>
            <p:spPr bwMode="auto">
              <a:xfrm>
                <a:off x="1968" y="2064"/>
                <a:ext cx="240" cy="48"/>
              </a:xfrm>
              <a:prstGeom prst="parallelogram">
                <a:avLst>
                  <a:gd name="adj" fmla="val 125000"/>
                </a:avLst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>
                <a:spAutoFit/>
              </a:bodyPr>
              <a:lstStyle/>
              <a:p>
                <a:endParaRPr lang="en-US" sz="1991"/>
              </a:p>
            </p:txBody>
          </p:sp>
          <p:sp>
            <p:nvSpPr>
              <p:cNvPr id="116811" name="AutoShape 75"/>
              <p:cNvSpPr>
                <a:spLocks noChangeArrowheads="1"/>
              </p:cNvSpPr>
              <p:nvPr/>
            </p:nvSpPr>
            <p:spPr bwMode="auto">
              <a:xfrm>
                <a:off x="1824" y="2016"/>
                <a:ext cx="240" cy="48"/>
              </a:xfrm>
              <a:prstGeom prst="parallelogram">
                <a:avLst>
                  <a:gd name="adj" fmla="val 125000"/>
                </a:avLst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>
                <a:spAutoFit/>
              </a:bodyPr>
              <a:lstStyle/>
              <a:p>
                <a:endParaRPr lang="en-US" sz="1991"/>
              </a:p>
            </p:txBody>
          </p:sp>
          <p:sp>
            <p:nvSpPr>
              <p:cNvPr id="116812" name="AutoShape 76"/>
              <p:cNvSpPr>
                <a:spLocks noChangeArrowheads="1"/>
              </p:cNvSpPr>
              <p:nvPr/>
            </p:nvSpPr>
            <p:spPr bwMode="auto">
              <a:xfrm>
                <a:off x="2016" y="2016"/>
                <a:ext cx="240" cy="48"/>
              </a:xfrm>
              <a:prstGeom prst="parallelogram">
                <a:avLst>
                  <a:gd name="adj" fmla="val 125000"/>
                </a:avLst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>
                <a:spAutoFit/>
              </a:bodyPr>
              <a:lstStyle/>
              <a:p>
                <a:endParaRPr lang="en-US" sz="1991"/>
              </a:p>
            </p:txBody>
          </p:sp>
          <p:sp>
            <p:nvSpPr>
              <p:cNvPr id="116813" name="AutoShape 77"/>
              <p:cNvSpPr>
                <a:spLocks noChangeArrowheads="1"/>
              </p:cNvSpPr>
              <p:nvPr/>
            </p:nvSpPr>
            <p:spPr bwMode="auto">
              <a:xfrm>
                <a:off x="1872" y="1968"/>
                <a:ext cx="240" cy="48"/>
              </a:xfrm>
              <a:prstGeom prst="parallelogram">
                <a:avLst>
                  <a:gd name="adj" fmla="val 125000"/>
                </a:avLst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>
                <a:spAutoFit/>
              </a:bodyPr>
              <a:lstStyle/>
              <a:p>
                <a:endParaRPr lang="en-US" sz="1991"/>
              </a:p>
            </p:txBody>
          </p:sp>
          <p:sp>
            <p:nvSpPr>
              <p:cNvPr id="116814" name="AutoShape 78"/>
              <p:cNvSpPr>
                <a:spLocks noChangeArrowheads="1"/>
              </p:cNvSpPr>
              <p:nvPr/>
            </p:nvSpPr>
            <p:spPr bwMode="auto">
              <a:xfrm>
                <a:off x="2064" y="1968"/>
                <a:ext cx="240" cy="48"/>
              </a:xfrm>
              <a:prstGeom prst="parallelogram">
                <a:avLst>
                  <a:gd name="adj" fmla="val 125000"/>
                </a:avLst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>
                <a:spAutoFit/>
              </a:bodyPr>
              <a:lstStyle/>
              <a:p>
                <a:endParaRPr lang="en-US" sz="1991"/>
              </a:p>
            </p:txBody>
          </p:sp>
          <p:sp>
            <p:nvSpPr>
              <p:cNvPr id="116815" name="AutoShape 79"/>
              <p:cNvSpPr>
                <a:spLocks noChangeArrowheads="1"/>
              </p:cNvSpPr>
              <p:nvPr/>
            </p:nvSpPr>
            <p:spPr bwMode="auto">
              <a:xfrm>
                <a:off x="1920" y="1920"/>
                <a:ext cx="240" cy="48"/>
              </a:xfrm>
              <a:prstGeom prst="parallelogram">
                <a:avLst>
                  <a:gd name="adj" fmla="val 125000"/>
                </a:avLst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>
                <a:spAutoFit/>
              </a:bodyPr>
              <a:lstStyle/>
              <a:p>
                <a:endParaRPr lang="en-US" sz="1991"/>
              </a:p>
            </p:txBody>
          </p:sp>
          <p:sp>
            <p:nvSpPr>
              <p:cNvPr id="116816" name="AutoShape 80"/>
              <p:cNvSpPr>
                <a:spLocks noChangeArrowheads="1"/>
              </p:cNvSpPr>
              <p:nvPr/>
            </p:nvSpPr>
            <p:spPr bwMode="auto">
              <a:xfrm>
                <a:off x="2112" y="1920"/>
                <a:ext cx="240" cy="48"/>
              </a:xfrm>
              <a:prstGeom prst="parallelogram">
                <a:avLst>
                  <a:gd name="adj" fmla="val 125000"/>
                </a:avLst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>
                <a:spAutoFit/>
              </a:bodyPr>
              <a:lstStyle/>
              <a:p>
                <a:endParaRPr lang="en-US" sz="1991"/>
              </a:p>
            </p:txBody>
          </p:sp>
          <p:sp>
            <p:nvSpPr>
              <p:cNvPr id="116817" name="AutoShape 81"/>
              <p:cNvSpPr>
                <a:spLocks noChangeArrowheads="1"/>
              </p:cNvSpPr>
              <p:nvPr/>
            </p:nvSpPr>
            <p:spPr bwMode="auto">
              <a:xfrm>
                <a:off x="1968" y="1872"/>
                <a:ext cx="240" cy="48"/>
              </a:xfrm>
              <a:prstGeom prst="parallelogram">
                <a:avLst>
                  <a:gd name="adj" fmla="val 125000"/>
                </a:avLst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>
                <a:spAutoFit/>
              </a:bodyPr>
              <a:lstStyle/>
              <a:p>
                <a:endParaRPr lang="en-US" sz="1991"/>
              </a:p>
            </p:txBody>
          </p:sp>
          <p:sp>
            <p:nvSpPr>
              <p:cNvPr id="116818" name="AutoShape 82"/>
              <p:cNvSpPr>
                <a:spLocks noChangeArrowheads="1"/>
              </p:cNvSpPr>
              <p:nvPr/>
            </p:nvSpPr>
            <p:spPr bwMode="auto">
              <a:xfrm>
                <a:off x="2160" y="1872"/>
                <a:ext cx="240" cy="48"/>
              </a:xfrm>
              <a:prstGeom prst="parallelogram">
                <a:avLst>
                  <a:gd name="adj" fmla="val 125000"/>
                </a:avLst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>
                <a:spAutoFit/>
              </a:bodyPr>
              <a:lstStyle/>
              <a:p>
                <a:endParaRPr lang="en-US" sz="1991"/>
              </a:p>
            </p:txBody>
          </p:sp>
          <p:sp>
            <p:nvSpPr>
              <p:cNvPr id="116819" name="AutoShape 83"/>
              <p:cNvSpPr>
                <a:spLocks noChangeArrowheads="1"/>
              </p:cNvSpPr>
              <p:nvPr/>
            </p:nvSpPr>
            <p:spPr bwMode="auto">
              <a:xfrm>
                <a:off x="2016" y="1824"/>
                <a:ext cx="240" cy="48"/>
              </a:xfrm>
              <a:prstGeom prst="parallelogram">
                <a:avLst>
                  <a:gd name="adj" fmla="val 125000"/>
                </a:avLst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>
                <a:spAutoFit/>
              </a:bodyPr>
              <a:lstStyle/>
              <a:p>
                <a:endParaRPr lang="en-US" sz="1991"/>
              </a:p>
            </p:txBody>
          </p:sp>
          <p:sp>
            <p:nvSpPr>
              <p:cNvPr id="116820" name="AutoShape 84"/>
              <p:cNvSpPr>
                <a:spLocks noChangeArrowheads="1"/>
              </p:cNvSpPr>
              <p:nvPr/>
            </p:nvSpPr>
            <p:spPr bwMode="auto">
              <a:xfrm>
                <a:off x="2208" y="1824"/>
                <a:ext cx="240" cy="48"/>
              </a:xfrm>
              <a:prstGeom prst="parallelogram">
                <a:avLst>
                  <a:gd name="adj" fmla="val 125000"/>
                </a:avLst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>
                <a:spAutoFit/>
              </a:bodyPr>
              <a:lstStyle/>
              <a:p>
                <a:endParaRPr lang="en-US" sz="1991"/>
              </a:p>
            </p:txBody>
          </p:sp>
          <p:sp>
            <p:nvSpPr>
              <p:cNvPr id="116821" name="AutoShape 85"/>
              <p:cNvSpPr>
                <a:spLocks noChangeArrowheads="1"/>
              </p:cNvSpPr>
              <p:nvPr/>
            </p:nvSpPr>
            <p:spPr bwMode="auto">
              <a:xfrm>
                <a:off x="2064" y="1776"/>
                <a:ext cx="240" cy="48"/>
              </a:xfrm>
              <a:prstGeom prst="parallelogram">
                <a:avLst>
                  <a:gd name="adj" fmla="val 125000"/>
                </a:avLst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>
                <a:spAutoFit/>
              </a:bodyPr>
              <a:lstStyle/>
              <a:p>
                <a:endParaRPr lang="en-US" sz="1991"/>
              </a:p>
            </p:txBody>
          </p:sp>
          <p:sp>
            <p:nvSpPr>
              <p:cNvPr id="116822" name="AutoShape 86"/>
              <p:cNvSpPr>
                <a:spLocks noChangeArrowheads="1"/>
              </p:cNvSpPr>
              <p:nvPr/>
            </p:nvSpPr>
            <p:spPr bwMode="auto">
              <a:xfrm>
                <a:off x="2256" y="1776"/>
                <a:ext cx="240" cy="48"/>
              </a:xfrm>
              <a:prstGeom prst="parallelogram">
                <a:avLst>
                  <a:gd name="adj" fmla="val 125000"/>
                </a:avLst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>
                <a:spAutoFit/>
              </a:bodyPr>
              <a:lstStyle/>
              <a:p>
                <a:endParaRPr lang="en-US" sz="1991"/>
              </a:p>
            </p:txBody>
          </p:sp>
          <p:sp>
            <p:nvSpPr>
              <p:cNvPr id="116823" name="AutoShape 87"/>
              <p:cNvSpPr>
                <a:spLocks noChangeArrowheads="1"/>
              </p:cNvSpPr>
              <p:nvPr/>
            </p:nvSpPr>
            <p:spPr bwMode="auto">
              <a:xfrm>
                <a:off x="2112" y="1728"/>
                <a:ext cx="240" cy="48"/>
              </a:xfrm>
              <a:prstGeom prst="parallelogram">
                <a:avLst>
                  <a:gd name="adj" fmla="val 125000"/>
                </a:avLst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>
                <a:spAutoFit/>
              </a:bodyPr>
              <a:lstStyle/>
              <a:p>
                <a:endParaRPr lang="en-US" sz="1991"/>
              </a:p>
            </p:txBody>
          </p:sp>
          <p:sp>
            <p:nvSpPr>
              <p:cNvPr id="116824" name="AutoShape 88"/>
              <p:cNvSpPr>
                <a:spLocks noChangeArrowheads="1"/>
              </p:cNvSpPr>
              <p:nvPr/>
            </p:nvSpPr>
            <p:spPr bwMode="auto">
              <a:xfrm>
                <a:off x="2304" y="1728"/>
                <a:ext cx="240" cy="48"/>
              </a:xfrm>
              <a:prstGeom prst="parallelogram">
                <a:avLst>
                  <a:gd name="adj" fmla="val 125000"/>
                </a:avLst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>
                <a:spAutoFit/>
              </a:bodyPr>
              <a:lstStyle/>
              <a:p>
                <a:endParaRPr lang="en-US" sz="1991"/>
              </a:p>
            </p:txBody>
          </p:sp>
          <p:sp>
            <p:nvSpPr>
              <p:cNvPr id="116825" name="AutoShape 89"/>
              <p:cNvSpPr>
                <a:spLocks noChangeArrowheads="1"/>
              </p:cNvSpPr>
              <p:nvPr/>
            </p:nvSpPr>
            <p:spPr bwMode="auto">
              <a:xfrm>
                <a:off x="2160" y="1680"/>
                <a:ext cx="240" cy="48"/>
              </a:xfrm>
              <a:prstGeom prst="parallelogram">
                <a:avLst>
                  <a:gd name="adj" fmla="val 125000"/>
                </a:avLst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>
                <a:spAutoFit/>
              </a:bodyPr>
              <a:lstStyle/>
              <a:p>
                <a:endParaRPr lang="en-US" sz="1991"/>
              </a:p>
            </p:txBody>
          </p:sp>
          <p:sp>
            <p:nvSpPr>
              <p:cNvPr id="116826" name="AutoShape 90"/>
              <p:cNvSpPr>
                <a:spLocks noChangeArrowheads="1"/>
              </p:cNvSpPr>
              <p:nvPr/>
            </p:nvSpPr>
            <p:spPr bwMode="auto">
              <a:xfrm>
                <a:off x="2352" y="1680"/>
                <a:ext cx="240" cy="48"/>
              </a:xfrm>
              <a:prstGeom prst="parallelogram">
                <a:avLst>
                  <a:gd name="adj" fmla="val 125000"/>
                </a:avLst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>
                <a:spAutoFit/>
              </a:bodyPr>
              <a:lstStyle/>
              <a:p>
                <a:endParaRPr lang="en-US" sz="1991"/>
              </a:p>
            </p:txBody>
          </p:sp>
          <p:sp>
            <p:nvSpPr>
              <p:cNvPr id="116827" name="AutoShape 91"/>
              <p:cNvSpPr>
                <a:spLocks noChangeArrowheads="1"/>
              </p:cNvSpPr>
              <p:nvPr/>
            </p:nvSpPr>
            <p:spPr bwMode="auto">
              <a:xfrm>
                <a:off x="2208" y="1632"/>
                <a:ext cx="240" cy="48"/>
              </a:xfrm>
              <a:prstGeom prst="parallelogram">
                <a:avLst>
                  <a:gd name="adj" fmla="val 125000"/>
                </a:avLst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>
                <a:spAutoFit/>
              </a:bodyPr>
              <a:lstStyle/>
              <a:p>
                <a:endParaRPr lang="en-US" sz="1991"/>
              </a:p>
            </p:txBody>
          </p:sp>
          <p:sp>
            <p:nvSpPr>
              <p:cNvPr id="116828" name="AutoShape 92"/>
              <p:cNvSpPr>
                <a:spLocks noChangeArrowheads="1"/>
              </p:cNvSpPr>
              <p:nvPr/>
            </p:nvSpPr>
            <p:spPr bwMode="auto">
              <a:xfrm>
                <a:off x="2400" y="1632"/>
                <a:ext cx="240" cy="48"/>
              </a:xfrm>
              <a:prstGeom prst="parallelogram">
                <a:avLst>
                  <a:gd name="adj" fmla="val 125000"/>
                </a:avLst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>
                <a:spAutoFit/>
              </a:bodyPr>
              <a:lstStyle/>
              <a:p>
                <a:endParaRPr lang="en-US" sz="1991"/>
              </a:p>
            </p:txBody>
          </p:sp>
          <p:sp>
            <p:nvSpPr>
              <p:cNvPr id="116829" name="AutoShape 93"/>
              <p:cNvSpPr>
                <a:spLocks noChangeArrowheads="1"/>
              </p:cNvSpPr>
              <p:nvPr/>
            </p:nvSpPr>
            <p:spPr bwMode="auto">
              <a:xfrm>
                <a:off x="2256" y="1584"/>
                <a:ext cx="240" cy="48"/>
              </a:xfrm>
              <a:prstGeom prst="parallelogram">
                <a:avLst>
                  <a:gd name="adj" fmla="val 125000"/>
                </a:avLst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>
                <a:spAutoFit/>
              </a:bodyPr>
              <a:lstStyle/>
              <a:p>
                <a:endParaRPr lang="en-US" sz="1991"/>
              </a:p>
            </p:txBody>
          </p:sp>
          <p:sp>
            <p:nvSpPr>
              <p:cNvPr id="116830" name="AutoShape 94"/>
              <p:cNvSpPr>
                <a:spLocks noChangeArrowheads="1"/>
              </p:cNvSpPr>
              <p:nvPr/>
            </p:nvSpPr>
            <p:spPr bwMode="auto">
              <a:xfrm>
                <a:off x="2448" y="1584"/>
                <a:ext cx="240" cy="48"/>
              </a:xfrm>
              <a:prstGeom prst="parallelogram">
                <a:avLst>
                  <a:gd name="adj" fmla="val 125000"/>
                </a:avLst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>
                <a:spAutoFit/>
              </a:bodyPr>
              <a:lstStyle/>
              <a:p>
                <a:endParaRPr lang="en-US" sz="1991"/>
              </a:p>
            </p:txBody>
          </p:sp>
          <p:sp>
            <p:nvSpPr>
              <p:cNvPr id="116831" name="AutoShape 95"/>
              <p:cNvSpPr>
                <a:spLocks noChangeArrowheads="1"/>
              </p:cNvSpPr>
              <p:nvPr/>
            </p:nvSpPr>
            <p:spPr bwMode="auto">
              <a:xfrm>
                <a:off x="2304" y="1536"/>
                <a:ext cx="240" cy="48"/>
              </a:xfrm>
              <a:prstGeom prst="parallelogram">
                <a:avLst>
                  <a:gd name="adj" fmla="val 125000"/>
                </a:avLst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>
                <a:spAutoFit/>
              </a:bodyPr>
              <a:lstStyle/>
              <a:p>
                <a:endParaRPr lang="en-US" sz="1991"/>
              </a:p>
            </p:txBody>
          </p:sp>
          <p:sp>
            <p:nvSpPr>
              <p:cNvPr id="116832" name="AutoShape 96"/>
              <p:cNvSpPr>
                <a:spLocks noChangeArrowheads="1"/>
              </p:cNvSpPr>
              <p:nvPr/>
            </p:nvSpPr>
            <p:spPr bwMode="auto">
              <a:xfrm>
                <a:off x="2496" y="1536"/>
                <a:ext cx="240" cy="48"/>
              </a:xfrm>
              <a:prstGeom prst="parallelogram">
                <a:avLst>
                  <a:gd name="adj" fmla="val 125000"/>
                </a:avLst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>
                <a:spAutoFit/>
              </a:bodyPr>
              <a:lstStyle/>
              <a:p>
                <a:endParaRPr lang="en-US" sz="1991"/>
              </a:p>
            </p:txBody>
          </p:sp>
          <p:sp>
            <p:nvSpPr>
              <p:cNvPr id="116833" name="AutoShape 97"/>
              <p:cNvSpPr>
                <a:spLocks noChangeArrowheads="1"/>
              </p:cNvSpPr>
              <p:nvPr/>
            </p:nvSpPr>
            <p:spPr bwMode="auto">
              <a:xfrm>
                <a:off x="2352" y="1488"/>
                <a:ext cx="240" cy="48"/>
              </a:xfrm>
              <a:prstGeom prst="parallelogram">
                <a:avLst>
                  <a:gd name="adj" fmla="val 125000"/>
                </a:avLst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>
                <a:spAutoFit/>
              </a:bodyPr>
              <a:lstStyle/>
              <a:p>
                <a:endParaRPr lang="en-US" sz="1991"/>
              </a:p>
            </p:txBody>
          </p:sp>
          <p:sp>
            <p:nvSpPr>
              <p:cNvPr id="116834" name="AutoShape 98"/>
              <p:cNvSpPr>
                <a:spLocks noChangeArrowheads="1"/>
              </p:cNvSpPr>
              <p:nvPr/>
            </p:nvSpPr>
            <p:spPr bwMode="auto">
              <a:xfrm>
                <a:off x="2544" y="1488"/>
                <a:ext cx="240" cy="48"/>
              </a:xfrm>
              <a:prstGeom prst="parallelogram">
                <a:avLst>
                  <a:gd name="adj" fmla="val 125000"/>
                </a:avLst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>
                <a:spAutoFit/>
              </a:bodyPr>
              <a:lstStyle/>
              <a:p>
                <a:endParaRPr lang="en-US" sz="1991"/>
              </a:p>
            </p:txBody>
          </p:sp>
          <p:sp>
            <p:nvSpPr>
              <p:cNvPr id="116835" name="AutoShape 99"/>
              <p:cNvSpPr>
                <a:spLocks noChangeArrowheads="1"/>
              </p:cNvSpPr>
              <p:nvPr/>
            </p:nvSpPr>
            <p:spPr bwMode="auto">
              <a:xfrm>
                <a:off x="2400" y="1440"/>
                <a:ext cx="240" cy="48"/>
              </a:xfrm>
              <a:prstGeom prst="parallelogram">
                <a:avLst>
                  <a:gd name="adj" fmla="val 125000"/>
                </a:avLst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>
                <a:spAutoFit/>
              </a:bodyPr>
              <a:lstStyle/>
              <a:p>
                <a:endParaRPr lang="en-US" sz="1991"/>
              </a:p>
            </p:txBody>
          </p:sp>
          <p:sp>
            <p:nvSpPr>
              <p:cNvPr id="116836" name="AutoShape 100"/>
              <p:cNvSpPr>
                <a:spLocks noChangeArrowheads="1"/>
              </p:cNvSpPr>
              <p:nvPr/>
            </p:nvSpPr>
            <p:spPr bwMode="auto">
              <a:xfrm>
                <a:off x="2592" y="1440"/>
                <a:ext cx="240" cy="48"/>
              </a:xfrm>
              <a:prstGeom prst="parallelogram">
                <a:avLst>
                  <a:gd name="adj" fmla="val 125000"/>
                </a:avLst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>
                <a:spAutoFit/>
              </a:bodyPr>
              <a:lstStyle/>
              <a:p>
                <a:endParaRPr lang="en-US" sz="1991"/>
              </a:p>
            </p:txBody>
          </p:sp>
          <p:sp>
            <p:nvSpPr>
              <p:cNvPr id="116837" name="AutoShape 101"/>
              <p:cNvSpPr>
                <a:spLocks noChangeArrowheads="1"/>
              </p:cNvSpPr>
              <p:nvPr/>
            </p:nvSpPr>
            <p:spPr bwMode="auto">
              <a:xfrm>
                <a:off x="2448" y="1392"/>
                <a:ext cx="240" cy="48"/>
              </a:xfrm>
              <a:prstGeom prst="parallelogram">
                <a:avLst>
                  <a:gd name="adj" fmla="val 125000"/>
                </a:avLst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>
                <a:spAutoFit/>
              </a:bodyPr>
              <a:lstStyle/>
              <a:p>
                <a:endParaRPr lang="en-US" sz="1991"/>
              </a:p>
            </p:txBody>
          </p:sp>
          <p:sp>
            <p:nvSpPr>
              <p:cNvPr id="116838" name="AutoShape 102"/>
              <p:cNvSpPr>
                <a:spLocks noChangeArrowheads="1"/>
              </p:cNvSpPr>
              <p:nvPr/>
            </p:nvSpPr>
            <p:spPr bwMode="auto">
              <a:xfrm>
                <a:off x="2640" y="1392"/>
                <a:ext cx="240" cy="48"/>
              </a:xfrm>
              <a:prstGeom prst="parallelogram">
                <a:avLst>
                  <a:gd name="adj" fmla="val 125000"/>
                </a:avLst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>
                <a:spAutoFit/>
              </a:bodyPr>
              <a:lstStyle/>
              <a:p>
                <a:endParaRPr lang="en-US" sz="1991"/>
              </a:p>
            </p:txBody>
          </p:sp>
          <p:sp>
            <p:nvSpPr>
              <p:cNvPr id="116839" name="AutoShape 103"/>
              <p:cNvSpPr>
                <a:spLocks noChangeArrowheads="1"/>
              </p:cNvSpPr>
              <p:nvPr/>
            </p:nvSpPr>
            <p:spPr bwMode="auto">
              <a:xfrm>
                <a:off x="2496" y="1344"/>
                <a:ext cx="240" cy="48"/>
              </a:xfrm>
              <a:prstGeom prst="parallelogram">
                <a:avLst>
                  <a:gd name="adj" fmla="val 125000"/>
                </a:avLst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>
                <a:spAutoFit/>
              </a:bodyPr>
              <a:lstStyle/>
              <a:p>
                <a:endParaRPr lang="en-US" sz="1991"/>
              </a:p>
            </p:txBody>
          </p:sp>
          <p:sp>
            <p:nvSpPr>
              <p:cNvPr id="116840" name="AutoShape 104"/>
              <p:cNvSpPr>
                <a:spLocks noChangeArrowheads="1"/>
              </p:cNvSpPr>
              <p:nvPr/>
            </p:nvSpPr>
            <p:spPr bwMode="auto">
              <a:xfrm>
                <a:off x="2688" y="1344"/>
                <a:ext cx="240" cy="48"/>
              </a:xfrm>
              <a:prstGeom prst="parallelogram">
                <a:avLst>
                  <a:gd name="adj" fmla="val 125000"/>
                </a:avLst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>
                <a:spAutoFit/>
              </a:bodyPr>
              <a:lstStyle/>
              <a:p>
                <a:endParaRPr lang="en-US" sz="1991"/>
              </a:p>
            </p:txBody>
          </p:sp>
          <p:sp>
            <p:nvSpPr>
              <p:cNvPr id="116841" name="Rectangle 105"/>
              <p:cNvSpPr>
                <a:spLocks noChangeArrowheads="1"/>
              </p:cNvSpPr>
              <p:nvPr/>
            </p:nvSpPr>
            <p:spPr bwMode="auto">
              <a:xfrm>
                <a:off x="1776" y="2693"/>
                <a:ext cx="0" cy="136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 anchor="ctr">
                <a:spAutoFit/>
              </a:bodyPr>
              <a:lstStyle/>
              <a:p>
                <a:endParaRPr lang="en-US" sz="1991"/>
              </a:p>
            </p:txBody>
          </p:sp>
          <p:sp>
            <p:nvSpPr>
              <p:cNvPr id="116842" name="Rectangle 106"/>
              <p:cNvSpPr>
                <a:spLocks noChangeArrowheads="1"/>
              </p:cNvSpPr>
              <p:nvPr/>
            </p:nvSpPr>
            <p:spPr bwMode="auto">
              <a:xfrm>
                <a:off x="1968" y="2693"/>
                <a:ext cx="0" cy="136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 anchor="ctr">
                <a:spAutoFit/>
              </a:bodyPr>
              <a:lstStyle/>
              <a:p>
                <a:endParaRPr lang="en-US" sz="1991"/>
              </a:p>
            </p:txBody>
          </p:sp>
          <p:sp>
            <p:nvSpPr>
              <p:cNvPr id="116843" name="AutoShape 107"/>
              <p:cNvSpPr>
                <a:spLocks noChangeArrowheads="1"/>
              </p:cNvSpPr>
              <p:nvPr/>
            </p:nvSpPr>
            <p:spPr bwMode="auto">
              <a:xfrm>
                <a:off x="2160" y="2064"/>
                <a:ext cx="240" cy="48"/>
              </a:xfrm>
              <a:prstGeom prst="parallelogram">
                <a:avLst>
                  <a:gd name="adj" fmla="val 125000"/>
                </a:avLst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>
                <a:spAutoFit/>
              </a:bodyPr>
              <a:lstStyle/>
              <a:p>
                <a:endParaRPr lang="en-US" sz="1991"/>
              </a:p>
            </p:txBody>
          </p:sp>
          <p:sp>
            <p:nvSpPr>
              <p:cNvPr id="116844" name="AutoShape 108"/>
              <p:cNvSpPr>
                <a:spLocks noChangeArrowheads="1"/>
              </p:cNvSpPr>
              <p:nvPr/>
            </p:nvSpPr>
            <p:spPr bwMode="auto">
              <a:xfrm>
                <a:off x="2352" y="2064"/>
                <a:ext cx="240" cy="48"/>
              </a:xfrm>
              <a:prstGeom prst="parallelogram">
                <a:avLst>
                  <a:gd name="adj" fmla="val 125000"/>
                </a:avLst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>
                <a:spAutoFit/>
              </a:bodyPr>
              <a:lstStyle/>
              <a:p>
                <a:endParaRPr lang="en-US" sz="1991"/>
              </a:p>
            </p:txBody>
          </p:sp>
          <p:sp>
            <p:nvSpPr>
              <p:cNvPr id="116845" name="AutoShape 109"/>
              <p:cNvSpPr>
                <a:spLocks noChangeArrowheads="1"/>
              </p:cNvSpPr>
              <p:nvPr/>
            </p:nvSpPr>
            <p:spPr bwMode="auto">
              <a:xfrm>
                <a:off x="2208" y="2016"/>
                <a:ext cx="240" cy="48"/>
              </a:xfrm>
              <a:prstGeom prst="parallelogram">
                <a:avLst>
                  <a:gd name="adj" fmla="val 125000"/>
                </a:avLst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>
                <a:spAutoFit/>
              </a:bodyPr>
              <a:lstStyle/>
              <a:p>
                <a:endParaRPr lang="en-US" sz="1991"/>
              </a:p>
            </p:txBody>
          </p:sp>
          <p:sp>
            <p:nvSpPr>
              <p:cNvPr id="116846" name="AutoShape 110"/>
              <p:cNvSpPr>
                <a:spLocks noChangeArrowheads="1"/>
              </p:cNvSpPr>
              <p:nvPr/>
            </p:nvSpPr>
            <p:spPr bwMode="auto">
              <a:xfrm>
                <a:off x="2400" y="2016"/>
                <a:ext cx="240" cy="48"/>
              </a:xfrm>
              <a:prstGeom prst="parallelogram">
                <a:avLst>
                  <a:gd name="adj" fmla="val 125000"/>
                </a:avLst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>
                <a:spAutoFit/>
              </a:bodyPr>
              <a:lstStyle/>
              <a:p>
                <a:endParaRPr lang="en-US" sz="1991"/>
              </a:p>
            </p:txBody>
          </p:sp>
          <p:sp>
            <p:nvSpPr>
              <p:cNvPr id="116847" name="AutoShape 111"/>
              <p:cNvSpPr>
                <a:spLocks noChangeArrowheads="1"/>
              </p:cNvSpPr>
              <p:nvPr/>
            </p:nvSpPr>
            <p:spPr bwMode="auto">
              <a:xfrm>
                <a:off x="2256" y="1968"/>
                <a:ext cx="240" cy="48"/>
              </a:xfrm>
              <a:prstGeom prst="parallelogram">
                <a:avLst>
                  <a:gd name="adj" fmla="val 125000"/>
                </a:avLst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>
                <a:spAutoFit/>
              </a:bodyPr>
              <a:lstStyle/>
              <a:p>
                <a:endParaRPr lang="en-US" sz="1991"/>
              </a:p>
            </p:txBody>
          </p:sp>
          <p:sp>
            <p:nvSpPr>
              <p:cNvPr id="116848" name="AutoShape 112"/>
              <p:cNvSpPr>
                <a:spLocks noChangeArrowheads="1"/>
              </p:cNvSpPr>
              <p:nvPr/>
            </p:nvSpPr>
            <p:spPr bwMode="auto">
              <a:xfrm>
                <a:off x="2448" y="1968"/>
                <a:ext cx="240" cy="48"/>
              </a:xfrm>
              <a:prstGeom prst="parallelogram">
                <a:avLst>
                  <a:gd name="adj" fmla="val 125000"/>
                </a:avLst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>
                <a:spAutoFit/>
              </a:bodyPr>
              <a:lstStyle/>
              <a:p>
                <a:endParaRPr lang="en-US" sz="1991"/>
              </a:p>
            </p:txBody>
          </p:sp>
          <p:sp>
            <p:nvSpPr>
              <p:cNvPr id="116849" name="AutoShape 113"/>
              <p:cNvSpPr>
                <a:spLocks noChangeArrowheads="1"/>
              </p:cNvSpPr>
              <p:nvPr/>
            </p:nvSpPr>
            <p:spPr bwMode="auto">
              <a:xfrm>
                <a:off x="2304" y="1920"/>
                <a:ext cx="240" cy="48"/>
              </a:xfrm>
              <a:prstGeom prst="parallelogram">
                <a:avLst>
                  <a:gd name="adj" fmla="val 125000"/>
                </a:avLst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>
                <a:spAutoFit/>
              </a:bodyPr>
              <a:lstStyle/>
              <a:p>
                <a:endParaRPr lang="en-US" sz="1991"/>
              </a:p>
            </p:txBody>
          </p:sp>
          <p:sp>
            <p:nvSpPr>
              <p:cNvPr id="116850" name="AutoShape 114"/>
              <p:cNvSpPr>
                <a:spLocks noChangeArrowheads="1"/>
              </p:cNvSpPr>
              <p:nvPr/>
            </p:nvSpPr>
            <p:spPr bwMode="auto">
              <a:xfrm>
                <a:off x="2496" y="1920"/>
                <a:ext cx="240" cy="48"/>
              </a:xfrm>
              <a:prstGeom prst="parallelogram">
                <a:avLst>
                  <a:gd name="adj" fmla="val 125000"/>
                </a:avLst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>
                <a:spAutoFit/>
              </a:bodyPr>
              <a:lstStyle/>
              <a:p>
                <a:endParaRPr lang="en-US" sz="1991"/>
              </a:p>
            </p:txBody>
          </p:sp>
          <p:sp>
            <p:nvSpPr>
              <p:cNvPr id="116851" name="AutoShape 115"/>
              <p:cNvSpPr>
                <a:spLocks noChangeArrowheads="1"/>
              </p:cNvSpPr>
              <p:nvPr/>
            </p:nvSpPr>
            <p:spPr bwMode="auto">
              <a:xfrm>
                <a:off x="2352" y="1872"/>
                <a:ext cx="240" cy="48"/>
              </a:xfrm>
              <a:prstGeom prst="parallelogram">
                <a:avLst>
                  <a:gd name="adj" fmla="val 125000"/>
                </a:avLst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>
                <a:spAutoFit/>
              </a:bodyPr>
              <a:lstStyle/>
              <a:p>
                <a:endParaRPr lang="en-US" sz="1991"/>
              </a:p>
            </p:txBody>
          </p:sp>
          <p:sp>
            <p:nvSpPr>
              <p:cNvPr id="116852" name="AutoShape 116"/>
              <p:cNvSpPr>
                <a:spLocks noChangeArrowheads="1"/>
              </p:cNvSpPr>
              <p:nvPr/>
            </p:nvSpPr>
            <p:spPr bwMode="auto">
              <a:xfrm>
                <a:off x="2544" y="1872"/>
                <a:ext cx="240" cy="48"/>
              </a:xfrm>
              <a:prstGeom prst="parallelogram">
                <a:avLst>
                  <a:gd name="adj" fmla="val 125000"/>
                </a:avLst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>
                <a:spAutoFit/>
              </a:bodyPr>
              <a:lstStyle/>
              <a:p>
                <a:endParaRPr lang="en-US" sz="1991"/>
              </a:p>
            </p:txBody>
          </p:sp>
          <p:sp>
            <p:nvSpPr>
              <p:cNvPr id="116853" name="AutoShape 117"/>
              <p:cNvSpPr>
                <a:spLocks noChangeArrowheads="1"/>
              </p:cNvSpPr>
              <p:nvPr/>
            </p:nvSpPr>
            <p:spPr bwMode="auto">
              <a:xfrm>
                <a:off x="2400" y="1824"/>
                <a:ext cx="240" cy="48"/>
              </a:xfrm>
              <a:prstGeom prst="parallelogram">
                <a:avLst>
                  <a:gd name="adj" fmla="val 125000"/>
                </a:avLst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>
                <a:spAutoFit/>
              </a:bodyPr>
              <a:lstStyle/>
              <a:p>
                <a:endParaRPr lang="en-US" sz="1991"/>
              </a:p>
            </p:txBody>
          </p:sp>
          <p:sp>
            <p:nvSpPr>
              <p:cNvPr id="116854" name="AutoShape 118"/>
              <p:cNvSpPr>
                <a:spLocks noChangeArrowheads="1"/>
              </p:cNvSpPr>
              <p:nvPr/>
            </p:nvSpPr>
            <p:spPr bwMode="auto">
              <a:xfrm>
                <a:off x="2592" y="1824"/>
                <a:ext cx="240" cy="48"/>
              </a:xfrm>
              <a:prstGeom prst="parallelogram">
                <a:avLst>
                  <a:gd name="adj" fmla="val 125000"/>
                </a:avLst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>
                <a:spAutoFit/>
              </a:bodyPr>
              <a:lstStyle/>
              <a:p>
                <a:endParaRPr lang="en-US" sz="1991"/>
              </a:p>
            </p:txBody>
          </p:sp>
          <p:sp>
            <p:nvSpPr>
              <p:cNvPr id="116855" name="AutoShape 119"/>
              <p:cNvSpPr>
                <a:spLocks noChangeArrowheads="1"/>
              </p:cNvSpPr>
              <p:nvPr/>
            </p:nvSpPr>
            <p:spPr bwMode="auto">
              <a:xfrm>
                <a:off x="2448" y="1776"/>
                <a:ext cx="240" cy="48"/>
              </a:xfrm>
              <a:prstGeom prst="parallelogram">
                <a:avLst>
                  <a:gd name="adj" fmla="val 125000"/>
                </a:avLst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>
                <a:spAutoFit/>
              </a:bodyPr>
              <a:lstStyle/>
              <a:p>
                <a:endParaRPr lang="en-US" sz="1991"/>
              </a:p>
            </p:txBody>
          </p:sp>
          <p:sp>
            <p:nvSpPr>
              <p:cNvPr id="116856" name="AutoShape 120"/>
              <p:cNvSpPr>
                <a:spLocks noChangeArrowheads="1"/>
              </p:cNvSpPr>
              <p:nvPr/>
            </p:nvSpPr>
            <p:spPr bwMode="auto">
              <a:xfrm>
                <a:off x="2640" y="1776"/>
                <a:ext cx="240" cy="48"/>
              </a:xfrm>
              <a:prstGeom prst="parallelogram">
                <a:avLst>
                  <a:gd name="adj" fmla="val 125000"/>
                </a:avLst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>
                <a:spAutoFit/>
              </a:bodyPr>
              <a:lstStyle/>
              <a:p>
                <a:endParaRPr lang="en-US" sz="1991"/>
              </a:p>
            </p:txBody>
          </p:sp>
          <p:sp>
            <p:nvSpPr>
              <p:cNvPr id="116857" name="AutoShape 121"/>
              <p:cNvSpPr>
                <a:spLocks noChangeArrowheads="1"/>
              </p:cNvSpPr>
              <p:nvPr/>
            </p:nvSpPr>
            <p:spPr bwMode="auto">
              <a:xfrm>
                <a:off x="2496" y="1728"/>
                <a:ext cx="240" cy="48"/>
              </a:xfrm>
              <a:prstGeom prst="parallelogram">
                <a:avLst>
                  <a:gd name="adj" fmla="val 125000"/>
                </a:avLst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>
                <a:spAutoFit/>
              </a:bodyPr>
              <a:lstStyle/>
              <a:p>
                <a:endParaRPr lang="en-US" sz="1991"/>
              </a:p>
            </p:txBody>
          </p:sp>
          <p:sp>
            <p:nvSpPr>
              <p:cNvPr id="116858" name="AutoShape 122"/>
              <p:cNvSpPr>
                <a:spLocks noChangeArrowheads="1"/>
              </p:cNvSpPr>
              <p:nvPr/>
            </p:nvSpPr>
            <p:spPr bwMode="auto">
              <a:xfrm>
                <a:off x="2688" y="1728"/>
                <a:ext cx="240" cy="48"/>
              </a:xfrm>
              <a:prstGeom prst="parallelogram">
                <a:avLst>
                  <a:gd name="adj" fmla="val 125000"/>
                </a:avLst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>
                <a:spAutoFit/>
              </a:bodyPr>
              <a:lstStyle/>
              <a:p>
                <a:endParaRPr lang="en-US" sz="1991"/>
              </a:p>
            </p:txBody>
          </p:sp>
          <p:sp>
            <p:nvSpPr>
              <p:cNvPr id="116859" name="AutoShape 123"/>
              <p:cNvSpPr>
                <a:spLocks noChangeArrowheads="1"/>
              </p:cNvSpPr>
              <p:nvPr/>
            </p:nvSpPr>
            <p:spPr bwMode="auto">
              <a:xfrm>
                <a:off x="2544" y="1680"/>
                <a:ext cx="240" cy="48"/>
              </a:xfrm>
              <a:prstGeom prst="parallelogram">
                <a:avLst>
                  <a:gd name="adj" fmla="val 125000"/>
                </a:avLst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>
                <a:spAutoFit/>
              </a:bodyPr>
              <a:lstStyle/>
              <a:p>
                <a:endParaRPr lang="en-US" sz="1991"/>
              </a:p>
            </p:txBody>
          </p:sp>
          <p:sp>
            <p:nvSpPr>
              <p:cNvPr id="116860" name="AutoShape 124"/>
              <p:cNvSpPr>
                <a:spLocks noChangeArrowheads="1"/>
              </p:cNvSpPr>
              <p:nvPr/>
            </p:nvSpPr>
            <p:spPr bwMode="auto">
              <a:xfrm>
                <a:off x="2736" y="1680"/>
                <a:ext cx="240" cy="48"/>
              </a:xfrm>
              <a:prstGeom prst="parallelogram">
                <a:avLst>
                  <a:gd name="adj" fmla="val 125000"/>
                </a:avLst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>
                <a:spAutoFit/>
              </a:bodyPr>
              <a:lstStyle/>
              <a:p>
                <a:endParaRPr lang="en-US" sz="1991"/>
              </a:p>
            </p:txBody>
          </p:sp>
          <p:sp>
            <p:nvSpPr>
              <p:cNvPr id="116861" name="AutoShape 125"/>
              <p:cNvSpPr>
                <a:spLocks noChangeArrowheads="1"/>
              </p:cNvSpPr>
              <p:nvPr/>
            </p:nvSpPr>
            <p:spPr bwMode="auto">
              <a:xfrm>
                <a:off x="2592" y="1632"/>
                <a:ext cx="240" cy="48"/>
              </a:xfrm>
              <a:prstGeom prst="parallelogram">
                <a:avLst>
                  <a:gd name="adj" fmla="val 125000"/>
                </a:avLst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>
                <a:spAutoFit/>
              </a:bodyPr>
              <a:lstStyle/>
              <a:p>
                <a:endParaRPr lang="en-US" sz="1991"/>
              </a:p>
            </p:txBody>
          </p:sp>
          <p:sp>
            <p:nvSpPr>
              <p:cNvPr id="116862" name="AutoShape 126"/>
              <p:cNvSpPr>
                <a:spLocks noChangeArrowheads="1"/>
              </p:cNvSpPr>
              <p:nvPr/>
            </p:nvSpPr>
            <p:spPr bwMode="auto">
              <a:xfrm>
                <a:off x="2784" y="1632"/>
                <a:ext cx="240" cy="48"/>
              </a:xfrm>
              <a:prstGeom prst="parallelogram">
                <a:avLst>
                  <a:gd name="adj" fmla="val 125000"/>
                </a:avLst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>
                <a:spAutoFit/>
              </a:bodyPr>
              <a:lstStyle/>
              <a:p>
                <a:endParaRPr lang="en-US" sz="1991"/>
              </a:p>
            </p:txBody>
          </p:sp>
          <p:sp>
            <p:nvSpPr>
              <p:cNvPr id="116863" name="AutoShape 127"/>
              <p:cNvSpPr>
                <a:spLocks noChangeArrowheads="1"/>
              </p:cNvSpPr>
              <p:nvPr/>
            </p:nvSpPr>
            <p:spPr bwMode="auto">
              <a:xfrm>
                <a:off x="2640" y="1584"/>
                <a:ext cx="240" cy="48"/>
              </a:xfrm>
              <a:prstGeom prst="parallelogram">
                <a:avLst>
                  <a:gd name="adj" fmla="val 125000"/>
                </a:avLst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>
                <a:spAutoFit/>
              </a:bodyPr>
              <a:lstStyle/>
              <a:p>
                <a:endParaRPr lang="en-US" sz="1991"/>
              </a:p>
            </p:txBody>
          </p:sp>
          <p:sp>
            <p:nvSpPr>
              <p:cNvPr id="116864" name="AutoShape 128"/>
              <p:cNvSpPr>
                <a:spLocks noChangeArrowheads="1"/>
              </p:cNvSpPr>
              <p:nvPr/>
            </p:nvSpPr>
            <p:spPr bwMode="auto">
              <a:xfrm>
                <a:off x="2832" y="1584"/>
                <a:ext cx="240" cy="48"/>
              </a:xfrm>
              <a:prstGeom prst="parallelogram">
                <a:avLst>
                  <a:gd name="adj" fmla="val 125000"/>
                </a:avLst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>
                <a:spAutoFit/>
              </a:bodyPr>
              <a:lstStyle/>
              <a:p>
                <a:endParaRPr lang="en-US" sz="1991"/>
              </a:p>
            </p:txBody>
          </p:sp>
          <p:sp>
            <p:nvSpPr>
              <p:cNvPr id="116865" name="AutoShape 129"/>
              <p:cNvSpPr>
                <a:spLocks noChangeArrowheads="1"/>
              </p:cNvSpPr>
              <p:nvPr/>
            </p:nvSpPr>
            <p:spPr bwMode="auto">
              <a:xfrm>
                <a:off x="2688" y="1536"/>
                <a:ext cx="240" cy="48"/>
              </a:xfrm>
              <a:prstGeom prst="parallelogram">
                <a:avLst>
                  <a:gd name="adj" fmla="val 125000"/>
                </a:avLst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>
                <a:spAutoFit/>
              </a:bodyPr>
              <a:lstStyle/>
              <a:p>
                <a:endParaRPr lang="en-US" sz="1991"/>
              </a:p>
            </p:txBody>
          </p:sp>
          <p:sp>
            <p:nvSpPr>
              <p:cNvPr id="116866" name="AutoShape 130"/>
              <p:cNvSpPr>
                <a:spLocks noChangeArrowheads="1"/>
              </p:cNvSpPr>
              <p:nvPr/>
            </p:nvSpPr>
            <p:spPr bwMode="auto">
              <a:xfrm>
                <a:off x="2880" y="1536"/>
                <a:ext cx="240" cy="48"/>
              </a:xfrm>
              <a:prstGeom prst="parallelogram">
                <a:avLst>
                  <a:gd name="adj" fmla="val 125000"/>
                </a:avLst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>
                <a:spAutoFit/>
              </a:bodyPr>
              <a:lstStyle/>
              <a:p>
                <a:endParaRPr lang="en-US" sz="1991"/>
              </a:p>
            </p:txBody>
          </p:sp>
          <p:sp>
            <p:nvSpPr>
              <p:cNvPr id="116867" name="AutoShape 131"/>
              <p:cNvSpPr>
                <a:spLocks noChangeArrowheads="1"/>
              </p:cNvSpPr>
              <p:nvPr/>
            </p:nvSpPr>
            <p:spPr bwMode="auto">
              <a:xfrm>
                <a:off x="2736" y="1488"/>
                <a:ext cx="240" cy="48"/>
              </a:xfrm>
              <a:prstGeom prst="parallelogram">
                <a:avLst>
                  <a:gd name="adj" fmla="val 125000"/>
                </a:avLst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>
                <a:spAutoFit/>
              </a:bodyPr>
              <a:lstStyle/>
              <a:p>
                <a:endParaRPr lang="en-US" sz="1991"/>
              </a:p>
            </p:txBody>
          </p:sp>
          <p:sp>
            <p:nvSpPr>
              <p:cNvPr id="116868" name="AutoShape 132"/>
              <p:cNvSpPr>
                <a:spLocks noChangeArrowheads="1"/>
              </p:cNvSpPr>
              <p:nvPr/>
            </p:nvSpPr>
            <p:spPr bwMode="auto">
              <a:xfrm>
                <a:off x="2928" y="1488"/>
                <a:ext cx="240" cy="48"/>
              </a:xfrm>
              <a:prstGeom prst="parallelogram">
                <a:avLst>
                  <a:gd name="adj" fmla="val 125000"/>
                </a:avLst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>
                <a:spAutoFit/>
              </a:bodyPr>
              <a:lstStyle/>
              <a:p>
                <a:endParaRPr lang="en-US" sz="1991"/>
              </a:p>
            </p:txBody>
          </p:sp>
          <p:sp>
            <p:nvSpPr>
              <p:cNvPr id="116869" name="AutoShape 133"/>
              <p:cNvSpPr>
                <a:spLocks noChangeArrowheads="1"/>
              </p:cNvSpPr>
              <p:nvPr/>
            </p:nvSpPr>
            <p:spPr bwMode="auto">
              <a:xfrm>
                <a:off x="2784" y="1440"/>
                <a:ext cx="240" cy="48"/>
              </a:xfrm>
              <a:prstGeom prst="parallelogram">
                <a:avLst>
                  <a:gd name="adj" fmla="val 125000"/>
                </a:avLst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>
                <a:spAutoFit/>
              </a:bodyPr>
              <a:lstStyle/>
              <a:p>
                <a:endParaRPr lang="en-US" sz="1991"/>
              </a:p>
            </p:txBody>
          </p:sp>
          <p:sp>
            <p:nvSpPr>
              <p:cNvPr id="116870" name="AutoShape 134"/>
              <p:cNvSpPr>
                <a:spLocks noChangeArrowheads="1"/>
              </p:cNvSpPr>
              <p:nvPr/>
            </p:nvSpPr>
            <p:spPr bwMode="auto">
              <a:xfrm>
                <a:off x="2976" y="1440"/>
                <a:ext cx="240" cy="48"/>
              </a:xfrm>
              <a:prstGeom prst="parallelogram">
                <a:avLst>
                  <a:gd name="adj" fmla="val 125000"/>
                </a:avLst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>
                <a:spAutoFit/>
              </a:bodyPr>
              <a:lstStyle/>
              <a:p>
                <a:endParaRPr lang="en-US" sz="1991"/>
              </a:p>
            </p:txBody>
          </p:sp>
          <p:sp>
            <p:nvSpPr>
              <p:cNvPr id="116871" name="AutoShape 135"/>
              <p:cNvSpPr>
                <a:spLocks noChangeArrowheads="1"/>
              </p:cNvSpPr>
              <p:nvPr/>
            </p:nvSpPr>
            <p:spPr bwMode="auto">
              <a:xfrm>
                <a:off x="2832" y="1392"/>
                <a:ext cx="240" cy="48"/>
              </a:xfrm>
              <a:prstGeom prst="parallelogram">
                <a:avLst>
                  <a:gd name="adj" fmla="val 125000"/>
                </a:avLst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>
                <a:spAutoFit/>
              </a:bodyPr>
              <a:lstStyle/>
              <a:p>
                <a:endParaRPr lang="en-US" sz="1991"/>
              </a:p>
            </p:txBody>
          </p:sp>
          <p:sp>
            <p:nvSpPr>
              <p:cNvPr id="116872" name="AutoShape 136"/>
              <p:cNvSpPr>
                <a:spLocks noChangeArrowheads="1"/>
              </p:cNvSpPr>
              <p:nvPr/>
            </p:nvSpPr>
            <p:spPr bwMode="auto">
              <a:xfrm>
                <a:off x="3024" y="1392"/>
                <a:ext cx="240" cy="48"/>
              </a:xfrm>
              <a:prstGeom prst="parallelogram">
                <a:avLst>
                  <a:gd name="adj" fmla="val 125000"/>
                </a:avLst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>
                <a:spAutoFit/>
              </a:bodyPr>
              <a:lstStyle/>
              <a:p>
                <a:endParaRPr lang="en-US" sz="1991"/>
              </a:p>
            </p:txBody>
          </p:sp>
          <p:sp>
            <p:nvSpPr>
              <p:cNvPr id="116873" name="AutoShape 137"/>
              <p:cNvSpPr>
                <a:spLocks noChangeArrowheads="1"/>
              </p:cNvSpPr>
              <p:nvPr/>
            </p:nvSpPr>
            <p:spPr bwMode="auto">
              <a:xfrm>
                <a:off x="2880" y="1344"/>
                <a:ext cx="240" cy="48"/>
              </a:xfrm>
              <a:prstGeom prst="parallelogram">
                <a:avLst>
                  <a:gd name="adj" fmla="val 125000"/>
                </a:avLst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>
                <a:spAutoFit/>
              </a:bodyPr>
              <a:lstStyle/>
              <a:p>
                <a:endParaRPr lang="en-US" sz="1991"/>
              </a:p>
            </p:txBody>
          </p:sp>
          <p:sp>
            <p:nvSpPr>
              <p:cNvPr id="116874" name="AutoShape 138"/>
              <p:cNvSpPr>
                <a:spLocks noChangeArrowheads="1"/>
              </p:cNvSpPr>
              <p:nvPr/>
            </p:nvSpPr>
            <p:spPr bwMode="auto">
              <a:xfrm>
                <a:off x="3072" y="1344"/>
                <a:ext cx="240" cy="48"/>
              </a:xfrm>
              <a:prstGeom prst="parallelogram">
                <a:avLst>
                  <a:gd name="adj" fmla="val 125000"/>
                </a:avLst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>
                <a:spAutoFit/>
              </a:bodyPr>
              <a:lstStyle/>
              <a:p>
                <a:endParaRPr lang="en-US" sz="1991"/>
              </a:p>
            </p:txBody>
          </p:sp>
          <p:sp>
            <p:nvSpPr>
              <p:cNvPr id="116875" name="Rectangle 139"/>
              <p:cNvSpPr>
                <a:spLocks noChangeArrowheads="1"/>
              </p:cNvSpPr>
              <p:nvPr/>
            </p:nvSpPr>
            <p:spPr bwMode="auto">
              <a:xfrm>
                <a:off x="2160" y="2693"/>
                <a:ext cx="0" cy="136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 anchor="ctr">
                <a:spAutoFit/>
              </a:bodyPr>
              <a:lstStyle/>
              <a:p>
                <a:endParaRPr lang="en-US" sz="1991"/>
              </a:p>
            </p:txBody>
          </p:sp>
          <p:sp>
            <p:nvSpPr>
              <p:cNvPr id="116876" name="Rectangle 140"/>
              <p:cNvSpPr>
                <a:spLocks noChangeArrowheads="1"/>
              </p:cNvSpPr>
              <p:nvPr/>
            </p:nvSpPr>
            <p:spPr bwMode="auto">
              <a:xfrm>
                <a:off x="2352" y="2693"/>
                <a:ext cx="0" cy="136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 anchor="ctr">
                <a:spAutoFit/>
              </a:bodyPr>
              <a:lstStyle/>
              <a:p>
                <a:endParaRPr lang="en-US" sz="1991"/>
              </a:p>
            </p:txBody>
          </p:sp>
          <p:sp>
            <p:nvSpPr>
              <p:cNvPr id="116877" name="AutoShape 141"/>
              <p:cNvSpPr>
                <a:spLocks noChangeArrowheads="1"/>
              </p:cNvSpPr>
              <p:nvPr/>
            </p:nvSpPr>
            <p:spPr bwMode="auto">
              <a:xfrm>
                <a:off x="2544" y="2064"/>
                <a:ext cx="240" cy="48"/>
              </a:xfrm>
              <a:prstGeom prst="parallelogram">
                <a:avLst>
                  <a:gd name="adj" fmla="val 125000"/>
                </a:avLst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>
                <a:spAutoFit/>
              </a:bodyPr>
              <a:lstStyle/>
              <a:p>
                <a:endParaRPr lang="en-US" sz="1991"/>
              </a:p>
            </p:txBody>
          </p:sp>
          <p:sp>
            <p:nvSpPr>
              <p:cNvPr id="116878" name="AutoShape 142"/>
              <p:cNvSpPr>
                <a:spLocks noChangeArrowheads="1"/>
              </p:cNvSpPr>
              <p:nvPr/>
            </p:nvSpPr>
            <p:spPr bwMode="auto">
              <a:xfrm>
                <a:off x="2736" y="2064"/>
                <a:ext cx="240" cy="48"/>
              </a:xfrm>
              <a:prstGeom prst="parallelogram">
                <a:avLst>
                  <a:gd name="adj" fmla="val 125000"/>
                </a:avLst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>
                <a:spAutoFit/>
              </a:bodyPr>
              <a:lstStyle/>
              <a:p>
                <a:endParaRPr lang="en-US" sz="1991"/>
              </a:p>
            </p:txBody>
          </p:sp>
          <p:sp>
            <p:nvSpPr>
              <p:cNvPr id="116879" name="AutoShape 143"/>
              <p:cNvSpPr>
                <a:spLocks noChangeArrowheads="1"/>
              </p:cNvSpPr>
              <p:nvPr/>
            </p:nvSpPr>
            <p:spPr bwMode="auto">
              <a:xfrm>
                <a:off x="2592" y="2016"/>
                <a:ext cx="240" cy="48"/>
              </a:xfrm>
              <a:prstGeom prst="parallelogram">
                <a:avLst>
                  <a:gd name="adj" fmla="val 125000"/>
                </a:avLst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>
                <a:spAutoFit/>
              </a:bodyPr>
              <a:lstStyle/>
              <a:p>
                <a:endParaRPr lang="en-US" sz="1991"/>
              </a:p>
            </p:txBody>
          </p:sp>
          <p:sp>
            <p:nvSpPr>
              <p:cNvPr id="116880" name="AutoShape 144"/>
              <p:cNvSpPr>
                <a:spLocks noChangeArrowheads="1"/>
              </p:cNvSpPr>
              <p:nvPr/>
            </p:nvSpPr>
            <p:spPr bwMode="auto">
              <a:xfrm>
                <a:off x="2784" y="2016"/>
                <a:ext cx="240" cy="48"/>
              </a:xfrm>
              <a:prstGeom prst="parallelogram">
                <a:avLst>
                  <a:gd name="adj" fmla="val 125000"/>
                </a:avLst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>
                <a:spAutoFit/>
              </a:bodyPr>
              <a:lstStyle/>
              <a:p>
                <a:endParaRPr lang="en-US" sz="1991"/>
              </a:p>
            </p:txBody>
          </p:sp>
          <p:sp>
            <p:nvSpPr>
              <p:cNvPr id="116881" name="AutoShape 145"/>
              <p:cNvSpPr>
                <a:spLocks noChangeArrowheads="1"/>
              </p:cNvSpPr>
              <p:nvPr/>
            </p:nvSpPr>
            <p:spPr bwMode="auto">
              <a:xfrm>
                <a:off x="2640" y="1968"/>
                <a:ext cx="240" cy="48"/>
              </a:xfrm>
              <a:prstGeom prst="parallelogram">
                <a:avLst>
                  <a:gd name="adj" fmla="val 125000"/>
                </a:avLst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>
                <a:spAutoFit/>
              </a:bodyPr>
              <a:lstStyle/>
              <a:p>
                <a:endParaRPr lang="en-US" sz="1991"/>
              </a:p>
            </p:txBody>
          </p:sp>
          <p:sp>
            <p:nvSpPr>
              <p:cNvPr id="116882" name="AutoShape 146"/>
              <p:cNvSpPr>
                <a:spLocks noChangeArrowheads="1"/>
              </p:cNvSpPr>
              <p:nvPr/>
            </p:nvSpPr>
            <p:spPr bwMode="auto">
              <a:xfrm>
                <a:off x="2832" y="1968"/>
                <a:ext cx="240" cy="48"/>
              </a:xfrm>
              <a:prstGeom prst="parallelogram">
                <a:avLst>
                  <a:gd name="adj" fmla="val 125000"/>
                </a:avLst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>
                <a:spAutoFit/>
              </a:bodyPr>
              <a:lstStyle/>
              <a:p>
                <a:endParaRPr lang="en-US" sz="1991"/>
              </a:p>
            </p:txBody>
          </p:sp>
          <p:sp>
            <p:nvSpPr>
              <p:cNvPr id="116883" name="AutoShape 147"/>
              <p:cNvSpPr>
                <a:spLocks noChangeArrowheads="1"/>
              </p:cNvSpPr>
              <p:nvPr/>
            </p:nvSpPr>
            <p:spPr bwMode="auto">
              <a:xfrm>
                <a:off x="2688" y="1920"/>
                <a:ext cx="240" cy="48"/>
              </a:xfrm>
              <a:prstGeom prst="parallelogram">
                <a:avLst>
                  <a:gd name="adj" fmla="val 125000"/>
                </a:avLst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>
                <a:spAutoFit/>
              </a:bodyPr>
              <a:lstStyle/>
              <a:p>
                <a:endParaRPr lang="en-US" sz="1991"/>
              </a:p>
            </p:txBody>
          </p:sp>
          <p:sp>
            <p:nvSpPr>
              <p:cNvPr id="116884" name="AutoShape 148"/>
              <p:cNvSpPr>
                <a:spLocks noChangeArrowheads="1"/>
              </p:cNvSpPr>
              <p:nvPr/>
            </p:nvSpPr>
            <p:spPr bwMode="auto">
              <a:xfrm>
                <a:off x="2880" y="1920"/>
                <a:ext cx="240" cy="48"/>
              </a:xfrm>
              <a:prstGeom prst="parallelogram">
                <a:avLst>
                  <a:gd name="adj" fmla="val 125000"/>
                </a:avLst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>
                <a:spAutoFit/>
              </a:bodyPr>
              <a:lstStyle/>
              <a:p>
                <a:endParaRPr lang="en-US" sz="1991"/>
              </a:p>
            </p:txBody>
          </p:sp>
          <p:sp>
            <p:nvSpPr>
              <p:cNvPr id="116885" name="AutoShape 149"/>
              <p:cNvSpPr>
                <a:spLocks noChangeArrowheads="1"/>
              </p:cNvSpPr>
              <p:nvPr/>
            </p:nvSpPr>
            <p:spPr bwMode="auto">
              <a:xfrm>
                <a:off x="2736" y="1872"/>
                <a:ext cx="240" cy="48"/>
              </a:xfrm>
              <a:prstGeom prst="parallelogram">
                <a:avLst>
                  <a:gd name="adj" fmla="val 125000"/>
                </a:avLst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>
                <a:spAutoFit/>
              </a:bodyPr>
              <a:lstStyle/>
              <a:p>
                <a:endParaRPr lang="en-US" sz="1991"/>
              </a:p>
            </p:txBody>
          </p:sp>
          <p:sp>
            <p:nvSpPr>
              <p:cNvPr id="116886" name="AutoShape 150"/>
              <p:cNvSpPr>
                <a:spLocks noChangeArrowheads="1"/>
              </p:cNvSpPr>
              <p:nvPr/>
            </p:nvSpPr>
            <p:spPr bwMode="auto">
              <a:xfrm>
                <a:off x="2928" y="1872"/>
                <a:ext cx="240" cy="48"/>
              </a:xfrm>
              <a:prstGeom prst="parallelogram">
                <a:avLst>
                  <a:gd name="adj" fmla="val 125000"/>
                </a:avLst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>
                <a:spAutoFit/>
              </a:bodyPr>
              <a:lstStyle/>
              <a:p>
                <a:endParaRPr lang="en-US" sz="1991"/>
              </a:p>
            </p:txBody>
          </p:sp>
          <p:sp>
            <p:nvSpPr>
              <p:cNvPr id="116887" name="AutoShape 151"/>
              <p:cNvSpPr>
                <a:spLocks noChangeArrowheads="1"/>
              </p:cNvSpPr>
              <p:nvPr/>
            </p:nvSpPr>
            <p:spPr bwMode="auto">
              <a:xfrm>
                <a:off x="2784" y="1824"/>
                <a:ext cx="240" cy="48"/>
              </a:xfrm>
              <a:prstGeom prst="parallelogram">
                <a:avLst>
                  <a:gd name="adj" fmla="val 125000"/>
                </a:avLst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>
                <a:spAutoFit/>
              </a:bodyPr>
              <a:lstStyle/>
              <a:p>
                <a:endParaRPr lang="en-US" sz="1991"/>
              </a:p>
            </p:txBody>
          </p:sp>
          <p:sp>
            <p:nvSpPr>
              <p:cNvPr id="116888" name="AutoShape 152"/>
              <p:cNvSpPr>
                <a:spLocks noChangeArrowheads="1"/>
              </p:cNvSpPr>
              <p:nvPr/>
            </p:nvSpPr>
            <p:spPr bwMode="auto">
              <a:xfrm>
                <a:off x="2976" y="1824"/>
                <a:ext cx="240" cy="48"/>
              </a:xfrm>
              <a:prstGeom prst="parallelogram">
                <a:avLst>
                  <a:gd name="adj" fmla="val 125000"/>
                </a:avLst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>
                <a:spAutoFit/>
              </a:bodyPr>
              <a:lstStyle/>
              <a:p>
                <a:endParaRPr lang="en-US" sz="1991"/>
              </a:p>
            </p:txBody>
          </p:sp>
          <p:sp>
            <p:nvSpPr>
              <p:cNvPr id="116889" name="AutoShape 153"/>
              <p:cNvSpPr>
                <a:spLocks noChangeArrowheads="1"/>
              </p:cNvSpPr>
              <p:nvPr/>
            </p:nvSpPr>
            <p:spPr bwMode="auto">
              <a:xfrm>
                <a:off x="2832" y="1776"/>
                <a:ext cx="240" cy="48"/>
              </a:xfrm>
              <a:prstGeom prst="parallelogram">
                <a:avLst>
                  <a:gd name="adj" fmla="val 125000"/>
                </a:avLst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>
                <a:spAutoFit/>
              </a:bodyPr>
              <a:lstStyle/>
              <a:p>
                <a:endParaRPr lang="en-US" sz="1991"/>
              </a:p>
            </p:txBody>
          </p:sp>
          <p:sp>
            <p:nvSpPr>
              <p:cNvPr id="116890" name="AutoShape 154"/>
              <p:cNvSpPr>
                <a:spLocks noChangeArrowheads="1"/>
              </p:cNvSpPr>
              <p:nvPr/>
            </p:nvSpPr>
            <p:spPr bwMode="auto">
              <a:xfrm>
                <a:off x="3024" y="1776"/>
                <a:ext cx="240" cy="48"/>
              </a:xfrm>
              <a:prstGeom prst="parallelogram">
                <a:avLst>
                  <a:gd name="adj" fmla="val 125000"/>
                </a:avLst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>
                <a:spAutoFit/>
              </a:bodyPr>
              <a:lstStyle/>
              <a:p>
                <a:endParaRPr lang="en-US" sz="1991"/>
              </a:p>
            </p:txBody>
          </p:sp>
          <p:sp>
            <p:nvSpPr>
              <p:cNvPr id="116891" name="AutoShape 155"/>
              <p:cNvSpPr>
                <a:spLocks noChangeArrowheads="1"/>
              </p:cNvSpPr>
              <p:nvPr/>
            </p:nvSpPr>
            <p:spPr bwMode="auto">
              <a:xfrm>
                <a:off x="2880" y="1728"/>
                <a:ext cx="240" cy="48"/>
              </a:xfrm>
              <a:prstGeom prst="parallelogram">
                <a:avLst>
                  <a:gd name="adj" fmla="val 125000"/>
                </a:avLst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>
                <a:spAutoFit/>
              </a:bodyPr>
              <a:lstStyle/>
              <a:p>
                <a:endParaRPr lang="en-US" sz="1991"/>
              </a:p>
            </p:txBody>
          </p:sp>
          <p:sp>
            <p:nvSpPr>
              <p:cNvPr id="116892" name="AutoShape 156"/>
              <p:cNvSpPr>
                <a:spLocks noChangeArrowheads="1"/>
              </p:cNvSpPr>
              <p:nvPr/>
            </p:nvSpPr>
            <p:spPr bwMode="auto">
              <a:xfrm>
                <a:off x="3072" y="1728"/>
                <a:ext cx="240" cy="48"/>
              </a:xfrm>
              <a:prstGeom prst="parallelogram">
                <a:avLst>
                  <a:gd name="adj" fmla="val 125000"/>
                </a:avLst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>
                <a:spAutoFit/>
              </a:bodyPr>
              <a:lstStyle/>
              <a:p>
                <a:endParaRPr lang="en-US" sz="1991"/>
              </a:p>
            </p:txBody>
          </p:sp>
          <p:sp>
            <p:nvSpPr>
              <p:cNvPr id="116893" name="AutoShape 157"/>
              <p:cNvSpPr>
                <a:spLocks noChangeArrowheads="1"/>
              </p:cNvSpPr>
              <p:nvPr/>
            </p:nvSpPr>
            <p:spPr bwMode="auto">
              <a:xfrm>
                <a:off x="2928" y="1680"/>
                <a:ext cx="240" cy="48"/>
              </a:xfrm>
              <a:prstGeom prst="parallelogram">
                <a:avLst>
                  <a:gd name="adj" fmla="val 125000"/>
                </a:avLst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>
                <a:spAutoFit/>
              </a:bodyPr>
              <a:lstStyle/>
              <a:p>
                <a:endParaRPr lang="en-US" sz="1991"/>
              </a:p>
            </p:txBody>
          </p:sp>
          <p:sp>
            <p:nvSpPr>
              <p:cNvPr id="116894" name="AutoShape 158"/>
              <p:cNvSpPr>
                <a:spLocks noChangeArrowheads="1"/>
              </p:cNvSpPr>
              <p:nvPr/>
            </p:nvSpPr>
            <p:spPr bwMode="auto">
              <a:xfrm>
                <a:off x="3120" y="1680"/>
                <a:ext cx="240" cy="48"/>
              </a:xfrm>
              <a:prstGeom prst="parallelogram">
                <a:avLst>
                  <a:gd name="adj" fmla="val 125000"/>
                </a:avLst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>
                <a:spAutoFit/>
              </a:bodyPr>
              <a:lstStyle/>
              <a:p>
                <a:endParaRPr lang="en-US" sz="1991"/>
              </a:p>
            </p:txBody>
          </p:sp>
          <p:sp>
            <p:nvSpPr>
              <p:cNvPr id="116895" name="AutoShape 159"/>
              <p:cNvSpPr>
                <a:spLocks noChangeArrowheads="1"/>
              </p:cNvSpPr>
              <p:nvPr/>
            </p:nvSpPr>
            <p:spPr bwMode="auto">
              <a:xfrm>
                <a:off x="2976" y="1632"/>
                <a:ext cx="240" cy="48"/>
              </a:xfrm>
              <a:prstGeom prst="parallelogram">
                <a:avLst>
                  <a:gd name="adj" fmla="val 125000"/>
                </a:avLst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>
                <a:spAutoFit/>
              </a:bodyPr>
              <a:lstStyle/>
              <a:p>
                <a:endParaRPr lang="en-US" sz="1991"/>
              </a:p>
            </p:txBody>
          </p:sp>
          <p:sp>
            <p:nvSpPr>
              <p:cNvPr id="116896" name="AutoShape 160"/>
              <p:cNvSpPr>
                <a:spLocks noChangeArrowheads="1"/>
              </p:cNvSpPr>
              <p:nvPr/>
            </p:nvSpPr>
            <p:spPr bwMode="auto">
              <a:xfrm>
                <a:off x="3168" y="1632"/>
                <a:ext cx="240" cy="48"/>
              </a:xfrm>
              <a:prstGeom prst="parallelogram">
                <a:avLst>
                  <a:gd name="adj" fmla="val 125000"/>
                </a:avLst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>
                <a:spAutoFit/>
              </a:bodyPr>
              <a:lstStyle/>
              <a:p>
                <a:endParaRPr lang="en-US" sz="1991"/>
              </a:p>
            </p:txBody>
          </p:sp>
          <p:sp>
            <p:nvSpPr>
              <p:cNvPr id="116897" name="AutoShape 161"/>
              <p:cNvSpPr>
                <a:spLocks noChangeArrowheads="1"/>
              </p:cNvSpPr>
              <p:nvPr/>
            </p:nvSpPr>
            <p:spPr bwMode="auto">
              <a:xfrm>
                <a:off x="3024" y="1584"/>
                <a:ext cx="240" cy="48"/>
              </a:xfrm>
              <a:prstGeom prst="parallelogram">
                <a:avLst>
                  <a:gd name="adj" fmla="val 125000"/>
                </a:avLst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>
                <a:spAutoFit/>
              </a:bodyPr>
              <a:lstStyle/>
              <a:p>
                <a:endParaRPr lang="en-US" sz="1991"/>
              </a:p>
            </p:txBody>
          </p:sp>
          <p:sp>
            <p:nvSpPr>
              <p:cNvPr id="116898" name="AutoShape 162"/>
              <p:cNvSpPr>
                <a:spLocks noChangeArrowheads="1"/>
              </p:cNvSpPr>
              <p:nvPr/>
            </p:nvSpPr>
            <p:spPr bwMode="auto">
              <a:xfrm>
                <a:off x="3216" y="1584"/>
                <a:ext cx="240" cy="48"/>
              </a:xfrm>
              <a:prstGeom prst="parallelogram">
                <a:avLst>
                  <a:gd name="adj" fmla="val 125000"/>
                </a:avLst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>
                <a:spAutoFit/>
              </a:bodyPr>
              <a:lstStyle/>
              <a:p>
                <a:endParaRPr lang="en-US" sz="1991"/>
              </a:p>
            </p:txBody>
          </p:sp>
          <p:sp>
            <p:nvSpPr>
              <p:cNvPr id="116899" name="AutoShape 163"/>
              <p:cNvSpPr>
                <a:spLocks noChangeArrowheads="1"/>
              </p:cNvSpPr>
              <p:nvPr/>
            </p:nvSpPr>
            <p:spPr bwMode="auto">
              <a:xfrm>
                <a:off x="3072" y="1536"/>
                <a:ext cx="240" cy="48"/>
              </a:xfrm>
              <a:prstGeom prst="parallelogram">
                <a:avLst>
                  <a:gd name="adj" fmla="val 125000"/>
                </a:avLst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>
                <a:spAutoFit/>
              </a:bodyPr>
              <a:lstStyle/>
              <a:p>
                <a:endParaRPr lang="en-US" sz="1991"/>
              </a:p>
            </p:txBody>
          </p:sp>
          <p:sp>
            <p:nvSpPr>
              <p:cNvPr id="116900" name="AutoShape 164"/>
              <p:cNvSpPr>
                <a:spLocks noChangeArrowheads="1"/>
              </p:cNvSpPr>
              <p:nvPr/>
            </p:nvSpPr>
            <p:spPr bwMode="auto">
              <a:xfrm>
                <a:off x="3264" y="1536"/>
                <a:ext cx="240" cy="48"/>
              </a:xfrm>
              <a:prstGeom prst="parallelogram">
                <a:avLst>
                  <a:gd name="adj" fmla="val 125000"/>
                </a:avLst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>
                <a:spAutoFit/>
              </a:bodyPr>
              <a:lstStyle/>
              <a:p>
                <a:endParaRPr lang="en-US" sz="1991"/>
              </a:p>
            </p:txBody>
          </p:sp>
          <p:sp>
            <p:nvSpPr>
              <p:cNvPr id="116901" name="AutoShape 165"/>
              <p:cNvSpPr>
                <a:spLocks noChangeArrowheads="1"/>
              </p:cNvSpPr>
              <p:nvPr/>
            </p:nvSpPr>
            <p:spPr bwMode="auto">
              <a:xfrm>
                <a:off x="3120" y="1488"/>
                <a:ext cx="240" cy="48"/>
              </a:xfrm>
              <a:prstGeom prst="parallelogram">
                <a:avLst>
                  <a:gd name="adj" fmla="val 125000"/>
                </a:avLst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>
                <a:spAutoFit/>
              </a:bodyPr>
              <a:lstStyle/>
              <a:p>
                <a:endParaRPr lang="en-US" sz="1991"/>
              </a:p>
            </p:txBody>
          </p:sp>
          <p:sp>
            <p:nvSpPr>
              <p:cNvPr id="116902" name="AutoShape 166"/>
              <p:cNvSpPr>
                <a:spLocks noChangeArrowheads="1"/>
              </p:cNvSpPr>
              <p:nvPr/>
            </p:nvSpPr>
            <p:spPr bwMode="auto">
              <a:xfrm>
                <a:off x="3312" y="1488"/>
                <a:ext cx="240" cy="48"/>
              </a:xfrm>
              <a:prstGeom prst="parallelogram">
                <a:avLst>
                  <a:gd name="adj" fmla="val 125000"/>
                </a:avLst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>
                <a:spAutoFit/>
              </a:bodyPr>
              <a:lstStyle/>
              <a:p>
                <a:endParaRPr lang="en-US" sz="1991"/>
              </a:p>
            </p:txBody>
          </p:sp>
          <p:sp>
            <p:nvSpPr>
              <p:cNvPr id="116903" name="AutoShape 167"/>
              <p:cNvSpPr>
                <a:spLocks noChangeArrowheads="1"/>
              </p:cNvSpPr>
              <p:nvPr/>
            </p:nvSpPr>
            <p:spPr bwMode="auto">
              <a:xfrm>
                <a:off x="3168" y="1440"/>
                <a:ext cx="240" cy="48"/>
              </a:xfrm>
              <a:prstGeom prst="parallelogram">
                <a:avLst>
                  <a:gd name="adj" fmla="val 125000"/>
                </a:avLst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>
                <a:spAutoFit/>
              </a:bodyPr>
              <a:lstStyle/>
              <a:p>
                <a:endParaRPr lang="en-US" sz="1991"/>
              </a:p>
            </p:txBody>
          </p:sp>
          <p:sp>
            <p:nvSpPr>
              <p:cNvPr id="116904" name="AutoShape 168"/>
              <p:cNvSpPr>
                <a:spLocks noChangeArrowheads="1"/>
              </p:cNvSpPr>
              <p:nvPr/>
            </p:nvSpPr>
            <p:spPr bwMode="auto">
              <a:xfrm>
                <a:off x="3360" y="1440"/>
                <a:ext cx="240" cy="48"/>
              </a:xfrm>
              <a:prstGeom prst="parallelogram">
                <a:avLst>
                  <a:gd name="adj" fmla="val 125000"/>
                </a:avLst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>
                <a:spAutoFit/>
              </a:bodyPr>
              <a:lstStyle/>
              <a:p>
                <a:endParaRPr lang="en-US" sz="1991"/>
              </a:p>
            </p:txBody>
          </p:sp>
          <p:sp>
            <p:nvSpPr>
              <p:cNvPr id="116905" name="AutoShape 169"/>
              <p:cNvSpPr>
                <a:spLocks noChangeArrowheads="1"/>
              </p:cNvSpPr>
              <p:nvPr/>
            </p:nvSpPr>
            <p:spPr bwMode="auto">
              <a:xfrm>
                <a:off x="3216" y="1392"/>
                <a:ext cx="240" cy="48"/>
              </a:xfrm>
              <a:prstGeom prst="parallelogram">
                <a:avLst>
                  <a:gd name="adj" fmla="val 125000"/>
                </a:avLst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>
                <a:spAutoFit/>
              </a:bodyPr>
              <a:lstStyle/>
              <a:p>
                <a:endParaRPr lang="en-US" sz="1991"/>
              </a:p>
            </p:txBody>
          </p:sp>
          <p:sp>
            <p:nvSpPr>
              <p:cNvPr id="116906" name="AutoShape 170"/>
              <p:cNvSpPr>
                <a:spLocks noChangeArrowheads="1"/>
              </p:cNvSpPr>
              <p:nvPr/>
            </p:nvSpPr>
            <p:spPr bwMode="auto">
              <a:xfrm>
                <a:off x="3408" y="1392"/>
                <a:ext cx="240" cy="48"/>
              </a:xfrm>
              <a:prstGeom prst="parallelogram">
                <a:avLst>
                  <a:gd name="adj" fmla="val 125000"/>
                </a:avLst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>
                <a:spAutoFit/>
              </a:bodyPr>
              <a:lstStyle/>
              <a:p>
                <a:endParaRPr lang="en-US" sz="1991"/>
              </a:p>
            </p:txBody>
          </p:sp>
          <p:sp>
            <p:nvSpPr>
              <p:cNvPr id="116907" name="AutoShape 171"/>
              <p:cNvSpPr>
                <a:spLocks noChangeArrowheads="1"/>
              </p:cNvSpPr>
              <p:nvPr/>
            </p:nvSpPr>
            <p:spPr bwMode="auto">
              <a:xfrm>
                <a:off x="3264" y="1344"/>
                <a:ext cx="240" cy="48"/>
              </a:xfrm>
              <a:prstGeom prst="parallelogram">
                <a:avLst>
                  <a:gd name="adj" fmla="val 125000"/>
                </a:avLst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>
                <a:spAutoFit/>
              </a:bodyPr>
              <a:lstStyle/>
              <a:p>
                <a:endParaRPr lang="en-US" sz="1991"/>
              </a:p>
            </p:txBody>
          </p:sp>
          <p:sp>
            <p:nvSpPr>
              <p:cNvPr id="116908" name="AutoShape 172"/>
              <p:cNvSpPr>
                <a:spLocks noChangeArrowheads="1"/>
              </p:cNvSpPr>
              <p:nvPr/>
            </p:nvSpPr>
            <p:spPr bwMode="auto">
              <a:xfrm>
                <a:off x="3456" y="1344"/>
                <a:ext cx="240" cy="48"/>
              </a:xfrm>
              <a:prstGeom prst="parallelogram">
                <a:avLst>
                  <a:gd name="adj" fmla="val 125000"/>
                </a:avLst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>
                <a:spAutoFit/>
              </a:bodyPr>
              <a:lstStyle/>
              <a:p>
                <a:endParaRPr lang="en-US" sz="1991"/>
              </a:p>
            </p:txBody>
          </p:sp>
          <p:sp>
            <p:nvSpPr>
              <p:cNvPr id="116909" name="Rectangle 173"/>
              <p:cNvSpPr>
                <a:spLocks noChangeArrowheads="1"/>
              </p:cNvSpPr>
              <p:nvPr/>
            </p:nvSpPr>
            <p:spPr bwMode="auto">
              <a:xfrm>
                <a:off x="2544" y="2693"/>
                <a:ext cx="0" cy="136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 anchor="ctr">
                <a:spAutoFit/>
              </a:bodyPr>
              <a:lstStyle/>
              <a:p>
                <a:endParaRPr lang="en-US" sz="1991"/>
              </a:p>
            </p:txBody>
          </p:sp>
          <p:sp>
            <p:nvSpPr>
              <p:cNvPr id="116910" name="Rectangle 174"/>
              <p:cNvSpPr>
                <a:spLocks noChangeArrowheads="1"/>
              </p:cNvSpPr>
              <p:nvPr/>
            </p:nvSpPr>
            <p:spPr bwMode="auto">
              <a:xfrm>
                <a:off x="2736" y="2693"/>
                <a:ext cx="0" cy="136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 anchor="ctr">
                <a:spAutoFit/>
              </a:bodyPr>
              <a:lstStyle/>
              <a:p>
                <a:endParaRPr lang="en-US" sz="1991"/>
              </a:p>
            </p:txBody>
          </p:sp>
          <p:sp>
            <p:nvSpPr>
              <p:cNvPr id="116911" name="AutoShape 175"/>
              <p:cNvSpPr>
                <a:spLocks noChangeArrowheads="1"/>
              </p:cNvSpPr>
              <p:nvPr/>
            </p:nvSpPr>
            <p:spPr bwMode="auto">
              <a:xfrm>
                <a:off x="2928" y="2064"/>
                <a:ext cx="240" cy="48"/>
              </a:xfrm>
              <a:prstGeom prst="parallelogram">
                <a:avLst>
                  <a:gd name="adj" fmla="val 125000"/>
                </a:avLst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>
                <a:spAutoFit/>
              </a:bodyPr>
              <a:lstStyle/>
              <a:p>
                <a:endParaRPr lang="en-US" sz="1991"/>
              </a:p>
            </p:txBody>
          </p:sp>
          <p:sp>
            <p:nvSpPr>
              <p:cNvPr id="116912" name="AutoShape 176"/>
              <p:cNvSpPr>
                <a:spLocks noChangeArrowheads="1"/>
              </p:cNvSpPr>
              <p:nvPr/>
            </p:nvSpPr>
            <p:spPr bwMode="auto">
              <a:xfrm>
                <a:off x="3120" y="2064"/>
                <a:ext cx="240" cy="48"/>
              </a:xfrm>
              <a:prstGeom prst="parallelogram">
                <a:avLst>
                  <a:gd name="adj" fmla="val 125000"/>
                </a:avLst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>
                <a:spAutoFit/>
              </a:bodyPr>
              <a:lstStyle/>
              <a:p>
                <a:endParaRPr lang="en-US" sz="1991"/>
              </a:p>
            </p:txBody>
          </p:sp>
          <p:sp>
            <p:nvSpPr>
              <p:cNvPr id="116913" name="AutoShape 177"/>
              <p:cNvSpPr>
                <a:spLocks noChangeArrowheads="1"/>
              </p:cNvSpPr>
              <p:nvPr/>
            </p:nvSpPr>
            <p:spPr bwMode="auto">
              <a:xfrm>
                <a:off x="2976" y="2016"/>
                <a:ext cx="240" cy="48"/>
              </a:xfrm>
              <a:prstGeom prst="parallelogram">
                <a:avLst>
                  <a:gd name="adj" fmla="val 125000"/>
                </a:avLst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>
                <a:spAutoFit/>
              </a:bodyPr>
              <a:lstStyle/>
              <a:p>
                <a:endParaRPr lang="en-US" sz="1991"/>
              </a:p>
            </p:txBody>
          </p:sp>
          <p:sp>
            <p:nvSpPr>
              <p:cNvPr id="116914" name="AutoShape 178"/>
              <p:cNvSpPr>
                <a:spLocks noChangeArrowheads="1"/>
              </p:cNvSpPr>
              <p:nvPr/>
            </p:nvSpPr>
            <p:spPr bwMode="auto">
              <a:xfrm>
                <a:off x="3168" y="2016"/>
                <a:ext cx="240" cy="48"/>
              </a:xfrm>
              <a:prstGeom prst="parallelogram">
                <a:avLst>
                  <a:gd name="adj" fmla="val 125000"/>
                </a:avLst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>
                <a:spAutoFit/>
              </a:bodyPr>
              <a:lstStyle/>
              <a:p>
                <a:endParaRPr lang="en-US" sz="1991"/>
              </a:p>
            </p:txBody>
          </p:sp>
          <p:sp>
            <p:nvSpPr>
              <p:cNvPr id="116915" name="AutoShape 179"/>
              <p:cNvSpPr>
                <a:spLocks noChangeArrowheads="1"/>
              </p:cNvSpPr>
              <p:nvPr/>
            </p:nvSpPr>
            <p:spPr bwMode="auto">
              <a:xfrm>
                <a:off x="3024" y="1968"/>
                <a:ext cx="240" cy="48"/>
              </a:xfrm>
              <a:prstGeom prst="parallelogram">
                <a:avLst>
                  <a:gd name="adj" fmla="val 125000"/>
                </a:avLst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>
                <a:spAutoFit/>
              </a:bodyPr>
              <a:lstStyle/>
              <a:p>
                <a:endParaRPr lang="en-US" sz="1991"/>
              </a:p>
            </p:txBody>
          </p:sp>
          <p:sp>
            <p:nvSpPr>
              <p:cNvPr id="116916" name="AutoShape 180"/>
              <p:cNvSpPr>
                <a:spLocks noChangeArrowheads="1"/>
              </p:cNvSpPr>
              <p:nvPr/>
            </p:nvSpPr>
            <p:spPr bwMode="auto">
              <a:xfrm>
                <a:off x="3216" y="1968"/>
                <a:ext cx="240" cy="48"/>
              </a:xfrm>
              <a:prstGeom prst="parallelogram">
                <a:avLst>
                  <a:gd name="adj" fmla="val 125000"/>
                </a:avLst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>
                <a:spAutoFit/>
              </a:bodyPr>
              <a:lstStyle/>
              <a:p>
                <a:endParaRPr lang="en-US" sz="1991"/>
              </a:p>
            </p:txBody>
          </p:sp>
          <p:sp>
            <p:nvSpPr>
              <p:cNvPr id="116917" name="AutoShape 181"/>
              <p:cNvSpPr>
                <a:spLocks noChangeArrowheads="1"/>
              </p:cNvSpPr>
              <p:nvPr/>
            </p:nvSpPr>
            <p:spPr bwMode="auto">
              <a:xfrm>
                <a:off x="3072" y="1920"/>
                <a:ext cx="240" cy="48"/>
              </a:xfrm>
              <a:prstGeom prst="parallelogram">
                <a:avLst>
                  <a:gd name="adj" fmla="val 125000"/>
                </a:avLst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>
                <a:spAutoFit/>
              </a:bodyPr>
              <a:lstStyle/>
              <a:p>
                <a:endParaRPr lang="en-US" sz="1991"/>
              </a:p>
            </p:txBody>
          </p:sp>
          <p:sp>
            <p:nvSpPr>
              <p:cNvPr id="116918" name="AutoShape 182"/>
              <p:cNvSpPr>
                <a:spLocks noChangeArrowheads="1"/>
              </p:cNvSpPr>
              <p:nvPr/>
            </p:nvSpPr>
            <p:spPr bwMode="auto">
              <a:xfrm>
                <a:off x="3264" y="1920"/>
                <a:ext cx="240" cy="48"/>
              </a:xfrm>
              <a:prstGeom prst="parallelogram">
                <a:avLst>
                  <a:gd name="adj" fmla="val 125000"/>
                </a:avLst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>
                <a:spAutoFit/>
              </a:bodyPr>
              <a:lstStyle/>
              <a:p>
                <a:endParaRPr lang="en-US" sz="1991"/>
              </a:p>
            </p:txBody>
          </p:sp>
          <p:sp>
            <p:nvSpPr>
              <p:cNvPr id="116919" name="AutoShape 183"/>
              <p:cNvSpPr>
                <a:spLocks noChangeArrowheads="1"/>
              </p:cNvSpPr>
              <p:nvPr/>
            </p:nvSpPr>
            <p:spPr bwMode="auto">
              <a:xfrm>
                <a:off x="3120" y="1872"/>
                <a:ext cx="240" cy="48"/>
              </a:xfrm>
              <a:prstGeom prst="parallelogram">
                <a:avLst>
                  <a:gd name="adj" fmla="val 125000"/>
                </a:avLst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>
                <a:spAutoFit/>
              </a:bodyPr>
              <a:lstStyle/>
              <a:p>
                <a:endParaRPr lang="en-US" sz="1991"/>
              </a:p>
            </p:txBody>
          </p:sp>
          <p:sp>
            <p:nvSpPr>
              <p:cNvPr id="116920" name="AutoShape 184"/>
              <p:cNvSpPr>
                <a:spLocks noChangeArrowheads="1"/>
              </p:cNvSpPr>
              <p:nvPr/>
            </p:nvSpPr>
            <p:spPr bwMode="auto">
              <a:xfrm>
                <a:off x="3312" y="1872"/>
                <a:ext cx="240" cy="48"/>
              </a:xfrm>
              <a:prstGeom prst="parallelogram">
                <a:avLst>
                  <a:gd name="adj" fmla="val 125000"/>
                </a:avLst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>
                <a:spAutoFit/>
              </a:bodyPr>
              <a:lstStyle/>
              <a:p>
                <a:endParaRPr lang="en-US" sz="1991"/>
              </a:p>
            </p:txBody>
          </p:sp>
          <p:sp>
            <p:nvSpPr>
              <p:cNvPr id="116921" name="AutoShape 185"/>
              <p:cNvSpPr>
                <a:spLocks noChangeArrowheads="1"/>
              </p:cNvSpPr>
              <p:nvPr/>
            </p:nvSpPr>
            <p:spPr bwMode="auto">
              <a:xfrm>
                <a:off x="3168" y="1824"/>
                <a:ext cx="240" cy="48"/>
              </a:xfrm>
              <a:prstGeom prst="parallelogram">
                <a:avLst>
                  <a:gd name="adj" fmla="val 125000"/>
                </a:avLst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>
                <a:spAutoFit/>
              </a:bodyPr>
              <a:lstStyle/>
              <a:p>
                <a:endParaRPr lang="en-US" sz="1991"/>
              </a:p>
            </p:txBody>
          </p:sp>
          <p:sp>
            <p:nvSpPr>
              <p:cNvPr id="116922" name="AutoShape 186"/>
              <p:cNvSpPr>
                <a:spLocks noChangeArrowheads="1"/>
              </p:cNvSpPr>
              <p:nvPr/>
            </p:nvSpPr>
            <p:spPr bwMode="auto">
              <a:xfrm>
                <a:off x="3360" y="1824"/>
                <a:ext cx="240" cy="48"/>
              </a:xfrm>
              <a:prstGeom prst="parallelogram">
                <a:avLst>
                  <a:gd name="adj" fmla="val 125000"/>
                </a:avLst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>
                <a:spAutoFit/>
              </a:bodyPr>
              <a:lstStyle/>
              <a:p>
                <a:endParaRPr lang="en-US" sz="1991"/>
              </a:p>
            </p:txBody>
          </p:sp>
          <p:sp>
            <p:nvSpPr>
              <p:cNvPr id="116923" name="AutoShape 187"/>
              <p:cNvSpPr>
                <a:spLocks noChangeArrowheads="1"/>
              </p:cNvSpPr>
              <p:nvPr/>
            </p:nvSpPr>
            <p:spPr bwMode="auto">
              <a:xfrm>
                <a:off x="3216" y="1776"/>
                <a:ext cx="240" cy="48"/>
              </a:xfrm>
              <a:prstGeom prst="parallelogram">
                <a:avLst>
                  <a:gd name="adj" fmla="val 125000"/>
                </a:avLst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>
                <a:spAutoFit/>
              </a:bodyPr>
              <a:lstStyle/>
              <a:p>
                <a:endParaRPr lang="en-US" sz="1991"/>
              </a:p>
            </p:txBody>
          </p:sp>
          <p:sp>
            <p:nvSpPr>
              <p:cNvPr id="116924" name="AutoShape 188"/>
              <p:cNvSpPr>
                <a:spLocks noChangeArrowheads="1"/>
              </p:cNvSpPr>
              <p:nvPr/>
            </p:nvSpPr>
            <p:spPr bwMode="auto">
              <a:xfrm>
                <a:off x="3408" y="1776"/>
                <a:ext cx="240" cy="48"/>
              </a:xfrm>
              <a:prstGeom prst="parallelogram">
                <a:avLst>
                  <a:gd name="adj" fmla="val 125000"/>
                </a:avLst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>
                <a:spAutoFit/>
              </a:bodyPr>
              <a:lstStyle/>
              <a:p>
                <a:endParaRPr lang="en-US" sz="1991"/>
              </a:p>
            </p:txBody>
          </p:sp>
          <p:sp>
            <p:nvSpPr>
              <p:cNvPr id="116925" name="AutoShape 189"/>
              <p:cNvSpPr>
                <a:spLocks noChangeArrowheads="1"/>
              </p:cNvSpPr>
              <p:nvPr/>
            </p:nvSpPr>
            <p:spPr bwMode="auto">
              <a:xfrm>
                <a:off x="3264" y="1728"/>
                <a:ext cx="240" cy="48"/>
              </a:xfrm>
              <a:prstGeom prst="parallelogram">
                <a:avLst>
                  <a:gd name="adj" fmla="val 125000"/>
                </a:avLst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>
                <a:spAutoFit/>
              </a:bodyPr>
              <a:lstStyle/>
              <a:p>
                <a:endParaRPr lang="en-US" sz="1991"/>
              </a:p>
            </p:txBody>
          </p:sp>
          <p:sp>
            <p:nvSpPr>
              <p:cNvPr id="116926" name="AutoShape 190"/>
              <p:cNvSpPr>
                <a:spLocks noChangeArrowheads="1"/>
              </p:cNvSpPr>
              <p:nvPr/>
            </p:nvSpPr>
            <p:spPr bwMode="auto">
              <a:xfrm>
                <a:off x="3456" y="1728"/>
                <a:ext cx="240" cy="48"/>
              </a:xfrm>
              <a:prstGeom prst="parallelogram">
                <a:avLst>
                  <a:gd name="adj" fmla="val 125000"/>
                </a:avLst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>
                <a:spAutoFit/>
              </a:bodyPr>
              <a:lstStyle/>
              <a:p>
                <a:endParaRPr lang="en-US" sz="1991"/>
              </a:p>
            </p:txBody>
          </p:sp>
          <p:sp>
            <p:nvSpPr>
              <p:cNvPr id="116927" name="AutoShape 191"/>
              <p:cNvSpPr>
                <a:spLocks noChangeArrowheads="1"/>
              </p:cNvSpPr>
              <p:nvPr/>
            </p:nvSpPr>
            <p:spPr bwMode="auto">
              <a:xfrm>
                <a:off x="3312" y="1680"/>
                <a:ext cx="240" cy="48"/>
              </a:xfrm>
              <a:prstGeom prst="parallelogram">
                <a:avLst>
                  <a:gd name="adj" fmla="val 125000"/>
                </a:avLst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>
                <a:spAutoFit/>
              </a:bodyPr>
              <a:lstStyle/>
              <a:p>
                <a:endParaRPr lang="en-US" sz="1991"/>
              </a:p>
            </p:txBody>
          </p:sp>
          <p:sp>
            <p:nvSpPr>
              <p:cNvPr id="116928" name="AutoShape 192"/>
              <p:cNvSpPr>
                <a:spLocks noChangeArrowheads="1"/>
              </p:cNvSpPr>
              <p:nvPr/>
            </p:nvSpPr>
            <p:spPr bwMode="auto">
              <a:xfrm>
                <a:off x="3504" y="1680"/>
                <a:ext cx="240" cy="48"/>
              </a:xfrm>
              <a:prstGeom prst="parallelogram">
                <a:avLst>
                  <a:gd name="adj" fmla="val 125000"/>
                </a:avLst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>
                <a:spAutoFit/>
              </a:bodyPr>
              <a:lstStyle/>
              <a:p>
                <a:endParaRPr lang="en-US" sz="1991"/>
              </a:p>
            </p:txBody>
          </p:sp>
          <p:sp>
            <p:nvSpPr>
              <p:cNvPr id="116929" name="AutoShape 193"/>
              <p:cNvSpPr>
                <a:spLocks noChangeArrowheads="1"/>
              </p:cNvSpPr>
              <p:nvPr/>
            </p:nvSpPr>
            <p:spPr bwMode="auto">
              <a:xfrm>
                <a:off x="3360" y="1632"/>
                <a:ext cx="240" cy="48"/>
              </a:xfrm>
              <a:prstGeom prst="parallelogram">
                <a:avLst>
                  <a:gd name="adj" fmla="val 125000"/>
                </a:avLst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>
                <a:spAutoFit/>
              </a:bodyPr>
              <a:lstStyle/>
              <a:p>
                <a:endParaRPr lang="en-US" sz="1991"/>
              </a:p>
            </p:txBody>
          </p:sp>
          <p:sp>
            <p:nvSpPr>
              <p:cNvPr id="116930" name="AutoShape 194"/>
              <p:cNvSpPr>
                <a:spLocks noChangeArrowheads="1"/>
              </p:cNvSpPr>
              <p:nvPr/>
            </p:nvSpPr>
            <p:spPr bwMode="auto">
              <a:xfrm>
                <a:off x="3552" y="1632"/>
                <a:ext cx="240" cy="48"/>
              </a:xfrm>
              <a:prstGeom prst="parallelogram">
                <a:avLst>
                  <a:gd name="adj" fmla="val 125000"/>
                </a:avLst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>
                <a:spAutoFit/>
              </a:bodyPr>
              <a:lstStyle/>
              <a:p>
                <a:endParaRPr lang="en-US" sz="1991"/>
              </a:p>
            </p:txBody>
          </p:sp>
          <p:sp>
            <p:nvSpPr>
              <p:cNvPr id="116931" name="AutoShape 195"/>
              <p:cNvSpPr>
                <a:spLocks noChangeArrowheads="1"/>
              </p:cNvSpPr>
              <p:nvPr/>
            </p:nvSpPr>
            <p:spPr bwMode="auto">
              <a:xfrm>
                <a:off x="3408" y="1584"/>
                <a:ext cx="240" cy="48"/>
              </a:xfrm>
              <a:prstGeom prst="parallelogram">
                <a:avLst>
                  <a:gd name="adj" fmla="val 125000"/>
                </a:avLst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>
                <a:spAutoFit/>
              </a:bodyPr>
              <a:lstStyle/>
              <a:p>
                <a:endParaRPr lang="en-US" sz="1991"/>
              </a:p>
            </p:txBody>
          </p:sp>
          <p:sp>
            <p:nvSpPr>
              <p:cNvPr id="116932" name="AutoShape 196"/>
              <p:cNvSpPr>
                <a:spLocks noChangeArrowheads="1"/>
              </p:cNvSpPr>
              <p:nvPr/>
            </p:nvSpPr>
            <p:spPr bwMode="auto">
              <a:xfrm>
                <a:off x="3600" y="1584"/>
                <a:ext cx="240" cy="48"/>
              </a:xfrm>
              <a:prstGeom prst="parallelogram">
                <a:avLst>
                  <a:gd name="adj" fmla="val 125000"/>
                </a:avLst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>
                <a:spAutoFit/>
              </a:bodyPr>
              <a:lstStyle/>
              <a:p>
                <a:endParaRPr lang="en-US" sz="1991"/>
              </a:p>
            </p:txBody>
          </p:sp>
          <p:sp>
            <p:nvSpPr>
              <p:cNvPr id="116933" name="AutoShape 197"/>
              <p:cNvSpPr>
                <a:spLocks noChangeArrowheads="1"/>
              </p:cNvSpPr>
              <p:nvPr/>
            </p:nvSpPr>
            <p:spPr bwMode="auto">
              <a:xfrm>
                <a:off x="3456" y="1536"/>
                <a:ext cx="240" cy="48"/>
              </a:xfrm>
              <a:prstGeom prst="parallelogram">
                <a:avLst>
                  <a:gd name="adj" fmla="val 125000"/>
                </a:avLst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>
                <a:spAutoFit/>
              </a:bodyPr>
              <a:lstStyle/>
              <a:p>
                <a:endParaRPr lang="en-US" sz="1991"/>
              </a:p>
            </p:txBody>
          </p:sp>
          <p:sp>
            <p:nvSpPr>
              <p:cNvPr id="116934" name="AutoShape 198"/>
              <p:cNvSpPr>
                <a:spLocks noChangeArrowheads="1"/>
              </p:cNvSpPr>
              <p:nvPr/>
            </p:nvSpPr>
            <p:spPr bwMode="auto">
              <a:xfrm>
                <a:off x="3648" y="1536"/>
                <a:ext cx="240" cy="48"/>
              </a:xfrm>
              <a:prstGeom prst="parallelogram">
                <a:avLst>
                  <a:gd name="adj" fmla="val 125000"/>
                </a:avLst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>
                <a:spAutoFit/>
              </a:bodyPr>
              <a:lstStyle/>
              <a:p>
                <a:endParaRPr lang="en-US" sz="1991"/>
              </a:p>
            </p:txBody>
          </p:sp>
          <p:sp>
            <p:nvSpPr>
              <p:cNvPr id="116935" name="AutoShape 199"/>
              <p:cNvSpPr>
                <a:spLocks noChangeArrowheads="1"/>
              </p:cNvSpPr>
              <p:nvPr/>
            </p:nvSpPr>
            <p:spPr bwMode="auto">
              <a:xfrm>
                <a:off x="3504" y="1488"/>
                <a:ext cx="240" cy="48"/>
              </a:xfrm>
              <a:prstGeom prst="parallelogram">
                <a:avLst>
                  <a:gd name="adj" fmla="val 125000"/>
                </a:avLst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>
                <a:spAutoFit/>
              </a:bodyPr>
              <a:lstStyle/>
              <a:p>
                <a:endParaRPr lang="en-US" sz="1991"/>
              </a:p>
            </p:txBody>
          </p:sp>
          <p:sp>
            <p:nvSpPr>
              <p:cNvPr id="116936" name="AutoShape 200"/>
              <p:cNvSpPr>
                <a:spLocks noChangeArrowheads="1"/>
              </p:cNvSpPr>
              <p:nvPr/>
            </p:nvSpPr>
            <p:spPr bwMode="auto">
              <a:xfrm>
                <a:off x="3696" y="1488"/>
                <a:ext cx="240" cy="48"/>
              </a:xfrm>
              <a:prstGeom prst="parallelogram">
                <a:avLst>
                  <a:gd name="adj" fmla="val 125000"/>
                </a:avLst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>
                <a:spAutoFit/>
              </a:bodyPr>
              <a:lstStyle/>
              <a:p>
                <a:endParaRPr lang="en-US" sz="1991"/>
              </a:p>
            </p:txBody>
          </p:sp>
          <p:sp>
            <p:nvSpPr>
              <p:cNvPr id="116937" name="AutoShape 201"/>
              <p:cNvSpPr>
                <a:spLocks noChangeArrowheads="1"/>
              </p:cNvSpPr>
              <p:nvPr/>
            </p:nvSpPr>
            <p:spPr bwMode="auto">
              <a:xfrm>
                <a:off x="3552" y="1440"/>
                <a:ext cx="240" cy="48"/>
              </a:xfrm>
              <a:prstGeom prst="parallelogram">
                <a:avLst>
                  <a:gd name="adj" fmla="val 125000"/>
                </a:avLst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>
                <a:spAutoFit/>
              </a:bodyPr>
              <a:lstStyle/>
              <a:p>
                <a:endParaRPr lang="en-US" sz="1991"/>
              </a:p>
            </p:txBody>
          </p:sp>
          <p:sp>
            <p:nvSpPr>
              <p:cNvPr id="116938" name="AutoShape 202"/>
              <p:cNvSpPr>
                <a:spLocks noChangeArrowheads="1"/>
              </p:cNvSpPr>
              <p:nvPr/>
            </p:nvSpPr>
            <p:spPr bwMode="auto">
              <a:xfrm>
                <a:off x="3744" y="1440"/>
                <a:ext cx="240" cy="48"/>
              </a:xfrm>
              <a:prstGeom prst="parallelogram">
                <a:avLst>
                  <a:gd name="adj" fmla="val 125000"/>
                </a:avLst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>
                <a:spAutoFit/>
              </a:bodyPr>
              <a:lstStyle/>
              <a:p>
                <a:endParaRPr lang="en-US" sz="1991"/>
              </a:p>
            </p:txBody>
          </p:sp>
          <p:sp>
            <p:nvSpPr>
              <p:cNvPr id="116939" name="AutoShape 203"/>
              <p:cNvSpPr>
                <a:spLocks noChangeArrowheads="1"/>
              </p:cNvSpPr>
              <p:nvPr/>
            </p:nvSpPr>
            <p:spPr bwMode="auto">
              <a:xfrm>
                <a:off x="3600" y="1392"/>
                <a:ext cx="240" cy="48"/>
              </a:xfrm>
              <a:prstGeom prst="parallelogram">
                <a:avLst>
                  <a:gd name="adj" fmla="val 125000"/>
                </a:avLst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>
                <a:spAutoFit/>
              </a:bodyPr>
              <a:lstStyle/>
              <a:p>
                <a:endParaRPr lang="en-US" sz="1991"/>
              </a:p>
            </p:txBody>
          </p:sp>
          <p:sp>
            <p:nvSpPr>
              <p:cNvPr id="116940" name="AutoShape 204"/>
              <p:cNvSpPr>
                <a:spLocks noChangeArrowheads="1"/>
              </p:cNvSpPr>
              <p:nvPr/>
            </p:nvSpPr>
            <p:spPr bwMode="auto">
              <a:xfrm>
                <a:off x="3792" y="1392"/>
                <a:ext cx="240" cy="48"/>
              </a:xfrm>
              <a:prstGeom prst="parallelogram">
                <a:avLst>
                  <a:gd name="adj" fmla="val 125000"/>
                </a:avLst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>
                <a:spAutoFit/>
              </a:bodyPr>
              <a:lstStyle/>
              <a:p>
                <a:endParaRPr lang="en-US" sz="1991"/>
              </a:p>
            </p:txBody>
          </p:sp>
          <p:sp>
            <p:nvSpPr>
              <p:cNvPr id="116941" name="AutoShape 205"/>
              <p:cNvSpPr>
                <a:spLocks noChangeArrowheads="1"/>
              </p:cNvSpPr>
              <p:nvPr/>
            </p:nvSpPr>
            <p:spPr bwMode="auto">
              <a:xfrm>
                <a:off x="3648" y="1344"/>
                <a:ext cx="240" cy="48"/>
              </a:xfrm>
              <a:prstGeom prst="parallelogram">
                <a:avLst>
                  <a:gd name="adj" fmla="val 125000"/>
                </a:avLst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>
                <a:spAutoFit/>
              </a:bodyPr>
              <a:lstStyle/>
              <a:p>
                <a:endParaRPr lang="en-US" sz="1991"/>
              </a:p>
            </p:txBody>
          </p:sp>
          <p:sp>
            <p:nvSpPr>
              <p:cNvPr id="116942" name="AutoShape 206"/>
              <p:cNvSpPr>
                <a:spLocks noChangeArrowheads="1"/>
              </p:cNvSpPr>
              <p:nvPr/>
            </p:nvSpPr>
            <p:spPr bwMode="auto">
              <a:xfrm>
                <a:off x="3840" y="1344"/>
                <a:ext cx="240" cy="48"/>
              </a:xfrm>
              <a:prstGeom prst="parallelogram">
                <a:avLst>
                  <a:gd name="adj" fmla="val 125000"/>
                </a:avLst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>
                <a:spAutoFit/>
              </a:bodyPr>
              <a:lstStyle/>
              <a:p>
                <a:endParaRPr lang="en-US" sz="1991"/>
              </a:p>
            </p:txBody>
          </p:sp>
          <p:sp>
            <p:nvSpPr>
              <p:cNvPr id="116943" name="Rectangle 207"/>
              <p:cNvSpPr>
                <a:spLocks noChangeArrowheads="1"/>
              </p:cNvSpPr>
              <p:nvPr/>
            </p:nvSpPr>
            <p:spPr bwMode="auto">
              <a:xfrm>
                <a:off x="2928" y="2693"/>
                <a:ext cx="0" cy="136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 anchor="ctr">
                <a:spAutoFit/>
              </a:bodyPr>
              <a:lstStyle/>
              <a:p>
                <a:endParaRPr lang="en-US" sz="1991"/>
              </a:p>
            </p:txBody>
          </p:sp>
          <p:sp>
            <p:nvSpPr>
              <p:cNvPr id="116944" name="Rectangle 208"/>
              <p:cNvSpPr>
                <a:spLocks noChangeArrowheads="1"/>
              </p:cNvSpPr>
              <p:nvPr/>
            </p:nvSpPr>
            <p:spPr bwMode="auto">
              <a:xfrm>
                <a:off x="3120" y="2693"/>
                <a:ext cx="0" cy="136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 anchor="ctr">
                <a:spAutoFit/>
              </a:bodyPr>
              <a:lstStyle/>
              <a:p>
                <a:endParaRPr lang="en-US" sz="1991"/>
              </a:p>
            </p:txBody>
          </p:sp>
          <p:sp>
            <p:nvSpPr>
              <p:cNvPr id="116945" name="AutoShape 209"/>
              <p:cNvSpPr>
                <a:spLocks noChangeArrowheads="1"/>
              </p:cNvSpPr>
              <p:nvPr/>
            </p:nvSpPr>
            <p:spPr bwMode="auto">
              <a:xfrm>
                <a:off x="3312" y="2064"/>
                <a:ext cx="240" cy="48"/>
              </a:xfrm>
              <a:prstGeom prst="parallelogram">
                <a:avLst>
                  <a:gd name="adj" fmla="val 125000"/>
                </a:avLst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>
                <a:spAutoFit/>
              </a:bodyPr>
              <a:lstStyle/>
              <a:p>
                <a:endParaRPr lang="en-US" sz="1991"/>
              </a:p>
            </p:txBody>
          </p:sp>
          <p:sp>
            <p:nvSpPr>
              <p:cNvPr id="116946" name="AutoShape 210"/>
              <p:cNvSpPr>
                <a:spLocks noChangeArrowheads="1"/>
              </p:cNvSpPr>
              <p:nvPr/>
            </p:nvSpPr>
            <p:spPr bwMode="auto">
              <a:xfrm>
                <a:off x="3504" y="2064"/>
                <a:ext cx="240" cy="48"/>
              </a:xfrm>
              <a:prstGeom prst="parallelogram">
                <a:avLst>
                  <a:gd name="adj" fmla="val 125000"/>
                </a:avLst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>
                <a:spAutoFit/>
              </a:bodyPr>
              <a:lstStyle/>
              <a:p>
                <a:endParaRPr lang="en-US" sz="1991"/>
              </a:p>
            </p:txBody>
          </p:sp>
          <p:sp>
            <p:nvSpPr>
              <p:cNvPr id="116947" name="AutoShape 211"/>
              <p:cNvSpPr>
                <a:spLocks noChangeArrowheads="1"/>
              </p:cNvSpPr>
              <p:nvPr/>
            </p:nvSpPr>
            <p:spPr bwMode="auto">
              <a:xfrm>
                <a:off x="3360" y="2016"/>
                <a:ext cx="240" cy="48"/>
              </a:xfrm>
              <a:prstGeom prst="parallelogram">
                <a:avLst>
                  <a:gd name="adj" fmla="val 125000"/>
                </a:avLst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>
                <a:spAutoFit/>
              </a:bodyPr>
              <a:lstStyle/>
              <a:p>
                <a:endParaRPr lang="en-US" sz="1991"/>
              </a:p>
            </p:txBody>
          </p:sp>
          <p:sp>
            <p:nvSpPr>
              <p:cNvPr id="116948" name="AutoShape 212"/>
              <p:cNvSpPr>
                <a:spLocks noChangeArrowheads="1"/>
              </p:cNvSpPr>
              <p:nvPr/>
            </p:nvSpPr>
            <p:spPr bwMode="auto">
              <a:xfrm>
                <a:off x="3552" y="2016"/>
                <a:ext cx="240" cy="48"/>
              </a:xfrm>
              <a:prstGeom prst="parallelogram">
                <a:avLst>
                  <a:gd name="adj" fmla="val 125000"/>
                </a:avLst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>
                <a:spAutoFit/>
              </a:bodyPr>
              <a:lstStyle/>
              <a:p>
                <a:endParaRPr lang="en-US" sz="1991"/>
              </a:p>
            </p:txBody>
          </p:sp>
          <p:sp>
            <p:nvSpPr>
              <p:cNvPr id="116949" name="AutoShape 213"/>
              <p:cNvSpPr>
                <a:spLocks noChangeArrowheads="1"/>
              </p:cNvSpPr>
              <p:nvPr/>
            </p:nvSpPr>
            <p:spPr bwMode="auto">
              <a:xfrm>
                <a:off x="3408" y="1968"/>
                <a:ext cx="240" cy="48"/>
              </a:xfrm>
              <a:prstGeom prst="parallelogram">
                <a:avLst>
                  <a:gd name="adj" fmla="val 125000"/>
                </a:avLst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>
                <a:spAutoFit/>
              </a:bodyPr>
              <a:lstStyle/>
              <a:p>
                <a:endParaRPr lang="en-US" sz="1991"/>
              </a:p>
            </p:txBody>
          </p:sp>
          <p:sp>
            <p:nvSpPr>
              <p:cNvPr id="116950" name="AutoShape 214"/>
              <p:cNvSpPr>
                <a:spLocks noChangeArrowheads="1"/>
              </p:cNvSpPr>
              <p:nvPr/>
            </p:nvSpPr>
            <p:spPr bwMode="auto">
              <a:xfrm>
                <a:off x="3600" y="1968"/>
                <a:ext cx="240" cy="48"/>
              </a:xfrm>
              <a:prstGeom prst="parallelogram">
                <a:avLst>
                  <a:gd name="adj" fmla="val 125000"/>
                </a:avLst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>
                <a:spAutoFit/>
              </a:bodyPr>
              <a:lstStyle/>
              <a:p>
                <a:endParaRPr lang="en-US" sz="1991"/>
              </a:p>
            </p:txBody>
          </p:sp>
          <p:sp>
            <p:nvSpPr>
              <p:cNvPr id="116951" name="AutoShape 215"/>
              <p:cNvSpPr>
                <a:spLocks noChangeArrowheads="1"/>
              </p:cNvSpPr>
              <p:nvPr/>
            </p:nvSpPr>
            <p:spPr bwMode="auto">
              <a:xfrm>
                <a:off x="3456" y="1920"/>
                <a:ext cx="240" cy="48"/>
              </a:xfrm>
              <a:prstGeom prst="parallelogram">
                <a:avLst>
                  <a:gd name="adj" fmla="val 125000"/>
                </a:avLst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>
                <a:spAutoFit/>
              </a:bodyPr>
              <a:lstStyle/>
              <a:p>
                <a:endParaRPr lang="en-US" sz="1991"/>
              </a:p>
            </p:txBody>
          </p:sp>
          <p:sp>
            <p:nvSpPr>
              <p:cNvPr id="116952" name="AutoShape 216"/>
              <p:cNvSpPr>
                <a:spLocks noChangeArrowheads="1"/>
              </p:cNvSpPr>
              <p:nvPr/>
            </p:nvSpPr>
            <p:spPr bwMode="auto">
              <a:xfrm>
                <a:off x="3648" y="1920"/>
                <a:ext cx="240" cy="48"/>
              </a:xfrm>
              <a:prstGeom prst="parallelogram">
                <a:avLst>
                  <a:gd name="adj" fmla="val 125000"/>
                </a:avLst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>
                <a:spAutoFit/>
              </a:bodyPr>
              <a:lstStyle/>
              <a:p>
                <a:endParaRPr lang="en-US" sz="1991"/>
              </a:p>
            </p:txBody>
          </p:sp>
          <p:sp>
            <p:nvSpPr>
              <p:cNvPr id="116953" name="AutoShape 217"/>
              <p:cNvSpPr>
                <a:spLocks noChangeArrowheads="1"/>
              </p:cNvSpPr>
              <p:nvPr/>
            </p:nvSpPr>
            <p:spPr bwMode="auto">
              <a:xfrm>
                <a:off x="3504" y="1872"/>
                <a:ext cx="240" cy="48"/>
              </a:xfrm>
              <a:prstGeom prst="parallelogram">
                <a:avLst>
                  <a:gd name="adj" fmla="val 125000"/>
                </a:avLst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>
                <a:spAutoFit/>
              </a:bodyPr>
              <a:lstStyle/>
              <a:p>
                <a:endParaRPr lang="en-US" sz="1991"/>
              </a:p>
            </p:txBody>
          </p:sp>
          <p:sp>
            <p:nvSpPr>
              <p:cNvPr id="116954" name="AutoShape 218"/>
              <p:cNvSpPr>
                <a:spLocks noChangeArrowheads="1"/>
              </p:cNvSpPr>
              <p:nvPr/>
            </p:nvSpPr>
            <p:spPr bwMode="auto">
              <a:xfrm>
                <a:off x="3696" y="1872"/>
                <a:ext cx="240" cy="48"/>
              </a:xfrm>
              <a:prstGeom prst="parallelogram">
                <a:avLst>
                  <a:gd name="adj" fmla="val 125000"/>
                </a:avLst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>
                <a:spAutoFit/>
              </a:bodyPr>
              <a:lstStyle/>
              <a:p>
                <a:endParaRPr lang="en-US" sz="1991"/>
              </a:p>
            </p:txBody>
          </p:sp>
          <p:sp>
            <p:nvSpPr>
              <p:cNvPr id="116955" name="AutoShape 219"/>
              <p:cNvSpPr>
                <a:spLocks noChangeArrowheads="1"/>
              </p:cNvSpPr>
              <p:nvPr/>
            </p:nvSpPr>
            <p:spPr bwMode="auto">
              <a:xfrm>
                <a:off x="3552" y="1824"/>
                <a:ext cx="240" cy="48"/>
              </a:xfrm>
              <a:prstGeom prst="parallelogram">
                <a:avLst>
                  <a:gd name="adj" fmla="val 125000"/>
                </a:avLst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>
                <a:spAutoFit/>
              </a:bodyPr>
              <a:lstStyle/>
              <a:p>
                <a:endParaRPr lang="en-US" sz="1991"/>
              </a:p>
            </p:txBody>
          </p:sp>
          <p:sp>
            <p:nvSpPr>
              <p:cNvPr id="116956" name="AutoShape 220"/>
              <p:cNvSpPr>
                <a:spLocks noChangeArrowheads="1"/>
              </p:cNvSpPr>
              <p:nvPr/>
            </p:nvSpPr>
            <p:spPr bwMode="auto">
              <a:xfrm>
                <a:off x="3744" y="1824"/>
                <a:ext cx="240" cy="48"/>
              </a:xfrm>
              <a:prstGeom prst="parallelogram">
                <a:avLst>
                  <a:gd name="adj" fmla="val 125000"/>
                </a:avLst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>
                <a:spAutoFit/>
              </a:bodyPr>
              <a:lstStyle/>
              <a:p>
                <a:endParaRPr lang="en-US" sz="1991"/>
              </a:p>
            </p:txBody>
          </p:sp>
          <p:sp>
            <p:nvSpPr>
              <p:cNvPr id="116957" name="AutoShape 221"/>
              <p:cNvSpPr>
                <a:spLocks noChangeArrowheads="1"/>
              </p:cNvSpPr>
              <p:nvPr/>
            </p:nvSpPr>
            <p:spPr bwMode="auto">
              <a:xfrm>
                <a:off x="3600" y="1776"/>
                <a:ext cx="240" cy="48"/>
              </a:xfrm>
              <a:prstGeom prst="parallelogram">
                <a:avLst>
                  <a:gd name="adj" fmla="val 125000"/>
                </a:avLst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>
                <a:spAutoFit/>
              </a:bodyPr>
              <a:lstStyle/>
              <a:p>
                <a:endParaRPr lang="en-US" sz="1991"/>
              </a:p>
            </p:txBody>
          </p:sp>
          <p:sp>
            <p:nvSpPr>
              <p:cNvPr id="116958" name="AutoShape 222"/>
              <p:cNvSpPr>
                <a:spLocks noChangeArrowheads="1"/>
              </p:cNvSpPr>
              <p:nvPr/>
            </p:nvSpPr>
            <p:spPr bwMode="auto">
              <a:xfrm>
                <a:off x="3792" y="1776"/>
                <a:ext cx="240" cy="48"/>
              </a:xfrm>
              <a:prstGeom prst="parallelogram">
                <a:avLst>
                  <a:gd name="adj" fmla="val 125000"/>
                </a:avLst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>
                <a:spAutoFit/>
              </a:bodyPr>
              <a:lstStyle/>
              <a:p>
                <a:endParaRPr lang="en-US" sz="1991"/>
              </a:p>
            </p:txBody>
          </p:sp>
          <p:sp>
            <p:nvSpPr>
              <p:cNvPr id="116959" name="AutoShape 223"/>
              <p:cNvSpPr>
                <a:spLocks noChangeArrowheads="1"/>
              </p:cNvSpPr>
              <p:nvPr/>
            </p:nvSpPr>
            <p:spPr bwMode="auto">
              <a:xfrm>
                <a:off x="3648" y="1728"/>
                <a:ext cx="240" cy="48"/>
              </a:xfrm>
              <a:prstGeom prst="parallelogram">
                <a:avLst>
                  <a:gd name="adj" fmla="val 125000"/>
                </a:avLst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>
                <a:spAutoFit/>
              </a:bodyPr>
              <a:lstStyle/>
              <a:p>
                <a:endParaRPr lang="en-US" sz="1991"/>
              </a:p>
            </p:txBody>
          </p:sp>
          <p:sp>
            <p:nvSpPr>
              <p:cNvPr id="116960" name="AutoShape 224"/>
              <p:cNvSpPr>
                <a:spLocks noChangeArrowheads="1"/>
              </p:cNvSpPr>
              <p:nvPr/>
            </p:nvSpPr>
            <p:spPr bwMode="auto">
              <a:xfrm>
                <a:off x="3840" y="1728"/>
                <a:ext cx="240" cy="48"/>
              </a:xfrm>
              <a:prstGeom prst="parallelogram">
                <a:avLst>
                  <a:gd name="adj" fmla="val 125000"/>
                </a:avLst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>
                <a:spAutoFit/>
              </a:bodyPr>
              <a:lstStyle/>
              <a:p>
                <a:endParaRPr lang="en-US" sz="1991"/>
              </a:p>
            </p:txBody>
          </p:sp>
          <p:sp>
            <p:nvSpPr>
              <p:cNvPr id="116961" name="AutoShape 225"/>
              <p:cNvSpPr>
                <a:spLocks noChangeArrowheads="1"/>
              </p:cNvSpPr>
              <p:nvPr/>
            </p:nvSpPr>
            <p:spPr bwMode="auto">
              <a:xfrm>
                <a:off x="3696" y="1680"/>
                <a:ext cx="240" cy="48"/>
              </a:xfrm>
              <a:prstGeom prst="parallelogram">
                <a:avLst>
                  <a:gd name="adj" fmla="val 125000"/>
                </a:avLst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>
                <a:spAutoFit/>
              </a:bodyPr>
              <a:lstStyle/>
              <a:p>
                <a:endParaRPr lang="en-US" sz="1991"/>
              </a:p>
            </p:txBody>
          </p:sp>
          <p:sp>
            <p:nvSpPr>
              <p:cNvPr id="116962" name="AutoShape 226"/>
              <p:cNvSpPr>
                <a:spLocks noChangeArrowheads="1"/>
              </p:cNvSpPr>
              <p:nvPr/>
            </p:nvSpPr>
            <p:spPr bwMode="auto">
              <a:xfrm>
                <a:off x="3888" y="1680"/>
                <a:ext cx="240" cy="48"/>
              </a:xfrm>
              <a:prstGeom prst="parallelogram">
                <a:avLst>
                  <a:gd name="adj" fmla="val 125000"/>
                </a:avLst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>
                <a:spAutoFit/>
              </a:bodyPr>
              <a:lstStyle/>
              <a:p>
                <a:endParaRPr lang="en-US" sz="1991"/>
              </a:p>
            </p:txBody>
          </p:sp>
          <p:sp>
            <p:nvSpPr>
              <p:cNvPr id="116963" name="AutoShape 227"/>
              <p:cNvSpPr>
                <a:spLocks noChangeArrowheads="1"/>
              </p:cNvSpPr>
              <p:nvPr/>
            </p:nvSpPr>
            <p:spPr bwMode="auto">
              <a:xfrm>
                <a:off x="3744" y="1632"/>
                <a:ext cx="240" cy="48"/>
              </a:xfrm>
              <a:prstGeom prst="parallelogram">
                <a:avLst>
                  <a:gd name="adj" fmla="val 125000"/>
                </a:avLst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>
                <a:spAutoFit/>
              </a:bodyPr>
              <a:lstStyle/>
              <a:p>
                <a:endParaRPr lang="en-US" sz="1991"/>
              </a:p>
            </p:txBody>
          </p:sp>
          <p:sp>
            <p:nvSpPr>
              <p:cNvPr id="116964" name="AutoShape 228"/>
              <p:cNvSpPr>
                <a:spLocks noChangeArrowheads="1"/>
              </p:cNvSpPr>
              <p:nvPr/>
            </p:nvSpPr>
            <p:spPr bwMode="auto">
              <a:xfrm>
                <a:off x="3936" y="1632"/>
                <a:ext cx="240" cy="48"/>
              </a:xfrm>
              <a:prstGeom prst="parallelogram">
                <a:avLst>
                  <a:gd name="adj" fmla="val 125000"/>
                </a:avLst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>
                <a:spAutoFit/>
              </a:bodyPr>
              <a:lstStyle/>
              <a:p>
                <a:endParaRPr lang="en-US" sz="1991"/>
              </a:p>
            </p:txBody>
          </p:sp>
          <p:sp>
            <p:nvSpPr>
              <p:cNvPr id="116965" name="AutoShape 229"/>
              <p:cNvSpPr>
                <a:spLocks noChangeArrowheads="1"/>
              </p:cNvSpPr>
              <p:nvPr/>
            </p:nvSpPr>
            <p:spPr bwMode="auto">
              <a:xfrm>
                <a:off x="3792" y="1584"/>
                <a:ext cx="240" cy="48"/>
              </a:xfrm>
              <a:prstGeom prst="parallelogram">
                <a:avLst>
                  <a:gd name="adj" fmla="val 125000"/>
                </a:avLst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>
                <a:spAutoFit/>
              </a:bodyPr>
              <a:lstStyle/>
              <a:p>
                <a:endParaRPr lang="en-US" sz="1991"/>
              </a:p>
            </p:txBody>
          </p:sp>
          <p:sp>
            <p:nvSpPr>
              <p:cNvPr id="116966" name="AutoShape 230"/>
              <p:cNvSpPr>
                <a:spLocks noChangeArrowheads="1"/>
              </p:cNvSpPr>
              <p:nvPr/>
            </p:nvSpPr>
            <p:spPr bwMode="auto">
              <a:xfrm>
                <a:off x="3984" y="1584"/>
                <a:ext cx="240" cy="48"/>
              </a:xfrm>
              <a:prstGeom prst="parallelogram">
                <a:avLst>
                  <a:gd name="adj" fmla="val 125000"/>
                </a:avLst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>
                <a:spAutoFit/>
              </a:bodyPr>
              <a:lstStyle/>
              <a:p>
                <a:endParaRPr lang="en-US" sz="1991"/>
              </a:p>
            </p:txBody>
          </p:sp>
          <p:sp>
            <p:nvSpPr>
              <p:cNvPr id="116967" name="AutoShape 231"/>
              <p:cNvSpPr>
                <a:spLocks noChangeArrowheads="1"/>
              </p:cNvSpPr>
              <p:nvPr/>
            </p:nvSpPr>
            <p:spPr bwMode="auto">
              <a:xfrm>
                <a:off x="3840" y="1536"/>
                <a:ext cx="240" cy="48"/>
              </a:xfrm>
              <a:prstGeom prst="parallelogram">
                <a:avLst>
                  <a:gd name="adj" fmla="val 125000"/>
                </a:avLst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>
                <a:spAutoFit/>
              </a:bodyPr>
              <a:lstStyle/>
              <a:p>
                <a:endParaRPr lang="en-US" sz="1991"/>
              </a:p>
            </p:txBody>
          </p:sp>
          <p:sp>
            <p:nvSpPr>
              <p:cNvPr id="116968" name="AutoShape 232"/>
              <p:cNvSpPr>
                <a:spLocks noChangeArrowheads="1"/>
              </p:cNvSpPr>
              <p:nvPr/>
            </p:nvSpPr>
            <p:spPr bwMode="auto">
              <a:xfrm>
                <a:off x="4032" y="1536"/>
                <a:ext cx="240" cy="48"/>
              </a:xfrm>
              <a:prstGeom prst="parallelogram">
                <a:avLst>
                  <a:gd name="adj" fmla="val 125000"/>
                </a:avLst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>
                <a:spAutoFit/>
              </a:bodyPr>
              <a:lstStyle/>
              <a:p>
                <a:endParaRPr lang="en-US" sz="1991"/>
              </a:p>
            </p:txBody>
          </p:sp>
          <p:sp>
            <p:nvSpPr>
              <p:cNvPr id="116969" name="AutoShape 233"/>
              <p:cNvSpPr>
                <a:spLocks noChangeArrowheads="1"/>
              </p:cNvSpPr>
              <p:nvPr/>
            </p:nvSpPr>
            <p:spPr bwMode="auto">
              <a:xfrm>
                <a:off x="3888" y="1488"/>
                <a:ext cx="240" cy="48"/>
              </a:xfrm>
              <a:prstGeom prst="parallelogram">
                <a:avLst>
                  <a:gd name="adj" fmla="val 125000"/>
                </a:avLst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>
                <a:spAutoFit/>
              </a:bodyPr>
              <a:lstStyle/>
              <a:p>
                <a:endParaRPr lang="en-US" sz="1991"/>
              </a:p>
            </p:txBody>
          </p:sp>
          <p:sp>
            <p:nvSpPr>
              <p:cNvPr id="116970" name="AutoShape 234"/>
              <p:cNvSpPr>
                <a:spLocks noChangeArrowheads="1"/>
              </p:cNvSpPr>
              <p:nvPr/>
            </p:nvSpPr>
            <p:spPr bwMode="auto">
              <a:xfrm>
                <a:off x="4080" y="1488"/>
                <a:ext cx="240" cy="48"/>
              </a:xfrm>
              <a:prstGeom prst="parallelogram">
                <a:avLst>
                  <a:gd name="adj" fmla="val 125000"/>
                </a:avLst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>
                <a:spAutoFit/>
              </a:bodyPr>
              <a:lstStyle/>
              <a:p>
                <a:endParaRPr lang="en-US" sz="1991"/>
              </a:p>
            </p:txBody>
          </p:sp>
          <p:sp>
            <p:nvSpPr>
              <p:cNvPr id="116971" name="AutoShape 235"/>
              <p:cNvSpPr>
                <a:spLocks noChangeArrowheads="1"/>
              </p:cNvSpPr>
              <p:nvPr/>
            </p:nvSpPr>
            <p:spPr bwMode="auto">
              <a:xfrm>
                <a:off x="3936" y="1440"/>
                <a:ext cx="240" cy="48"/>
              </a:xfrm>
              <a:prstGeom prst="parallelogram">
                <a:avLst>
                  <a:gd name="adj" fmla="val 125000"/>
                </a:avLst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>
                <a:spAutoFit/>
              </a:bodyPr>
              <a:lstStyle/>
              <a:p>
                <a:endParaRPr lang="en-US" sz="1991"/>
              </a:p>
            </p:txBody>
          </p:sp>
          <p:sp>
            <p:nvSpPr>
              <p:cNvPr id="116972" name="AutoShape 236"/>
              <p:cNvSpPr>
                <a:spLocks noChangeArrowheads="1"/>
              </p:cNvSpPr>
              <p:nvPr/>
            </p:nvSpPr>
            <p:spPr bwMode="auto">
              <a:xfrm>
                <a:off x="4128" y="1440"/>
                <a:ext cx="240" cy="48"/>
              </a:xfrm>
              <a:prstGeom prst="parallelogram">
                <a:avLst>
                  <a:gd name="adj" fmla="val 125000"/>
                </a:avLst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>
                <a:spAutoFit/>
              </a:bodyPr>
              <a:lstStyle/>
              <a:p>
                <a:endParaRPr lang="en-US" sz="1991"/>
              </a:p>
            </p:txBody>
          </p:sp>
          <p:sp>
            <p:nvSpPr>
              <p:cNvPr id="116973" name="AutoShape 237"/>
              <p:cNvSpPr>
                <a:spLocks noChangeArrowheads="1"/>
              </p:cNvSpPr>
              <p:nvPr/>
            </p:nvSpPr>
            <p:spPr bwMode="auto">
              <a:xfrm>
                <a:off x="3984" y="1392"/>
                <a:ext cx="240" cy="48"/>
              </a:xfrm>
              <a:prstGeom prst="parallelogram">
                <a:avLst>
                  <a:gd name="adj" fmla="val 125000"/>
                </a:avLst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>
                <a:spAutoFit/>
              </a:bodyPr>
              <a:lstStyle/>
              <a:p>
                <a:endParaRPr lang="en-US" sz="1991"/>
              </a:p>
            </p:txBody>
          </p:sp>
          <p:sp>
            <p:nvSpPr>
              <p:cNvPr id="116974" name="AutoShape 238"/>
              <p:cNvSpPr>
                <a:spLocks noChangeArrowheads="1"/>
              </p:cNvSpPr>
              <p:nvPr/>
            </p:nvSpPr>
            <p:spPr bwMode="auto">
              <a:xfrm>
                <a:off x="4176" y="1392"/>
                <a:ext cx="240" cy="48"/>
              </a:xfrm>
              <a:prstGeom prst="parallelogram">
                <a:avLst>
                  <a:gd name="adj" fmla="val 125000"/>
                </a:avLst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>
                <a:spAutoFit/>
              </a:bodyPr>
              <a:lstStyle/>
              <a:p>
                <a:endParaRPr lang="en-US" sz="1991"/>
              </a:p>
            </p:txBody>
          </p:sp>
          <p:sp>
            <p:nvSpPr>
              <p:cNvPr id="116975" name="AutoShape 239"/>
              <p:cNvSpPr>
                <a:spLocks noChangeArrowheads="1"/>
              </p:cNvSpPr>
              <p:nvPr/>
            </p:nvSpPr>
            <p:spPr bwMode="auto">
              <a:xfrm>
                <a:off x="4032" y="1344"/>
                <a:ext cx="240" cy="48"/>
              </a:xfrm>
              <a:prstGeom prst="parallelogram">
                <a:avLst>
                  <a:gd name="adj" fmla="val 125000"/>
                </a:avLst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>
                <a:spAutoFit/>
              </a:bodyPr>
              <a:lstStyle/>
              <a:p>
                <a:endParaRPr lang="en-US" sz="1991"/>
              </a:p>
            </p:txBody>
          </p:sp>
          <p:sp>
            <p:nvSpPr>
              <p:cNvPr id="116976" name="AutoShape 240"/>
              <p:cNvSpPr>
                <a:spLocks noChangeArrowheads="1"/>
              </p:cNvSpPr>
              <p:nvPr/>
            </p:nvSpPr>
            <p:spPr bwMode="auto">
              <a:xfrm>
                <a:off x="4224" y="1344"/>
                <a:ext cx="240" cy="48"/>
              </a:xfrm>
              <a:prstGeom prst="parallelogram">
                <a:avLst>
                  <a:gd name="adj" fmla="val 125000"/>
                </a:avLst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>
                <a:spAutoFit/>
              </a:bodyPr>
              <a:lstStyle/>
              <a:p>
                <a:endParaRPr lang="en-US" sz="1991"/>
              </a:p>
            </p:txBody>
          </p:sp>
          <p:sp>
            <p:nvSpPr>
              <p:cNvPr id="116977" name="Rectangle 241"/>
              <p:cNvSpPr>
                <a:spLocks noChangeArrowheads="1"/>
              </p:cNvSpPr>
              <p:nvPr/>
            </p:nvSpPr>
            <p:spPr bwMode="auto">
              <a:xfrm>
                <a:off x="3312" y="2693"/>
                <a:ext cx="0" cy="136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 anchor="ctr">
                <a:spAutoFit/>
              </a:bodyPr>
              <a:lstStyle/>
              <a:p>
                <a:endParaRPr lang="en-US" sz="1991"/>
              </a:p>
            </p:txBody>
          </p:sp>
          <p:sp>
            <p:nvSpPr>
              <p:cNvPr id="116978" name="Rectangle 242"/>
              <p:cNvSpPr>
                <a:spLocks noChangeArrowheads="1"/>
              </p:cNvSpPr>
              <p:nvPr/>
            </p:nvSpPr>
            <p:spPr bwMode="auto">
              <a:xfrm>
                <a:off x="3504" y="2693"/>
                <a:ext cx="0" cy="136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 anchor="ctr">
                <a:spAutoFit/>
              </a:bodyPr>
              <a:lstStyle/>
              <a:p>
                <a:endParaRPr lang="en-US" sz="1991"/>
              </a:p>
            </p:txBody>
          </p:sp>
          <p:sp>
            <p:nvSpPr>
              <p:cNvPr id="116979" name="AutoShape 243"/>
              <p:cNvSpPr>
                <a:spLocks noChangeArrowheads="1"/>
              </p:cNvSpPr>
              <p:nvPr/>
            </p:nvSpPr>
            <p:spPr bwMode="auto">
              <a:xfrm>
                <a:off x="3696" y="2064"/>
                <a:ext cx="240" cy="48"/>
              </a:xfrm>
              <a:prstGeom prst="parallelogram">
                <a:avLst>
                  <a:gd name="adj" fmla="val 125000"/>
                </a:avLst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>
                <a:spAutoFit/>
              </a:bodyPr>
              <a:lstStyle/>
              <a:p>
                <a:endParaRPr lang="en-US" sz="1991"/>
              </a:p>
            </p:txBody>
          </p:sp>
          <p:sp>
            <p:nvSpPr>
              <p:cNvPr id="116980" name="AutoShape 244"/>
              <p:cNvSpPr>
                <a:spLocks noChangeArrowheads="1"/>
              </p:cNvSpPr>
              <p:nvPr/>
            </p:nvSpPr>
            <p:spPr bwMode="auto">
              <a:xfrm>
                <a:off x="3888" y="2064"/>
                <a:ext cx="240" cy="48"/>
              </a:xfrm>
              <a:prstGeom prst="parallelogram">
                <a:avLst>
                  <a:gd name="adj" fmla="val 125000"/>
                </a:avLst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>
                <a:spAutoFit/>
              </a:bodyPr>
              <a:lstStyle/>
              <a:p>
                <a:endParaRPr lang="en-US" sz="1991"/>
              </a:p>
            </p:txBody>
          </p:sp>
          <p:sp>
            <p:nvSpPr>
              <p:cNvPr id="116981" name="AutoShape 245"/>
              <p:cNvSpPr>
                <a:spLocks noChangeArrowheads="1"/>
              </p:cNvSpPr>
              <p:nvPr/>
            </p:nvSpPr>
            <p:spPr bwMode="auto">
              <a:xfrm>
                <a:off x="3744" y="2016"/>
                <a:ext cx="240" cy="48"/>
              </a:xfrm>
              <a:prstGeom prst="parallelogram">
                <a:avLst>
                  <a:gd name="adj" fmla="val 125000"/>
                </a:avLst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>
                <a:spAutoFit/>
              </a:bodyPr>
              <a:lstStyle/>
              <a:p>
                <a:endParaRPr lang="en-US" sz="1991"/>
              </a:p>
            </p:txBody>
          </p:sp>
          <p:sp>
            <p:nvSpPr>
              <p:cNvPr id="116982" name="AutoShape 246"/>
              <p:cNvSpPr>
                <a:spLocks noChangeArrowheads="1"/>
              </p:cNvSpPr>
              <p:nvPr/>
            </p:nvSpPr>
            <p:spPr bwMode="auto">
              <a:xfrm>
                <a:off x="3936" y="2016"/>
                <a:ext cx="240" cy="48"/>
              </a:xfrm>
              <a:prstGeom prst="parallelogram">
                <a:avLst>
                  <a:gd name="adj" fmla="val 125000"/>
                </a:avLst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>
                <a:spAutoFit/>
              </a:bodyPr>
              <a:lstStyle/>
              <a:p>
                <a:endParaRPr lang="en-US" sz="1991"/>
              </a:p>
            </p:txBody>
          </p:sp>
          <p:sp>
            <p:nvSpPr>
              <p:cNvPr id="116983" name="AutoShape 247"/>
              <p:cNvSpPr>
                <a:spLocks noChangeArrowheads="1"/>
              </p:cNvSpPr>
              <p:nvPr/>
            </p:nvSpPr>
            <p:spPr bwMode="auto">
              <a:xfrm>
                <a:off x="3792" y="1968"/>
                <a:ext cx="240" cy="48"/>
              </a:xfrm>
              <a:prstGeom prst="parallelogram">
                <a:avLst>
                  <a:gd name="adj" fmla="val 125000"/>
                </a:avLst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>
                <a:spAutoFit/>
              </a:bodyPr>
              <a:lstStyle/>
              <a:p>
                <a:endParaRPr lang="en-US" sz="1991"/>
              </a:p>
            </p:txBody>
          </p:sp>
          <p:sp>
            <p:nvSpPr>
              <p:cNvPr id="116984" name="AutoShape 248"/>
              <p:cNvSpPr>
                <a:spLocks noChangeArrowheads="1"/>
              </p:cNvSpPr>
              <p:nvPr/>
            </p:nvSpPr>
            <p:spPr bwMode="auto">
              <a:xfrm>
                <a:off x="3984" y="1968"/>
                <a:ext cx="240" cy="48"/>
              </a:xfrm>
              <a:prstGeom prst="parallelogram">
                <a:avLst>
                  <a:gd name="adj" fmla="val 125000"/>
                </a:avLst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>
                <a:spAutoFit/>
              </a:bodyPr>
              <a:lstStyle/>
              <a:p>
                <a:endParaRPr lang="en-US" sz="1991"/>
              </a:p>
            </p:txBody>
          </p:sp>
          <p:sp>
            <p:nvSpPr>
              <p:cNvPr id="116985" name="AutoShape 249"/>
              <p:cNvSpPr>
                <a:spLocks noChangeArrowheads="1"/>
              </p:cNvSpPr>
              <p:nvPr/>
            </p:nvSpPr>
            <p:spPr bwMode="auto">
              <a:xfrm>
                <a:off x="3840" y="1920"/>
                <a:ext cx="240" cy="48"/>
              </a:xfrm>
              <a:prstGeom prst="parallelogram">
                <a:avLst>
                  <a:gd name="adj" fmla="val 125000"/>
                </a:avLst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>
                <a:spAutoFit/>
              </a:bodyPr>
              <a:lstStyle/>
              <a:p>
                <a:endParaRPr lang="en-US" sz="1991"/>
              </a:p>
            </p:txBody>
          </p:sp>
          <p:sp>
            <p:nvSpPr>
              <p:cNvPr id="116986" name="AutoShape 250"/>
              <p:cNvSpPr>
                <a:spLocks noChangeArrowheads="1"/>
              </p:cNvSpPr>
              <p:nvPr/>
            </p:nvSpPr>
            <p:spPr bwMode="auto">
              <a:xfrm>
                <a:off x="4032" y="1920"/>
                <a:ext cx="240" cy="48"/>
              </a:xfrm>
              <a:prstGeom prst="parallelogram">
                <a:avLst>
                  <a:gd name="adj" fmla="val 125000"/>
                </a:avLst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>
                <a:spAutoFit/>
              </a:bodyPr>
              <a:lstStyle/>
              <a:p>
                <a:endParaRPr lang="en-US" sz="1991"/>
              </a:p>
            </p:txBody>
          </p:sp>
          <p:sp>
            <p:nvSpPr>
              <p:cNvPr id="116987" name="AutoShape 251"/>
              <p:cNvSpPr>
                <a:spLocks noChangeArrowheads="1"/>
              </p:cNvSpPr>
              <p:nvPr/>
            </p:nvSpPr>
            <p:spPr bwMode="auto">
              <a:xfrm>
                <a:off x="3888" y="1872"/>
                <a:ext cx="240" cy="48"/>
              </a:xfrm>
              <a:prstGeom prst="parallelogram">
                <a:avLst>
                  <a:gd name="adj" fmla="val 125000"/>
                </a:avLst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>
                <a:spAutoFit/>
              </a:bodyPr>
              <a:lstStyle/>
              <a:p>
                <a:endParaRPr lang="en-US" sz="1991"/>
              </a:p>
            </p:txBody>
          </p:sp>
          <p:sp>
            <p:nvSpPr>
              <p:cNvPr id="116988" name="AutoShape 252"/>
              <p:cNvSpPr>
                <a:spLocks noChangeArrowheads="1"/>
              </p:cNvSpPr>
              <p:nvPr/>
            </p:nvSpPr>
            <p:spPr bwMode="auto">
              <a:xfrm>
                <a:off x="4080" y="1872"/>
                <a:ext cx="240" cy="48"/>
              </a:xfrm>
              <a:prstGeom prst="parallelogram">
                <a:avLst>
                  <a:gd name="adj" fmla="val 125000"/>
                </a:avLst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>
                <a:spAutoFit/>
              </a:bodyPr>
              <a:lstStyle/>
              <a:p>
                <a:endParaRPr lang="en-US" sz="1991"/>
              </a:p>
            </p:txBody>
          </p:sp>
          <p:sp>
            <p:nvSpPr>
              <p:cNvPr id="116989" name="AutoShape 253"/>
              <p:cNvSpPr>
                <a:spLocks noChangeArrowheads="1"/>
              </p:cNvSpPr>
              <p:nvPr/>
            </p:nvSpPr>
            <p:spPr bwMode="auto">
              <a:xfrm>
                <a:off x="3936" y="1824"/>
                <a:ext cx="240" cy="48"/>
              </a:xfrm>
              <a:prstGeom prst="parallelogram">
                <a:avLst>
                  <a:gd name="adj" fmla="val 125000"/>
                </a:avLst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>
                <a:spAutoFit/>
              </a:bodyPr>
              <a:lstStyle/>
              <a:p>
                <a:endParaRPr lang="en-US" sz="1991"/>
              </a:p>
            </p:txBody>
          </p:sp>
          <p:sp>
            <p:nvSpPr>
              <p:cNvPr id="116990" name="AutoShape 254"/>
              <p:cNvSpPr>
                <a:spLocks noChangeArrowheads="1"/>
              </p:cNvSpPr>
              <p:nvPr/>
            </p:nvSpPr>
            <p:spPr bwMode="auto">
              <a:xfrm>
                <a:off x="4128" y="1824"/>
                <a:ext cx="240" cy="48"/>
              </a:xfrm>
              <a:prstGeom prst="parallelogram">
                <a:avLst>
                  <a:gd name="adj" fmla="val 125000"/>
                </a:avLst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>
                <a:spAutoFit/>
              </a:bodyPr>
              <a:lstStyle/>
              <a:p>
                <a:endParaRPr lang="en-US" sz="1991"/>
              </a:p>
            </p:txBody>
          </p:sp>
          <p:sp>
            <p:nvSpPr>
              <p:cNvPr id="116991" name="AutoShape 255"/>
              <p:cNvSpPr>
                <a:spLocks noChangeArrowheads="1"/>
              </p:cNvSpPr>
              <p:nvPr/>
            </p:nvSpPr>
            <p:spPr bwMode="auto">
              <a:xfrm>
                <a:off x="3984" y="1776"/>
                <a:ext cx="240" cy="48"/>
              </a:xfrm>
              <a:prstGeom prst="parallelogram">
                <a:avLst>
                  <a:gd name="adj" fmla="val 125000"/>
                </a:avLst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>
                <a:spAutoFit/>
              </a:bodyPr>
              <a:lstStyle/>
              <a:p>
                <a:endParaRPr lang="en-US" sz="1991"/>
              </a:p>
            </p:txBody>
          </p:sp>
          <p:sp>
            <p:nvSpPr>
              <p:cNvPr id="116992" name="AutoShape 256"/>
              <p:cNvSpPr>
                <a:spLocks noChangeArrowheads="1"/>
              </p:cNvSpPr>
              <p:nvPr/>
            </p:nvSpPr>
            <p:spPr bwMode="auto">
              <a:xfrm>
                <a:off x="4176" y="1776"/>
                <a:ext cx="240" cy="48"/>
              </a:xfrm>
              <a:prstGeom prst="parallelogram">
                <a:avLst>
                  <a:gd name="adj" fmla="val 125000"/>
                </a:avLst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>
                <a:spAutoFit/>
              </a:bodyPr>
              <a:lstStyle/>
              <a:p>
                <a:endParaRPr lang="en-US" sz="1991"/>
              </a:p>
            </p:txBody>
          </p:sp>
          <p:sp>
            <p:nvSpPr>
              <p:cNvPr id="116993" name="AutoShape 257"/>
              <p:cNvSpPr>
                <a:spLocks noChangeArrowheads="1"/>
              </p:cNvSpPr>
              <p:nvPr/>
            </p:nvSpPr>
            <p:spPr bwMode="auto">
              <a:xfrm>
                <a:off x="4032" y="1728"/>
                <a:ext cx="240" cy="48"/>
              </a:xfrm>
              <a:prstGeom prst="parallelogram">
                <a:avLst>
                  <a:gd name="adj" fmla="val 125000"/>
                </a:avLst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>
                <a:spAutoFit/>
              </a:bodyPr>
              <a:lstStyle/>
              <a:p>
                <a:endParaRPr lang="en-US" sz="1991"/>
              </a:p>
            </p:txBody>
          </p:sp>
          <p:sp>
            <p:nvSpPr>
              <p:cNvPr id="116994" name="AutoShape 258"/>
              <p:cNvSpPr>
                <a:spLocks noChangeArrowheads="1"/>
              </p:cNvSpPr>
              <p:nvPr/>
            </p:nvSpPr>
            <p:spPr bwMode="auto">
              <a:xfrm>
                <a:off x="4224" y="1728"/>
                <a:ext cx="240" cy="48"/>
              </a:xfrm>
              <a:prstGeom prst="parallelogram">
                <a:avLst>
                  <a:gd name="adj" fmla="val 125000"/>
                </a:avLst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>
                <a:spAutoFit/>
              </a:bodyPr>
              <a:lstStyle/>
              <a:p>
                <a:endParaRPr lang="en-US" sz="1991"/>
              </a:p>
            </p:txBody>
          </p:sp>
          <p:sp>
            <p:nvSpPr>
              <p:cNvPr id="116995" name="AutoShape 259"/>
              <p:cNvSpPr>
                <a:spLocks noChangeArrowheads="1"/>
              </p:cNvSpPr>
              <p:nvPr/>
            </p:nvSpPr>
            <p:spPr bwMode="auto">
              <a:xfrm>
                <a:off x="4080" y="1680"/>
                <a:ext cx="240" cy="48"/>
              </a:xfrm>
              <a:prstGeom prst="parallelogram">
                <a:avLst>
                  <a:gd name="adj" fmla="val 125000"/>
                </a:avLst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>
                <a:spAutoFit/>
              </a:bodyPr>
              <a:lstStyle/>
              <a:p>
                <a:endParaRPr lang="en-US" sz="1991"/>
              </a:p>
            </p:txBody>
          </p:sp>
          <p:sp>
            <p:nvSpPr>
              <p:cNvPr id="116996" name="AutoShape 260"/>
              <p:cNvSpPr>
                <a:spLocks noChangeArrowheads="1"/>
              </p:cNvSpPr>
              <p:nvPr/>
            </p:nvSpPr>
            <p:spPr bwMode="auto">
              <a:xfrm>
                <a:off x="4272" y="1680"/>
                <a:ext cx="240" cy="48"/>
              </a:xfrm>
              <a:prstGeom prst="parallelogram">
                <a:avLst>
                  <a:gd name="adj" fmla="val 125000"/>
                </a:avLst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>
                <a:spAutoFit/>
              </a:bodyPr>
              <a:lstStyle/>
              <a:p>
                <a:endParaRPr lang="en-US" sz="1991"/>
              </a:p>
            </p:txBody>
          </p:sp>
          <p:sp>
            <p:nvSpPr>
              <p:cNvPr id="116997" name="AutoShape 261"/>
              <p:cNvSpPr>
                <a:spLocks noChangeArrowheads="1"/>
              </p:cNvSpPr>
              <p:nvPr/>
            </p:nvSpPr>
            <p:spPr bwMode="auto">
              <a:xfrm>
                <a:off x="4128" y="1632"/>
                <a:ext cx="240" cy="48"/>
              </a:xfrm>
              <a:prstGeom prst="parallelogram">
                <a:avLst>
                  <a:gd name="adj" fmla="val 125000"/>
                </a:avLst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>
                <a:spAutoFit/>
              </a:bodyPr>
              <a:lstStyle/>
              <a:p>
                <a:endParaRPr lang="en-US" sz="1991"/>
              </a:p>
            </p:txBody>
          </p:sp>
          <p:sp>
            <p:nvSpPr>
              <p:cNvPr id="116998" name="AutoShape 262"/>
              <p:cNvSpPr>
                <a:spLocks noChangeArrowheads="1"/>
              </p:cNvSpPr>
              <p:nvPr/>
            </p:nvSpPr>
            <p:spPr bwMode="auto">
              <a:xfrm>
                <a:off x="4320" y="1632"/>
                <a:ext cx="240" cy="48"/>
              </a:xfrm>
              <a:prstGeom prst="parallelogram">
                <a:avLst>
                  <a:gd name="adj" fmla="val 125000"/>
                </a:avLst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>
                <a:spAutoFit/>
              </a:bodyPr>
              <a:lstStyle/>
              <a:p>
                <a:endParaRPr lang="en-US" sz="1991"/>
              </a:p>
            </p:txBody>
          </p:sp>
          <p:sp>
            <p:nvSpPr>
              <p:cNvPr id="116999" name="AutoShape 263"/>
              <p:cNvSpPr>
                <a:spLocks noChangeArrowheads="1"/>
              </p:cNvSpPr>
              <p:nvPr/>
            </p:nvSpPr>
            <p:spPr bwMode="auto">
              <a:xfrm>
                <a:off x="4176" y="1584"/>
                <a:ext cx="240" cy="48"/>
              </a:xfrm>
              <a:prstGeom prst="parallelogram">
                <a:avLst>
                  <a:gd name="adj" fmla="val 125000"/>
                </a:avLst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>
                <a:spAutoFit/>
              </a:bodyPr>
              <a:lstStyle/>
              <a:p>
                <a:endParaRPr lang="en-US" sz="1991"/>
              </a:p>
            </p:txBody>
          </p:sp>
          <p:sp>
            <p:nvSpPr>
              <p:cNvPr id="117000" name="AutoShape 264"/>
              <p:cNvSpPr>
                <a:spLocks noChangeArrowheads="1"/>
              </p:cNvSpPr>
              <p:nvPr/>
            </p:nvSpPr>
            <p:spPr bwMode="auto">
              <a:xfrm>
                <a:off x="4368" y="1584"/>
                <a:ext cx="240" cy="48"/>
              </a:xfrm>
              <a:prstGeom prst="parallelogram">
                <a:avLst>
                  <a:gd name="adj" fmla="val 125000"/>
                </a:avLst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>
                <a:spAutoFit/>
              </a:bodyPr>
              <a:lstStyle/>
              <a:p>
                <a:endParaRPr lang="en-US" sz="1991"/>
              </a:p>
            </p:txBody>
          </p:sp>
          <p:sp>
            <p:nvSpPr>
              <p:cNvPr id="117001" name="AutoShape 265"/>
              <p:cNvSpPr>
                <a:spLocks noChangeArrowheads="1"/>
              </p:cNvSpPr>
              <p:nvPr/>
            </p:nvSpPr>
            <p:spPr bwMode="auto">
              <a:xfrm>
                <a:off x="4224" y="1536"/>
                <a:ext cx="240" cy="48"/>
              </a:xfrm>
              <a:prstGeom prst="parallelogram">
                <a:avLst>
                  <a:gd name="adj" fmla="val 125000"/>
                </a:avLst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>
                <a:spAutoFit/>
              </a:bodyPr>
              <a:lstStyle/>
              <a:p>
                <a:endParaRPr lang="en-US" sz="1991"/>
              </a:p>
            </p:txBody>
          </p:sp>
          <p:sp>
            <p:nvSpPr>
              <p:cNvPr id="117002" name="AutoShape 266"/>
              <p:cNvSpPr>
                <a:spLocks noChangeArrowheads="1"/>
              </p:cNvSpPr>
              <p:nvPr/>
            </p:nvSpPr>
            <p:spPr bwMode="auto">
              <a:xfrm>
                <a:off x="4416" y="1536"/>
                <a:ext cx="240" cy="48"/>
              </a:xfrm>
              <a:prstGeom prst="parallelogram">
                <a:avLst>
                  <a:gd name="adj" fmla="val 125000"/>
                </a:avLst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>
                <a:spAutoFit/>
              </a:bodyPr>
              <a:lstStyle/>
              <a:p>
                <a:endParaRPr lang="en-US" sz="1991"/>
              </a:p>
            </p:txBody>
          </p:sp>
          <p:sp>
            <p:nvSpPr>
              <p:cNvPr id="117003" name="AutoShape 267"/>
              <p:cNvSpPr>
                <a:spLocks noChangeArrowheads="1"/>
              </p:cNvSpPr>
              <p:nvPr/>
            </p:nvSpPr>
            <p:spPr bwMode="auto">
              <a:xfrm>
                <a:off x="4272" y="1488"/>
                <a:ext cx="240" cy="48"/>
              </a:xfrm>
              <a:prstGeom prst="parallelogram">
                <a:avLst>
                  <a:gd name="adj" fmla="val 125000"/>
                </a:avLst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>
                <a:spAutoFit/>
              </a:bodyPr>
              <a:lstStyle/>
              <a:p>
                <a:endParaRPr lang="en-US" sz="1991"/>
              </a:p>
            </p:txBody>
          </p:sp>
          <p:sp>
            <p:nvSpPr>
              <p:cNvPr id="117004" name="AutoShape 268"/>
              <p:cNvSpPr>
                <a:spLocks noChangeArrowheads="1"/>
              </p:cNvSpPr>
              <p:nvPr/>
            </p:nvSpPr>
            <p:spPr bwMode="auto">
              <a:xfrm>
                <a:off x="4464" y="1488"/>
                <a:ext cx="240" cy="48"/>
              </a:xfrm>
              <a:prstGeom prst="parallelogram">
                <a:avLst>
                  <a:gd name="adj" fmla="val 125000"/>
                </a:avLst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>
                <a:spAutoFit/>
              </a:bodyPr>
              <a:lstStyle/>
              <a:p>
                <a:endParaRPr lang="en-US" sz="1991"/>
              </a:p>
            </p:txBody>
          </p:sp>
          <p:sp>
            <p:nvSpPr>
              <p:cNvPr id="117005" name="AutoShape 269"/>
              <p:cNvSpPr>
                <a:spLocks noChangeArrowheads="1"/>
              </p:cNvSpPr>
              <p:nvPr/>
            </p:nvSpPr>
            <p:spPr bwMode="auto">
              <a:xfrm>
                <a:off x="4320" y="1440"/>
                <a:ext cx="240" cy="48"/>
              </a:xfrm>
              <a:prstGeom prst="parallelogram">
                <a:avLst>
                  <a:gd name="adj" fmla="val 125000"/>
                </a:avLst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>
                <a:spAutoFit/>
              </a:bodyPr>
              <a:lstStyle/>
              <a:p>
                <a:endParaRPr lang="en-US" sz="1991"/>
              </a:p>
            </p:txBody>
          </p:sp>
          <p:sp>
            <p:nvSpPr>
              <p:cNvPr id="117006" name="AutoShape 270"/>
              <p:cNvSpPr>
                <a:spLocks noChangeArrowheads="1"/>
              </p:cNvSpPr>
              <p:nvPr/>
            </p:nvSpPr>
            <p:spPr bwMode="auto">
              <a:xfrm>
                <a:off x="4512" y="1440"/>
                <a:ext cx="240" cy="48"/>
              </a:xfrm>
              <a:prstGeom prst="parallelogram">
                <a:avLst>
                  <a:gd name="adj" fmla="val 125000"/>
                </a:avLst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>
                <a:spAutoFit/>
              </a:bodyPr>
              <a:lstStyle/>
              <a:p>
                <a:endParaRPr lang="en-US" sz="1991"/>
              </a:p>
            </p:txBody>
          </p:sp>
          <p:sp>
            <p:nvSpPr>
              <p:cNvPr id="117007" name="AutoShape 271"/>
              <p:cNvSpPr>
                <a:spLocks noChangeArrowheads="1"/>
              </p:cNvSpPr>
              <p:nvPr/>
            </p:nvSpPr>
            <p:spPr bwMode="auto">
              <a:xfrm>
                <a:off x="4368" y="1392"/>
                <a:ext cx="240" cy="48"/>
              </a:xfrm>
              <a:prstGeom prst="parallelogram">
                <a:avLst>
                  <a:gd name="adj" fmla="val 125000"/>
                </a:avLst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>
                <a:spAutoFit/>
              </a:bodyPr>
              <a:lstStyle/>
              <a:p>
                <a:endParaRPr lang="en-US" sz="1991"/>
              </a:p>
            </p:txBody>
          </p:sp>
          <p:sp>
            <p:nvSpPr>
              <p:cNvPr id="117008" name="AutoShape 272"/>
              <p:cNvSpPr>
                <a:spLocks noChangeArrowheads="1"/>
              </p:cNvSpPr>
              <p:nvPr/>
            </p:nvSpPr>
            <p:spPr bwMode="auto">
              <a:xfrm>
                <a:off x="4560" y="1392"/>
                <a:ext cx="240" cy="48"/>
              </a:xfrm>
              <a:prstGeom prst="parallelogram">
                <a:avLst>
                  <a:gd name="adj" fmla="val 125000"/>
                </a:avLst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>
                <a:spAutoFit/>
              </a:bodyPr>
              <a:lstStyle/>
              <a:p>
                <a:endParaRPr lang="en-US" sz="1991"/>
              </a:p>
            </p:txBody>
          </p:sp>
          <p:sp>
            <p:nvSpPr>
              <p:cNvPr id="117009" name="AutoShape 273"/>
              <p:cNvSpPr>
                <a:spLocks noChangeArrowheads="1"/>
              </p:cNvSpPr>
              <p:nvPr/>
            </p:nvSpPr>
            <p:spPr bwMode="auto">
              <a:xfrm>
                <a:off x="4416" y="1344"/>
                <a:ext cx="240" cy="48"/>
              </a:xfrm>
              <a:prstGeom prst="parallelogram">
                <a:avLst>
                  <a:gd name="adj" fmla="val 125000"/>
                </a:avLst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>
                <a:spAutoFit/>
              </a:bodyPr>
              <a:lstStyle/>
              <a:p>
                <a:endParaRPr lang="en-US" sz="1991"/>
              </a:p>
            </p:txBody>
          </p:sp>
          <p:sp>
            <p:nvSpPr>
              <p:cNvPr id="117010" name="AutoShape 274"/>
              <p:cNvSpPr>
                <a:spLocks noChangeArrowheads="1"/>
              </p:cNvSpPr>
              <p:nvPr/>
            </p:nvSpPr>
            <p:spPr bwMode="auto">
              <a:xfrm>
                <a:off x="4608" y="1344"/>
                <a:ext cx="240" cy="48"/>
              </a:xfrm>
              <a:prstGeom prst="parallelogram">
                <a:avLst>
                  <a:gd name="adj" fmla="val 125000"/>
                </a:avLst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>
                <a:spAutoFit/>
              </a:bodyPr>
              <a:lstStyle/>
              <a:p>
                <a:endParaRPr lang="en-US" sz="1991"/>
              </a:p>
            </p:txBody>
          </p:sp>
          <p:sp>
            <p:nvSpPr>
              <p:cNvPr id="117011" name="Rectangle 275"/>
              <p:cNvSpPr>
                <a:spLocks noChangeArrowheads="1"/>
              </p:cNvSpPr>
              <p:nvPr/>
            </p:nvSpPr>
            <p:spPr bwMode="auto">
              <a:xfrm>
                <a:off x="3696" y="2693"/>
                <a:ext cx="0" cy="136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 anchor="ctr">
                <a:spAutoFit/>
              </a:bodyPr>
              <a:lstStyle/>
              <a:p>
                <a:endParaRPr lang="en-US" sz="1991"/>
              </a:p>
            </p:txBody>
          </p:sp>
          <p:sp>
            <p:nvSpPr>
              <p:cNvPr id="117012" name="Rectangle 276"/>
              <p:cNvSpPr>
                <a:spLocks noChangeArrowheads="1"/>
              </p:cNvSpPr>
              <p:nvPr/>
            </p:nvSpPr>
            <p:spPr bwMode="auto">
              <a:xfrm>
                <a:off x="3888" y="2693"/>
                <a:ext cx="0" cy="136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 anchor="ctr">
                <a:spAutoFit/>
              </a:bodyPr>
              <a:lstStyle/>
              <a:p>
                <a:endParaRPr lang="en-US" sz="1991"/>
              </a:p>
            </p:txBody>
          </p:sp>
          <p:sp>
            <p:nvSpPr>
              <p:cNvPr id="117013" name="Line 277"/>
              <p:cNvSpPr>
                <a:spLocks noChangeShapeType="1"/>
              </p:cNvSpPr>
              <p:nvPr/>
            </p:nvSpPr>
            <p:spPr bwMode="auto">
              <a:xfrm flipV="1">
                <a:off x="4080" y="2640"/>
                <a:ext cx="768" cy="76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/>
              <a:p>
                <a:endParaRPr lang="en-US" sz="1991"/>
              </a:p>
            </p:txBody>
          </p:sp>
          <p:sp>
            <p:nvSpPr>
              <p:cNvPr id="117014" name="Line 278"/>
              <p:cNvSpPr>
                <a:spLocks noChangeShapeType="1"/>
              </p:cNvSpPr>
              <p:nvPr/>
            </p:nvSpPr>
            <p:spPr bwMode="auto">
              <a:xfrm>
                <a:off x="4128" y="2064"/>
                <a:ext cx="0" cy="129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endParaRPr lang="en-US" sz="1991"/>
              </a:p>
            </p:txBody>
          </p:sp>
          <p:sp>
            <p:nvSpPr>
              <p:cNvPr id="117015" name="Line 279"/>
              <p:cNvSpPr>
                <a:spLocks noChangeShapeType="1"/>
              </p:cNvSpPr>
              <p:nvPr/>
            </p:nvSpPr>
            <p:spPr bwMode="auto">
              <a:xfrm>
                <a:off x="4176" y="2016"/>
                <a:ext cx="0" cy="129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endParaRPr lang="en-US" sz="1991"/>
              </a:p>
            </p:txBody>
          </p:sp>
          <p:sp>
            <p:nvSpPr>
              <p:cNvPr id="117016" name="Line 280"/>
              <p:cNvSpPr>
                <a:spLocks noChangeShapeType="1"/>
              </p:cNvSpPr>
              <p:nvPr/>
            </p:nvSpPr>
            <p:spPr bwMode="auto">
              <a:xfrm>
                <a:off x="4224" y="1968"/>
                <a:ext cx="0" cy="129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endParaRPr lang="en-US" sz="1991"/>
              </a:p>
            </p:txBody>
          </p:sp>
          <p:sp>
            <p:nvSpPr>
              <p:cNvPr id="117017" name="Line 281"/>
              <p:cNvSpPr>
                <a:spLocks noChangeShapeType="1"/>
              </p:cNvSpPr>
              <p:nvPr/>
            </p:nvSpPr>
            <p:spPr bwMode="auto">
              <a:xfrm>
                <a:off x="4272" y="1920"/>
                <a:ext cx="0" cy="129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endParaRPr lang="en-US" sz="1991"/>
              </a:p>
            </p:txBody>
          </p:sp>
          <p:sp>
            <p:nvSpPr>
              <p:cNvPr id="117018" name="Line 282"/>
              <p:cNvSpPr>
                <a:spLocks noChangeShapeType="1"/>
              </p:cNvSpPr>
              <p:nvPr/>
            </p:nvSpPr>
            <p:spPr bwMode="auto">
              <a:xfrm>
                <a:off x="4320" y="1872"/>
                <a:ext cx="0" cy="129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endParaRPr lang="en-US" sz="1991"/>
              </a:p>
            </p:txBody>
          </p:sp>
          <p:sp>
            <p:nvSpPr>
              <p:cNvPr id="117019" name="Line 283"/>
              <p:cNvSpPr>
                <a:spLocks noChangeShapeType="1"/>
              </p:cNvSpPr>
              <p:nvPr/>
            </p:nvSpPr>
            <p:spPr bwMode="auto">
              <a:xfrm>
                <a:off x="4368" y="1824"/>
                <a:ext cx="0" cy="129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endParaRPr lang="en-US" sz="1991"/>
              </a:p>
            </p:txBody>
          </p:sp>
          <p:sp>
            <p:nvSpPr>
              <p:cNvPr id="117020" name="Line 284"/>
              <p:cNvSpPr>
                <a:spLocks noChangeShapeType="1"/>
              </p:cNvSpPr>
              <p:nvPr/>
            </p:nvSpPr>
            <p:spPr bwMode="auto">
              <a:xfrm>
                <a:off x="4416" y="1776"/>
                <a:ext cx="0" cy="129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endParaRPr lang="en-US" sz="1991"/>
              </a:p>
            </p:txBody>
          </p:sp>
          <p:sp>
            <p:nvSpPr>
              <p:cNvPr id="117021" name="Line 285"/>
              <p:cNvSpPr>
                <a:spLocks noChangeShapeType="1"/>
              </p:cNvSpPr>
              <p:nvPr/>
            </p:nvSpPr>
            <p:spPr bwMode="auto">
              <a:xfrm>
                <a:off x="4464" y="1728"/>
                <a:ext cx="0" cy="129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endParaRPr lang="en-US" sz="1991"/>
              </a:p>
            </p:txBody>
          </p:sp>
          <p:sp>
            <p:nvSpPr>
              <p:cNvPr id="117022" name="Line 286"/>
              <p:cNvSpPr>
                <a:spLocks noChangeShapeType="1"/>
              </p:cNvSpPr>
              <p:nvPr/>
            </p:nvSpPr>
            <p:spPr bwMode="auto">
              <a:xfrm>
                <a:off x="4512" y="1680"/>
                <a:ext cx="0" cy="129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endParaRPr lang="en-US" sz="1991"/>
              </a:p>
            </p:txBody>
          </p:sp>
          <p:sp>
            <p:nvSpPr>
              <p:cNvPr id="117023" name="Line 287"/>
              <p:cNvSpPr>
                <a:spLocks noChangeShapeType="1"/>
              </p:cNvSpPr>
              <p:nvPr/>
            </p:nvSpPr>
            <p:spPr bwMode="auto">
              <a:xfrm>
                <a:off x="4560" y="1632"/>
                <a:ext cx="0" cy="129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endParaRPr lang="en-US" sz="1991"/>
              </a:p>
            </p:txBody>
          </p:sp>
          <p:sp>
            <p:nvSpPr>
              <p:cNvPr id="117024" name="Line 288"/>
              <p:cNvSpPr>
                <a:spLocks noChangeShapeType="1"/>
              </p:cNvSpPr>
              <p:nvPr/>
            </p:nvSpPr>
            <p:spPr bwMode="auto">
              <a:xfrm>
                <a:off x="4608" y="1584"/>
                <a:ext cx="0" cy="129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endParaRPr lang="en-US" sz="1991"/>
              </a:p>
            </p:txBody>
          </p:sp>
          <p:sp>
            <p:nvSpPr>
              <p:cNvPr id="117025" name="Line 289"/>
              <p:cNvSpPr>
                <a:spLocks noChangeShapeType="1"/>
              </p:cNvSpPr>
              <p:nvPr/>
            </p:nvSpPr>
            <p:spPr bwMode="auto">
              <a:xfrm>
                <a:off x="4656" y="1536"/>
                <a:ext cx="0" cy="129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endParaRPr lang="en-US" sz="1991"/>
              </a:p>
            </p:txBody>
          </p:sp>
          <p:sp>
            <p:nvSpPr>
              <p:cNvPr id="117026" name="Line 290"/>
              <p:cNvSpPr>
                <a:spLocks noChangeShapeType="1"/>
              </p:cNvSpPr>
              <p:nvPr/>
            </p:nvSpPr>
            <p:spPr bwMode="auto">
              <a:xfrm>
                <a:off x="4704" y="1488"/>
                <a:ext cx="0" cy="129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endParaRPr lang="en-US" sz="1991"/>
              </a:p>
            </p:txBody>
          </p:sp>
          <p:sp>
            <p:nvSpPr>
              <p:cNvPr id="117027" name="Line 291"/>
              <p:cNvSpPr>
                <a:spLocks noChangeShapeType="1"/>
              </p:cNvSpPr>
              <p:nvPr/>
            </p:nvSpPr>
            <p:spPr bwMode="auto">
              <a:xfrm>
                <a:off x="4752" y="1440"/>
                <a:ext cx="0" cy="129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endParaRPr lang="en-US" sz="1991"/>
              </a:p>
            </p:txBody>
          </p:sp>
          <p:sp>
            <p:nvSpPr>
              <p:cNvPr id="117028" name="Line 292"/>
              <p:cNvSpPr>
                <a:spLocks noChangeShapeType="1"/>
              </p:cNvSpPr>
              <p:nvPr/>
            </p:nvSpPr>
            <p:spPr bwMode="auto">
              <a:xfrm>
                <a:off x="4800" y="1392"/>
                <a:ext cx="0" cy="129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endParaRPr lang="en-US" sz="1991"/>
              </a:p>
            </p:txBody>
          </p:sp>
          <p:sp>
            <p:nvSpPr>
              <p:cNvPr id="117029" name="Line 293"/>
              <p:cNvSpPr>
                <a:spLocks noChangeShapeType="1"/>
              </p:cNvSpPr>
              <p:nvPr/>
            </p:nvSpPr>
            <p:spPr bwMode="auto">
              <a:xfrm>
                <a:off x="4848" y="1344"/>
                <a:ext cx="0" cy="129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endParaRPr lang="en-US" sz="1991"/>
              </a:p>
            </p:txBody>
          </p:sp>
        </p:grpSp>
        <p:sp>
          <p:nvSpPr>
            <p:cNvPr id="117030" name="Text Box 294"/>
            <p:cNvSpPr txBox="1">
              <a:spLocks noChangeArrowheads="1"/>
            </p:cNvSpPr>
            <p:nvPr/>
          </p:nvSpPr>
          <p:spPr bwMode="auto">
            <a:xfrm>
              <a:off x="2496" y="1200"/>
              <a:ext cx="912" cy="1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n-US" altLang="en-US" sz="2276"/>
                <a:t>Grid of Neurons</a:t>
              </a:r>
            </a:p>
          </p:txBody>
        </p:sp>
      </p:grpSp>
      <p:grpSp>
        <p:nvGrpSpPr>
          <p:cNvPr id="117031" name="Group 295"/>
          <p:cNvGrpSpPr>
            <a:grpSpLocks/>
          </p:cNvGrpSpPr>
          <p:nvPr/>
        </p:nvGrpSpPr>
        <p:grpSpPr bwMode="auto">
          <a:xfrm>
            <a:off x="3567290" y="5201921"/>
            <a:ext cx="6908801" cy="3677895"/>
            <a:chOff x="960" y="2302"/>
            <a:chExt cx="3060" cy="1647"/>
          </a:xfrm>
        </p:grpSpPr>
        <p:grpSp>
          <p:nvGrpSpPr>
            <p:cNvPr id="117032" name="Group 296"/>
            <p:cNvGrpSpPr>
              <a:grpSpLocks/>
            </p:cNvGrpSpPr>
            <p:nvPr/>
          </p:nvGrpSpPr>
          <p:grpSpPr bwMode="auto">
            <a:xfrm>
              <a:off x="960" y="2302"/>
              <a:ext cx="3060" cy="1298"/>
              <a:chOff x="1020" y="2110"/>
              <a:chExt cx="3060" cy="1298"/>
            </a:xfrm>
          </p:grpSpPr>
          <p:grpSp>
            <p:nvGrpSpPr>
              <p:cNvPr id="117033" name="Group 297"/>
              <p:cNvGrpSpPr>
                <a:grpSpLocks/>
              </p:cNvGrpSpPr>
              <p:nvPr/>
            </p:nvGrpSpPr>
            <p:grpSpPr bwMode="auto">
              <a:xfrm rot="5400000" flipH="1">
                <a:off x="493" y="2639"/>
                <a:ext cx="1245" cy="192"/>
                <a:chOff x="1632" y="1810"/>
                <a:chExt cx="2178" cy="915"/>
              </a:xfrm>
            </p:grpSpPr>
            <p:sp>
              <p:nvSpPr>
                <p:cNvPr id="117034" name="Line 298"/>
                <p:cNvSpPr>
                  <a:spLocks noChangeShapeType="1"/>
                </p:cNvSpPr>
                <p:nvPr/>
              </p:nvSpPr>
              <p:spPr bwMode="auto">
                <a:xfrm flipV="1">
                  <a:off x="2033" y="2690"/>
                  <a:ext cx="1" cy="35"/>
                </a:xfrm>
                <a:prstGeom prst="line">
                  <a:avLst/>
                </a:pr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035" name="Freeform 299"/>
                <p:cNvSpPr>
                  <a:spLocks/>
                </p:cNvSpPr>
                <p:nvPr/>
              </p:nvSpPr>
              <p:spPr bwMode="auto">
                <a:xfrm>
                  <a:off x="1632" y="1924"/>
                  <a:ext cx="43" cy="217"/>
                </a:xfrm>
                <a:custGeom>
                  <a:avLst/>
                  <a:gdLst>
                    <a:gd name="T0" fmla="*/ 0 w 43"/>
                    <a:gd name="T1" fmla="*/ 217 h 217"/>
                    <a:gd name="T2" fmla="*/ 9 w 43"/>
                    <a:gd name="T3" fmla="*/ 183 h 217"/>
                    <a:gd name="T4" fmla="*/ 9 w 43"/>
                    <a:gd name="T5" fmla="*/ 148 h 217"/>
                    <a:gd name="T6" fmla="*/ 17 w 43"/>
                    <a:gd name="T7" fmla="*/ 104 h 217"/>
                    <a:gd name="T8" fmla="*/ 17 w 43"/>
                    <a:gd name="T9" fmla="*/ 61 h 217"/>
                    <a:gd name="T10" fmla="*/ 26 w 43"/>
                    <a:gd name="T11" fmla="*/ 26 h 217"/>
                    <a:gd name="T12" fmla="*/ 35 w 43"/>
                    <a:gd name="T13" fmla="*/ 8 h 217"/>
                    <a:gd name="T14" fmla="*/ 35 w 43"/>
                    <a:gd name="T15" fmla="*/ 0 h 217"/>
                    <a:gd name="T16" fmla="*/ 43 w 43"/>
                    <a:gd name="T17" fmla="*/ 8 h 217"/>
                    <a:gd name="T18" fmla="*/ 43 w 43"/>
                    <a:gd name="T19" fmla="*/ 17 h 2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43" h="217">
                      <a:moveTo>
                        <a:pt x="0" y="217"/>
                      </a:moveTo>
                      <a:lnTo>
                        <a:pt x="9" y="183"/>
                      </a:lnTo>
                      <a:lnTo>
                        <a:pt x="9" y="148"/>
                      </a:lnTo>
                      <a:lnTo>
                        <a:pt x="17" y="104"/>
                      </a:lnTo>
                      <a:lnTo>
                        <a:pt x="17" y="61"/>
                      </a:lnTo>
                      <a:lnTo>
                        <a:pt x="26" y="26"/>
                      </a:lnTo>
                      <a:lnTo>
                        <a:pt x="35" y="8"/>
                      </a:lnTo>
                      <a:lnTo>
                        <a:pt x="35" y="0"/>
                      </a:lnTo>
                      <a:lnTo>
                        <a:pt x="43" y="8"/>
                      </a:lnTo>
                      <a:lnTo>
                        <a:pt x="43" y="17"/>
                      </a:lnTo>
                    </a:path>
                  </a:pathLst>
                </a:custGeom>
                <a:noFill/>
                <a:ln w="14288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036" name="Freeform 300"/>
                <p:cNvSpPr>
                  <a:spLocks/>
                </p:cNvSpPr>
                <p:nvPr/>
              </p:nvSpPr>
              <p:spPr bwMode="auto">
                <a:xfrm>
                  <a:off x="1675" y="1941"/>
                  <a:ext cx="44" cy="688"/>
                </a:xfrm>
                <a:custGeom>
                  <a:avLst/>
                  <a:gdLst>
                    <a:gd name="T0" fmla="*/ 0 w 44"/>
                    <a:gd name="T1" fmla="*/ 0 h 688"/>
                    <a:gd name="T2" fmla="*/ 0 w 44"/>
                    <a:gd name="T3" fmla="*/ 17 h 688"/>
                    <a:gd name="T4" fmla="*/ 9 w 44"/>
                    <a:gd name="T5" fmla="*/ 52 h 688"/>
                    <a:gd name="T6" fmla="*/ 9 w 44"/>
                    <a:gd name="T7" fmla="*/ 96 h 688"/>
                    <a:gd name="T8" fmla="*/ 9 w 44"/>
                    <a:gd name="T9" fmla="*/ 139 h 688"/>
                    <a:gd name="T10" fmla="*/ 18 w 44"/>
                    <a:gd name="T11" fmla="*/ 253 h 688"/>
                    <a:gd name="T12" fmla="*/ 18 w 44"/>
                    <a:gd name="T13" fmla="*/ 366 h 688"/>
                    <a:gd name="T14" fmla="*/ 27 w 44"/>
                    <a:gd name="T15" fmla="*/ 488 h 688"/>
                    <a:gd name="T16" fmla="*/ 27 w 44"/>
                    <a:gd name="T17" fmla="*/ 540 h 688"/>
                    <a:gd name="T18" fmla="*/ 35 w 44"/>
                    <a:gd name="T19" fmla="*/ 584 h 688"/>
                    <a:gd name="T20" fmla="*/ 35 w 44"/>
                    <a:gd name="T21" fmla="*/ 627 h 688"/>
                    <a:gd name="T22" fmla="*/ 35 w 44"/>
                    <a:gd name="T23" fmla="*/ 662 h 688"/>
                    <a:gd name="T24" fmla="*/ 44 w 44"/>
                    <a:gd name="T25" fmla="*/ 680 h 688"/>
                    <a:gd name="T26" fmla="*/ 44 w 44"/>
                    <a:gd name="T27" fmla="*/ 688 h 6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44" h="688">
                      <a:moveTo>
                        <a:pt x="0" y="0"/>
                      </a:moveTo>
                      <a:lnTo>
                        <a:pt x="0" y="17"/>
                      </a:lnTo>
                      <a:lnTo>
                        <a:pt x="9" y="52"/>
                      </a:lnTo>
                      <a:lnTo>
                        <a:pt x="9" y="96"/>
                      </a:lnTo>
                      <a:lnTo>
                        <a:pt x="9" y="139"/>
                      </a:lnTo>
                      <a:lnTo>
                        <a:pt x="18" y="253"/>
                      </a:lnTo>
                      <a:lnTo>
                        <a:pt x="18" y="366"/>
                      </a:lnTo>
                      <a:lnTo>
                        <a:pt x="27" y="488"/>
                      </a:lnTo>
                      <a:lnTo>
                        <a:pt x="27" y="540"/>
                      </a:lnTo>
                      <a:lnTo>
                        <a:pt x="35" y="584"/>
                      </a:lnTo>
                      <a:lnTo>
                        <a:pt x="35" y="627"/>
                      </a:lnTo>
                      <a:lnTo>
                        <a:pt x="35" y="662"/>
                      </a:lnTo>
                      <a:lnTo>
                        <a:pt x="44" y="680"/>
                      </a:lnTo>
                      <a:lnTo>
                        <a:pt x="44" y="688"/>
                      </a:lnTo>
                    </a:path>
                  </a:pathLst>
                </a:custGeom>
                <a:noFill/>
                <a:ln w="14288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037" name="Freeform 301"/>
                <p:cNvSpPr>
                  <a:spLocks/>
                </p:cNvSpPr>
                <p:nvPr/>
              </p:nvSpPr>
              <p:spPr bwMode="auto">
                <a:xfrm>
                  <a:off x="1719" y="2028"/>
                  <a:ext cx="44" cy="601"/>
                </a:xfrm>
                <a:custGeom>
                  <a:avLst/>
                  <a:gdLst>
                    <a:gd name="T0" fmla="*/ 0 w 44"/>
                    <a:gd name="T1" fmla="*/ 601 h 601"/>
                    <a:gd name="T2" fmla="*/ 0 w 44"/>
                    <a:gd name="T3" fmla="*/ 601 h 601"/>
                    <a:gd name="T4" fmla="*/ 9 w 44"/>
                    <a:gd name="T5" fmla="*/ 584 h 601"/>
                    <a:gd name="T6" fmla="*/ 9 w 44"/>
                    <a:gd name="T7" fmla="*/ 549 h 601"/>
                    <a:gd name="T8" fmla="*/ 9 w 44"/>
                    <a:gd name="T9" fmla="*/ 514 h 601"/>
                    <a:gd name="T10" fmla="*/ 17 w 44"/>
                    <a:gd name="T11" fmla="*/ 471 h 601"/>
                    <a:gd name="T12" fmla="*/ 17 w 44"/>
                    <a:gd name="T13" fmla="*/ 418 h 601"/>
                    <a:gd name="T14" fmla="*/ 17 w 44"/>
                    <a:gd name="T15" fmla="*/ 314 h 601"/>
                    <a:gd name="T16" fmla="*/ 26 w 44"/>
                    <a:gd name="T17" fmla="*/ 201 h 601"/>
                    <a:gd name="T18" fmla="*/ 26 w 44"/>
                    <a:gd name="T19" fmla="*/ 148 h 601"/>
                    <a:gd name="T20" fmla="*/ 35 w 44"/>
                    <a:gd name="T21" fmla="*/ 105 h 601"/>
                    <a:gd name="T22" fmla="*/ 35 w 44"/>
                    <a:gd name="T23" fmla="*/ 61 h 601"/>
                    <a:gd name="T24" fmla="*/ 35 w 44"/>
                    <a:gd name="T25" fmla="*/ 26 h 601"/>
                    <a:gd name="T26" fmla="*/ 44 w 44"/>
                    <a:gd name="T27" fmla="*/ 9 h 601"/>
                    <a:gd name="T28" fmla="*/ 44 w 44"/>
                    <a:gd name="T29" fmla="*/ 0 h 6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44" h="601">
                      <a:moveTo>
                        <a:pt x="0" y="601"/>
                      </a:moveTo>
                      <a:lnTo>
                        <a:pt x="0" y="601"/>
                      </a:lnTo>
                      <a:lnTo>
                        <a:pt x="9" y="584"/>
                      </a:lnTo>
                      <a:lnTo>
                        <a:pt x="9" y="549"/>
                      </a:lnTo>
                      <a:lnTo>
                        <a:pt x="9" y="514"/>
                      </a:lnTo>
                      <a:lnTo>
                        <a:pt x="17" y="471"/>
                      </a:lnTo>
                      <a:lnTo>
                        <a:pt x="17" y="418"/>
                      </a:lnTo>
                      <a:lnTo>
                        <a:pt x="17" y="314"/>
                      </a:lnTo>
                      <a:lnTo>
                        <a:pt x="26" y="201"/>
                      </a:lnTo>
                      <a:lnTo>
                        <a:pt x="26" y="148"/>
                      </a:lnTo>
                      <a:lnTo>
                        <a:pt x="35" y="105"/>
                      </a:lnTo>
                      <a:lnTo>
                        <a:pt x="35" y="61"/>
                      </a:lnTo>
                      <a:lnTo>
                        <a:pt x="35" y="26"/>
                      </a:lnTo>
                      <a:lnTo>
                        <a:pt x="44" y="9"/>
                      </a:lnTo>
                      <a:lnTo>
                        <a:pt x="44" y="0"/>
                      </a:lnTo>
                    </a:path>
                  </a:pathLst>
                </a:custGeom>
                <a:noFill/>
                <a:ln w="14288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038" name="Freeform 302"/>
                <p:cNvSpPr>
                  <a:spLocks/>
                </p:cNvSpPr>
                <p:nvPr/>
              </p:nvSpPr>
              <p:spPr bwMode="auto">
                <a:xfrm>
                  <a:off x="1763" y="2028"/>
                  <a:ext cx="52" cy="514"/>
                </a:xfrm>
                <a:custGeom>
                  <a:avLst/>
                  <a:gdLst>
                    <a:gd name="T0" fmla="*/ 0 w 52"/>
                    <a:gd name="T1" fmla="*/ 0 h 514"/>
                    <a:gd name="T2" fmla="*/ 0 w 52"/>
                    <a:gd name="T3" fmla="*/ 0 h 514"/>
                    <a:gd name="T4" fmla="*/ 8 w 52"/>
                    <a:gd name="T5" fmla="*/ 18 h 514"/>
                    <a:gd name="T6" fmla="*/ 8 w 52"/>
                    <a:gd name="T7" fmla="*/ 44 h 514"/>
                    <a:gd name="T8" fmla="*/ 8 w 52"/>
                    <a:gd name="T9" fmla="*/ 79 h 514"/>
                    <a:gd name="T10" fmla="*/ 17 w 52"/>
                    <a:gd name="T11" fmla="*/ 122 h 514"/>
                    <a:gd name="T12" fmla="*/ 17 w 52"/>
                    <a:gd name="T13" fmla="*/ 166 h 514"/>
                    <a:gd name="T14" fmla="*/ 26 w 52"/>
                    <a:gd name="T15" fmla="*/ 262 h 514"/>
                    <a:gd name="T16" fmla="*/ 34 w 52"/>
                    <a:gd name="T17" fmla="*/ 357 h 514"/>
                    <a:gd name="T18" fmla="*/ 34 w 52"/>
                    <a:gd name="T19" fmla="*/ 410 h 514"/>
                    <a:gd name="T20" fmla="*/ 43 w 52"/>
                    <a:gd name="T21" fmla="*/ 445 h 514"/>
                    <a:gd name="T22" fmla="*/ 43 w 52"/>
                    <a:gd name="T23" fmla="*/ 479 h 514"/>
                    <a:gd name="T24" fmla="*/ 43 w 52"/>
                    <a:gd name="T25" fmla="*/ 497 h 514"/>
                    <a:gd name="T26" fmla="*/ 52 w 52"/>
                    <a:gd name="T27" fmla="*/ 514 h 514"/>
                    <a:gd name="T28" fmla="*/ 52 w 52"/>
                    <a:gd name="T29" fmla="*/ 514 h 5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2" h="514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8" y="18"/>
                      </a:lnTo>
                      <a:lnTo>
                        <a:pt x="8" y="44"/>
                      </a:lnTo>
                      <a:lnTo>
                        <a:pt x="8" y="79"/>
                      </a:lnTo>
                      <a:lnTo>
                        <a:pt x="17" y="122"/>
                      </a:lnTo>
                      <a:lnTo>
                        <a:pt x="17" y="166"/>
                      </a:lnTo>
                      <a:lnTo>
                        <a:pt x="26" y="262"/>
                      </a:lnTo>
                      <a:lnTo>
                        <a:pt x="34" y="357"/>
                      </a:lnTo>
                      <a:lnTo>
                        <a:pt x="34" y="410"/>
                      </a:lnTo>
                      <a:lnTo>
                        <a:pt x="43" y="445"/>
                      </a:lnTo>
                      <a:lnTo>
                        <a:pt x="43" y="479"/>
                      </a:lnTo>
                      <a:lnTo>
                        <a:pt x="43" y="497"/>
                      </a:lnTo>
                      <a:lnTo>
                        <a:pt x="52" y="514"/>
                      </a:lnTo>
                      <a:lnTo>
                        <a:pt x="52" y="514"/>
                      </a:lnTo>
                    </a:path>
                  </a:pathLst>
                </a:custGeom>
                <a:noFill/>
                <a:ln w="14288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039" name="Freeform 303"/>
                <p:cNvSpPr>
                  <a:spLocks/>
                </p:cNvSpPr>
                <p:nvPr/>
              </p:nvSpPr>
              <p:spPr bwMode="auto">
                <a:xfrm>
                  <a:off x="1815" y="1836"/>
                  <a:ext cx="43" cy="706"/>
                </a:xfrm>
                <a:custGeom>
                  <a:avLst/>
                  <a:gdLst>
                    <a:gd name="T0" fmla="*/ 0 w 43"/>
                    <a:gd name="T1" fmla="*/ 706 h 706"/>
                    <a:gd name="T2" fmla="*/ 0 w 43"/>
                    <a:gd name="T3" fmla="*/ 698 h 706"/>
                    <a:gd name="T4" fmla="*/ 9 w 43"/>
                    <a:gd name="T5" fmla="*/ 671 h 706"/>
                    <a:gd name="T6" fmla="*/ 9 w 43"/>
                    <a:gd name="T7" fmla="*/ 637 h 706"/>
                    <a:gd name="T8" fmla="*/ 9 w 43"/>
                    <a:gd name="T9" fmla="*/ 593 h 706"/>
                    <a:gd name="T10" fmla="*/ 17 w 43"/>
                    <a:gd name="T11" fmla="*/ 541 h 706"/>
                    <a:gd name="T12" fmla="*/ 17 w 43"/>
                    <a:gd name="T13" fmla="*/ 488 h 706"/>
                    <a:gd name="T14" fmla="*/ 26 w 43"/>
                    <a:gd name="T15" fmla="*/ 366 h 706"/>
                    <a:gd name="T16" fmla="*/ 26 w 43"/>
                    <a:gd name="T17" fmla="*/ 244 h 706"/>
                    <a:gd name="T18" fmla="*/ 35 w 43"/>
                    <a:gd name="T19" fmla="*/ 131 h 706"/>
                    <a:gd name="T20" fmla="*/ 35 w 43"/>
                    <a:gd name="T21" fmla="*/ 88 h 706"/>
                    <a:gd name="T22" fmla="*/ 35 w 43"/>
                    <a:gd name="T23" fmla="*/ 44 h 706"/>
                    <a:gd name="T24" fmla="*/ 43 w 43"/>
                    <a:gd name="T25" fmla="*/ 18 h 706"/>
                    <a:gd name="T26" fmla="*/ 43 w 43"/>
                    <a:gd name="T27" fmla="*/ 0 h 7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43" h="706">
                      <a:moveTo>
                        <a:pt x="0" y="706"/>
                      </a:moveTo>
                      <a:lnTo>
                        <a:pt x="0" y="698"/>
                      </a:lnTo>
                      <a:lnTo>
                        <a:pt x="9" y="671"/>
                      </a:lnTo>
                      <a:lnTo>
                        <a:pt x="9" y="637"/>
                      </a:lnTo>
                      <a:lnTo>
                        <a:pt x="9" y="593"/>
                      </a:lnTo>
                      <a:lnTo>
                        <a:pt x="17" y="541"/>
                      </a:lnTo>
                      <a:lnTo>
                        <a:pt x="17" y="488"/>
                      </a:lnTo>
                      <a:lnTo>
                        <a:pt x="26" y="366"/>
                      </a:lnTo>
                      <a:lnTo>
                        <a:pt x="26" y="244"/>
                      </a:lnTo>
                      <a:lnTo>
                        <a:pt x="35" y="131"/>
                      </a:lnTo>
                      <a:lnTo>
                        <a:pt x="35" y="88"/>
                      </a:lnTo>
                      <a:lnTo>
                        <a:pt x="35" y="44"/>
                      </a:lnTo>
                      <a:lnTo>
                        <a:pt x="43" y="18"/>
                      </a:lnTo>
                      <a:lnTo>
                        <a:pt x="43" y="0"/>
                      </a:lnTo>
                    </a:path>
                  </a:pathLst>
                </a:custGeom>
                <a:noFill/>
                <a:ln w="14288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040" name="Freeform 304"/>
                <p:cNvSpPr>
                  <a:spLocks/>
                </p:cNvSpPr>
                <p:nvPr/>
              </p:nvSpPr>
              <p:spPr bwMode="auto">
                <a:xfrm>
                  <a:off x="1858" y="1828"/>
                  <a:ext cx="44" cy="340"/>
                </a:xfrm>
                <a:custGeom>
                  <a:avLst/>
                  <a:gdLst>
                    <a:gd name="T0" fmla="*/ 0 w 44"/>
                    <a:gd name="T1" fmla="*/ 8 h 340"/>
                    <a:gd name="T2" fmla="*/ 0 w 44"/>
                    <a:gd name="T3" fmla="*/ 0 h 340"/>
                    <a:gd name="T4" fmla="*/ 9 w 44"/>
                    <a:gd name="T5" fmla="*/ 0 h 340"/>
                    <a:gd name="T6" fmla="*/ 9 w 44"/>
                    <a:gd name="T7" fmla="*/ 8 h 340"/>
                    <a:gd name="T8" fmla="*/ 9 w 44"/>
                    <a:gd name="T9" fmla="*/ 17 h 340"/>
                    <a:gd name="T10" fmla="*/ 18 w 44"/>
                    <a:gd name="T11" fmla="*/ 61 h 340"/>
                    <a:gd name="T12" fmla="*/ 18 w 44"/>
                    <a:gd name="T13" fmla="*/ 113 h 340"/>
                    <a:gd name="T14" fmla="*/ 27 w 44"/>
                    <a:gd name="T15" fmla="*/ 174 h 340"/>
                    <a:gd name="T16" fmla="*/ 35 w 44"/>
                    <a:gd name="T17" fmla="*/ 235 h 340"/>
                    <a:gd name="T18" fmla="*/ 35 w 44"/>
                    <a:gd name="T19" fmla="*/ 287 h 340"/>
                    <a:gd name="T20" fmla="*/ 44 w 44"/>
                    <a:gd name="T21" fmla="*/ 340 h 3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44" h="340">
                      <a:moveTo>
                        <a:pt x="0" y="8"/>
                      </a:moveTo>
                      <a:lnTo>
                        <a:pt x="0" y="0"/>
                      </a:lnTo>
                      <a:lnTo>
                        <a:pt x="9" y="0"/>
                      </a:lnTo>
                      <a:lnTo>
                        <a:pt x="9" y="8"/>
                      </a:lnTo>
                      <a:lnTo>
                        <a:pt x="9" y="17"/>
                      </a:lnTo>
                      <a:lnTo>
                        <a:pt x="18" y="61"/>
                      </a:lnTo>
                      <a:lnTo>
                        <a:pt x="18" y="113"/>
                      </a:lnTo>
                      <a:lnTo>
                        <a:pt x="27" y="174"/>
                      </a:lnTo>
                      <a:lnTo>
                        <a:pt x="35" y="235"/>
                      </a:lnTo>
                      <a:lnTo>
                        <a:pt x="35" y="287"/>
                      </a:lnTo>
                      <a:lnTo>
                        <a:pt x="44" y="340"/>
                      </a:lnTo>
                    </a:path>
                  </a:pathLst>
                </a:custGeom>
                <a:noFill/>
                <a:ln w="14288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041" name="Freeform 305"/>
                <p:cNvSpPr>
                  <a:spLocks/>
                </p:cNvSpPr>
                <p:nvPr/>
              </p:nvSpPr>
              <p:spPr bwMode="auto">
                <a:xfrm>
                  <a:off x="1902" y="2168"/>
                  <a:ext cx="44" cy="322"/>
                </a:xfrm>
                <a:custGeom>
                  <a:avLst/>
                  <a:gdLst>
                    <a:gd name="T0" fmla="*/ 0 w 44"/>
                    <a:gd name="T1" fmla="*/ 0 h 322"/>
                    <a:gd name="T2" fmla="*/ 9 w 44"/>
                    <a:gd name="T3" fmla="*/ 87 h 322"/>
                    <a:gd name="T4" fmla="*/ 17 w 44"/>
                    <a:gd name="T5" fmla="*/ 174 h 322"/>
                    <a:gd name="T6" fmla="*/ 35 w 44"/>
                    <a:gd name="T7" fmla="*/ 252 h 322"/>
                    <a:gd name="T8" fmla="*/ 44 w 44"/>
                    <a:gd name="T9" fmla="*/ 322 h 3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4" h="322">
                      <a:moveTo>
                        <a:pt x="0" y="0"/>
                      </a:moveTo>
                      <a:lnTo>
                        <a:pt x="9" y="87"/>
                      </a:lnTo>
                      <a:lnTo>
                        <a:pt x="17" y="174"/>
                      </a:lnTo>
                      <a:lnTo>
                        <a:pt x="35" y="252"/>
                      </a:lnTo>
                      <a:lnTo>
                        <a:pt x="44" y="322"/>
                      </a:lnTo>
                    </a:path>
                  </a:pathLst>
                </a:custGeom>
                <a:noFill/>
                <a:ln w="14288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042" name="Freeform 306"/>
                <p:cNvSpPr>
                  <a:spLocks/>
                </p:cNvSpPr>
                <p:nvPr/>
              </p:nvSpPr>
              <p:spPr bwMode="auto">
                <a:xfrm>
                  <a:off x="1946" y="2490"/>
                  <a:ext cx="43" cy="148"/>
                </a:xfrm>
                <a:custGeom>
                  <a:avLst/>
                  <a:gdLst>
                    <a:gd name="T0" fmla="*/ 0 w 43"/>
                    <a:gd name="T1" fmla="*/ 0 h 148"/>
                    <a:gd name="T2" fmla="*/ 8 w 43"/>
                    <a:gd name="T3" fmla="*/ 52 h 148"/>
                    <a:gd name="T4" fmla="*/ 17 w 43"/>
                    <a:gd name="T5" fmla="*/ 87 h 148"/>
                    <a:gd name="T6" fmla="*/ 34 w 43"/>
                    <a:gd name="T7" fmla="*/ 122 h 148"/>
                    <a:gd name="T8" fmla="*/ 43 w 43"/>
                    <a:gd name="T9" fmla="*/ 148 h 1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3" h="148">
                      <a:moveTo>
                        <a:pt x="0" y="0"/>
                      </a:moveTo>
                      <a:lnTo>
                        <a:pt x="8" y="52"/>
                      </a:lnTo>
                      <a:lnTo>
                        <a:pt x="17" y="87"/>
                      </a:lnTo>
                      <a:lnTo>
                        <a:pt x="34" y="122"/>
                      </a:lnTo>
                      <a:lnTo>
                        <a:pt x="43" y="148"/>
                      </a:lnTo>
                    </a:path>
                  </a:pathLst>
                </a:custGeom>
                <a:noFill/>
                <a:ln w="14288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043" name="Freeform 307"/>
                <p:cNvSpPr>
                  <a:spLocks/>
                </p:cNvSpPr>
                <p:nvPr/>
              </p:nvSpPr>
              <p:spPr bwMode="auto">
                <a:xfrm>
                  <a:off x="1989" y="2638"/>
                  <a:ext cx="44" cy="61"/>
                </a:xfrm>
                <a:custGeom>
                  <a:avLst/>
                  <a:gdLst>
                    <a:gd name="T0" fmla="*/ 0 w 44"/>
                    <a:gd name="T1" fmla="*/ 0 h 61"/>
                    <a:gd name="T2" fmla="*/ 9 w 44"/>
                    <a:gd name="T3" fmla="*/ 18 h 61"/>
                    <a:gd name="T4" fmla="*/ 18 w 44"/>
                    <a:gd name="T5" fmla="*/ 44 h 61"/>
                    <a:gd name="T6" fmla="*/ 35 w 44"/>
                    <a:gd name="T7" fmla="*/ 61 h 61"/>
                    <a:gd name="T8" fmla="*/ 44 w 44"/>
                    <a:gd name="T9" fmla="*/ 61 h 61"/>
                    <a:gd name="T10" fmla="*/ 44 w 44"/>
                    <a:gd name="T11" fmla="*/ 52 h 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4" h="61">
                      <a:moveTo>
                        <a:pt x="0" y="0"/>
                      </a:moveTo>
                      <a:lnTo>
                        <a:pt x="9" y="18"/>
                      </a:lnTo>
                      <a:lnTo>
                        <a:pt x="18" y="44"/>
                      </a:lnTo>
                      <a:lnTo>
                        <a:pt x="35" y="61"/>
                      </a:lnTo>
                      <a:lnTo>
                        <a:pt x="44" y="61"/>
                      </a:lnTo>
                      <a:lnTo>
                        <a:pt x="44" y="52"/>
                      </a:lnTo>
                    </a:path>
                  </a:pathLst>
                </a:custGeom>
                <a:noFill/>
                <a:ln w="14288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044" name="Freeform 308"/>
                <p:cNvSpPr>
                  <a:spLocks/>
                </p:cNvSpPr>
                <p:nvPr/>
              </p:nvSpPr>
              <p:spPr bwMode="auto">
                <a:xfrm>
                  <a:off x="2033" y="2089"/>
                  <a:ext cx="43" cy="601"/>
                </a:xfrm>
                <a:custGeom>
                  <a:avLst/>
                  <a:gdLst>
                    <a:gd name="T0" fmla="*/ 0 w 43"/>
                    <a:gd name="T1" fmla="*/ 601 h 601"/>
                    <a:gd name="T2" fmla="*/ 0 w 43"/>
                    <a:gd name="T3" fmla="*/ 584 h 601"/>
                    <a:gd name="T4" fmla="*/ 8 w 43"/>
                    <a:gd name="T5" fmla="*/ 549 h 601"/>
                    <a:gd name="T6" fmla="*/ 8 w 43"/>
                    <a:gd name="T7" fmla="*/ 479 h 601"/>
                    <a:gd name="T8" fmla="*/ 17 w 43"/>
                    <a:gd name="T9" fmla="*/ 384 h 601"/>
                    <a:gd name="T10" fmla="*/ 17 w 43"/>
                    <a:gd name="T11" fmla="*/ 288 h 601"/>
                    <a:gd name="T12" fmla="*/ 26 w 43"/>
                    <a:gd name="T13" fmla="*/ 192 h 601"/>
                    <a:gd name="T14" fmla="*/ 35 w 43"/>
                    <a:gd name="T15" fmla="*/ 105 h 601"/>
                    <a:gd name="T16" fmla="*/ 35 w 43"/>
                    <a:gd name="T17" fmla="*/ 70 h 601"/>
                    <a:gd name="T18" fmla="*/ 35 w 43"/>
                    <a:gd name="T19" fmla="*/ 35 h 601"/>
                    <a:gd name="T20" fmla="*/ 43 w 43"/>
                    <a:gd name="T21" fmla="*/ 18 h 601"/>
                    <a:gd name="T22" fmla="*/ 43 w 43"/>
                    <a:gd name="T23" fmla="*/ 0 h 6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43" h="601">
                      <a:moveTo>
                        <a:pt x="0" y="601"/>
                      </a:moveTo>
                      <a:lnTo>
                        <a:pt x="0" y="584"/>
                      </a:lnTo>
                      <a:lnTo>
                        <a:pt x="8" y="549"/>
                      </a:lnTo>
                      <a:lnTo>
                        <a:pt x="8" y="479"/>
                      </a:lnTo>
                      <a:lnTo>
                        <a:pt x="17" y="384"/>
                      </a:lnTo>
                      <a:lnTo>
                        <a:pt x="17" y="288"/>
                      </a:lnTo>
                      <a:lnTo>
                        <a:pt x="26" y="192"/>
                      </a:lnTo>
                      <a:lnTo>
                        <a:pt x="35" y="105"/>
                      </a:lnTo>
                      <a:lnTo>
                        <a:pt x="35" y="70"/>
                      </a:lnTo>
                      <a:lnTo>
                        <a:pt x="35" y="35"/>
                      </a:lnTo>
                      <a:lnTo>
                        <a:pt x="43" y="18"/>
                      </a:lnTo>
                      <a:lnTo>
                        <a:pt x="43" y="0"/>
                      </a:lnTo>
                    </a:path>
                  </a:pathLst>
                </a:custGeom>
                <a:noFill/>
                <a:ln w="14288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045" name="Freeform 309"/>
                <p:cNvSpPr>
                  <a:spLocks/>
                </p:cNvSpPr>
                <p:nvPr/>
              </p:nvSpPr>
              <p:spPr bwMode="auto">
                <a:xfrm>
                  <a:off x="2076" y="2080"/>
                  <a:ext cx="44" cy="297"/>
                </a:xfrm>
                <a:custGeom>
                  <a:avLst/>
                  <a:gdLst>
                    <a:gd name="T0" fmla="*/ 0 w 44"/>
                    <a:gd name="T1" fmla="*/ 9 h 297"/>
                    <a:gd name="T2" fmla="*/ 0 w 44"/>
                    <a:gd name="T3" fmla="*/ 0 h 297"/>
                    <a:gd name="T4" fmla="*/ 9 w 44"/>
                    <a:gd name="T5" fmla="*/ 0 h 297"/>
                    <a:gd name="T6" fmla="*/ 9 w 44"/>
                    <a:gd name="T7" fmla="*/ 18 h 297"/>
                    <a:gd name="T8" fmla="*/ 18 w 44"/>
                    <a:gd name="T9" fmla="*/ 53 h 297"/>
                    <a:gd name="T10" fmla="*/ 18 w 44"/>
                    <a:gd name="T11" fmla="*/ 96 h 297"/>
                    <a:gd name="T12" fmla="*/ 26 w 44"/>
                    <a:gd name="T13" fmla="*/ 149 h 297"/>
                    <a:gd name="T14" fmla="*/ 35 w 44"/>
                    <a:gd name="T15" fmla="*/ 201 h 297"/>
                    <a:gd name="T16" fmla="*/ 35 w 44"/>
                    <a:gd name="T17" fmla="*/ 253 h 297"/>
                    <a:gd name="T18" fmla="*/ 44 w 44"/>
                    <a:gd name="T19" fmla="*/ 297 h 2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44" h="297">
                      <a:moveTo>
                        <a:pt x="0" y="9"/>
                      </a:moveTo>
                      <a:lnTo>
                        <a:pt x="0" y="0"/>
                      </a:lnTo>
                      <a:lnTo>
                        <a:pt x="9" y="0"/>
                      </a:lnTo>
                      <a:lnTo>
                        <a:pt x="9" y="18"/>
                      </a:lnTo>
                      <a:lnTo>
                        <a:pt x="18" y="53"/>
                      </a:lnTo>
                      <a:lnTo>
                        <a:pt x="18" y="96"/>
                      </a:lnTo>
                      <a:lnTo>
                        <a:pt x="26" y="149"/>
                      </a:lnTo>
                      <a:lnTo>
                        <a:pt x="35" y="201"/>
                      </a:lnTo>
                      <a:lnTo>
                        <a:pt x="35" y="253"/>
                      </a:lnTo>
                      <a:lnTo>
                        <a:pt x="44" y="297"/>
                      </a:lnTo>
                    </a:path>
                  </a:pathLst>
                </a:custGeom>
                <a:noFill/>
                <a:ln w="14288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046" name="Freeform 310"/>
                <p:cNvSpPr>
                  <a:spLocks/>
                </p:cNvSpPr>
                <p:nvPr/>
              </p:nvSpPr>
              <p:spPr bwMode="auto">
                <a:xfrm>
                  <a:off x="2120" y="2377"/>
                  <a:ext cx="43" cy="296"/>
                </a:xfrm>
                <a:custGeom>
                  <a:avLst/>
                  <a:gdLst>
                    <a:gd name="T0" fmla="*/ 0 w 43"/>
                    <a:gd name="T1" fmla="*/ 0 h 296"/>
                    <a:gd name="T2" fmla="*/ 9 w 43"/>
                    <a:gd name="T3" fmla="*/ 78 h 296"/>
                    <a:gd name="T4" fmla="*/ 17 w 43"/>
                    <a:gd name="T5" fmla="*/ 165 h 296"/>
                    <a:gd name="T6" fmla="*/ 26 w 43"/>
                    <a:gd name="T7" fmla="*/ 209 h 296"/>
                    <a:gd name="T8" fmla="*/ 35 w 43"/>
                    <a:gd name="T9" fmla="*/ 244 h 296"/>
                    <a:gd name="T10" fmla="*/ 35 w 43"/>
                    <a:gd name="T11" fmla="*/ 279 h 296"/>
                    <a:gd name="T12" fmla="*/ 43 w 43"/>
                    <a:gd name="T13" fmla="*/ 296 h 2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3" h="296">
                      <a:moveTo>
                        <a:pt x="0" y="0"/>
                      </a:moveTo>
                      <a:lnTo>
                        <a:pt x="9" y="78"/>
                      </a:lnTo>
                      <a:lnTo>
                        <a:pt x="17" y="165"/>
                      </a:lnTo>
                      <a:lnTo>
                        <a:pt x="26" y="209"/>
                      </a:lnTo>
                      <a:lnTo>
                        <a:pt x="35" y="244"/>
                      </a:lnTo>
                      <a:lnTo>
                        <a:pt x="35" y="279"/>
                      </a:lnTo>
                      <a:lnTo>
                        <a:pt x="43" y="296"/>
                      </a:lnTo>
                    </a:path>
                  </a:pathLst>
                </a:custGeom>
                <a:noFill/>
                <a:ln w="14288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047" name="Freeform 311"/>
                <p:cNvSpPr>
                  <a:spLocks/>
                </p:cNvSpPr>
                <p:nvPr/>
              </p:nvSpPr>
              <p:spPr bwMode="auto">
                <a:xfrm>
                  <a:off x="2163" y="2629"/>
                  <a:ext cx="44" cy="44"/>
                </a:xfrm>
                <a:custGeom>
                  <a:avLst/>
                  <a:gdLst>
                    <a:gd name="T0" fmla="*/ 0 w 44"/>
                    <a:gd name="T1" fmla="*/ 44 h 44"/>
                    <a:gd name="T2" fmla="*/ 9 w 44"/>
                    <a:gd name="T3" fmla="*/ 44 h 44"/>
                    <a:gd name="T4" fmla="*/ 18 w 44"/>
                    <a:gd name="T5" fmla="*/ 35 h 44"/>
                    <a:gd name="T6" fmla="*/ 35 w 44"/>
                    <a:gd name="T7" fmla="*/ 18 h 44"/>
                    <a:gd name="T8" fmla="*/ 44 w 44"/>
                    <a:gd name="T9" fmla="*/ 0 h 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4" h="44">
                      <a:moveTo>
                        <a:pt x="0" y="44"/>
                      </a:moveTo>
                      <a:lnTo>
                        <a:pt x="9" y="44"/>
                      </a:lnTo>
                      <a:lnTo>
                        <a:pt x="18" y="35"/>
                      </a:lnTo>
                      <a:lnTo>
                        <a:pt x="35" y="18"/>
                      </a:lnTo>
                      <a:lnTo>
                        <a:pt x="44" y="0"/>
                      </a:lnTo>
                    </a:path>
                  </a:pathLst>
                </a:custGeom>
                <a:noFill/>
                <a:ln w="14288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048" name="Freeform 312"/>
                <p:cNvSpPr>
                  <a:spLocks/>
                </p:cNvSpPr>
                <p:nvPr/>
              </p:nvSpPr>
              <p:spPr bwMode="auto">
                <a:xfrm>
                  <a:off x="2207" y="1819"/>
                  <a:ext cx="52" cy="810"/>
                </a:xfrm>
                <a:custGeom>
                  <a:avLst/>
                  <a:gdLst>
                    <a:gd name="T0" fmla="*/ 0 w 52"/>
                    <a:gd name="T1" fmla="*/ 810 h 810"/>
                    <a:gd name="T2" fmla="*/ 0 w 52"/>
                    <a:gd name="T3" fmla="*/ 776 h 810"/>
                    <a:gd name="T4" fmla="*/ 9 w 52"/>
                    <a:gd name="T5" fmla="*/ 732 h 810"/>
                    <a:gd name="T6" fmla="*/ 9 w 52"/>
                    <a:gd name="T7" fmla="*/ 680 h 810"/>
                    <a:gd name="T8" fmla="*/ 9 w 52"/>
                    <a:gd name="T9" fmla="*/ 627 h 810"/>
                    <a:gd name="T10" fmla="*/ 17 w 52"/>
                    <a:gd name="T11" fmla="*/ 497 h 810"/>
                    <a:gd name="T12" fmla="*/ 26 w 52"/>
                    <a:gd name="T13" fmla="*/ 357 h 810"/>
                    <a:gd name="T14" fmla="*/ 35 w 52"/>
                    <a:gd name="T15" fmla="*/ 227 h 810"/>
                    <a:gd name="T16" fmla="*/ 35 w 52"/>
                    <a:gd name="T17" fmla="*/ 166 h 810"/>
                    <a:gd name="T18" fmla="*/ 44 w 52"/>
                    <a:gd name="T19" fmla="*/ 113 h 810"/>
                    <a:gd name="T20" fmla="*/ 44 w 52"/>
                    <a:gd name="T21" fmla="*/ 70 h 810"/>
                    <a:gd name="T22" fmla="*/ 44 w 52"/>
                    <a:gd name="T23" fmla="*/ 35 h 810"/>
                    <a:gd name="T24" fmla="*/ 52 w 52"/>
                    <a:gd name="T25" fmla="*/ 9 h 810"/>
                    <a:gd name="T26" fmla="*/ 52 w 52"/>
                    <a:gd name="T27" fmla="*/ 0 h 8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52" h="810">
                      <a:moveTo>
                        <a:pt x="0" y="810"/>
                      </a:moveTo>
                      <a:lnTo>
                        <a:pt x="0" y="776"/>
                      </a:lnTo>
                      <a:lnTo>
                        <a:pt x="9" y="732"/>
                      </a:lnTo>
                      <a:lnTo>
                        <a:pt x="9" y="680"/>
                      </a:lnTo>
                      <a:lnTo>
                        <a:pt x="9" y="627"/>
                      </a:lnTo>
                      <a:lnTo>
                        <a:pt x="17" y="497"/>
                      </a:lnTo>
                      <a:lnTo>
                        <a:pt x="26" y="357"/>
                      </a:lnTo>
                      <a:lnTo>
                        <a:pt x="35" y="227"/>
                      </a:lnTo>
                      <a:lnTo>
                        <a:pt x="35" y="166"/>
                      </a:lnTo>
                      <a:lnTo>
                        <a:pt x="44" y="113"/>
                      </a:lnTo>
                      <a:lnTo>
                        <a:pt x="44" y="70"/>
                      </a:lnTo>
                      <a:lnTo>
                        <a:pt x="44" y="35"/>
                      </a:lnTo>
                      <a:lnTo>
                        <a:pt x="52" y="9"/>
                      </a:lnTo>
                      <a:lnTo>
                        <a:pt x="52" y="0"/>
                      </a:lnTo>
                    </a:path>
                  </a:pathLst>
                </a:custGeom>
                <a:noFill/>
                <a:ln w="14288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049" name="Freeform 313"/>
                <p:cNvSpPr>
                  <a:spLocks/>
                </p:cNvSpPr>
                <p:nvPr/>
              </p:nvSpPr>
              <p:spPr bwMode="auto">
                <a:xfrm>
                  <a:off x="2259" y="1819"/>
                  <a:ext cx="44" cy="741"/>
                </a:xfrm>
                <a:custGeom>
                  <a:avLst/>
                  <a:gdLst>
                    <a:gd name="T0" fmla="*/ 0 w 44"/>
                    <a:gd name="T1" fmla="*/ 0 h 741"/>
                    <a:gd name="T2" fmla="*/ 0 w 44"/>
                    <a:gd name="T3" fmla="*/ 9 h 741"/>
                    <a:gd name="T4" fmla="*/ 9 w 44"/>
                    <a:gd name="T5" fmla="*/ 26 h 741"/>
                    <a:gd name="T6" fmla="*/ 9 w 44"/>
                    <a:gd name="T7" fmla="*/ 61 h 741"/>
                    <a:gd name="T8" fmla="*/ 9 w 44"/>
                    <a:gd name="T9" fmla="*/ 96 h 741"/>
                    <a:gd name="T10" fmla="*/ 18 w 44"/>
                    <a:gd name="T11" fmla="*/ 148 h 741"/>
                    <a:gd name="T12" fmla="*/ 18 w 44"/>
                    <a:gd name="T13" fmla="*/ 209 h 741"/>
                    <a:gd name="T14" fmla="*/ 26 w 44"/>
                    <a:gd name="T15" fmla="*/ 340 h 741"/>
                    <a:gd name="T16" fmla="*/ 26 w 44"/>
                    <a:gd name="T17" fmla="*/ 471 h 741"/>
                    <a:gd name="T18" fmla="*/ 35 w 44"/>
                    <a:gd name="T19" fmla="*/ 593 h 741"/>
                    <a:gd name="T20" fmla="*/ 35 w 44"/>
                    <a:gd name="T21" fmla="*/ 645 h 741"/>
                    <a:gd name="T22" fmla="*/ 35 w 44"/>
                    <a:gd name="T23" fmla="*/ 688 h 741"/>
                    <a:gd name="T24" fmla="*/ 44 w 44"/>
                    <a:gd name="T25" fmla="*/ 723 h 741"/>
                    <a:gd name="T26" fmla="*/ 44 w 44"/>
                    <a:gd name="T27" fmla="*/ 741 h 7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44" h="741">
                      <a:moveTo>
                        <a:pt x="0" y="0"/>
                      </a:moveTo>
                      <a:lnTo>
                        <a:pt x="0" y="9"/>
                      </a:lnTo>
                      <a:lnTo>
                        <a:pt x="9" y="26"/>
                      </a:lnTo>
                      <a:lnTo>
                        <a:pt x="9" y="61"/>
                      </a:lnTo>
                      <a:lnTo>
                        <a:pt x="9" y="96"/>
                      </a:lnTo>
                      <a:lnTo>
                        <a:pt x="18" y="148"/>
                      </a:lnTo>
                      <a:lnTo>
                        <a:pt x="18" y="209"/>
                      </a:lnTo>
                      <a:lnTo>
                        <a:pt x="26" y="340"/>
                      </a:lnTo>
                      <a:lnTo>
                        <a:pt x="26" y="471"/>
                      </a:lnTo>
                      <a:lnTo>
                        <a:pt x="35" y="593"/>
                      </a:lnTo>
                      <a:lnTo>
                        <a:pt x="35" y="645"/>
                      </a:lnTo>
                      <a:lnTo>
                        <a:pt x="35" y="688"/>
                      </a:lnTo>
                      <a:lnTo>
                        <a:pt x="44" y="723"/>
                      </a:lnTo>
                      <a:lnTo>
                        <a:pt x="44" y="741"/>
                      </a:lnTo>
                    </a:path>
                  </a:pathLst>
                </a:custGeom>
                <a:noFill/>
                <a:ln w="14288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050" name="Freeform 314"/>
                <p:cNvSpPr>
                  <a:spLocks/>
                </p:cNvSpPr>
                <p:nvPr/>
              </p:nvSpPr>
              <p:spPr bwMode="auto">
                <a:xfrm>
                  <a:off x="2303" y="2281"/>
                  <a:ext cx="43" cy="287"/>
                </a:xfrm>
                <a:custGeom>
                  <a:avLst/>
                  <a:gdLst>
                    <a:gd name="T0" fmla="*/ 0 w 43"/>
                    <a:gd name="T1" fmla="*/ 279 h 287"/>
                    <a:gd name="T2" fmla="*/ 0 w 43"/>
                    <a:gd name="T3" fmla="*/ 287 h 287"/>
                    <a:gd name="T4" fmla="*/ 9 w 43"/>
                    <a:gd name="T5" fmla="*/ 287 h 287"/>
                    <a:gd name="T6" fmla="*/ 9 w 43"/>
                    <a:gd name="T7" fmla="*/ 287 h 287"/>
                    <a:gd name="T8" fmla="*/ 9 w 43"/>
                    <a:gd name="T9" fmla="*/ 270 h 287"/>
                    <a:gd name="T10" fmla="*/ 17 w 43"/>
                    <a:gd name="T11" fmla="*/ 235 h 287"/>
                    <a:gd name="T12" fmla="*/ 17 w 43"/>
                    <a:gd name="T13" fmla="*/ 183 h 287"/>
                    <a:gd name="T14" fmla="*/ 26 w 43"/>
                    <a:gd name="T15" fmla="*/ 122 h 287"/>
                    <a:gd name="T16" fmla="*/ 35 w 43"/>
                    <a:gd name="T17" fmla="*/ 70 h 287"/>
                    <a:gd name="T18" fmla="*/ 35 w 43"/>
                    <a:gd name="T19" fmla="*/ 26 h 287"/>
                    <a:gd name="T20" fmla="*/ 43 w 43"/>
                    <a:gd name="T21" fmla="*/ 9 h 287"/>
                    <a:gd name="T22" fmla="*/ 43 w 43"/>
                    <a:gd name="T23" fmla="*/ 0 h 2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43" h="287">
                      <a:moveTo>
                        <a:pt x="0" y="279"/>
                      </a:moveTo>
                      <a:lnTo>
                        <a:pt x="0" y="287"/>
                      </a:lnTo>
                      <a:lnTo>
                        <a:pt x="9" y="287"/>
                      </a:lnTo>
                      <a:lnTo>
                        <a:pt x="9" y="287"/>
                      </a:lnTo>
                      <a:lnTo>
                        <a:pt x="9" y="270"/>
                      </a:lnTo>
                      <a:lnTo>
                        <a:pt x="17" y="235"/>
                      </a:lnTo>
                      <a:lnTo>
                        <a:pt x="17" y="183"/>
                      </a:lnTo>
                      <a:lnTo>
                        <a:pt x="26" y="122"/>
                      </a:lnTo>
                      <a:lnTo>
                        <a:pt x="35" y="70"/>
                      </a:lnTo>
                      <a:lnTo>
                        <a:pt x="35" y="26"/>
                      </a:lnTo>
                      <a:lnTo>
                        <a:pt x="43" y="9"/>
                      </a:lnTo>
                      <a:lnTo>
                        <a:pt x="43" y="0"/>
                      </a:lnTo>
                    </a:path>
                  </a:pathLst>
                </a:custGeom>
                <a:noFill/>
                <a:ln w="14288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051" name="Freeform 315"/>
                <p:cNvSpPr>
                  <a:spLocks/>
                </p:cNvSpPr>
                <p:nvPr/>
              </p:nvSpPr>
              <p:spPr bwMode="auto">
                <a:xfrm>
                  <a:off x="2346" y="2281"/>
                  <a:ext cx="44" cy="96"/>
                </a:xfrm>
                <a:custGeom>
                  <a:avLst/>
                  <a:gdLst>
                    <a:gd name="T0" fmla="*/ 0 w 44"/>
                    <a:gd name="T1" fmla="*/ 0 h 96"/>
                    <a:gd name="T2" fmla="*/ 9 w 44"/>
                    <a:gd name="T3" fmla="*/ 0 h 96"/>
                    <a:gd name="T4" fmla="*/ 9 w 44"/>
                    <a:gd name="T5" fmla="*/ 9 h 96"/>
                    <a:gd name="T6" fmla="*/ 18 w 44"/>
                    <a:gd name="T7" fmla="*/ 26 h 96"/>
                    <a:gd name="T8" fmla="*/ 18 w 44"/>
                    <a:gd name="T9" fmla="*/ 43 h 96"/>
                    <a:gd name="T10" fmla="*/ 27 w 44"/>
                    <a:gd name="T11" fmla="*/ 70 h 96"/>
                    <a:gd name="T12" fmla="*/ 35 w 44"/>
                    <a:gd name="T13" fmla="*/ 87 h 96"/>
                    <a:gd name="T14" fmla="*/ 35 w 44"/>
                    <a:gd name="T15" fmla="*/ 96 h 96"/>
                    <a:gd name="T16" fmla="*/ 44 w 44"/>
                    <a:gd name="T17" fmla="*/ 96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4" h="96">
                      <a:moveTo>
                        <a:pt x="0" y="0"/>
                      </a:moveTo>
                      <a:lnTo>
                        <a:pt x="9" y="0"/>
                      </a:lnTo>
                      <a:lnTo>
                        <a:pt x="9" y="9"/>
                      </a:lnTo>
                      <a:lnTo>
                        <a:pt x="18" y="26"/>
                      </a:lnTo>
                      <a:lnTo>
                        <a:pt x="18" y="43"/>
                      </a:lnTo>
                      <a:lnTo>
                        <a:pt x="27" y="70"/>
                      </a:lnTo>
                      <a:lnTo>
                        <a:pt x="35" y="87"/>
                      </a:lnTo>
                      <a:lnTo>
                        <a:pt x="35" y="96"/>
                      </a:lnTo>
                      <a:lnTo>
                        <a:pt x="44" y="96"/>
                      </a:lnTo>
                    </a:path>
                  </a:pathLst>
                </a:custGeom>
                <a:noFill/>
                <a:ln w="14288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052" name="Freeform 316"/>
                <p:cNvSpPr>
                  <a:spLocks/>
                </p:cNvSpPr>
                <p:nvPr/>
              </p:nvSpPr>
              <p:spPr bwMode="auto">
                <a:xfrm>
                  <a:off x="2390" y="2098"/>
                  <a:ext cx="44" cy="279"/>
                </a:xfrm>
                <a:custGeom>
                  <a:avLst/>
                  <a:gdLst>
                    <a:gd name="T0" fmla="*/ 0 w 44"/>
                    <a:gd name="T1" fmla="*/ 279 h 279"/>
                    <a:gd name="T2" fmla="*/ 9 w 44"/>
                    <a:gd name="T3" fmla="*/ 261 h 279"/>
                    <a:gd name="T4" fmla="*/ 9 w 44"/>
                    <a:gd name="T5" fmla="*/ 226 h 279"/>
                    <a:gd name="T6" fmla="*/ 17 w 44"/>
                    <a:gd name="T7" fmla="*/ 183 h 279"/>
                    <a:gd name="T8" fmla="*/ 17 w 44"/>
                    <a:gd name="T9" fmla="*/ 131 h 279"/>
                    <a:gd name="T10" fmla="*/ 26 w 44"/>
                    <a:gd name="T11" fmla="*/ 87 h 279"/>
                    <a:gd name="T12" fmla="*/ 35 w 44"/>
                    <a:gd name="T13" fmla="*/ 43 h 279"/>
                    <a:gd name="T14" fmla="*/ 35 w 44"/>
                    <a:gd name="T15" fmla="*/ 17 h 279"/>
                    <a:gd name="T16" fmla="*/ 44 w 44"/>
                    <a:gd name="T17" fmla="*/ 0 h 2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4" h="279">
                      <a:moveTo>
                        <a:pt x="0" y="279"/>
                      </a:moveTo>
                      <a:lnTo>
                        <a:pt x="9" y="261"/>
                      </a:lnTo>
                      <a:lnTo>
                        <a:pt x="9" y="226"/>
                      </a:lnTo>
                      <a:lnTo>
                        <a:pt x="17" y="183"/>
                      </a:lnTo>
                      <a:lnTo>
                        <a:pt x="17" y="131"/>
                      </a:lnTo>
                      <a:lnTo>
                        <a:pt x="26" y="87"/>
                      </a:lnTo>
                      <a:lnTo>
                        <a:pt x="35" y="43"/>
                      </a:lnTo>
                      <a:lnTo>
                        <a:pt x="35" y="17"/>
                      </a:lnTo>
                      <a:lnTo>
                        <a:pt x="44" y="0"/>
                      </a:lnTo>
                    </a:path>
                  </a:pathLst>
                </a:custGeom>
                <a:noFill/>
                <a:ln w="14288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053" name="Freeform 317"/>
                <p:cNvSpPr>
                  <a:spLocks/>
                </p:cNvSpPr>
                <p:nvPr/>
              </p:nvSpPr>
              <p:spPr bwMode="auto">
                <a:xfrm>
                  <a:off x="2434" y="2098"/>
                  <a:ext cx="43" cy="165"/>
                </a:xfrm>
                <a:custGeom>
                  <a:avLst/>
                  <a:gdLst>
                    <a:gd name="T0" fmla="*/ 0 w 43"/>
                    <a:gd name="T1" fmla="*/ 0 h 165"/>
                    <a:gd name="T2" fmla="*/ 8 w 43"/>
                    <a:gd name="T3" fmla="*/ 0 h 165"/>
                    <a:gd name="T4" fmla="*/ 8 w 43"/>
                    <a:gd name="T5" fmla="*/ 9 h 165"/>
                    <a:gd name="T6" fmla="*/ 17 w 43"/>
                    <a:gd name="T7" fmla="*/ 26 h 165"/>
                    <a:gd name="T8" fmla="*/ 17 w 43"/>
                    <a:gd name="T9" fmla="*/ 52 h 165"/>
                    <a:gd name="T10" fmla="*/ 34 w 43"/>
                    <a:gd name="T11" fmla="*/ 113 h 165"/>
                    <a:gd name="T12" fmla="*/ 43 w 43"/>
                    <a:gd name="T13" fmla="*/ 165 h 1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3" h="165">
                      <a:moveTo>
                        <a:pt x="0" y="0"/>
                      </a:moveTo>
                      <a:lnTo>
                        <a:pt x="8" y="0"/>
                      </a:lnTo>
                      <a:lnTo>
                        <a:pt x="8" y="9"/>
                      </a:lnTo>
                      <a:lnTo>
                        <a:pt x="17" y="26"/>
                      </a:lnTo>
                      <a:lnTo>
                        <a:pt x="17" y="52"/>
                      </a:lnTo>
                      <a:lnTo>
                        <a:pt x="34" y="113"/>
                      </a:lnTo>
                      <a:lnTo>
                        <a:pt x="43" y="165"/>
                      </a:lnTo>
                    </a:path>
                  </a:pathLst>
                </a:custGeom>
                <a:noFill/>
                <a:ln w="14288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054" name="Freeform 318"/>
                <p:cNvSpPr>
                  <a:spLocks/>
                </p:cNvSpPr>
                <p:nvPr/>
              </p:nvSpPr>
              <p:spPr bwMode="auto">
                <a:xfrm>
                  <a:off x="2477" y="2263"/>
                  <a:ext cx="44" cy="201"/>
                </a:xfrm>
                <a:custGeom>
                  <a:avLst/>
                  <a:gdLst>
                    <a:gd name="T0" fmla="*/ 0 w 44"/>
                    <a:gd name="T1" fmla="*/ 0 h 201"/>
                    <a:gd name="T2" fmla="*/ 9 w 44"/>
                    <a:gd name="T3" fmla="*/ 27 h 201"/>
                    <a:gd name="T4" fmla="*/ 9 w 44"/>
                    <a:gd name="T5" fmla="*/ 61 h 201"/>
                    <a:gd name="T6" fmla="*/ 18 w 44"/>
                    <a:gd name="T7" fmla="*/ 131 h 201"/>
                    <a:gd name="T8" fmla="*/ 26 w 44"/>
                    <a:gd name="T9" fmla="*/ 157 h 201"/>
                    <a:gd name="T10" fmla="*/ 35 w 44"/>
                    <a:gd name="T11" fmla="*/ 183 h 201"/>
                    <a:gd name="T12" fmla="*/ 35 w 44"/>
                    <a:gd name="T13" fmla="*/ 201 h 201"/>
                    <a:gd name="T14" fmla="*/ 44 w 44"/>
                    <a:gd name="T15" fmla="*/ 201 h 2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4" h="201">
                      <a:moveTo>
                        <a:pt x="0" y="0"/>
                      </a:moveTo>
                      <a:lnTo>
                        <a:pt x="9" y="27"/>
                      </a:lnTo>
                      <a:lnTo>
                        <a:pt x="9" y="61"/>
                      </a:lnTo>
                      <a:lnTo>
                        <a:pt x="18" y="131"/>
                      </a:lnTo>
                      <a:lnTo>
                        <a:pt x="26" y="157"/>
                      </a:lnTo>
                      <a:lnTo>
                        <a:pt x="35" y="183"/>
                      </a:lnTo>
                      <a:lnTo>
                        <a:pt x="35" y="201"/>
                      </a:lnTo>
                      <a:lnTo>
                        <a:pt x="44" y="201"/>
                      </a:lnTo>
                    </a:path>
                  </a:pathLst>
                </a:custGeom>
                <a:noFill/>
                <a:ln w="14288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055" name="Freeform 319"/>
                <p:cNvSpPr>
                  <a:spLocks/>
                </p:cNvSpPr>
                <p:nvPr/>
              </p:nvSpPr>
              <p:spPr bwMode="auto">
                <a:xfrm>
                  <a:off x="2521" y="2185"/>
                  <a:ext cx="43" cy="279"/>
                </a:xfrm>
                <a:custGeom>
                  <a:avLst/>
                  <a:gdLst>
                    <a:gd name="T0" fmla="*/ 0 w 43"/>
                    <a:gd name="T1" fmla="*/ 279 h 279"/>
                    <a:gd name="T2" fmla="*/ 8 w 43"/>
                    <a:gd name="T3" fmla="*/ 261 h 279"/>
                    <a:gd name="T4" fmla="*/ 8 w 43"/>
                    <a:gd name="T5" fmla="*/ 227 h 279"/>
                    <a:gd name="T6" fmla="*/ 17 w 43"/>
                    <a:gd name="T7" fmla="*/ 183 h 279"/>
                    <a:gd name="T8" fmla="*/ 17 w 43"/>
                    <a:gd name="T9" fmla="*/ 131 h 279"/>
                    <a:gd name="T10" fmla="*/ 26 w 43"/>
                    <a:gd name="T11" fmla="*/ 78 h 279"/>
                    <a:gd name="T12" fmla="*/ 35 w 43"/>
                    <a:gd name="T13" fmla="*/ 35 h 279"/>
                    <a:gd name="T14" fmla="*/ 35 w 43"/>
                    <a:gd name="T15" fmla="*/ 9 h 279"/>
                    <a:gd name="T16" fmla="*/ 43 w 43"/>
                    <a:gd name="T17" fmla="*/ 0 h 279"/>
                    <a:gd name="T18" fmla="*/ 43 w 43"/>
                    <a:gd name="T19" fmla="*/ 0 h 2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43" h="279">
                      <a:moveTo>
                        <a:pt x="0" y="279"/>
                      </a:moveTo>
                      <a:lnTo>
                        <a:pt x="8" y="261"/>
                      </a:lnTo>
                      <a:lnTo>
                        <a:pt x="8" y="227"/>
                      </a:lnTo>
                      <a:lnTo>
                        <a:pt x="17" y="183"/>
                      </a:lnTo>
                      <a:lnTo>
                        <a:pt x="17" y="131"/>
                      </a:lnTo>
                      <a:lnTo>
                        <a:pt x="26" y="78"/>
                      </a:lnTo>
                      <a:lnTo>
                        <a:pt x="35" y="35"/>
                      </a:lnTo>
                      <a:lnTo>
                        <a:pt x="35" y="9"/>
                      </a:lnTo>
                      <a:lnTo>
                        <a:pt x="43" y="0"/>
                      </a:lnTo>
                      <a:lnTo>
                        <a:pt x="43" y="0"/>
                      </a:lnTo>
                    </a:path>
                  </a:pathLst>
                </a:custGeom>
                <a:noFill/>
                <a:ln w="14288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056" name="Freeform 320"/>
                <p:cNvSpPr>
                  <a:spLocks/>
                </p:cNvSpPr>
                <p:nvPr/>
              </p:nvSpPr>
              <p:spPr bwMode="auto">
                <a:xfrm>
                  <a:off x="2564" y="2185"/>
                  <a:ext cx="44" cy="357"/>
                </a:xfrm>
                <a:custGeom>
                  <a:avLst/>
                  <a:gdLst>
                    <a:gd name="T0" fmla="*/ 0 w 44"/>
                    <a:gd name="T1" fmla="*/ 0 h 357"/>
                    <a:gd name="T2" fmla="*/ 0 w 44"/>
                    <a:gd name="T3" fmla="*/ 9 h 357"/>
                    <a:gd name="T4" fmla="*/ 9 w 44"/>
                    <a:gd name="T5" fmla="*/ 17 h 357"/>
                    <a:gd name="T6" fmla="*/ 9 w 44"/>
                    <a:gd name="T7" fmla="*/ 61 h 357"/>
                    <a:gd name="T8" fmla="*/ 18 w 44"/>
                    <a:gd name="T9" fmla="*/ 113 h 357"/>
                    <a:gd name="T10" fmla="*/ 18 w 44"/>
                    <a:gd name="T11" fmla="*/ 174 h 357"/>
                    <a:gd name="T12" fmla="*/ 26 w 44"/>
                    <a:gd name="T13" fmla="*/ 235 h 357"/>
                    <a:gd name="T14" fmla="*/ 35 w 44"/>
                    <a:gd name="T15" fmla="*/ 296 h 357"/>
                    <a:gd name="T16" fmla="*/ 35 w 44"/>
                    <a:gd name="T17" fmla="*/ 340 h 357"/>
                    <a:gd name="T18" fmla="*/ 44 w 44"/>
                    <a:gd name="T19" fmla="*/ 349 h 357"/>
                    <a:gd name="T20" fmla="*/ 44 w 44"/>
                    <a:gd name="T21" fmla="*/ 357 h 3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44" h="357">
                      <a:moveTo>
                        <a:pt x="0" y="0"/>
                      </a:moveTo>
                      <a:lnTo>
                        <a:pt x="0" y="9"/>
                      </a:lnTo>
                      <a:lnTo>
                        <a:pt x="9" y="17"/>
                      </a:lnTo>
                      <a:lnTo>
                        <a:pt x="9" y="61"/>
                      </a:lnTo>
                      <a:lnTo>
                        <a:pt x="18" y="113"/>
                      </a:lnTo>
                      <a:lnTo>
                        <a:pt x="18" y="174"/>
                      </a:lnTo>
                      <a:lnTo>
                        <a:pt x="26" y="235"/>
                      </a:lnTo>
                      <a:lnTo>
                        <a:pt x="35" y="296"/>
                      </a:lnTo>
                      <a:lnTo>
                        <a:pt x="35" y="340"/>
                      </a:lnTo>
                      <a:lnTo>
                        <a:pt x="44" y="349"/>
                      </a:lnTo>
                      <a:lnTo>
                        <a:pt x="44" y="357"/>
                      </a:lnTo>
                    </a:path>
                  </a:pathLst>
                </a:custGeom>
                <a:noFill/>
                <a:ln w="14288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057" name="Freeform 321"/>
                <p:cNvSpPr>
                  <a:spLocks/>
                </p:cNvSpPr>
                <p:nvPr/>
              </p:nvSpPr>
              <p:spPr bwMode="auto">
                <a:xfrm>
                  <a:off x="2608" y="2307"/>
                  <a:ext cx="43" cy="235"/>
                </a:xfrm>
                <a:custGeom>
                  <a:avLst/>
                  <a:gdLst>
                    <a:gd name="T0" fmla="*/ 0 w 43"/>
                    <a:gd name="T1" fmla="*/ 235 h 235"/>
                    <a:gd name="T2" fmla="*/ 9 w 43"/>
                    <a:gd name="T3" fmla="*/ 235 h 235"/>
                    <a:gd name="T4" fmla="*/ 9 w 43"/>
                    <a:gd name="T5" fmla="*/ 218 h 235"/>
                    <a:gd name="T6" fmla="*/ 17 w 43"/>
                    <a:gd name="T7" fmla="*/ 192 h 235"/>
                    <a:gd name="T8" fmla="*/ 17 w 43"/>
                    <a:gd name="T9" fmla="*/ 157 h 235"/>
                    <a:gd name="T10" fmla="*/ 35 w 43"/>
                    <a:gd name="T11" fmla="*/ 70 h 235"/>
                    <a:gd name="T12" fmla="*/ 35 w 43"/>
                    <a:gd name="T13" fmla="*/ 35 h 235"/>
                    <a:gd name="T14" fmla="*/ 43 w 43"/>
                    <a:gd name="T15" fmla="*/ 0 h 2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3" h="235">
                      <a:moveTo>
                        <a:pt x="0" y="235"/>
                      </a:moveTo>
                      <a:lnTo>
                        <a:pt x="9" y="235"/>
                      </a:lnTo>
                      <a:lnTo>
                        <a:pt x="9" y="218"/>
                      </a:lnTo>
                      <a:lnTo>
                        <a:pt x="17" y="192"/>
                      </a:lnTo>
                      <a:lnTo>
                        <a:pt x="17" y="157"/>
                      </a:lnTo>
                      <a:lnTo>
                        <a:pt x="35" y="70"/>
                      </a:lnTo>
                      <a:lnTo>
                        <a:pt x="35" y="35"/>
                      </a:lnTo>
                      <a:lnTo>
                        <a:pt x="43" y="0"/>
                      </a:lnTo>
                    </a:path>
                  </a:pathLst>
                </a:custGeom>
                <a:noFill/>
                <a:ln w="14288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058" name="Freeform 322"/>
                <p:cNvSpPr>
                  <a:spLocks/>
                </p:cNvSpPr>
                <p:nvPr/>
              </p:nvSpPr>
              <p:spPr bwMode="auto">
                <a:xfrm>
                  <a:off x="2651" y="2054"/>
                  <a:ext cx="44" cy="253"/>
                </a:xfrm>
                <a:custGeom>
                  <a:avLst/>
                  <a:gdLst>
                    <a:gd name="T0" fmla="*/ 0 w 44"/>
                    <a:gd name="T1" fmla="*/ 253 h 253"/>
                    <a:gd name="T2" fmla="*/ 9 w 44"/>
                    <a:gd name="T3" fmla="*/ 218 h 253"/>
                    <a:gd name="T4" fmla="*/ 9 w 44"/>
                    <a:gd name="T5" fmla="*/ 175 h 253"/>
                    <a:gd name="T6" fmla="*/ 18 w 44"/>
                    <a:gd name="T7" fmla="*/ 87 h 253"/>
                    <a:gd name="T8" fmla="*/ 27 w 44"/>
                    <a:gd name="T9" fmla="*/ 53 h 253"/>
                    <a:gd name="T10" fmla="*/ 35 w 44"/>
                    <a:gd name="T11" fmla="*/ 18 h 253"/>
                    <a:gd name="T12" fmla="*/ 35 w 44"/>
                    <a:gd name="T13" fmla="*/ 0 h 253"/>
                    <a:gd name="T14" fmla="*/ 44 w 44"/>
                    <a:gd name="T15" fmla="*/ 0 h 2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4" h="253">
                      <a:moveTo>
                        <a:pt x="0" y="253"/>
                      </a:moveTo>
                      <a:lnTo>
                        <a:pt x="9" y="218"/>
                      </a:lnTo>
                      <a:lnTo>
                        <a:pt x="9" y="175"/>
                      </a:lnTo>
                      <a:lnTo>
                        <a:pt x="18" y="87"/>
                      </a:lnTo>
                      <a:lnTo>
                        <a:pt x="27" y="53"/>
                      </a:lnTo>
                      <a:lnTo>
                        <a:pt x="35" y="18"/>
                      </a:lnTo>
                      <a:lnTo>
                        <a:pt x="35" y="0"/>
                      </a:lnTo>
                      <a:lnTo>
                        <a:pt x="44" y="0"/>
                      </a:lnTo>
                    </a:path>
                  </a:pathLst>
                </a:custGeom>
                <a:noFill/>
                <a:ln w="14288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059" name="Freeform 323"/>
                <p:cNvSpPr>
                  <a:spLocks/>
                </p:cNvSpPr>
                <p:nvPr/>
              </p:nvSpPr>
              <p:spPr bwMode="auto">
                <a:xfrm>
                  <a:off x="2695" y="2054"/>
                  <a:ext cx="52" cy="349"/>
                </a:xfrm>
                <a:custGeom>
                  <a:avLst/>
                  <a:gdLst>
                    <a:gd name="T0" fmla="*/ 0 w 52"/>
                    <a:gd name="T1" fmla="*/ 0 h 349"/>
                    <a:gd name="T2" fmla="*/ 0 w 52"/>
                    <a:gd name="T3" fmla="*/ 9 h 349"/>
                    <a:gd name="T4" fmla="*/ 9 w 52"/>
                    <a:gd name="T5" fmla="*/ 18 h 349"/>
                    <a:gd name="T6" fmla="*/ 9 w 52"/>
                    <a:gd name="T7" fmla="*/ 61 h 349"/>
                    <a:gd name="T8" fmla="*/ 17 w 52"/>
                    <a:gd name="T9" fmla="*/ 122 h 349"/>
                    <a:gd name="T10" fmla="*/ 26 w 52"/>
                    <a:gd name="T11" fmla="*/ 183 h 349"/>
                    <a:gd name="T12" fmla="*/ 35 w 52"/>
                    <a:gd name="T13" fmla="*/ 244 h 349"/>
                    <a:gd name="T14" fmla="*/ 44 w 52"/>
                    <a:gd name="T15" fmla="*/ 297 h 349"/>
                    <a:gd name="T16" fmla="*/ 44 w 52"/>
                    <a:gd name="T17" fmla="*/ 340 h 349"/>
                    <a:gd name="T18" fmla="*/ 52 w 52"/>
                    <a:gd name="T19" fmla="*/ 349 h 349"/>
                    <a:gd name="T20" fmla="*/ 52 w 52"/>
                    <a:gd name="T21" fmla="*/ 349 h 3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52" h="349">
                      <a:moveTo>
                        <a:pt x="0" y="0"/>
                      </a:moveTo>
                      <a:lnTo>
                        <a:pt x="0" y="9"/>
                      </a:lnTo>
                      <a:lnTo>
                        <a:pt x="9" y="18"/>
                      </a:lnTo>
                      <a:lnTo>
                        <a:pt x="9" y="61"/>
                      </a:lnTo>
                      <a:lnTo>
                        <a:pt x="17" y="122"/>
                      </a:lnTo>
                      <a:lnTo>
                        <a:pt x="26" y="183"/>
                      </a:lnTo>
                      <a:lnTo>
                        <a:pt x="35" y="244"/>
                      </a:lnTo>
                      <a:lnTo>
                        <a:pt x="44" y="297"/>
                      </a:lnTo>
                      <a:lnTo>
                        <a:pt x="44" y="340"/>
                      </a:lnTo>
                      <a:lnTo>
                        <a:pt x="52" y="349"/>
                      </a:lnTo>
                      <a:lnTo>
                        <a:pt x="52" y="349"/>
                      </a:lnTo>
                    </a:path>
                  </a:pathLst>
                </a:custGeom>
                <a:noFill/>
                <a:ln w="14288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060" name="Freeform 324"/>
                <p:cNvSpPr>
                  <a:spLocks/>
                </p:cNvSpPr>
                <p:nvPr/>
              </p:nvSpPr>
              <p:spPr bwMode="auto">
                <a:xfrm>
                  <a:off x="2747" y="2002"/>
                  <a:ext cx="44" cy="401"/>
                </a:xfrm>
                <a:custGeom>
                  <a:avLst/>
                  <a:gdLst>
                    <a:gd name="T0" fmla="*/ 0 w 44"/>
                    <a:gd name="T1" fmla="*/ 401 h 401"/>
                    <a:gd name="T2" fmla="*/ 0 w 44"/>
                    <a:gd name="T3" fmla="*/ 392 h 401"/>
                    <a:gd name="T4" fmla="*/ 9 w 44"/>
                    <a:gd name="T5" fmla="*/ 383 h 401"/>
                    <a:gd name="T6" fmla="*/ 9 w 44"/>
                    <a:gd name="T7" fmla="*/ 340 h 401"/>
                    <a:gd name="T8" fmla="*/ 18 w 44"/>
                    <a:gd name="T9" fmla="*/ 279 h 401"/>
                    <a:gd name="T10" fmla="*/ 26 w 44"/>
                    <a:gd name="T11" fmla="*/ 209 h 401"/>
                    <a:gd name="T12" fmla="*/ 26 w 44"/>
                    <a:gd name="T13" fmla="*/ 139 h 401"/>
                    <a:gd name="T14" fmla="*/ 35 w 44"/>
                    <a:gd name="T15" fmla="*/ 70 h 401"/>
                    <a:gd name="T16" fmla="*/ 35 w 44"/>
                    <a:gd name="T17" fmla="*/ 26 h 401"/>
                    <a:gd name="T18" fmla="*/ 44 w 44"/>
                    <a:gd name="T19" fmla="*/ 9 h 401"/>
                    <a:gd name="T20" fmla="*/ 44 w 44"/>
                    <a:gd name="T21" fmla="*/ 0 h 4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44" h="401">
                      <a:moveTo>
                        <a:pt x="0" y="401"/>
                      </a:moveTo>
                      <a:lnTo>
                        <a:pt x="0" y="392"/>
                      </a:lnTo>
                      <a:lnTo>
                        <a:pt x="9" y="383"/>
                      </a:lnTo>
                      <a:lnTo>
                        <a:pt x="9" y="340"/>
                      </a:lnTo>
                      <a:lnTo>
                        <a:pt x="18" y="279"/>
                      </a:lnTo>
                      <a:lnTo>
                        <a:pt x="26" y="209"/>
                      </a:lnTo>
                      <a:lnTo>
                        <a:pt x="26" y="139"/>
                      </a:lnTo>
                      <a:lnTo>
                        <a:pt x="35" y="70"/>
                      </a:lnTo>
                      <a:lnTo>
                        <a:pt x="35" y="26"/>
                      </a:lnTo>
                      <a:lnTo>
                        <a:pt x="44" y="9"/>
                      </a:lnTo>
                      <a:lnTo>
                        <a:pt x="44" y="0"/>
                      </a:lnTo>
                    </a:path>
                  </a:pathLst>
                </a:custGeom>
                <a:noFill/>
                <a:ln w="14288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061" name="Freeform 325"/>
                <p:cNvSpPr>
                  <a:spLocks/>
                </p:cNvSpPr>
                <p:nvPr/>
              </p:nvSpPr>
              <p:spPr bwMode="auto">
                <a:xfrm>
                  <a:off x="2791" y="2002"/>
                  <a:ext cx="43" cy="244"/>
                </a:xfrm>
                <a:custGeom>
                  <a:avLst/>
                  <a:gdLst>
                    <a:gd name="T0" fmla="*/ 0 w 43"/>
                    <a:gd name="T1" fmla="*/ 0 h 244"/>
                    <a:gd name="T2" fmla="*/ 9 w 43"/>
                    <a:gd name="T3" fmla="*/ 0 h 244"/>
                    <a:gd name="T4" fmla="*/ 9 w 43"/>
                    <a:gd name="T5" fmla="*/ 9 h 244"/>
                    <a:gd name="T6" fmla="*/ 17 w 43"/>
                    <a:gd name="T7" fmla="*/ 35 h 244"/>
                    <a:gd name="T8" fmla="*/ 17 w 43"/>
                    <a:gd name="T9" fmla="*/ 70 h 244"/>
                    <a:gd name="T10" fmla="*/ 35 w 43"/>
                    <a:gd name="T11" fmla="*/ 157 h 244"/>
                    <a:gd name="T12" fmla="*/ 43 w 43"/>
                    <a:gd name="T13" fmla="*/ 244 h 2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3" h="244">
                      <a:moveTo>
                        <a:pt x="0" y="0"/>
                      </a:moveTo>
                      <a:lnTo>
                        <a:pt x="9" y="0"/>
                      </a:lnTo>
                      <a:lnTo>
                        <a:pt x="9" y="9"/>
                      </a:lnTo>
                      <a:lnTo>
                        <a:pt x="17" y="35"/>
                      </a:lnTo>
                      <a:lnTo>
                        <a:pt x="17" y="70"/>
                      </a:lnTo>
                      <a:lnTo>
                        <a:pt x="35" y="157"/>
                      </a:lnTo>
                      <a:lnTo>
                        <a:pt x="43" y="244"/>
                      </a:lnTo>
                    </a:path>
                  </a:pathLst>
                </a:custGeom>
                <a:noFill/>
                <a:ln w="14288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062" name="Freeform 326"/>
                <p:cNvSpPr>
                  <a:spLocks/>
                </p:cNvSpPr>
                <p:nvPr/>
              </p:nvSpPr>
              <p:spPr bwMode="auto">
                <a:xfrm>
                  <a:off x="2834" y="2246"/>
                  <a:ext cx="44" cy="401"/>
                </a:xfrm>
                <a:custGeom>
                  <a:avLst/>
                  <a:gdLst>
                    <a:gd name="T0" fmla="*/ 0 w 44"/>
                    <a:gd name="T1" fmla="*/ 0 h 401"/>
                    <a:gd name="T2" fmla="*/ 9 w 44"/>
                    <a:gd name="T3" fmla="*/ 52 h 401"/>
                    <a:gd name="T4" fmla="*/ 9 w 44"/>
                    <a:gd name="T5" fmla="*/ 113 h 401"/>
                    <a:gd name="T6" fmla="*/ 18 w 44"/>
                    <a:gd name="T7" fmla="*/ 183 h 401"/>
                    <a:gd name="T8" fmla="*/ 18 w 44"/>
                    <a:gd name="T9" fmla="*/ 253 h 401"/>
                    <a:gd name="T10" fmla="*/ 27 w 44"/>
                    <a:gd name="T11" fmla="*/ 314 h 401"/>
                    <a:gd name="T12" fmla="*/ 35 w 44"/>
                    <a:gd name="T13" fmla="*/ 366 h 401"/>
                    <a:gd name="T14" fmla="*/ 35 w 44"/>
                    <a:gd name="T15" fmla="*/ 392 h 401"/>
                    <a:gd name="T16" fmla="*/ 44 w 44"/>
                    <a:gd name="T17" fmla="*/ 401 h 401"/>
                    <a:gd name="T18" fmla="*/ 44 w 44"/>
                    <a:gd name="T19" fmla="*/ 401 h 4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44" h="401">
                      <a:moveTo>
                        <a:pt x="0" y="0"/>
                      </a:moveTo>
                      <a:lnTo>
                        <a:pt x="9" y="52"/>
                      </a:lnTo>
                      <a:lnTo>
                        <a:pt x="9" y="113"/>
                      </a:lnTo>
                      <a:lnTo>
                        <a:pt x="18" y="183"/>
                      </a:lnTo>
                      <a:lnTo>
                        <a:pt x="18" y="253"/>
                      </a:lnTo>
                      <a:lnTo>
                        <a:pt x="27" y="314"/>
                      </a:lnTo>
                      <a:lnTo>
                        <a:pt x="35" y="366"/>
                      </a:lnTo>
                      <a:lnTo>
                        <a:pt x="35" y="392"/>
                      </a:lnTo>
                      <a:lnTo>
                        <a:pt x="44" y="401"/>
                      </a:lnTo>
                      <a:lnTo>
                        <a:pt x="44" y="401"/>
                      </a:lnTo>
                    </a:path>
                  </a:pathLst>
                </a:custGeom>
                <a:noFill/>
                <a:ln w="14288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063" name="Freeform 327"/>
                <p:cNvSpPr>
                  <a:spLocks/>
                </p:cNvSpPr>
                <p:nvPr/>
              </p:nvSpPr>
              <p:spPr bwMode="auto">
                <a:xfrm>
                  <a:off x="2878" y="2089"/>
                  <a:ext cx="44" cy="558"/>
                </a:xfrm>
                <a:custGeom>
                  <a:avLst/>
                  <a:gdLst>
                    <a:gd name="T0" fmla="*/ 0 w 44"/>
                    <a:gd name="T1" fmla="*/ 558 h 558"/>
                    <a:gd name="T2" fmla="*/ 0 w 44"/>
                    <a:gd name="T3" fmla="*/ 549 h 558"/>
                    <a:gd name="T4" fmla="*/ 9 w 44"/>
                    <a:gd name="T5" fmla="*/ 532 h 558"/>
                    <a:gd name="T6" fmla="*/ 9 w 44"/>
                    <a:gd name="T7" fmla="*/ 506 h 558"/>
                    <a:gd name="T8" fmla="*/ 9 w 44"/>
                    <a:gd name="T9" fmla="*/ 471 h 558"/>
                    <a:gd name="T10" fmla="*/ 17 w 44"/>
                    <a:gd name="T11" fmla="*/ 401 h 558"/>
                    <a:gd name="T12" fmla="*/ 17 w 44"/>
                    <a:gd name="T13" fmla="*/ 305 h 558"/>
                    <a:gd name="T14" fmla="*/ 26 w 44"/>
                    <a:gd name="T15" fmla="*/ 218 h 558"/>
                    <a:gd name="T16" fmla="*/ 35 w 44"/>
                    <a:gd name="T17" fmla="*/ 131 h 558"/>
                    <a:gd name="T18" fmla="*/ 35 w 44"/>
                    <a:gd name="T19" fmla="*/ 52 h 558"/>
                    <a:gd name="T20" fmla="*/ 44 w 44"/>
                    <a:gd name="T21" fmla="*/ 26 h 558"/>
                    <a:gd name="T22" fmla="*/ 44 w 44"/>
                    <a:gd name="T23" fmla="*/ 0 h 5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44" h="558">
                      <a:moveTo>
                        <a:pt x="0" y="558"/>
                      </a:moveTo>
                      <a:lnTo>
                        <a:pt x="0" y="549"/>
                      </a:lnTo>
                      <a:lnTo>
                        <a:pt x="9" y="532"/>
                      </a:lnTo>
                      <a:lnTo>
                        <a:pt x="9" y="506"/>
                      </a:lnTo>
                      <a:lnTo>
                        <a:pt x="9" y="471"/>
                      </a:lnTo>
                      <a:lnTo>
                        <a:pt x="17" y="401"/>
                      </a:lnTo>
                      <a:lnTo>
                        <a:pt x="17" y="305"/>
                      </a:lnTo>
                      <a:lnTo>
                        <a:pt x="26" y="218"/>
                      </a:lnTo>
                      <a:lnTo>
                        <a:pt x="35" y="131"/>
                      </a:lnTo>
                      <a:lnTo>
                        <a:pt x="35" y="52"/>
                      </a:lnTo>
                      <a:lnTo>
                        <a:pt x="44" y="26"/>
                      </a:lnTo>
                      <a:lnTo>
                        <a:pt x="44" y="0"/>
                      </a:lnTo>
                    </a:path>
                  </a:pathLst>
                </a:custGeom>
                <a:noFill/>
                <a:ln w="14288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064" name="Freeform 328"/>
                <p:cNvSpPr>
                  <a:spLocks/>
                </p:cNvSpPr>
                <p:nvPr/>
              </p:nvSpPr>
              <p:spPr bwMode="auto">
                <a:xfrm>
                  <a:off x="2922" y="2011"/>
                  <a:ext cx="43" cy="78"/>
                </a:xfrm>
                <a:custGeom>
                  <a:avLst/>
                  <a:gdLst>
                    <a:gd name="T0" fmla="*/ 0 w 43"/>
                    <a:gd name="T1" fmla="*/ 78 h 78"/>
                    <a:gd name="T2" fmla="*/ 8 w 43"/>
                    <a:gd name="T3" fmla="*/ 43 h 78"/>
                    <a:gd name="T4" fmla="*/ 17 w 43"/>
                    <a:gd name="T5" fmla="*/ 17 h 78"/>
                    <a:gd name="T6" fmla="*/ 34 w 43"/>
                    <a:gd name="T7" fmla="*/ 0 h 78"/>
                    <a:gd name="T8" fmla="*/ 43 w 43"/>
                    <a:gd name="T9" fmla="*/ 0 h 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3" h="78">
                      <a:moveTo>
                        <a:pt x="0" y="78"/>
                      </a:moveTo>
                      <a:lnTo>
                        <a:pt x="8" y="43"/>
                      </a:lnTo>
                      <a:lnTo>
                        <a:pt x="17" y="17"/>
                      </a:lnTo>
                      <a:lnTo>
                        <a:pt x="34" y="0"/>
                      </a:lnTo>
                      <a:lnTo>
                        <a:pt x="43" y="0"/>
                      </a:lnTo>
                    </a:path>
                  </a:pathLst>
                </a:custGeom>
                <a:noFill/>
                <a:ln w="14288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065" name="Freeform 329"/>
                <p:cNvSpPr>
                  <a:spLocks/>
                </p:cNvSpPr>
                <p:nvPr/>
              </p:nvSpPr>
              <p:spPr bwMode="auto">
                <a:xfrm>
                  <a:off x="2965" y="2011"/>
                  <a:ext cx="44" cy="322"/>
                </a:xfrm>
                <a:custGeom>
                  <a:avLst/>
                  <a:gdLst>
                    <a:gd name="T0" fmla="*/ 0 w 44"/>
                    <a:gd name="T1" fmla="*/ 0 h 322"/>
                    <a:gd name="T2" fmla="*/ 9 w 44"/>
                    <a:gd name="T3" fmla="*/ 26 h 322"/>
                    <a:gd name="T4" fmla="*/ 9 w 44"/>
                    <a:gd name="T5" fmla="*/ 69 h 322"/>
                    <a:gd name="T6" fmla="*/ 18 w 44"/>
                    <a:gd name="T7" fmla="*/ 122 h 322"/>
                    <a:gd name="T8" fmla="*/ 18 w 44"/>
                    <a:gd name="T9" fmla="*/ 183 h 322"/>
                    <a:gd name="T10" fmla="*/ 26 w 44"/>
                    <a:gd name="T11" fmla="*/ 235 h 322"/>
                    <a:gd name="T12" fmla="*/ 35 w 44"/>
                    <a:gd name="T13" fmla="*/ 287 h 322"/>
                    <a:gd name="T14" fmla="*/ 35 w 44"/>
                    <a:gd name="T15" fmla="*/ 313 h 322"/>
                    <a:gd name="T16" fmla="*/ 44 w 44"/>
                    <a:gd name="T17" fmla="*/ 322 h 322"/>
                    <a:gd name="T18" fmla="*/ 44 w 44"/>
                    <a:gd name="T19" fmla="*/ 322 h 3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44" h="322">
                      <a:moveTo>
                        <a:pt x="0" y="0"/>
                      </a:moveTo>
                      <a:lnTo>
                        <a:pt x="9" y="26"/>
                      </a:lnTo>
                      <a:lnTo>
                        <a:pt x="9" y="69"/>
                      </a:lnTo>
                      <a:lnTo>
                        <a:pt x="18" y="122"/>
                      </a:lnTo>
                      <a:lnTo>
                        <a:pt x="18" y="183"/>
                      </a:lnTo>
                      <a:lnTo>
                        <a:pt x="26" y="235"/>
                      </a:lnTo>
                      <a:lnTo>
                        <a:pt x="35" y="287"/>
                      </a:lnTo>
                      <a:lnTo>
                        <a:pt x="35" y="313"/>
                      </a:lnTo>
                      <a:lnTo>
                        <a:pt x="44" y="322"/>
                      </a:lnTo>
                      <a:lnTo>
                        <a:pt x="44" y="322"/>
                      </a:lnTo>
                    </a:path>
                  </a:pathLst>
                </a:custGeom>
                <a:noFill/>
                <a:ln w="14288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066" name="Freeform 330"/>
                <p:cNvSpPr>
                  <a:spLocks/>
                </p:cNvSpPr>
                <p:nvPr/>
              </p:nvSpPr>
              <p:spPr bwMode="auto">
                <a:xfrm>
                  <a:off x="3009" y="1897"/>
                  <a:ext cx="43" cy="436"/>
                </a:xfrm>
                <a:custGeom>
                  <a:avLst/>
                  <a:gdLst>
                    <a:gd name="T0" fmla="*/ 0 w 43"/>
                    <a:gd name="T1" fmla="*/ 436 h 436"/>
                    <a:gd name="T2" fmla="*/ 0 w 43"/>
                    <a:gd name="T3" fmla="*/ 427 h 436"/>
                    <a:gd name="T4" fmla="*/ 8 w 43"/>
                    <a:gd name="T5" fmla="*/ 410 h 436"/>
                    <a:gd name="T6" fmla="*/ 8 w 43"/>
                    <a:gd name="T7" fmla="*/ 384 h 436"/>
                    <a:gd name="T8" fmla="*/ 8 w 43"/>
                    <a:gd name="T9" fmla="*/ 358 h 436"/>
                    <a:gd name="T10" fmla="*/ 17 w 43"/>
                    <a:gd name="T11" fmla="*/ 279 h 436"/>
                    <a:gd name="T12" fmla="*/ 17 w 43"/>
                    <a:gd name="T13" fmla="*/ 201 h 436"/>
                    <a:gd name="T14" fmla="*/ 26 w 43"/>
                    <a:gd name="T15" fmla="*/ 122 h 436"/>
                    <a:gd name="T16" fmla="*/ 35 w 43"/>
                    <a:gd name="T17" fmla="*/ 53 h 436"/>
                    <a:gd name="T18" fmla="*/ 35 w 43"/>
                    <a:gd name="T19" fmla="*/ 27 h 436"/>
                    <a:gd name="T20" fmla="*/ 35 w 43"/>
                    <a:gd name="T21" fmla="*/ 9 h 436"/>
                    <a:gd name="T22" fmla="*/ 43 w 43"/>
                    <a:gd name="T23" fmla="*/ 0 h 436"/>
                    <a:gd name="T24" fmla="*/ 43 w 43"/>
                    <a:gd name="T25" fmla="*/ 0 h 4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3" h="436">
                      <a:moveTo>
                        <a:pt x="0" y="436"/>
                      </a:moveTo>
                      <a:lnTo>
                        <a:pt x="0" y="427"/>
                      </a:lnTo>
                      <a:lnTo>
                        <a:pt x="8" y="410"/>
                      </a:lnTo>
                      <a:lnTo>
                        <a:pt x="8" y="384"/>
                      </a:lnTo>
                      <a:lnTo>
                        <a:pt x="8" y="358"/>
                      </a:lnTo>
                      <a:lnTo>
                        <a:pt x="17" y="279"/>
                      </a:lnTo>
                      <a:lnTo>
                        <a:pt x="17" y="201"/>
                      </a:lnTo>
                      <a:lnTo>
                        <a:pt x="26" y="122"/>
                      </a:lnTo>
                      <a:lnTo>
                        <a:pt x="35" y="53"/>
                      </a:lnTo>
                      <a:lnTo>
                        <a:pt x="35" y="27"/>
                      </a:lnTo>
                      <a:lnTo>
                        <a:pt x="35" y="9"/>
                      </a:lnTo>
                      <a:lnTo>
                        <a:pt x="43" y="0"/>
                      </a:lnTo>
                      <a:lnTo>
                        <a:pt x="43" y="0"/>
                      </a:lnTo>
                    </a:path>
                  </a:pathLst>
                </a:custGeom>
                <a:noFill/>
                <a:ln w="14288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067" name="Freeform 331"/>
                <p:cNvSpPr>
                  <a:spLocks/>
                </p:cNvSpPr>
                <p:nvPr/>
              </p:nvSpPr>
              <p:spPr bwMode="auto">
                <a:xfrm>
                  <a:off x="3052" y="1897"/>
                  <a:ext cx="44" cy="610"/>
                </a:xfrm>
                <a:custGeom>
                  <a:avLst/>
                  <a:gdLst>
                    <a:gd name="T0" fmla="*/ 0 w 44"/>
                    <a:gd name="T1" fmla="*/ 0 h 610"/>
                    <a:gd name="T2" fmla="*/ 0 w 44"/>
                    <a:gd name="T3" fmla="*/ 9 h 610"/>
                    <a:gd name="T4" fmla="*/ 9 w 44"/>
                    <a:gd name="T5" fmla="*/ 27 h 610"/>
                    <a:gd name="T6" fmla="*/ 9 w 44"/>
                    <a:gd name="T7" fmla="*/ 61 h 610"/>
                    <a:gd name="T8" fmla="*/ 9 w 44"/>
                    <a:gd name="T9" fmla="*/ 96 h 610"/>
                    <a:gd name="T10" fmla="*/ 18 w 44"/>
                    <a:gd name="T11" fmla="*/ 175 h 610"/>
                    <a:gd name="T12" fmla="*/ 18 w 44"/>
                    <a:gd name="T13" fmla="*/ 279 h 610"/>
                    <a:gd name="T14" fmla="*/ 26 w 44"/>
                    <a:gd name="T15" fmla="*/ 375 h 610"/>
                    <a:gd name="T16" fmla="*/ 35 w 44"/>
                    <a:gd name="T17" fmla="*/ 471 h 610"/>
                    <a:gd name="T18" fmla="*/ 35 w 44"/>
                    <a:gd name="T19" fmla="*/ 558 h 610"/>
                    <a:gd name="T20" fmla="*/ 44 w 44"/>
                    <a:gd name="T21" fmla="*/ 584 h 610"/>
                    <a:gd name="T22" fmla="*/ 44 w 44"/>
                    <a:gd name="T23" fmla="*/ 610 h 6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44" h="610">
                      <a:moveTo>
                        <a:pt x="0" y="0"/>
                      </a:moveTo>
                      <a:lnTo>
                        <a:pt x="0" y="9"/>
                      </a:lnTo>
                      <a:lnTo>
                        <a:pt x="9" y="27"/>
                      </a:lnTo>
                      <a:lnTo>
                        <a:pt x="9" y="61"/>
                      </a:lnTo>
                      <a:lnTo>
                        <a:pt x="9" y="96"/>
                      </a:lnTo>
                      <a:lnTo>
                        <a:pt x="18" y="175"/>
                      </a:lnTo>
                      <a:lnTo>
                        <a:pt x="18" y="279"/>
                      </a:lnTo>
                      <a:lnTo>
                        <a:pt x="26" y="375"/>
                      </a:lnTo>
                      <a:lnTo>
                        <a:pt x="35" y="471"/>
                      </a:lnTo>
                      <a:lnTo>
                        <a:pt x="35" y="558"/>
                      </a:lnTo>
                      <a:lnTo>
                        <a:pt x="44" y="584"/>
                      </a:lnTo>
                      <a:lnTo>
                        <a:pt x="44" y="610"/>
                      </a:lnTo>
                    </a:path>
                  </a:pathLst>
                </a:custGeom>
                <a:noFill/>
                <a:ln w="14288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068" name="Freeform 332"/>
                <p:cNvSpPr>
                  <a:spLocks/>
                </p:cNvSpPr>
                <p:nvPr/>
              </p:nvSpPr>
              <p:spPr bwMode="auto">
                <a:xfrm>
                  <a:off x="3096" y="2507"/>
                  <a:ext cx="52" cy="44"/>
                </a:xfrm>
                <a:custGeom>
                  <a:avLst/>
                  <a:gdLst>
                    <a:gd name="T0" fmla="*/ 0 w 52"/>
                    <a:gd name="T1" fmla="*/ 0 h 44"/>
                    <a:gd name="T2" fmla="*/ 9 w 52"/>
                    <a:gd name="T3" fmla="*/ 27 h 44"/>
                    <a:gd name="T4" fmla="*/ 26 w 52"/>
                    <a:gd name="T5" fmla="*/ 35 h 44"/>
                    <a:gd name="T6" fmla="*/ 43 w 52"/>
                    <a:gd name="T7" fmla="*/ 44 h 44"/>
                    <a:gd name="T8" fmla="*/ 52 w 52"/>
                    <a:gd name="T9" fmla="*/ 35 h 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2" h="44">
                      <a:moveTo>
                        <a:pt x="0" y="0"/>
                      </a:moveTo>
                      <a:lnTo>
                        <a:pt x="9" y="27"/>
                      </a:lnTo>
                      <a:lnTo>
                        <a:pt x="26" y="35"/>
                      </a:lnTo>
                      <a:lnTo>
                        <a:pt x="43" y="44"/>
                      </a:lnTo>
                      <a:lnTo>
                        <a:pt x="52" y="35"/>
                      </a:lnTo>
                    </a:path>
                  </a:pathLst>
                </a:custGeom>
                <a:noFill/>
                <a:ln w="14288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069" name="Freeform 333"/>
                <p:cNvSpPr>
                  <a:spLocks/>
                </p:cNvSpPr>
                <p:nvPr/>
              </p:nvSpPr>
              <p:spPr bwMode="auto">
                <a:xfrm>
                  <a:off x="3148" y="1958"/>
                  <a:ext cx="44" cy="584"/>
                </a:xfrm>
                <a:custGeom>
                  <a:avLst/>
                  <a:gdLst>
                    <a:gd name="T0" fmla="*/ 0 w 44"/>
                    <a:gd name="T1" fmla="*/ 584 h 584"/>
                    <a:gd name="T2" fmla="*/ 0 w 44"/>
                    <a:gd name="T3" fmla="*/ 567 h 584"/>
                    <a:gd name="T4" fmla="*/ 9 w 44"/>
                    <a:gd name="T5" fmla="*/ 532 h 584"/>
                    <a:gd name="T6" fmla="*/ 9 w 44"/>
                    <a:gd name="T7" fmla="*/ 462 h 584"/>
                    <a:gd name="T8" fmla="*/ 18 w 44"/>
                    <a:gd name="T9" fmla="*/ 375 h 584"/>
                    <a:gd name="T10" fmla="*/ 26 w 44"/>
                    <a:gd name="T11" fmla="*/ 279 h 584"/>
                    <a:gd name="T12" fmla="*/ 26 w 44"/>
                    <a:gd name="T13" fmla="*/ 192 h 584"/>
                    <a:gd name="T14" fmla="*/ 35 w 44"/>
                    <a:gd name="T15" fmla="*/ 105 h 584"/>
                    <a:gd name="T16" fmla="*/ 35 w 44"/>
                    <a:gd name="T17" fmla="*/ 70 h 584"/>
                    <a:gd name="T18" fmla="*/ 35 w 44"/>
                    <a:gd name="T19" fmla="*/ 35 h 584"/>
                    <a:gd name="T20" fmla="*/ 44 w 44"/>
                    <a:gd name="T21" fmla="*/ 18 h 584"/>
                    <a:gd name="T22" fmla="*/ 44 w 44"/>
                    <a:gd name="T23" fmla="*/ 0 h 5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44" h="584">
                      <a:moveTo>
                        <a:pt x="0" y="584"/>
                      </a:moveTo>
                      <a:lnTo>
                        <a:pt x="0" y="567"/>
                      </a:lnTo>
                      <a:lnTo>
                        <a:pt x="9" y="532"/>
                      </a:lnTo>
                      <a:lnTo>
                        <a:pt x="9" y="462"/>
                      </a:lnTo>
                      <a:lnTo>
                        <a:pt x="18" y="375"/>
                      </a:lnTo>
                      <a:lnTo>
                        <a:pt x="26" y="279"/>
                      </a:lnTo>
                      <a:lnTo>
                        <a:pt x="26" y="192"/>
                      </a:lnTo>
                      <a:lnTo>
                        <a:pt x="35" y="105"/>
                      </a:lnTo>
                      <a:lnTo>
                        <a:pt x="35" y="70"/>
                      </a:lnTo>
                      <a:lnTo>
                        <a:pt x="35" y="35"/>
                      </a:lnTo>
                      <a:lnTo>
                        <a:pt x="44" y="18"/>
                      </a:lnTo>
                      <a:lnTo>
                        <a:pt x="44" y="0"/>
                      </a:lnTo>
                    </a:path>
                  </a:pathLst>
                </a:custGeom>
                <a:noFill/>
                <a:ln w="14288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070" name="Freeform 334"/>
                <p:cNvSpPr>
                  <a:spLocks/>
                </p:cNvSpPr>
                <p:nvPr/>
              </p:nvSpPr>
              <p:spPr bwMode="auto">
                <a:xfrm>
                  <a:off x="3192" y="1950"/>
                  <a:ext cx="43" cy="218"/>
                </a:xfrm>
                <a:custGeom>
                  <a:avLst/>
                  <a:gdLst>
                    <a:gd name="T0" fmla="*/ 0 w 43"/>
                    <a:gd name="T1" fmla="*/ 8 h 218"/>
                    <a:gd name="T2" fmla="*/ 0 w 43"/>
                    <a:gd name="T3" fmla="*/ 0 h 218"/>
                    <a:gd name="T4" fmla="*/ 8 w 43"/>
                    <a:gd name="T5" fmla="*/ 0 h 218"/>
                    <a:gd name="T6" fmla="*/ 8 w 43"/>
                    <a:gd name="T7" fmla="*/ 8 h 218"/>
                    <a:gd name="T8" fmla="*/ 17 w 43"/>
                    <a:gd name="T9" fmla="*/ 35 h 218"/>
                    <a:gd name="T10" fmla="*/ 17 w 43"/>
                    <a:gd name="T11" fmla="*/ 78 h 218"/>
                    <a:gd name="T12" fmla="*/ 26 w 43"/>
                    <a:gd name="T13" fmla="*/ 122 h 218"/>
                    <a:gd name="T14" fmla="*/ 35 w 43"/>
                    <a:gd name="T15" fmla="*/ 165 h 218"/>
                    <a:gd name="T16" fmla="*/ 35 w 43"/>
                    <a:gd name="T17" fmla="*/ 200 h 218"/>
                    <a:gd name="T18" fmla="*/ 43 w 43"/>
                    <a:gd name="T19" fmla="*/ 218 h 2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43" h="218">
                      <a:moveTo>
                        <a:pt x="0" y="8"/>
                      </a:moveTo>
                      <a:lnTo>
                        <a:pt x="0" y="0"/>
                      </a:lnTo>
                      <a:lnTo>
                        <a:pt x="8" y="0"/>
                      </a:lnTo>
                      <a:lnTo>
                        <a:pt x="8" y="8"/>
                      </a:lnTo>
                      <a:lnTo>
                        <a:pt x="17" y="35"/>
                      </a:lnTo>
                      <a:lnTo>
                        <a:pt x="17" y="78"/>
                      </a:lnTo>
                      <a:lnTo>
                        <a:pt x="26" y="122"/>
                      </a:lnTo>
                      <a:lnTo>
                        <a:pt x="35" y="165"/>
                      </a:lnTo>
                      <a:lnTo>
                        <a:pt x="35" y="200"/>
                      </a:lnTo>
                      <a:lnTo>
                        <a:pt x="43" y="218"/>
                      </a:lnTo>
                    </a:path>
                  </a:pathLst>
                </a:custGeom>
                <a:noFill/>
                <a:ln w="14288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071" name="Freeform 335"/>
                <p:cNvSpPr>
                  <a:spLocks/>
                </p:cNvSpPr>
                <p:nvPr/>
              </p:nvSpPr>
              <p:spPr bwMode="auto">
                <a:xfrm>
                  <a:off x="3235" y="2159"/>
                  <a:ext cx="44" cy="17"/>
                </a:xfrm>
                <a:custGeom>
                  <a:avLst/>
                  <a:gdLst>
                    <a:gd name="T0" fmla="*/ 0 w 44"/>
                    <a:gd name="T1" fmla="*/ 9 h 17"/>
                    <a:gd name="T2" fmla="*/ 9 w 44"/>
                    <a:gd name="T3" fmla="*/ 17 h 17"/>
                    <a:gd name="T4" fmla="*/ 18 w 44"/>
                    <a:gd name="T5" fmla="*/ 17 h 17"/>
                    <a:gd name="T6" fmla="*/ 35 w 44"/>
                    <a:gd name="T7" fmla="*/ 9 h 17"/>
                    <a:gd name="T8" fmla="*/ 44 w 44"/>
                    <a:gd name="T9" fmla="*/ 0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4" h="17">
                      <a:moveTo>
                        <a:pt x="0" y="9"/>
                      </a:moveTo>
                      <a:lnTo>
                        <a:pt x="9" y="17"/>
                      </a:lnTo>
                      <a:lnTo>
                        <a:pt x="18" y="17"/>
                      </a:lnTo>
                      <a:lnTo>
                        <a:pt x="35" y="9"/>
                      </a:lnTo>
                      <a:lnTo>
                        <a:pt x="44" y="0"/>
                      </a:lnTo>
                    </a:path>
                  </a:pathLst>
                </a:custGeom>
                <a:noFill/>
                <a:ln w="14288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072" name="Freeform 336"/>
                <p:cNvSpPr>
                  <a:spLocks/>
                </p:cNvSpPr>
                <p:nvPr/>
              </p:nvSpPr>
              <p:spPr bwMode="auto">
                <a:xfrm>
                  <a:off x="3279" y="1836"/>
                  <a:ext cx="43" cy="323"/>
                </a:xfrm>
                <a:custGeom>
                  <a:avLst/>
                  <a:gdLst>
                    <a:gd name="T0" fmla="*/ 0 w 43"/>
                    <a:gd name="T1" fmla="*/ 323 h 323"/>
                    <a:gd name="T2" fmla="*/ 9 w 43"/>
                    <a:gd name="T3" fmla="*/ 288 h 323"/>
                    <a:gd name="T4" fmla="*/ 9 w 43"/>
                    <a:gd name="T5" fmla="*/ 244 h 323"/>
                    <a:gd name="T6" fmla="*/ 17 w 43"/>
                    <a:gd name="T7" fmla="*/ 192 h 323"/>
                    <a:gd name="T8" fmla="*/ 17 w 43"/>
                    <a:gd name="T9" fmla="*/ 131 h 323"/>
                    <a:gd name="T10" fmla="*/ 26 w 43"/>
                    <a:gd name="T11" fmla="*/ 79 h 323"/>
                    <a:gd name="T12" fmla="*/ 35 w 43"/>
                    <a:gd name="T13" fmla="*/ 35 h 323"/>
                    <a:gd name="T14" fmla="*/ 35 w 43"/>
                    <a:gd name="T15" fmla="*/ 9 h 323"/>
                    <a:gd name="T16" fmla="*/ 43 w 43"/>
                    <a:gd name="T17" fmla="*/ 0 h 323"/>
                    <a:gd name="T18" fmla="*/ 43 w 43"/>
                    <a:gd name="T19" fmla="*/ 0 h 3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43" h="323">
                      <a:moveTo>
                        <a:pt x="0" y="323"/>
                      </a:moveTo>
                      <a:lnTo>
                        <a:pt x="9" y="288"/>
                      </a:lnTo>
                      <a:lnTo>
                        <a:pt x="9" y="244"/>
                      </a:lnTo>
                      <a:lnTo>
                        <a:pt x="17" y="192"/>
                      </a:lnTo>
                      <a:lnTo>
                        <a:pt x="17" y="131"/>
                      </a:lnTo>
                      <a:lnTo>
                        <a:pt x="26" y="79"/>
                      </a:lnTo>
                      <a:lnTo>
                        <a:pt x="35" y="35"/>
                      </a:lnTo>
                      <a:lnTo>
                        <a:pt x="35" y="9"/>
                      </a:lnTo>
                      <a:lnTo>
                        <a:pt x="43" y="0"/>
                      </a:lnTo>
                      <a:lnTo>
                        <a:pt x="43" y="0"/>
                      </a:lnTo>
                    </a:path>
                  </a:pathLst>
                </a:custGeom>
                <a:noFill/>
                <a:ln w="14288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073" name="Freeform 337"/>
                <p:cNvSpPr>
                  <a:spLocks/>
                </p:cNvSpPr>
                <p:nvPr/>
              </p:nvSpPr>
              <p:spPr bwMode="auto">
                <a:xfrm>
                  <a:off x="3322" y="1836"/>
                  <a:ext cx="44" cy="471"/>
                </a:xfrm>
                <a:custGeom>
                  <a:avLst/>
                  <a:gdLst>
                    <a:gd name="T0" fmla="*/ 0 w 44"/>
                    <a:gd name="T1" fmla="*/ 0 h 471"/>
                    <a:gd name="T2" fmla="*/ 0 w 44"/>
                    <a:gd name="T3" fmla="*/ 9 h 471"/>
                    <a:gd name="T4" fmla="*/ 9 w 44"/>
                    <a:gd name="T5" fmla="*/ 27 h 471"/>
                    <a:gd name="T6" fmla="*/ 9 w 44"/>
                    <a:gd name="T7" fmla="*/ 61 h 471"/>
                    <a:gd name="T8" fmla="*/ 18 w 44"/>
                    <a:gd name="T9" fmla="*/ 122 h 471"/>
                    <a:gd name="T10" fmla="*/ 18 w 44"/>
                    <a:gd name="T11" fmla="*/ 192 h 471"/>
                    <a:gd name="T12" fmla="*/ 35 w 44"/>
                    <a:gd name="T13" fmla="*/ 349 h 471"/>
                    <a:gd name="T14" fmla="*/ 35 w 44"/>
                    <a:gd name="T15" fmla="*/ 410 h 471"/>
                    <a:gd name="T16" fmla="*/ 44 w 44"/>
                    <a:gd name="T17" fmla="*/ 471 h 4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4" h="471">
                      <a:moveTo>
                        <a:pt x="0" y="0"/>
                      </a:moveTo>
                      <a:lnTo>
                        <a:pt x="0" y="9"/>
                      </a:lnTo>
                      <a:lnTo>
                        <a:pt x="9" y="27"/>
                      </a:lnTo>
                      <a:lnTo>
                        <a:pt x="9" y="61"/>
                      </a:lnTo>
                      <a:lnTo>
                        <a:pt x="18" y="122"/>
                      </a:lnTo>
                      <a:lnTo>
                        <a:pt x="18" y="192"/>
                      </a:lnTo>
                      <a:lnTo>
                        <a:pt x="35" y="349"/>
                      </a:lnTo>
                      <a:lnTo>
                        <a:pt x="35" y="410"/>
                      </a:lnTo>
                      <a:lnTo>
                        <a:pt x="44" y="471"/>
                      </a:lnTo>
                    </a:path>
                  </a:pathLst>
                </a:custGeom>
                <a:noFill/>
                <a:ln w="14288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074" name="Freeform 338"/>
                <p:cNvSpPr>
                  <a:spLocks/>
                </p:cNvSpPr>
                <p:nvPr/>
              </p:nvSpPr>
              <p:spPr bwMode="auto">
                <a:xfrm>
                  <a:off x="3366" y="2307"/>
                  <a:ext cx="44" cy="340"/>
                </a:xfrm>
                <a:custGeom>
                  <a:avLst/>
                  <a:gdLst>
                    <a:gd name="T0" fmla="*/ 0 w 44"/>
                    <a:gd name="T1" fmla="*/ 0 h 340"/>
                    <a:gd name="T2" fmla="*/ 9 w 44"/>
                    <a:gd name="T3" fmla="*/ 52 h 340"/>
                    <a:gd name="T4" fmla="*/ 9 w 44"/>
                    <a:gd name="T5" fmla="*/ 113 h 340"/>
                    <a:gd name="T6" fmla="*/ 17 w 44"/>
                    <a:gd name="T7" fmla="*/ 183 h 340"/>
                    <a:gd name="T8" fmla="*/ 17 w 44"/>
                    <a:gd name="T9" fmla="*/ 235 h 340"/>
                    <a:gd name="T10" fmla="*/ 26 w 44"/>
                    <a:gd name="T11" fmla="*/ 288 h 340"/>
                    <a:gd name="T12" fmla="*/ 35 w 44"/>
                    <a:gd name="T13" fmla="*/ 322 h 340"/>
                    <a:gd name="T14" fmla="*/ 35 w 44"/>
                    <a:gd name="T15" fmla="*/ 331 h 340"/>
                    <a:gd name="T16" fmla="*/ 35 w 44"/>
                    <a:gd name="T17" fmla="*/ 340 h 340"/>
                    <a:gd name="T18" fmla="*/ 44 w 44"/>
                    <a:gd name="T19" fmla="*/ 331 h 340"/>
                    <a:gd name="T20" fmla="*/ 44 w 44"/>
                    <a:gd name="T21" fmla="*/ 322 h 3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44" h="340">
                      <a:moveTo>
                        <a:pt x="0" y="0"/>
                      </a:moveTo>
                      <a:lnTo>
                        <a:pt x="9" y="52"/>
                      </a:lnTo>
                      <a:lnTo>
                        <a:pt x="9" y="113"/>
                      </a:lnTo>
                      <a:lnTo>
                        <a:pt x="17" y="183"/>
                      </a:lnTo>
                      <a:lnTo>
                        <a:pt x="17" y="235"/>
                      </a:lnTo>
                      <a:lnTo>
                        <a:pt x="26" y="288"/>
                      </a:lnTo>
                      <a:lnTo>
                        <a:pt x="35" y="322"/>
                      </a:lnTo>
                      <a:lnTo>
                        <a:pt x="35" y="331"/>
                      </a:lnTo>
                      <a:lnTo>
                        <a:pt x="35" y="340"/>
                      </a:lnTo>
                      <a:lnTo>
                        <a:pt x="44" y="331"/>
                      </a:lnTo>
                      <a:lnTo>
                        <a:pt x="44" y="322"/>
                      </a:lnTo>
                    </a:path>
                  </a:pathLst>
                </a:custGeom>
                <a:noFill/>
                <a:ln w="14288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075" name="Freeform 339"/>
                <p:cNvSpPr>
                  <a:spLocks/>
                </p:cNvSpPr>
                <p:nvPr/>
              </p:nvSpPr>
              <p:spPr bwMode="auto">
                <a:xfrm>
                  <a:off x="3410" y="1854"/>
                  <a:ext cx="43" cy="775"/>
                </a:xfrm>
                <a:custGeom>
                  <a:avLst/>
                  <a:gdLst>
                    <a:gd name="T0" fmla="*/ 0 w 43"/>
                    <a:gd name="T1" fmla="*/ 775 h 775"/>
                    <a:gd name="T2" fmla="*/ 0 w 43"/>
                    <a:gd name="T3" fmla="*/ 758 h 775"/>
                    <a:gd name="T4" fmla="*/ 8 w 43"/>
                    <a:gd name="T5" fmla="*/ 723 h 775"/>
                    <a:gd name="T6" fmla="*/ 8 w 43"/>
                    <a:gd name="T7" fmla="*/ 688 h 775"/>
                    <a:gd name="T8" fmla="*/ 8 w 43"/>
                    <a:gd name="T9" fmla="*/ 636 h 775"/>
                    <a:gd name="T10" fmla="*/ 17 w 43"/>
                    <a:gd name="T11" fmla="*/ 523 h 775"/>
                    <a:gd name="T12" fmla="*/ 17 w 43"/>
                    <a:gd name="T13" fmla="*/ 401 h 775"/>
                    <a:gd name="T14" fmla="*/ 26 w 43"/>
                    <a:gd name="T15" fmla="*/ 270 h 775"/>
                    <a:gd name="T16" fmla="*/ 34 w 43"/>
                    <a:gd name="T17" fmla="*/ 157 h 775"/>
                    <a:gd name="T18" fmla="*/ 34 w 43"/>
                    <a:gd name="T19" fmla="*/ 104 h 775"/>
                    <a:gd name="T20" fmla="*/ 34 w 43"/>
                    <a:gd name="T21" fmla="*/ 61 h 775"/>
                    <a:gd name="T22" fmla="*/ 43 w 43"/>
                    <a:gd name="T23" fmla="*/ 26 h 775"/>
                    <a:gd name="T24" fmla="*/ 43 w 43"/>
                    <a:gd name="T25" fmla="*/ 0 h 7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3" h="775">
                      <a:moveTo>
                        <a:pt x="0" y="775"/>
                      </a:moveTo>
                      <a:lnTo>
                        <a:pt x="0" y="758"/>
                      </a:lnTo>
                      <a:lnTo>
                        <a:pt x="8" y="723"/>
                      </a:lnTo>
                      <a:lnTo>
                        <a:pt x="8" y="688"/>
                      </a:lnTo>
                      <a:lnTo>
                        <a:pt x="8" y="636"/>
                      </a:lnTo>
                      <a:lnTo>
                        <a:pt x="17" y="523"/>
                      </a:lnTo>
                      <a:lnTo>
                        <a:pt x="17" y="401"/>
                      </a:lnTo>
                      <a:lnTo>
                        <a:pt x="26" y="270"/>
                      </a:lnTo>
                      <a:lnTo>
                        <a:pt x="34" y="157"/>
                      </a:lnTo>
                      <a:lnTo>
                        <a:pt x="34" y="104"/>
                      </a:lnTo>
                      <a:lnTo>
                        <a:pt x="34" y="61"/>
                      </a:lnTo>
                      <a:lnTo>
                        <a:pt x="43" y="26"/>
                      </a:lnTo>
                      <a:lnTo>
                        <a:pt x="43" y="0"/>
                      </a:lnTo>
                    </a:path>
                  </a:pathLst>
                </a:custGeom>
                <a:noFill/>
                <a:ln w="14288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076" name="Freeform 340"/>
                <p:cNvSpPr>
                  <a:spLocks/>
                </p:cNvSpPr>
                <p:nvPr/>
              </p:nvSpPr>
              <p:spPr bwMode="auto">
                <a:xfrm>
                  <a:off x="3453" y="1836"/>
                  <a:ext cx="44" cy="183"/>
                </a:xfrm>
                <a:custGeom>
                  <a:avLst/>
                  <a:gdLst>
                    <a:gd name="T0" fmla="*/ 0 w 44"/>
                    <a:gd name="T1" fmla="*/ 18 h 183"/>
                    <a:gd name="T2" fmla="*/ 9 w 44"/>
                    <a:gd name="T3" fmla="*/ 0 h 183"/>
                    <a:gd name="T4" fmla="*/ 9 w 44"/>
                    <a:gd name="T5" fmla="*/ 0 h 183"/>
                    <a:gd name="T6" fmla="*/ 18 w 44"/>
                    <a:gd name="T7" fmla="*/ 9 h 183"/>
                    <a:gd name="T8" fmla="*/ 18 w 44"/>
                    <a:gd name="T9" fmla="*/ 35 h 183"/>
                    <a:gd name="T10" fmla="*/ 26 w 44"/>
                    <a:gd name="T11" fmla="*/ 70 h 183"/>
                    <a:gd name="T12" fmla="*/ 35 w 44"/>
                    <a:gd name="T13" fmla="*/ 114 h 183"/>
                    <a:gd name="T14" fmla="*/ 35 w 44"/>
                    <a:gd name="T15" fmla="*/ 149 h 183"/>
                    <a:gd name="T16" fmla="*/ 44 w 44"/>
                    <a:gd name="T17" fmla="*/ 183 h 1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4" h="183">
                      <a:moveTo>
                        <a:pt x="0" y="18"/>
                      </a:moveTo>
                      <a:lnTo>
                        <a:pt x="9" y="0"/>
                      </a:lnTo>
                      <a:lnTo>
                        <a:pt x="9" y="0"/>
                      </a:lnTo>
                      <a:lnTo>
                        <a:pt x="18" y="9"/>
                      </a:lnTo>
                      <a:lnTo>
                        <a:pt x="18" y="35"/>
                      </a:lnTo>
                      <a:lnTo>
                        <a:pt x="26" y="70"/>
                      </a:lnTo>
                      <a:lnTo>
                        <a:pt x="35" y="114"/>
                      </a:lnTo>
                      <a:lnTo>
                        <a:pt x="35" y="149"/>
                      </a:lnTo>
                      <a:lnTo>
                        <a:pt x="44" y="183"/>
                      </a:lnTo>
                    </a:path>
                  </a:pathLst>
                </a:custGeom>
                <a:noFill/>
                <a:ln w="14288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077" name="Freeform 341"/>
                <p:cNvSpPr>
                  <a:spLocks/>
                </p:cNvSpPr>
                <p:nvPr/>
              </p:nvSpPr>
              <p:spPr bwMode="auto">
                <a:xfrm>
                  <a:off x="3497" y="2019"/>
                  <a:ext cx="43" cy="462"/>
                </a:xfrm>
                <a:custGeom>
                  <a:avLst/>
                  <a:gdLst>
                    <a:gd name="T0" fmla="*/ 0 w 43"/>
                    <a:gd name="T1" fmla="*/ 0 h 462"/>
                    <a:gd name="T2" fmla="*/ 8 w 43"/>
                    <a:gd name="T3" fmla="*/ 44 h 462"/>
                    <a:gd name="T4" fmla="*/ 8 w 43"/>
                    <a:gd name="T5" fmla="*/ 105 h 462"/>
                    <a:gd name="T6" fmla="*/ 17 w 43"/>
                    <a:gd name="T7" fmla="*/ 175 h 462"/>
                    <a:gd name="T8" fmla="*/ 17 w 43"/>
                    <a:gd name="T9" fmla="*/ 236 h 462"/>
                    <a:gd name="T10" fmla="*/ 26 w 43"/>
                    <a:gd name="T11" fmla="*/ 305 h 462"/>
                    <a:gd name="T12" fmla="*/ 34 w 43"/>
                    <a:gd name="T13" fmla="*/ 366 h 462"/>
                    <a:gd name="T14" fmla="*/ 34 w 43"/>
                    <a:gd name="T15" fmla="*/ 419 h 462"/>
                    <a:gd name="T16" fmla="*/ 43 w 43"/>
                    <a:gd name="T17" fmla="*/ 462 h 4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3" h="462">
                      <a:moveTo>
                        <a:pt x="0" y="0"/>
                      </a:moveTo>
                      <a:lnTo>
                        <a:pt x="8" y="44"/>
                      </a:lnTo>
                      <a:lnTo>
                        <a:pt x="8" y="105"/>
                      </a:lnTo>
                      <a:lnTo>
                        <a:pt x="17" y="175"/>
                      </a:lnTo>
                      <a:lnTo>
                        <a:pt x="17" y="236"/>
                      </a:lnTo>
                      <a:lnTo>
                        <a:pt x="26" y="305"/>
                      </a:lnTo>
                      <a:lnTo>
                        <a:pt x="34" y="366"/>
                      </a:lnTo>
                      <a:lnTo>
                        <a:pt x="34" y="419"/>
                      </a:lnTo>
                      <a:lnTo>
                        <a:pt x="43" y="462"/>
                      </a:lnTo>
                    </a:path>
                  </a:pathLst>
                </a:custGeom>
                <a:noFill/>
                <a:ln w="14288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078" name="Freeform 342"/>
                <p:cNvSpPr>
                  <a:spLocks/>
                </p:cNvSpPr>
                <p:nvPr/>
              </p:nvSpPr>
              <p:spPr bwMode="auto">
                <a:xfrm>
                  <a:off x="3540" y="2481"/>
                  <a:ext cx="44" cy="53"/>
                </a:xfrm>
                <a:custGeom>
                  <a:avLst/>
                  <a:gdLst>
                    <a:gd name="T0" fmla="*/ 0 w 44"/>
                    <a:gd name="T1" fmla="*/ 0 h 53"/>
                    <a:gd name="T2" fmla="*/ 9 w 44"/>
                    <a:gd name="T3" fmla="*/ 26 h 53"/>
                    <a:gd name="T4" fmla="*/ 18 w 44"/>
                    <a:gd name="T5" fmla="*/ 44 h 53"/>
                    <a:gd name="T6" fmla="*/ 35 w 44"/>
                    <a:gd name="T7" fmla="*/ 53 h 53"/>
                    <a:gd name="T8" fmla="*/ 44 w 44"/>
                    <a:gd name="T9" fmla="*/ 44 h 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4" h="53">
                      <a:moveTo>
                        <a:pt x="0" y="0"/>
                      </a:moveTo>
                      <a:lnTo>
                        <a:pt x="9" y="26"/>
                      </a:lnTo>
                      <a:lnTo>
                        <a:pt x="18" y="44"/>
                      </a:lnTo>
                      <a:lnTo>
                        <a:pt x="35" y="53"/>
                      </a:lnTo>
                      <a:lnTo>
                        <a:pt x="44" y="44"/>
                      </a:lnTo>
                    </a:path>
                  </a:pathLst>
                </a:custGeom>
                <a:noFill/>
                <a:ln w="14288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079" name="Freeform 343"/>
                <p:cNvSpPr>
                  <a:spLocks/>
                </p:cNvSpPr>
                <p:nvPr/>
              </p:nvSpPr>
              <p:spPr bwMode="auto">
                <a:xfrm>
                  <a:off x="3584" y="2159"/>
                  <a:ext cx="52" cy="366"/>
                </a:xfrm>
                <a:custGeom>
                  <a:avLst/>
                  <a:gdLst>
                    <a:gd name="T0" fmla="*/ 0 w 52"/>
                    <a:gd name="T1" fmla="*/ 366 h 366"/>
                    <a:gd name="T2" fmla="*/ 8 w 52"/>
                    <a:gd name="T3" fmla="*/ 340 h 366"/>
                    <a:gd name="T4" fmla="*/ 8 w 52"/>
                    <a:gd name="T5" fmla="*/ 296 h 366"/>
                    <a:gd name="T6" fmla="*/ 17 w 52"/>
                    <a:gd name="T7" fmla="*/ 235 h 366"/>
                    <a:gd name="T8" fmla="*/ 26 w 52"/>
                    <a:gd name="T9" fmla="*/ 174 h 366"/>
                    <a:gd name="T10" fmla="*/ 35 w 52"/>
                    <a:gd name="T11" fmla="*/ 122 h 366"/>
                    <a:gd name="T12" fmla="*/ 43 w 52"/>
                    <a:gd name="T13" fmla="*/ 70 h 366"/>
                    <a:gd name="T14" fmla="*/ 43 w 52"/>
                    <a:gd name="T15" fmla="*/ 26 h 366"/>
                    <a:gd name="T16" fmla="*/ 52 w 52"/>
                    <a:gd name="T17" fmla="*/ 0 h 3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52" h="366">
                      <a:moveTo>
                        <a:pt x="0" y="366"/>
                      </a:moveTo>
                      <a:lnTo>
                        <a:pt x="8" y="340"/>
                      </a:lnTo>
                      <a:lnTo>
                        <a:pt x="8" y="296"/>
                      </a:lnTo>
                      <a:lnTo>
                        <a:pt x="17" y="235"/>
                      </a:lnTo>
                      <a:lnTo>
                        <a:pt x="26" y="174"/>
                      </a:lnTo>
                      <a:lnTo>
                        <a:pt x="35" y="122"/>
                      </a:lnTo>
                      <a:lnTo>
                        <a:pt x="43" y="70"/>
                      </a:lnTo>
                      <a:lnTo>
                        <a:pt x="43" y="26"/>
                      </a:lnTo>
                      <a:lnTo>
                        <a:pt x="52" y="0"/>
                      </a:lnTo>
                    </a:path>
                  </a:pathLst>
                </a:custGeom>
                <a:noFill/>
                <a:ln w="14288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080" name="Freeform 344"/>
                <p:cNvSpPr>
                  <a:spLocks/>
                </p:cNvSpPr>
                <p:nvPr/>
              </p:nvSpPr>
              <p:spPr bwMode="auto">
                <a:xfrm>
                  <a:off x="3636" y="2150"/>
                  <a:ext cx="44" cy="131"/>
                </a:xfrm>
                <a:custGeom>
                  <a:avLst/>
                  <a:gdLst>
                    <a:gd name="T0" fmla="*/ 0 w 44"/>
                    <a:gd name="T1" fmla="*/ 9 h 131"/>
                    <a:gd name="T2" fmla="*/ 9 w 44"/>
                    <a:gd name="T3" fmla="*/ 0 h 131"/>
                    <a:gd name="T4" fmla="*/ 9 w 44"/>
                    <a:gd name="T5" fmla="*/ 18 h 131"/>
                    <a:gd name="T6" fmla="*/ 17 w 44"/>
                    <a:gd name="T7" fmla="*/ 35 h 131"/>
                    <a:gd name="T8" fmla="*/ 26 w 44"/>
                    <a:gd name="T9" fmla="*/ 61 h 131"/>
                    <a:gd name="T10" fmla="*/ 26 w 44"/>
                    <a:gd name="T11" fmla="*/ 87 h 131"/>
                    <a:gd name="T12" fmla="*/ 35 w 44"/>
                    <a:gd name="T13" fmla="*/ 113 h 131"/>
                    <a:gd name="T14" fmla="*/ 35 w 44"/>
                    <a:gd name="T15" fmla="*/ 131 h 131"/>
                    <a:gd name="T16" fmla="*/ 44 w 44"/>
                    <a:gd name="T17" fmla="*/ 131 h 1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4" h="131">
                      <a:moveTo>
                        <a:pt x="0" y="9"/>
                      </a:moveTo>
                      <a:lnTo>
                        <a:pt x="9" y="0"/>
                      </a:lnTo>
                      <a:lnTo>
                        <a:pt x="9" y="18"/>
                      </a:lnTo>
                      <a:lnTo>
                        <a:pt x="17" y="35"/>
                      </a:lnTo>
                      <a:lnTo>
                        <a:pt x="26" y="61"/>
                      </a:lnTo>
                      <a:lnTo>
                        <a:pt x="26" y="87"/>
                      </a:lnTo>
                      <a:lnTo>
                        <a:pt x="35" y="113"/>
                      </a:lnTo>
                      <a:lnTo>
                        <a:pt x="35" y="131"/>
                      </a:lnTo>
                      <a:lnTo>
                        <a:pt x="44" y="131"/>
                      </a:lnTo>
                    </a:path>
                  </a:pathLst>
                </a:custGeom>
                <a:noFill/>
                <a:ln w="14288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081" name="Freeform 345"/>
                <p:cNvSpPr>
                  <a:spLocks/>
                </p:cNvSpPr>
                <p:nvPr/>
              </p:nvSpPr>
              <p:spPr bwMode="auto">
                <a:xfrm>
                  <a:off x="3680" y="2037"/>
                  <a:ext cx="43" cy="244"/>
                </a:xfrm>
                <a:custGeom>
                  <a:avLst/>
                  <a:gdLst>
                    <a:gd name="T0" fmla="*/ 0 w 43"/>
                    <a:gd name="T1" fmla="*/ 244 h 244"/>
                    <a:gd name="T2" fmla="*/ 8 w 43"/>
                    <a:gd name="T3" fmla="*/ 226 h 244"/>
                    <a:gd name="T4" fmla="*/ 8 w 43"/>
                    <a:gd name="T5" fmla="*/ 200 h 244"/>
                    <a:gd name="T6" fmla="*/ 17 w 43"/>
                    <a:gd name="T7" fmla="*/ 174 h 244"/>
                    <a:gd name="T8" fmla="*/ 17 w 43"/>
                    <a:gd name="T9" fmla="*/ 131 h 244"/>
                    <a:gd name="T10" fmla="*/ 34 w 43"/>
                    <a:gd name="T11" fmla="*/ 52 h 244"/>
                    <a:gd name="T12" fmla="*/ 34 w 43"/>
                    <a:gd name="T13" fmla="*/ 26 h 244"/>
                    <a:gd name="T14" fmla="*/ 43 w 43"/>
                    <a:gd name="T15" fmla="*/ 0 h 2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3" h="244">
                      <a:moveTo>
                        <a:pt x="0" y="244"/>
                      </a:moveTo>
                      <a:lnTo>
                        <a:pt x="8" y="226"/>
                      </a:lnTo>
                      <a:lnTo>
                        <a:pt x="8" y="200"/>
                      </a:lnTo>
                      <a:lnTo>
                        <a:pt x="17" y="174"/>
                      </a:lnTo>
                      <a:lnTo>
                        <a:pt x="17" y="131"/>
                      </a:lnTo>
                      <a:lnTo>
                        <a:pt x="34" y="52"/>
                      </a:lnTo>
                      <a:lnTo>
                        <a:pt x="34" y="26"/>
                      </a:lnTo>
                      <a:lnTo>
                        <a:pt x="43" y="0"/>
                      </a:lnTo>
                    </a:path>
                  </a:pathLst>
                </a:custGeom>
                <a:noFill/>
                <a:ln w="14288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082" name="Freeform 346"/>
                <p:cNvSpPr>
                  <a:spLocks/>
                </p:cNvSpPr>
                <p:nvPr/>
              </p:nvSpPr>
              <p:spPr bwMode="auto">
                <a:xfrm>
                  <a:off x="3723" y="2002"/>
                  <a:ext cx="44" cy="35"/>
                </a:xfrm>
                <a:custGeom>
                  <a:avLst/>
                  <a:gdLst>
                    <a:gd name="T0" fmla="*/ 0 w 44"/>
                    <a:gd name="T1" fmla="*/ 35 h 35"/>
                    <a:gd name="T2" fmla="*/ 9 w 44"/>
                    <a:gd name="T3" fmla="*/ 17 h 35"/>
                    <a:gd name="T4" fmla="*/ 18 w 44"/>
                    <a:gd name="T5" fmla="*/ 17 h 35"/>
                    <a:gd name="T6" fmla="*/ 35 w 44"/>
                    <a:gd name="T7" fmla="*/ 9 h 35"/>
                    <a:gd name="T8" fmla="*/ 44 w 44"/>
                    <a:gd name="T9" fmla="*/ 0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4" h="35">
                      <a:moveTo>
                        <a:pt x="0" y="35"/>
                      </a:moveTo>
                      <a:lnTo>
                        <a:pt x="9" y="17"/>
                      </a:lnTo>
                      <a:lnTo>
                        <a:pt x="18" y="17"/>
                      </a:lnTo>
                      <a:lnTo>
                        <a:pt x="35" y="9"/>
                      </a:lnTo>
                      <a:lnTo>
                        <a:pt x="44" y="0"/>
                      </a:lnTo>
                    </a:path>
                  </a:pathLst>
                </a:custGeom>
                <a:noFill/>
                <a:ln w="14288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083" name="Freeform 347"/>
                <p:cNvSpPr>
                  <a:spLocks/>
                </p:cNvSpPr>
                <p:nvPr/>
              </p:nvSpPr>
              <p:spPr bwMode="auto">
                <a:xfrm>
                  <a:off x="3767" y="1810"/>
                  <a:ext cx="43" cy="192"/>
                </a:xfrm>
                <a:custGeom>
                  <a:avLst/>
                  <a:gdLst>
                    <a:gd name="T0" fmla="*/ 0 w 43"/>
                    <a:gd name="T1" fmla="*/ 192 h 192"/>
                    <a:gd name="T2" fmla="*/ 8 w 43"/>
                    <a:gd name="T3" fmla="*/ 157 h 192"/>
                    <a:gd name="T4" fmla="*/ 17 w 43"/>
                    <a:gd name="T5" fmla="*/ 105 h 192"/>
                    <a:gd name="T6" fmla="*/ 35 w 43"/>
                    <a:gd name="T7" fmla="*/ 53 h 192"/>
                    <a:gd name="T8" fmla="*/ 43 w 43"/>
                    <a:gd name="T9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3" h="192">
                      <a:moveTo>
                        <a:pt x="0" y="192"/>
                      </a:moveTo>
                      <a:lnTo>
                        <a:pt x="8" y="157"/>
                      </a:lnTo>
                      <a:lnTo>
                        <a:pt x="17" y="105"/>
                      </a:lnTo>
                      <a:lnTo>
                        <a:pt x="35" y="53"/>
                      </a:lnTo>
                      <a:lnTo>
                        <a:pt x="43" y="0"/>
                      </a:lnTo>
                    </a:path>
                  </a:pathLst>
                </a:custGeom>
                <a:noFill/>
                <a:ln w="14288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</p:grpSp>
          <p:grpSp>
            <p:nvGrpSpPr>
              <p:cNvPr id="117084" name="Group 348"/>
              <p:cNvGrpSpPr>
                <a:grpSpLocks/>
              </p:cNvGrpSpPr>
              <p:nvPr/>
            </p:nvGrpSpPr>
            <p:grpSpPr bwMode="auto">
              <a:xfrm rot="5400000" flipH="1">
                <a:off x="672" y="2640"/>
                <a:ext cx="1248" cy="192"/>
                <a:chOff x="1872" y="1824"/>
                <a:chExt cx="1704" cy="816"/>
              </a:xfrm>
            </p:grpSpPr>
            <p:sp>
              <p:nvSpPr>
                <p:cNvPr id="117085" name="Freeform 349"/>
                <p:cNvSpPr>
                  <a:spLocks/>
                </p:cNvSpPr>
                <p:nvPr/>
              </p:nvSpPr>
              <p:spPr bwMode="auto">
                <a:xfrm>
                  <a:off x="1872" y="1968"/>
                  <a:ext cx="36" cy="540"/>
                </a:xfrm>
                <a:custGeom>
                  <a:avLst/>
                  <a:gdLst>
                    <a:gd name="T0" fmla="*/ 0 w 36"/>
                    <a:gd name="T1" fmla="*/ 0 h 540"/>
                    <a:gd name="T2" fmla="*/ 6 w 36"/>
                    <a:gd name="T3" fmla="*/ 72 h 540"/>
                    <a:gd name="T4" fmla="*/ 12 w 36"/>
                    <a:gd name="T5" fmla="*/ 150 h 540"/>
                    <a:gd name="T6" fmla="*/ 12 w 36"/>
                    <a:gd name="T7" fmla="*/ 228 h 540"/>
                    <a:gd name="T8" fmla="*/ 18 w 36"/>
                    <a:gd name="T9" fmla="*/ 306 h 540"/>
                    <a:gd name="T10" fmla="*/ 24 w 36"/>
                    <a:gd name="T11" fmla="*/ 378 h 540"/>
                    <a:gd name="T12" fmla="*/ 30 w 36"/>
                    <a:gd name="T13" fmla="*/ 444 h 540"/>
                    <a:gd name="T14" fmla="*/ 30 w 36"/>
                    <a:gd name="T15" fmla="*/ 498 h 540"/>
                    <a:gd name="T16" fmla="*/ 36 w 36"/>
                    <a:gd name="T17" fmla="*/ 522 h 540"/>
                    <a:gd name="T18" fmla="*/ 36 w 36"/>
                    <a:gd name="T19" fmla="*/ 540 h 5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6" h="540">
                      <a:moveTo>
                        <a:pt x="0" y="0"/>
                      </a:moveTo>
                      <a:lnTo>
                        <a:pt x="6" y="72"/>
                      </a:lnTo>
                      <a:lnTo>
                        <a:pt x="12" y="150"/>
                      </a:lnTo>
                      <a:lnTo>
                        <a:pt x="12" y="228"/>
                      </a:lnTo>
                      <a:lnTo>
                        <a:pt x="18" y="306"/>
                      </a:lnTo>
                      <a:lnTo>
                        <a:pt x="24" y="378"/>
                      </a:lnTo>
                      <a:lnTo>
                        <a:pt x="30" y="444"/>
                      </a:lnTo>
                      <a:lnTo>
                        <a:pt x="30" y="498"/>
                      </a:lnTo>
                      <a:lnTo>
                        <a:pt x="36" y="522"/>
                      </a:lnTo>
                      <a:lnTo>
                        <a:pt x="36" y="540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086" name="Freeform 350"/>
                <p:cNvSpPr>
                  <a:spLocks/>
                </p:cNvSpPr>
                <p:nvPr/>
              </p:nvSpPr>
              <p:spPr bwMode="auto">
                <a:xfrm>
                  <a:off x="1908" y="2466"/>
                  <a:ext cx="30" cy="48"/>
                </a:xfrm>
                <a:custGeom>
                  <a:avLst/>
                  <a:gdLst>
                    <a:gd name="T0" fmla="*/ 0 w 30"/>
                    <a:gd name="T1" fmla="*/ 42 h 48"/>
                    <a:gd name="T2" fmla="*/ 0 w 30"/>
                    <a:gd name="T3" fmla="*/ 48 h 48"/>
                    <a:gd name="T4" fmla="*/ 6 w 30"/>
                    <a:gd name="T5" fmla="*/ 48 h 48"/>
                    <a:gd name="T6" fmla="*/ 12 w 30"/>
                    <a:gd name="T7" fmla="*/ 42 h 48"/>
                    <a:gd name="T8" fmla="*/ 12 w 30"/>
                    <a:gd name="T9" fmla="*/ 30 h 48"/>
                    <a:gd name="T10" fmla="*/ 24 w 30"/>
                    <a:gd name="T11" fmla="*/ 12 h 48"/>
                    <a:gd name="T12" fmla="*/ 30 w 30"/>
                    <a:gd name="T13" fmla="*/ 0 h 48"/>
                    <a:gd name="T14" fmla="*/ 30 w 30"/>
                    <a:gd name="T15" fmla="*/ 0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30" h="48">
                      <a:moveTo>
                        <a:pt x="0" y="42"/>
                      </a:moveTo>
                      <a:lnTo>
                        <a:pt x="0" y="48"/>
                      </a:lnTo>
                      <a:lnTo>
                        <a:pt x="6" y="48"/>
                      </a:lnTo>
                      <a:lnTo>
                        <a:pt x="12" y="42"/>
                      </a:lnTo>
                      <a:lnTo>
                        <a:pt x="12" y="30"/>
                      </a:lnTo>
                      <a:lnTo>
                        <a:pt x="24" y="12"/>
                      </a:lnTo>
                      <a:lnTo>
                        <a:pt x="30" y="0"/>
                      </a:lnTo>
                      <a:lnTo>
                        <a:pt x="30" y="0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087" name="Freeform 351"/>
                <p:cNvSpPr>
                  <a:spLocks/>
                </p:cNvSpPr>
                <p:nvPr/>
              </p:nvSpPr>
              <p:spPr bwMode="auto">
                <a:xfrm>
                  <a:off x="1938" y="2466"/>
                  <a:ext cx="36" cy="84"/>
                </a:xfrm>
                <a:custGeom>
                  <a:avLst/>
                  <a:gdLst>
                    <a:gd name="T0" fmla="*/ 0 w 36"/>
                    <a:gd name="T1" fmla="*/ 0 h 84"/>
                    <a:gd name="T2" fmla="*/ 6 w 36"/>
                    <a:gd name="T3" fmla="*/ 6 h 84"/>
                    <a:gd name="T4" fmla="*/ 6 w 36"/>
                    <a:gd name="T5" fmla="*/ 18 h 84"/>
                    <a:gd name="T6" fmla="*/ 18 w 36"/>
                    <a:gd name="T7" fmla="*/ 42 h 84"/>
                    <a:gd name="T8" fmla="*/ 24 w 36"/>
                    <a:gd name="T9" fmla="*/ 72 h 84"/>
                    <a:gd name="T10" fmla="*/ 30 w 36"/>
                    <a:gd name="T11" fmla="*/ 78 h 84"/>
                    <a:gd name="T12" fmla="*/ 36 w 36"/>
                    <a:gd name="T13" fmla="*/ 84 h 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6" h="84">
                      <a:moveTo>
                        <a:pt x="0" y="0"/>
                      </a:moveTo>
                      <a:lnTo>
                        <a:pt x="6" y="6"/>
                      </a:lnTo>
                      <a:lnTo>
                        <a:pt x="6" y="18"/>
                      </a:lnTo>
                      <a:lnTo>
                        <a:pt x="18" y="42"/>
                      </a:lnTo>
                      <a:lnTo>
                        <a:pt x="24" y="72"/>
                      </a:lnTo>
                      <a:lnTo>
                        <a:pt x="30" y="78"/>
                      </a:lnTo>
                      <a:lnTo>
                        <a:pt x="36" y="84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088" name="Freeform 352"/>
                <p:cNvSpPr>
                  <a:spLocks/>
                </p:cNvSpPr>
                <p:nvPr/>
              </p:nvSpPr>
              <p:spPr bwMode="auto">
                <a:xfrm>
                  <a:off x="1974" y="2502"/>
                  <a:ext cx="36" cy="48"/>
                </a:xfrm>
                <a:custGeom>
                  <a:avLst/>
                  <a:gdLst>
                    <a:gd name="T0" fmla="*/ 0 w 36"/>
                    <a:gd name="T1" fmla="*/ 48 h 48"/>
                    <a:gd name="T2" fmla="*/ 6 w 36"/>
                    <a:gd name="T3" fmla="*/ 48 h 48"/>
                    <a:gd name="T4" fmla="*/ 18 w 36"/>
                    <a:gd name="T5" fmla="*/ 36 h 48"/>
                    <a:gd name="T6" fmla="*/ 30 w 36"/>
                    <a:gd name="T7" fmla="*/ 18 h 48"/>
                    <a:gd name="T8" fmla="*/ 36 w 36"/>
                    <a:gd name="T9" fmla="*/ 0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48">
                      <a:moveTo>
                        <a:pt x="0" y="48"/>
                      </a:moveTo>
                      <a:lnTo>
                        <a:pt x="6" y="48"/>
                      </a:lnTo>
                      <a:lnTo>
                        <a:pt x="18" y="36"/>
                      </a:lnTo>
                      <a:lnTo>
                        <a:pt x="30" y="18"/>
                      </a:lnTo>
                      <a:lnTo>
                        <a:pt x="36" y="0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089" name="Freeform 353"/>
                <p:cNvSpPr>
                  <a:spLocks/>
                </p:cNvSpPr>
                <p:nvPr/>
              </p:nvSpPr>
              <p:spPr bwMode="auto">
                <a:xfrm>
                  <a:off x="2010" y="2100"/>
                  <a:ext cx="36" cy="402"/>
                </a:xfrm>
                <a:custGeom>
                  <a:avLst/>
                  <a:gdLst>
                    <a:gd name="T0" fmla="*/ 0 w 36"/>
                    <a:gd name="T1" fmla="*/ 402 h 402"/>
                    <a:gd name="T2" fmla="*/ 6 w 36"/>
                    <a:gd name="T3" fmla="*/ 366 h 402"/>
                    <a:gd name="T4" fmla="*/ 6 w 36"/>
                    <a:gd name="T5" fmla="*/ 324 h 402"/>
                    <a:gd name="T6" fmla="*/ 12 w 36"/>
                    <a:gd name="T7" fmla="*/ 270 h 402"/>
                    <a:gd name="T8" fmla="*/ 18 w 36"/>
                    <a:gd name="T9" fmla="*/ 210 h 402"/>
                    <a:gd name="T10" fmla="*/ 24 w 36"/>
                    <a:gd name="T11" fmla="*/ 156 h 402"/>
                    <a:gd name="T12" fmla="*/ 24 w 36"/>
                    <a:gd name="T13" fmla="*/ 96 h 402"/>
                    <a:gd name="T14" fmla="*/ 30 w 36"/>
                    <a:gd name="T15" fmla="*/ 42 h 402"/>
                    <a:gd name="T16" fmla="*/ 36 w 36"/>
                    <a:gd name="T17" fmla="*/ 0 h 4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6" h="402">
                      <a:moveTo>
                        <a:pt x="0" y="402"/>
                      </a:moveTo>
                      <a:lnTo>
                        <a:pt x="6" y="366"/>
                      </a:lnTo>
                      <a:lnTo>
                        <a:pt x="6" y="324"/>
                      </a:lnTo>
                      <a:lnTo>
                        <a:pt x="12" y="270"/>
                      </a:lnTo>
                      <a:lnTo>
                        <a:pt x="18" y="210"/>
                      </a:lnTo>
                      <a:lnTo>
                        <a:pt x="24" y="156"/>
                      </a:lnTo>
                      <a:lnTo>
                        <a:pt x="24" y="96"/>
                      </a:lnTo>
                      <a:lnTo>
                        <a:pt x="30" y="42"/>
                      </a:lnTo>
                      <a:lnTo>
                        <a:pt x="36" y="0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090" name="Freeform 354"/>
                <p:cNvSpPr>
                  <a:spLocks/>
                </p:cNvSpPr>
                <p:nvPr/>
              </p:nvSpPr>
              <p:spPr bwMode="auto">
                <a:xfrm>
                  <a:off x="2046" y="1860"/>
                  <a:ext cx="36" cy="240"/>
                </a:xfrm>
                <a:custGeom>
                  <a:avLst/>
                  <a:gdLst>
                    <a:gd name="T0" fmla="*/ 0 w 36"/>
                    <a:gd name="T1" fmla="*/ 240 h 240"/>
                    <a:gd name="T2" fmla="*/ 6 w 36"/>
                    <a:gd name="T3" fmla="*/ 198 h 240"/>
                    <a:gd name="T4" fmla="*/ 12 w 36"/>
                    <a:gd name="T5" fmla="*/ 156 h 240"/>
                    <a:gd name="T6" fmla="*/ 12 w 36"/>
                    <a:gd name="T7" fmla="*/ 108 h 240"/>
                    <a:gd name="T8" fmla="*/ 18 w 36"/>
                    <a:gd name="T9" fmla="*/ 72 h 240"/>
                    <a:gd name="T10" fmla="*/ 24 w 36"/>
                    <a:gd name="T11" fmla="*/ 36 h 240"/>
                    <a:gd name="T12" fmla="*/ 30 w 36"/>
                    <a:gd name="T13" fmla="*/ 12 h 240"/>
                    <a:gd name="T14" fmla="*/ 30 w 36"/>
                    <a:gd name="T15" fmla="*/ 0 h 240"/>
                    <a:gd name="T16" fmla="*/ 36 w 36"/>
                    <a:gd name="T17" fmla="*/ 0 h 2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6" h="240">
                      <a:moveTo>
                        <a:pt x="0" y="240"/>
                      </a:moveTo>
                      <a:lnTo>
                        <a:pt x="6" y="198"/>
                      </a:lnTo>
                      <a:lnTo>
                        <a:pt x="12" y="156"/>
                      </a:lnTo>
                      <a:lnTo>
                        <a:pt x="12" y="108"/>
                      </a:lnTo>
                      <a:lnTo>
                        <a:pt x="18" y="72"/>
                      </a:lnTo>
                      <a:lnTo>
                        <a:pt x="24" y="36"/>
                      </a:lnTo>
                      <a:lnTo>
                        <a:pt x="30" y="12"/>
                      </a:lnTo>
                      <a:lnTo>
                        <a:pt x="30" y="0"/>
                      </a:lnTo>
                      <a:lnTo>
                        <a:pt x="36" y="0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091" name="Freeform 355"/>
                <p:cNvSpPr>
                  <a:spLocks/>
                </p:cNvSpPr>
                <p:nvPr/>
              </p:nvSpPr>
              <p:spPr bwMode="auto">
                <a:xfrm>
                  <a:off x="2082" y="1860"/>
                  <a:ext cx="30" cy="408"/>
                </a:xfrm>
                <a:custGeom>
                  <a:avLst/>
                  <a:gdLst>
                    <a:gd name="T0" fmla="*/ 0 w 30"/>
                    <a:gd name="T1" fmla="*/ 0 h 408"/>
                    <a:gd name="T2" fmla="*/ 0 w 30"/>
                    <a:gd name="T3" fmla="*/ 6 h 408"/>
                    <a:gd name="T4" fmla="*/ 6 w 30"/>
                    <a:gd name="T5" fmla="*/ 24 h 408"/>
                    <a:gd name="T6" fmla="*/ 6 w 30"/>
                    <a:gd name="T7" fmla="*/ 42 h 408"/>
                    <a:gd name="T8" fmla="*/ 6 w 30"/>
                    <a:gd name="T9" fmla="*/ 66 h 408"/>
                    <a:gd name="T10" fmla="*/ 12 w 30"/>
                    <a:gd name="T11" fmla="*/ 120 h 408"/>
                    <a:gd name="T12" fmla="*/ 12 w 30"/>
                    <a:gd name="T13" fmla="*/ 180 h 408"/>
                    <a:gd name="T14" fmla="*/ 18 w 30"/>
                    <a:gd name="T15" fmla="*/ 246 h 408"/>
                    <a:gd name="T16" fmla="*/ 24 w 30"/>
                    <a:gd name="T17" fmla="*/ 312 h 408"/>
                    <a:gd name="T18" fmla="*/ 24 w 30"/>
                    <a:gd name="T19" fmla="*/ 366 h 408"/>
                    <a:gd name="T20" fmla="*/ 30 w 30"/>
                    <a:gd name="T21" fmla="*/ 390 h 408"/>
                    <a:gd name="T22" fmla="*/ 30 w 30"/>
                    <a:gd name="T23" fmla="*/ 408 h 4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30" h="408">
                      <a:moveTo>
                        <a:pt x="0" y="0"/>
                      </a:moveTo>
                      <a:lnTo>
                        <a:pt x="0" y="6"/>
                      </a:lnTo>
                      <a:lnTo>
                        <a:pt x="6" y="24"/>
                      </a:lnTo>
                      <a:lnTo>
                        <a:pt x="6" y="42"/>
                      </a:lnTo>
                      <a:lnTo>
                        <a:pt x="6" y="66"/>
                      </a:lnTo>
                      <a:lnTo>
                        <a:pt x="12" y="120"/>
                      </a:lnTo>
                      <a:lnTo>
                        <a:pt x="12" y="180"/>
                      </a:lnTo>
                      <a:lnTo>
                        <a:pt x="18" y="246"/>
                      </a:lnTo>
                      <a:lnTo>
                        <a:pt x="24" y="312"/>
                      </a:lnTo>
                      <a:lnTo>
                        <a:pt x="24" y="366"/>
                      </a:lnTo>
                      <a:lnTo>
                        <a:pt x="30" y="390"/>
                      </a:lnTo>
                      <a:lnTo>
                        <a:pt x="30" y="408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092" name="Freeform 356"/>
                <p:cNvSpPr>
                  <a:spLocks/>
                </p:cNvSpPr>
                <p:nvPr/>
              </p:nvSpPr>
              <p:spPr bwMode="auto">
                <a:xfrm>
                  <a:off x="2112" y="2268"/>
                  <a:ext cx="36" cy="102"/>
                </a:xfrm>
                <a:custGeom>
                  <a:avLst/>
                  <a:gdLst>
                    <a:gd name="T0" fmla="*/ 0 w 36"/>
                    <a:gd name="T1" fmla="*/ 0 h 102"/>
                    <a:gd name="T2" fmla="*/ 6 w 36"/>
                    <a:gd name="T3" fmla="*/ 36 h 102"/>
                    <a:gd name="T4" fmla="*/ 18 w 36"/>
                    <a:gd name="T5" fmla="*/ 72 h 102"/>
                    <a:gd name="T6" fmla="*/ 30 w 36"/>
                    <a:gd name="T7" fmla="*/ 96 h 102"/>
                    <a:gd name="T8" fmla="*/ 30 w 36"/>
                    <a:gd name="T9" fmla="*/ 102 h 102"/>
                    <a:gd name="T10" fmla="*/ 36 w 36"/>
                    <a:gd name="T11" fmla="*/ 102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6" h="102">
                      <a:moveTo>
                        <a:pt x="0" y="0"/>
                      </a:moveTo>
                      <a:lnTo>
                        <a:pt x="6" y="36"/>
                      </a:lnTo>
                      <a:lnTo>
                        <a:pt x="18" y="72"/>
                      </a:lnTo>
                      <a:lnTo>
                        <a:pt x="30" y="96"/>
                      </a:lnTo>
                      <a:lnTo>
                        <a:pt x="30" y="102"/>
                      </a:lnTo>
                      <a:lnTo>
                        <a:pt x="36" y="102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093" name="Freeform 357"/>
                <p:cNvSpPr>
                  <a:spLocks/>
                </p:cNvSpPr>
                <p:nvPr/>
              </p:nvSpPr>
              <p:spPr bwMode="auto">
                <a:xfrm>
                  <a:off x="2148" y="2238"/>
                  <a:ext cx="36" cy="132"/>
                </a:xfrm>
                <a:custGeom>
                  <a:avLst/>
                  <a:gdLst>
                    <a:gd name="T0" fmla="*/ 0 w 36"/>
                    <a:gd name="T1" fmla="*/ 132 h 132"/>
                    <a:gd name="T2" fmla="*/ 6 w 36"/>
                    <a:gd name="T3" fmla="*/ 126 h 132"/>
                    <a:gd name="T4" fmla="*/ 6 w 36"/>
                    <a:gd name="T5" fmla="*/ 114 h 132"/>
                    <a:gd name="T6" fmla="*/ 12 w 36"/>
                    <a:gd name="T7" fmla="*/ 96 h 132"/>
                    <a:gd name="T8" fmla="*/ 18 w 36"/>
                    <a:gd name="T9" fmla="*/ 72 h 132"/>
                    <a:gd name="T10" fmla="*/ 24 w 36"/>
                    <a:gd name="T11" fmla="*/ 30 h 132"/>
                    <a:gd name="T12" fmla="*/ 30 w 36"/>
                    <a:gd name="T13" fmla="*/ 12 h 132"/>
                    <a:gd name="T14" fmla="*/ 36 w 36"/>
                    <a:gd name="T15" fmla="*/ 0 h 1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36" h="132">
                      <a:moveTo>
                        <a:pt x="0" y="132"/>
                      </a:moveTo>
                      <a:lnTo>
                        <a:pt x="6" y="126"/>
                      </a:lnTo>
                      <a:lnTo>
                        <a:pt x="6" y="114"/>
                      </a:lnTo>
                      <a:lnTo>
                        <a:pt x="12" y="96"/>
                      </a:lnTo>
                      <a:lnTo>
                        <a:pt x="18" y="72"/>
                      </a:lnTo>
                      <a:lnTo>
                        <a:pt x="24" y="30"/>
                      </a:lnTo>
                      <a:lnTo>
                        <a:pt x="30" y="12"/>
                      </a:lnTo>
                      <a:lnTo>
                        <a:pt x="36" y="0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094" name="Freeform 358"/>
                <p:cNvSpPr>
                  <a:spLocks/>
                </p:cNvSpPr>
                <p:nvPr/>
              </p:nvSpPr>
              <p:spPr bwMode="auto">
                <a:xfrm>
                  <a:off x="2184" y="2190"/>
                  <a:ext cx="36" cy="48"/>
                </a:xfrm>
                <a:custGeom>
                  <a:avLst/>
                  <a:gdLst>
                    <a:gd name="T0" fmla="*/ 0 w 36"/>
                    <a:gd name="T1" fmla="*/ 48 h 48"/>
                    <a:gd name="T2" fmla="*/ 6 w 36"/>
                    <a:gd name="T3" fmla="*/ 30 h 48"/>
                    <a:gd name="T4" fmla="*/ 18 w 36"/>
                    <a:gd name="T5" fmla="*/ 6 h 48"/>
                    <a:gd name="T6" fmla="*/ 30 w 36"/>
                    <a:gd name="T7" fmla="*/ 0 h 48"/>
                    <a:gd name="T8" fmla="*/ 30 w 36"/>
                    <a:gd name="T9" fmla="*/ 0 h 48"/>
                    <a:gd name="T10" fmla="*/ 36 w 36"/>
                    <a:gd name="T11" fmla="*/ 6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6" h="48">
                      <a:moveTo>
                        <a:pt x="0" y="48"/>
                      </a:moveTo>
                      <a:lnTo>
                        <a:pt x="6" y="30"/>
                      </a:lnTo>
                      <a:lnTo>
                        <a:pt x="18" y="6"/>
                      </a:lnTo>
                      <a:lnTo>
                        <a:pt x="30" y="0"/>
                      </a:lnTo>
                      <a:lnTo>
                        <a:pt x="30" y="0"/>
                      </a:lnTo>
                      <a:lnTo>
                        <a:pt x="36" y="6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095" name="Freeform 359"/>
                <p:cNvSpPr>
                  <a:spLocks/>
                </p:cNvSpPr>
                <p:nvPr/>
              </p:nvSpPr>
              <p:spPr bwMode="auto">
                <a:xfrm>
                  <a:off x="2220" y="2196"/>
                  <a:ext cx="36" cy="234"/>
                </a:xfrm>
                <a:custGeom>
                  <a:avLst/>
                  <a:gdLst>
                    <a:gd name="T0" fmla="*/ 0 w 36"/>
                    <a:gd name="T1" fmla="*/ 0 h 234"/>
                    <a:gd name="T2" fmla="*/ 6 w 36"/>
                    <a:gd name="T3" fmla="*/ 18 h 234"/>
                    <a:gd name="T4" fmla="*/ 12 w 36"/>
                    <a:gd name="T5" fmla="*/ 42 h 234"/>
                    <a:gd name="T6" fmla="*/ 12 w 36"/>
                    <a:gd name="T7" fmla="*/ 72 h 234"/>
                    <a:gd name="T8" fmla="*/ 18 w 36"/>
                    <a:gd name="T9" fmla="*/ 102 h 234"/>
                    <a:gd name="T10" fmla="*/ 30 w 36"/>
                    <a:gd name="T11" fmla="*/ 174 h 234"/>
                    <a:gd name="T12" fmla="*/ 30 w 36"/>
                    <a:gd name="T13" fmla="*/ 204 h 234"/>
                    <a:gd name="T14" fmla="*/ 36 w 36"/>
                    <a:gd name="T15" fmla="*/ 234 h 2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36" h="234">
                      <a:moveTo>
                        <a:pt x="0" y="0"/>
                      </a:moveTo>
                      <a:lnTo>
                        <a:pt x="6" y="18"/>
                      </a:lnTo>
                      <a:lnTo>
                        <a:pt x="12" y="42"/>
                      </a:lnTo>
                      <a:lnTo>
                        <a:pt x="12" y="72"/>
                      </a:lnTo>
                      <a:lnTo>
                        <a:pt x="18" y="102"/>
                      </a:lnTo>
                      <a:lnTo>
                        <a:pt x="30" y="174"/>
                      </a:lnTo>
                      <a:lnTo>
                        <a:pt x="30" y="204"/>
                      </a:lnTo>
                      <a:lnTo>
                        <a:pt x="36" y="234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096" name="Freeform 360"/>
                <p:cNvSpPr>
                  <a:spLocks/>
                </p:cNvSpPr>
                <p:nvPr/>
              </p:nvSpPr>
              <p:spPr bwMode="auto">
                <a:xfrm>
                  <a:off x="2256" y="2430"/>
                  <a:ext cx="30" cy="156"/>
                </a:xfrm>
                <a:custGeom>
                  <a:avLst/>
                  <a:gdLst>
                    <a:gd name="T0" fmla="*/ 0 w 30"/>
                    <a:gd name="T1" fmla="*/ 0 h 156"/>
                    <a:gd name="T2" fmla="*/ 6 w 30"/>
                    <a:gd name="T3" fmla="*/ 48 h 156"/>
                    <a:gd name="T4" fmla="*/ 12 w 30"/>
                    <a:gd name="T5" fmla="*/ 96 h 156"/>
                    <a:gd name="T6" fmla="*/ 18 w 30"/>
                    <a:gd name="T7" fmla="*/ 120 h 156"/>
                    <a:gd name="T8" fmla="*/ 24 w 30"/>
                    <a:gd name="T9" fmla="*/ 138 h 156"/>
                    <a:gd name="T10" fmla="*/ 24 w 30"/>
                    <a:gd name="T11" fmla="*/ 150 h 156"/>
                    <a:gd name="T12" fmla="*/ 30 w 30"/>
                    <a:gd name="T13" fmla="*/ 156 h 1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0" h="156">
                      <a:moveTo>
                        <a:pt x="0" y="0"/>
                      </a:moveTo>
                      <a:lnTo>
                        <a:pt x="6" y="48"/>
                      </a:lnTo>
                      <a:lnTo>
                        <a:pt x="12" y="96"/>
                      </a:lnTo>
                      <a:lnTo>
                        <a:pt x="18" y="120"/>
                      </a:lnTo>
                      <a:lnTo>
                        <a:pt x="24" y="138"/>
                      </a:lnTo>
                      <a:lnTo>
                        <a:pt x="24" y="150"/>
                      </a:lnTo>
                      <a:lnTo>
                        <a:pt x="30" y="156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097" name="Freeform 361"/>
                <p:cNvSpPr>
                  <a:spLocks/>
                </p:cNvSpPr>
                <p:nvPr/>
              </p:nvSpPr>
              <p:spPr bwMode="auto">
                <a:xfrm>
                  <a:off x="2286" y="2490"/>
                  <a:ext cx="36" cy="96"/>
                </a:xfrm>
                <a:custGeom>
                  <a:avLst/>
                  <a:gdLst>
                    <a:gd name="T0" fmla="*/ 0 w 36"/>
                    <a:gd name="T1" fmla="*/ 96 h 96"/>
                    <a:gd name="T2" fmla="*/ 0 w 36"/>
                    <a:gd name="T3" fmla="*/ 96 h 96"/>
                    <a:gd name="T4" fmla="*/ 6 w 36"/>
                    <a:gd name="T5" fmla="*/ 90 h 96"/>
                    <a:gd name="T6" fmla="*/ 18 w 36"/>
                    <a:gd name="T7" fmla="*/ 66 h 96"/>
                    <a:gd name="T8" fmla="*/ 30 w 36"/>
                    <a:gd name="T9" fmla="*/ 36 h 96"/>
                    <a:gd name="T10" fmla="*/ 36 w 36"/>
                    <a:gd name="T11" fmla="*/ 0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6" h="96">
                      <a:moveTo>
                        <a:pt x="0" y="96"/>
                      </a:moveTo>
                      <a:lnTo>
                        <a:pt x="0" y="96"/>
                      </a:lnTo>
                      <a:lnTo>
                        <a:pt x="6" y="90"/>
                      </a:lnTo>
                      <a:lnTo>
                        <a:pt x="18" y="66"/>
                      </a:lnTo>
                      <a:lnTo>
                        <a:pt x="30" y="36"/>
                      </a:lnTo>
                      <a:lnTo>
                        <a:pt x="36" y="0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098" name="Freeform 362"/>
                <p:cNvSpPr>
                  <a:spLocks/>
                </p:cNvSpPr>
                <p:nvPr/>
              </p:nvSpPr>
              <p:spPr bwMode="auto">
                <a:xfrm>
                  <a:off x="2322" y="1872"/>
                  <a:ext cx="36" cy="618"/>
                </a:xfrm>
                <a:custGeom>
                  <a:avLst/>
                  <a:gdLst>
                    <a:gd name="T0" fmla="*/ 0 w 36"/>
                    <a:gd name="T1" fmla="*/ 618 h 618"/>
                    <a:gd name="T2" fmla="*/ 0 w 36"/>
                    <a:gd name="T3" fmla="*/ 594 h 618"/>
                    <a:gd name="T4" fmla="*/ 6 w 36"/>
                    <a:gd name="T5" fmla="*/ 558 h 618"/>
                    <a:gd name="T6" fmla="*/ 6 w 36"/>
                    <a:gd name="T7" fmla="*/ 516 h 618"/>
                    <a:gd name="T8" fmla="*/ 6 w 36"/>
                    <a:gd name="T9" fmla="*/ 474 h 618"/>
                    <a:gd name="T10" fmla="*/ 12 w 36"/>
                    <a:gd name="T11" fmla="*/ 372 h 618"/>
                    <a:gd name="T12" fmla="*/ 18 w 36"/>
                    <a:gd name="T13" fmla="*/ 264 h 618"/>
                    <a:gd name="T14" fmla="*/ 24 w 36"/>
                    <a:gd name="T15" fmla="*/ 162 h 618"/>
                    <a:gd name="T16" fmla="*/ 24 w 36"/>
                    <a:gd name="T17" fmla="*/ 120 h 618"/>
                    <a:gd name="T18" fmla="*/ 24 w 36"/>
                    <a:gd name="T19" fmla="*/ 78 h 618"/>
                    <a:gd name="T20" fmla="*/ 30 w 36"/>
                    <a:gd name="T21" fmla="*/ 48 h 618"/>
                    <a:gd name="T22" fmla="*/ 30 w 36"/>
                    <a:gd name="T23" fmla="*/ 24 h 618"/>
                    <a:gd name="T24" fmla="*/ 36 w 36"/>
                    <a:gd name="T25" fmla="*/ 6 h 618"/>
                    <a:gd name="T26" fmla="*/ 36 w 36"/>
                    <a:gd name="T27" fmla="*/ 0 h 6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6" h="618">
                      <a:moveTo>
                        <a:pt x="0" y="618"/>
                      </a:moveTo>
                      <a:lnTo>
                        <a:pt x="0" y="594"/>
                      </a:lnTo>
                      <a:lnTo>
                        <a:pt x="6" y="558"/>
                      </a:lnTo>
                      <a:lnTo>
                        <a:pt x="6" y="516"/>
                      </a:lnTo>
                      <a:lnTo>
                        <a:pt x="6" y="474"/>
                      </a:lnTo>
                      <a:lnTo>
                        <a:pt x="12" y="372"/>
                      </a:lnTo>
                      <a:lnTo>
                        <a:pt x="18" y="264"/>
                      </a:lnTo>
                      <a:lnTo>
                        <a:pt x="24" y="162"/>
                      </a:lnTo>
                      <a:lnTo>
                        <a:pt x="24" y="120"/>
                      </a:lnTo>
                      <a:lnTo>
                        <a:pt x="24" y="78"/>
                      </a:lnTo>
                      <a:lnTo>
                        <a:pt x="30" y="48"/>
                      </a:lnTo>
                      <a:lnTo>
                        <a:pt x="30" y="24"/>
                      </a:lnTo>
                      <a:lnTo>
                        <a:pt x="36" y="6"/>
                      </a:lnTo>
                      <a:lnTo>
                        <a:pt x="36" y="0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099" name="Freeform 363"/>
                <p:cNvSpPr>
                  <a:spLocks/>
                </p:cNvSpPr>
                <p:nvPr/>
              </p:nvSpPr>
              <p:spPr bwMode="auto">
                <a:xfrm>
                  <a:off x="2358" y="1872"/>
                  <a:ext cx="36" cy="618"/>
                </a:xfrm>
                <a:custGeom>
                  <a:avLst/>
                  <a:gdLst>
                    <a:gd name="T0" fmla="*/ 0 w 36"/>
                    <a:gd name="T1" fmla="*/ 0 h 618"/>
                    <a:gd name="T2" fmla="*/ 0 w 36"/>
                    <a:gd name="T3" fmla="*/ 6 h 618"/>
                    <a:gd name="T4" fmla="*/ 6 w 36"/>
                    <a:gd name="T5" fmla="*/ 24 h 618"/>
                    <a:gd name="T6" fmla="*/ 6 w 36"/>
                    <a:gd name="T7" fmla="*/ 54 h 618"/>
                    <a:gd name="T8" fmla="*/ 6 w 36"/>
                    <a:gd name="T9" fmla="*/ 90 h 618"/>
                    <a:gd name="T10" fmla="*/ 12 w 36"/>
                    <a:gd name="T11" fmla="*/ 132 h 618"/>
                    <a:gd name="T12" fmla="*/ 12 w 36"/>
                    <a:gd name="T13" fmla="*/ 180 h 618"/>
                    <a:gd name="T14" fmla="*/ 18 w 36"/>
                    <a:gd name="T15" fmla="*/ 282 h 618"/>
                    <a:gd name="T16" fmla="*/ 24 w 36"/>
                    <a:gd name="T17" fmla="*/ 396 h 618"/>
                    <a:gd name="T18" fmla="*/ 24 w 36"/>
                    <a:gd name="T19" fmla="*/ 444 h 618"/>
                    <a:gd name="T20" fmla="*/ 24 w 36"/>
                    <a:gd name="T21" fmla="*/ 492 h 618"/>
                    <a:gd name="T22" fmla="*/ 30 w 36"/>
                    <a:gd name="T23" fmla="*/ 534 h 618"/>
                    <a:gd name="T24" fmla="*/ 30 w 36"/>
                    <a:gd name="T25" fmla="*/ 570 h 618"/>
                    <a:gd name="T26" fmla="*/ 36 w 36"/>
                    <a:gd name="T27" fmla="*/ 600 h 618"/>
                    <a:gd name="T28" fmla="*/ 36 w 36"/>
                    <a:gd name="T29" fmla="*/ 618 h 6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36" h="618">
                      <a:moveTo>
                        <a:pt x="0" y="0"/>
                      </a:moveTo>
                      <a:lnTo>
                        <a:pt x="0" y="6"/>
                      </a:lnTo>
                      <a:lnTo>
                        <a:pt x="6" y="24"/>
                      </a:lnTo>
                      <a:lnTo>
                        <a:pt x="6" y="54"/>
                      </a:lnTo>
                      <a:lnTo>
                        <a:pt x="6" y="90"/>
                      </a:lnTo>
                      <a:lnTo>
                        <a:pt x="12" y="132"/>
                      </a:lnTo>
                      <a:lnTo>
                        <a:pt x="12" y="180"/>
                      </a:lnTo>
                      <a:lnTo>
                        <a:pt x="18" y="282"/>
                      </a:lnTo>
                      <a:lnTo>
                        <a:pt x="24" y="396"/>
                      </a:lnTo>
                      <a:lnTo>
                        <a:pt x="24" y="444"/>
                      </a:lnTo>
                      <a:lnTo>
                        <a:pt x="24" y="492"/>
                      </a:lnTo>
                      <a:lnTo>
                        <a:pt x="30" y="534"/>
                      </a:lnTo>
                      <a:lnTo>
                        <a:pt x="30" y="570"/>
                      </a:lnTo>
                      <a:lnTo>
                        <a:pt x="36" y="600"/>
                      </a:lnTo>
                      <a:lnTo>
                        <a:pt x="36" y="618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100" name="Freeform 364"/>
                <p:cNvSpPr>
                  <a:spLocks/>
                </p:cNvSpPr>
                <p:nvPr/>
              </p:nvSpPr>
              <p:spPr bwMode="auto">
                <a:xfrm>
                  <a:off x="2394" y="2268"/>
                  <a:ext cx="36" cy="228"/>
                </a:xfrm>
                <a:custGeom>
                  <a:avLst/>
                  <a:gdLst>
                    <a:gd name="T0" fmla="*/ 0 w 36"/>
                    <a:gd name="T1" fmla="*/ 222 h 228"/>
                    <a:gd name="T2" fmla="*/ 0 w 36"/>
                    <a:gd name="T3" fmla="*/ 228 h 228"/>
                    <a:gd name="T4" fmla="*/ 6 w 36"/>
                    <a:gd name="T5" fmla="*/ 228 h 228"/>
                    <a:gd name="T6" fmla="*/ 6 w 36"/>
                    <a:gd name="T7" fmla="*/ 222 h 228"/>
                    <a:gd name="T8" fmla="*/ 12 w 36"/>
                    <a:gd name="T9" fmla="*/ 210 h 228"/>
                    <a:gd name="T10" fmla="*/ 12 w 36"/>
                    <a:gd name="T11" fmla="*/ 192 h 228"/>
                    <a:gd name="T12" fmla="*/ 12 w 36"/>
                    <a:gd name="T13" fmla="*/ 174 h 228"/>
                    <a:gd name="T14" fmla="*/ 18 w 36"/>
                    <a:gd name="T15" fmla="*/ 126 h 228"/>
                    <a:gd name="T16" fmla="*/ 24 w 36"/>
                    <a:gd name="T17" fmla="*/ 78 h 228"/>
                    <a:gd name="T18" fmla="*/ 30 w 36"/>
                    <a:gd name="T19" fmla="*/ 36 h 228"/>
                    <a:gd name="T20" fmla="*/ 30 w 36"/>
                    <a:gd name="T21" fmla="*/ 18 h 228"/>
                    <a:gd name="T22" fmla="*/ 30 w 36"/>
                    <a:gd name="T23" fmla="*/ 6 h 228"/>
                    <a:gd name="T24" fmla="*/ 36 w 36"/>
                    <a:gd name="T25" fmla="*/ 0 h 228"/>
                    <a:gd name="T26" fmla="*/ 36 w 36"/>
                    <a:gd name="T27" fmla="*/ 0 h 2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6" h="228">
                      <a:moveTo>
                        <a:pt x="0" y="222"/>
                      </a:moveTo>
                      <a:lnTo>
                        <a:pt x="0" y="228"/>
                      </a:lnTo>
                      <a:lnTo>
                        <a:pt x="6" y="228"/>
                      </a:lnTo>
                      <a:lnTo>
                        <a:pt x="6" y="222"/>
                      </a:lnTo>
                      <a:lnTo>
                        <a:pt x="12" y="210"/>
                      </a:lnTo>
                      <a:lnTo>
                        <a:pt x="12" y="192"/>
                      </a:lnTo>
                      <a:lnTo>
                        <a:pt x="12" y="174"/>
                      </a:lnTo>
                      <a:lnTo>
                        <a:pt x="18" y="126"/>
                      </a:lnTo>
                      <a:lnTo>
                        <a:pt x="24" y="78"/>
                      </a:lnTo>
                      <a:lnTo>
                        <a:pt x="30" y="36"/>
                      </a:lnTo>
                      <a:lnTo>
                        <a:pt x="30" y="18"/>
                      </a:lnTo>
                      <a:lnTo>
                        <a:pt x="30" y="6"/>
                      </a:lnTo>
                      <a:lnTo>
                        <a:pt x="36" y="0"/>
                      </a:lnTo>
                      <a:lnTo>
                        <a:pt x="36" y="0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101" name="Freeform 365"/>
                <p:cNvSpPr>
                  <a:spLocks/>
                </p:cNvSpPr>
                <p:nvPr/>
              </p:nvSpPr>
              <p:spPr bwMode="auto">
                <a:xfrm>
                  <a:off x="2430" y="2268"/>
                  <a:ext cx="30" cy="372"/>
                </a:xfrm>
                <a:custGeom>
                  <a:avLst/>
                  <a:gdLst>
                    <a:gd name="T0" fmla="*/ 0 w 30"/>
                    <a:gd name="T1" fmla="*/ 0 h 372"/>
                    <a:gd name="T2" fmla="*/ 0 w 30"/>
                    <a:gd name="T3" fmla="*/ 6 h 372"/>
                    <a:gd name="T4" fmla="*/ 6 w 30"/>
                    <a:gd name="T5" fmla="*/ 24 h 372"/>
                    <a:gd name="T6" fmla="*/ 6 w 30"/>
                    <a:gd name="T7" fmla="*/ 42 h 372"/>
                    <a:gd name="T8" fmla="*/ 6 w 30"/>
                    <a:gd name="T9" fmla="*/ 66 h 372"/>
                    <a:gd name="T10" fmla="*/ 12 w 30"/>
                    <a:gd name="T11" fmla="*/ 120 h 372"/>
                    <a:gd name="T12" fmla="*/ 12 w 30"/>
                    <a:gd name="T13" fmla="*/ 186 h 372"/>
                    <a:gd name="T14" fmla="*/ 18 w 30"/>
                    <a:gd name="T15" fmla="*/ 252 h 372"/>
                    <a:gd name="T16" fmla="*/ 24 w 30"/>
                    <a:gd name="T17" fmla="*/ 306 h 372"/>
                    <a:gd name="T18" fmla="*/ 24 w 30"/>
                    <a:gd name="T19" fmla="*/ 330 h 372"/>
                    <a:gd name="T20" fmla="*/ 24 w 30"/>
                    <a:gd name="T21" fmla="*/ 348 h 372"/>
                    <a:gd name="T22" fmla="*/ 30 w 30"/>
                    <a:gd name="T23" fmla="*/ 366 h 372"/>
                    <a:gd name="T24" fmla="*/ 30 w 30"/>
                    <a:gd name="T25" fmla="*/ 372 h 3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0" h="372">
                      <a:moveTo>
                        <a:pt x="0" y="0"/>
                      </a:moveTo>
                      <a:lnTo>
                        <a:pt x="0" y="6"/>
                      </a:lnTo>
                      <a:lnTo>
                        <a:pt x="6" y="24"/>
                      </a:lnTo>
                      <a:lnTo>
                        <a:pt x="6" y="42"/>
                      </a:lnTo>
                      <a:lnTo>
                        <a:pt x="6" y="66"/>
                      </a:lnTo>
                      <a:lnTo>
                        <a:pt x="12" y="120"/>
                      </a:lnTo>
                      <a:lnTo>
                        <a:pt x="12" y="186"/>
                      </a:lnTo>
                      <a:lnTo>
                        <a:pt x="18" y="252"/>
                      </a:lnTo>
                      <a:lnTo>
                        <a:pt x="24" y="306"/>
                      </a:lnTo>
                      <a:lnTo>
                        <a:pt x="24" y="330"/>
                      </a:lnTo>
                      <a:lnTo>
                        <a:pt x="24" y="348"/>
                      </a:lnTo>
                      <a:lnTo>
                        <a:pt x="30" y="366"/>
                      </a:lnTo>
                      <a:lnTo>
                        <a:pt x="30" y="372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102" name="Freeform 366"/>
                <p:cNvSpPr>
                  <a:spLocks/>
                </p:cNvSpPr>
                <p:nvPr/>
              </p:nvSpPr>
              <p:spPr bwMode="auto">
                <a:xfrm>
                  <a:off x="2460" y="2400"/>
                  <a:ext cx="36" cy="240"/>
                </a:xfrm>
                <a:custGeom>
                  <a:avLst/>
                  <a:gdLst>
                    <a:gd name="T0" fmla="*/ 0 w 36"/>
                    <a:gd name="T1" fmla="*/ 240 h 240"/>
                    <a:gd name="T2" fmla="*/ 6 w 36"/>
                    <a:gd name="T3" fmla="*/ 240 h 240"/>
                    <a:gd name="T4" fmla="*/ 6 w 36"/>
                    <a:gd name="T5" fmla="*/ 228 h 240"/>
                    <a:gd name="T6" fmla="*/ 12 w 36"/>
                    <a:gd name="T7" fmla="*/ 204 h 240"/>
                    <a:gd name="T8" fmla="*/ 18 w 36"/>
                    <a:gd name="T9" fmla="*/ 174 h 240"/>
                    <a:gd name="T10" fmla="*/ 24 w 36"/>
                    <a:gd name="T11" fmla="*/ 132 h 240"/>
                    <a:gd name="T12" fmla="*/ 24 w 36"/>
                    <a:gd name="T13" fmla="*/ 90 h 240"/>
                    <a:gd name="T14" fmla="*/ 36 w 36"/>
                    <a:gd name="T15" fmla="*/ 0 h 2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36" h="240">
                      <a:moveTo>
                        <a:pt x="0" y="240"/>
                      </a:moveTo>
                      <a:lnTo>
                        <a:pt x="6" y="240"/>
                      </a:lnTo>
                      <a:lnTo>
                        <a:pt x="6" y="228"/>
                      </a:lnTo>
                      <a:lnTo>
                        <a:pt x="12" y="204"/>
                      </a:lnTo>
                      <a:lnTo>
                        <a:pt x="18" y="174"/>
                      </a:lnTo>
                      <a:lnTo>
                        <a:pt x="24" y="132"/>
                      </a:lnTo>
                      <a:lnTo>
                        <a:pt x="24" y="90"/>
                      </a:lnTo>
                      <a:lnTo>
                        <a:pt x="36" y="0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103" name="Freeform 367"/>
                <p:cNvSpPr>
                  <a:spLocks/>
                </p:cNvSpPr>
                <p:nvPr/>
              </p:nvSpPr>
              <p:spPr bwMode="auto">
                <a:xfrm>
                  <a:off x="2496" y="1932"/>
                  <a:ext cx="36" cy="468"/>
                </a:xfrm>
                <a:custGeom>
                  <a:avLst/>
                  <a:gdLst>
                    <a:gd name="T0" fmla="*/ 0 w 36"/>
                    <a:gd name="T1" fmla="*/ 468 h 468"/>
                    <a:gd name="T2" fmla="*/ 6 w 36"/>
                    <a:gd name="T3" fmla="*/ 414 h 468"/>
                    <a:gd name="T4" fmla="*/ 6 w 36"/>
                    <a:gd name="T5" fmla="*/ 354 h 468"/>
                    <a:gd name="T6" fmla="*/ 12 w 36"/>
                    <a:gd name="T7" fmla="*/ 282 h 468"/>
                    <a:gd name="T8" fmla="*/ 18 w 36"/>
                    <a:gd name="T9" fmla="*/ 216 h 468"/>
                    <a:gd name="T10" fmla="*/ 24 w 36"/>
                    <a:gd name="T11" fmla="*/ 144 h 468"/>
                    <a:gd name="T12" fmla="*/ 24 w 36"/>
                    <a:gd name="T13" fmla="*/ 84 h 468"/>
                    <a:gd name="T14" fmla="*/ 30 w 36"/>
                    <a:gd name="T15" fmla="*/ 36 h 468"/>
                    <a:gd name="T16" fmla="*/ 36 w 36"/>
                    <a:gd name="T17" fmla="*/ 12 h 468"/>
                    <a:gd name="T18" fmla="*/ 36 w 36"/>
                    <a:gd name="T19" fmla="*/ 0 h 4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6" h="468">
                      <a:moveTo>
                        <a:pt x="0" y="468"/>
                      </a:moveTo>
                      <a:lnTo>
                        <a:pt x="6" y="414"/>
                      </a:lnTo>
                      <a:lnTo>
                        <a:pt x="6" y="354"/>
                      </a:lnTo>
                      <a:lnTo>
                        <a:pt x="12" y="282"/>
                      </a:lnTo>
                      <a:lnTo>
                        <a:pt x="18" y="216"/>
                      </a:lnTo>
                      <a:lnTo>
                        <a:pt x="24" y="144"/>
                      </a:lnTo>
                      <a:lnTo>
                        <a:pt x="24" y="84"/>
                      </a:lnTo>
                      <a:lnTo>
                        <a:pt x="30" y="36"/>
                      </a:lnTo>
                      <a:lnTo>
                        <a:pt x="36" y="12"/>
                      </a:lnTo>
                      <a:lnTo>
                        <a:pt x="36" y="0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104" name="Freeform 368"/>
                <p:cNvSpPr>
                  <a:spLocks/>
                </p:cNvSpPr>
                <p:nvPr/>
              </p:nvSpPr>
              <p:spPr bwMode="auto">
                <a:xfrm>
                  <a:off x="2532" y="1920"/>
                  <a:ext cx="36" cy="96"/>
                </a:xfrm>
                <a:custGeom>
                  <a:avLst/>
                  <a:gdLst>
                    <a:gd name="T0" fmla="*/ 0 w 36"/>
                    <a:gd name="T1" fmla="*/ 12 h 96"/>
                    <a:gd name="T2" fmla="*/ 6 w 36"/>
                    <a:gd name="T3" fmla="*/ 0 h 96"/>
                    <a:gd name="T4" fmla="*/ 6 w 36"/>
                    <a:gd name="T5" fmla="*/ 0 h 96"/>
                    <a:gd name="T6" fmla="*/ 12 w 36"/>
                    <a:gd name="T7" fmla="*/ 12 h 96"/>
                    <a:gd name="T8" fmla="*/ 18 w 36"/>
                    <a:gd name="T9" fmla="*/ 24 h 96"/>
                    <a:gd name="T10" fmla="*/ 30 w 36"/>
                    <a:gd name="T11" fmla="*/ 60 h 96"/>
                    <a:gd name="T12" fmla="*/ 30 w 36"/>
                    <a:gd name="T13" fmla="*/ 78 h 96"/>
                    <a:gd name="T14" fmla="*/ 36 w 36"/>
                    <a:gd name="T15" fmla="*/ 96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36" h="96">
                      <a:moveTo>
                        <a:pt x="0" y="12"/>
                      </a:move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2" y="12"/>
                      </a:lnTo>
                      <a:lnTo>
                        <a:pt x="18" y="24"/>
                      </a:lnTo>
                      <a:lnTo>
                        <a:pt x="30" y="60"/>
                      </a:lnTo>
                      <a:lnTo>
                        <a:pt x="30" y="78"/>
                      </a:lnTo>
                      <a:lnTo>
                        <a:pt x="36" y="96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105" name="Freeform 369"/>
                <p:cNvSpPr>
                  <a:spLocks/>
                </p:cNvSpPr>
                <p:nvPr/>
              </p:nvSpPr>
              <p:spPr bwMode="auto">
                <a:xfrm>
                  <a:off x="2568" y="2016"/>
                  <a:ext cx="36" cy="216"/>
                </a:xfrm>
                <a:custGeom>
                  <a:avLst/>
                  <a:gdLst>
                    <a:gd name="T0" fmla="*/ 0 w 36"/>
                    <a:gd name="T1" fmla="*/ 0 h 216"/>
                    <a:gd name="T2" fmla="*/ 6 w 36"/>
                    <a:gd name="T3" fmla="*/ 24 h 216"/>
                    <a:gd name="T4" fmla="*/ 12 w 36"/>
                    <a:gd name="T5" fmla="*/ 48 h 216"/>
                    <a:gd name="T6" fmla="*/ 18 w 36"/>
                    <a:gd name="T7" fmla="*/ 114 h 216"/>
                    <a:gd name="T8" fmla="*/ 24 w 36"/>
                    <a:gd name="T9" fmla="*/ 144 h 216"/>
                    <a:gd name="T10" fmla="*/ 30 w 36"/>
                    <a:gd name="T11" fmla="*/ 174 h 216"/>
                    <a:gd name="T12" fmla="*/ 30 w 36"/>
                    <a:gd name="T13" fmla="*/ 198 h 216"/>
                    <a:gd name="T14" fmla="*/ 36 w 36"/>
                    <a:gd name="T15" fmla="*/ 216 h 2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36" h="216">
                      <a:moveTo>
                        <a:pt x="0" y="0"/>
                      </a:moveTo>
                      <a:lnTo>
                        <a:pt x="6" y="24"/>
                      </a:lnTo>
                      <a:lnTo>
                        <a:pt x="12" y="48"/>
                      </a:lnTo>
                      <a:lnTo>
                        <a:pt x="18" y="114"/>
                      </a:lnTo>
                      <a:lnTo>
                        <a:pt x="24" y="144"/>
                      </a:lnTo>
                      <a:lnTo>
                        <a:pt x="30" y="174"/>
                      </a:lnTo>
                      <a:lnTo>
                        <a:pt x="30" y="198"/>
                      </a:lnTo>
                      <a:lnTo>
                        <a:pt x="36" y="216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106" name="Freeform 370"/>
                <p:cNvSpPr>
                  <a:spLocks/>
                </p:cNvSpPr>
                <p:nvPr/>
              </p:nvSpPr>
              <p:spPr bwMode="auto">
                <a:xfrm>
                  <a:off x="2604" y="2232"/>
                  <a:ext cx="30" cy="12"/>
                </a:xfrm>
                <a:custGeom>
                  <a:avLst/>
                  <a:gdLst>
                    <a:gd name="T0" fmla="*/ 0 w 30"/>
                    <a:gd name="T1" fmla="*/ 0 h 12"/>
                    <a:gd name="T2" fmla="*/ 6 w 30"/>
                    <a:gd name="T3" fmla="*/ 6 h 12"/>
                    <a:gd name="T4" fmla="*/ 12 w 30"/>
                    <a:gd name="T5" fmla="*/ 6 h 12"/>
                    <a:gd name="T6" fmla="*/ 24 w 30"/>
                    <a:gd name="T7" fmla="*/ 6 h 12"/>
                    <a:gd name="T8" fmla="*/ 30 w 30"/>
                    <a:gd name="T9" fmla="*/ 1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0" h="12">
                      <a:moveTo>
                        <a:pt x="0" y="0"/>
                      </a:moveTo>
                      <a:lnTo>
                        <a:pt x="6" y="6"/>
                      </a:lnTo>
                      <a:lnTo>
                        <a:pt x="12" y="6"/>
                      </a:lnTo>
                      <a:lnTo>
                        <a:pt x="24" y="6"/>
                      </a:lnTo>
                      <a:lnTo>
                        <a:pt x="30" y="12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107" name="Freeform 371"/>
                <p:cNvSpPr>
                  <a:spLocks/>
                </p:cNvSpPr>
                <p:nvPr/>
              </p:nvSpPr>
              <p:spPr bwMode="auto">
                <a:xfrm>
                  <a:off x="2634" y="2244"/>
                  <a:ext cx="36" cy="270"/>
                </a:xfrm>
                <a:custGeom>
                  <a:avLst/>
                  <a:gdLst>
                    <a:gd name="T0" fmla="*/ 0 w 36"/>
                    <a:gd name="T1" fmla="*/ 0 h 270"/>
                    <a:gd name="T2" fmla="*/ 0 w 36"/>
                    <a:gd name="T3" fmla="*/ 12 h 270"/>
                    <a:gd name="T4" fmla="*/ 6 w 36"/>
                    <a:gd name="T5" fmla="*/ 24 h 270"/>
                    <a:gd name="T6" fmla="*/ 6 w 36"/>
                    <a:gd name="T7" fmla="*/ 66 h 270"/>
                    <a:gd name="T8" fmla="*/ 12 w 36"/>
                    <a:gd name="T9" fmla="*/ 120 h 270"/>
                    <a:gd name="T10" fmla="*/ 18 w 36"/>
                    <a:gd name="T11" fmla="*/ 168 h 270"/>
                    <a:gd name="T12" fmla="*/ 24 w 36"/>
                    <a:gd name="T13" fmla="*/ 216 h 270"/>
                    <a:gd name="T14" fmla="*/ 24 w 36"/>
                    <a:gd name="T15" fmla="*/ 252 h 270"/>
                    <a:gd name="T16" fmla="*/ 30 w 36"/>
                    <a:gd name="T17" fmla="*/ 264 h 270"/>
                    <a:gd name="T18" fmla="*/ 30 w 36"/>
                    <a:gd name="T19" fmla="*/ 270 h 270"/>
                    <a:gd name="T20" fmla="*/ 36 w 36"/>
                    <a:gd name="T21" fmla="*/ 270 h 270"/>
                    <a:gd name="T22" fmla="*/ 36 w 36"/>
                    <a:gd name="T23" fmla="*/ 264 h 2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36" h="270">
                      <a:moveTo>
                        <a:pt x="0" y="0"/>
                      </a:moveTo>
                      <a:lnTo>
                        <a:pt x="0" y="12"/>
                      </a:lnTo>
                      <a:lnTo>
                        <a:pt x="6" y="24"/>
                      </a:lnTo>
                      <a:lnTo>
                        <a:pt x="6" y="66"/>
                      </a:lnTo>
                      <a:lnTo>
                        <a:pt x="12" y="120"/>
                      </a:lnTo>
                      <a:lnTo>
                        <a:pt x="18" y="168"/>
                      </a:lnTo>
                      <a:lnTo>
                        <a:pt x="24" y="216"/>
                      </a:lnTo>
                      <a:lnTo>
                        <a:pt x="24" y="252"/>
                      </a:lnTo>
                      <a:lnTo>
                        <a:pt x="30" y="264"/>
                      </a:lnTo>
                      <a:lnTo>
                        <a:pt x="30" y="270"/>
                      </a:lnTo>
                      <a:lnTo>
                        <a:pt x="36" y="270"/>
                      </a:lnTo>
                      <a:lnTo>
                        <a:pt x="36" y="264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108" name="Freeform 372"/>
                <p:cNvSpPr>
                  <a:spLocks/>
                </p:cNvSpPr>
                <p:nvPr/>
              </p:nvSpPr>
              <p:spPr bwMode="auto">
                <a:xfrm>
                  <a:off x="2670" y="1938"/>
                  <a:ext cx="36" cy="570"/>
                </a:xfrm>
                <a:custGeom>
                  <a:avLst/>
                  <a:gdLst>
                    <a:gd name="T0" fmla="*/ 0 w 36"/>
                    <a:gd name="T1" fmla="*/ 570 h 570"/>
                    <a:gd name="T2" fmla="*/ 0 w 36"/>
                    <a:gd name="T3" fmla="*/ 558 h 570"/>
                    <a:gd name="T4" fmla="*/ 6 w 36"/>
                    <a:gd name="T5" fmla="*/ 534 h 570"/>
                    <a:gd name="T6" fmla="*/ 6 w 36"/>
                    <a:gd name="T7" fmla="*/ 504 h 570"/>
                    <a:gd name="T8" fmla="*/ 6 w 36"/>
                    <a:gd name="T9" fmla="*/ 468 h 570"/>
                    <a:gd name="T10" fmla="*/ 12 w 36"/>
                    <a:gd name="T11" fmla="*/ 426 h 570"/>
                    <a:gd name="T12" fmla="*/ 12 w 36"/>
                    <a:gd name="T13" fmla="*/ 384 h 570"/>
                    <a:gd name="T14" fmla="*/ 18 w 36"/>
                    <a:gd name="T15" fmla="*/ 288 h 570"/>
                    <a:gd name="T16" fmla="*/ 24 w 36"/>
                    <a:gd name="T17" fmla="*/ 192 h 570"/>
                    <a:gd name="T18" fmla="*/ 24 w 36"/>
                    <a:gd name="T19" fmla="*/ 150 h 570"/>
                    <a:gd name="T20" fmla="*/ 24 w 36"/>
                    <a:gd name="T21" fmla="*/ 108 h 570"/>
                    <a:gd name="T22" fmla="*/ 30 w 36"/>
                    <a:gd name="T23" fmla="*/ 72 h 570"/>
                    <a:gd name="T24" fmla="*/ 30 w 36"/>
                    <a:gd name="T25" fmla="*/ 36 h 570"/>
                    <a:gd name="T26" fmla="*/ 36 w 36"/>
                    <a:gd name="T27" fmla="*/ 18 h 570"/>
                    <a:gd name="T28" fmla="*/ 36 w 36"/>
                    <a:gd name="T29" fmla="*/ 0 h 5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36" h="570">
                      <a:moveTo>
                        <a:pt x="0" y="570"/>
                      </a:moveTo>
                      <a:lnTo>
                        <a:pt x="0" y="558"/>
                      </a:lnTo>
                      <a:lnTo>
                        <a:pt x="6" y="534"/>
                      </a:lnTo>
                      <a:lnTo>
                        <a:pt x="6" y="504"/>
                      </a:lnTo>
                      <a:lnTo>
                        <a:pt x="6" y="468"/>
                      </a:lnTo>
                      <a:lnTo>
                        <a:pt x="12" y="426"/>
                      </a:lnTo>
                      <a:lnTo>
                        <a:pt x="12" y="384"/>
                      </a:lnTo>
                      <a:lnTo>
                        <a:pt x="18" y="288"/>
                      </a:lnTo>
                      <a:lnTo>
                        <a:pt x="24" y="192"/>
                      </a:lnTo>
                      <a:lnTo>
                        <a:pt x="24" y="150"/>
                      </a:lnTo>
                      <a:lnTo>
                        <a:pt x="24" y="108"/>
                      </a:lnTo>
                      <a:lnTo>
                        <a:pt x="30" y="72"/>
                      </a:lnTo>
                      <a:lnTo>
                        <a:pt x="30" y="36"/>
                      </a:lnTo>
                      <a:lnTo>
                        <a:pt x="36" y="18"/>
                      </a:lnTo>
                      <a:lnTo>
                        <a:pt x="36" y="0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109" name="Freeform 373"/>
                <p:cNvSpPr>
                  <a:spLocks/>
                </p:cNvSpPr>
                <p:nvPr/>
              </p:nvSpPr>
              <p:spPr bwMode="auto">
                <a:xfrm>
                  <a:off x="2706" y="1932"/>
                  <a:ext cx="36" cy="234"/>
                </a:xfrm>
                <a:custGeom>
                  <a:avLst/>
                  <a:gdLst>
                    <a:gd name="T0" fmla="*/ 0 w 36"/>
                    <a:gd name="T1" fmla="*/ 6 h 234"/>
                    <a:gd name="T2" fmla="*/ 0 w 36"/>
                    <a:gd name="T3" fmla="*/ 0 h 234"/>
                    <a:gd name="T4" fmla="*/ 6 w 36"/>
                    <a:gd name="T5" fmla="*/ 0 h 234"/>
                    <a:gd name="T6" fmla="*/ 6 w 36"/>
                    <a:gd name="T7" fmla="*/ 6 h 234"/>
                    <a:gd name="T8" fmla="*/ 6 w 36"/>
                    <a:gd name="T9" fmla="*/ 12 h 234"/>
                    <a:gd name="T10" fmla="*/ 12 w 36"/>
                    <a:gd name="T11" fmla="*/ 48 h 234"/>
                    <a:gd name="T12" fmla="*/ 18 w 36"/>
                    <a:gd name="T13" fmla="*/ 90 h 234"/>
                    <a:gd name="T14" fmla="*/ 24 w 36"/>
                    <a:gd name="T15" fmla="*/ 138 h 234"/>
                    <a:gd name="T16" fmla="*/ 24 w 36"/>
                    <a:gd name="T17" fmla="*/ 180 h 234"/>
                    <a:gd name="T18" fmla="*/ 30 w 36"/>
                    <a:gd name="T19" fmla="*/ 216 h 234"/>
                    <a:gd name="T20" fmla="*/ 36 w 36"/>
                    <a:gd name="T21" fmla="*/ 228 h 234"/>
                    <a:gd name="T22" fmla="*/ 36 w 36"/>
                    <a:gd name="T23" fmla="*/ 234 h 2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36" h="234">
                      <a:moveTo>
                        <a:pt x="0" y="6"/>
                      </a:moveTo>
                      <a:lnTo>
                        <a:pt x="0" y="0"/>
                      </a:lnTo>
                      <a:lnTo>
                        <a:pt x="6" y="0"/>
                      </a:lnTo>
                      <a:lnTo>
                        <a:pt x="6" y="6"/>
                      </a:lnTo>
                      <a:lnTo>
                        <a:pt x="6" y="12"/>
                      </a:lnTo>
                      <a:lnTo>
                        <a:pt x="12" y="48"/>
                      </a:lnTo>
                      <a:lnTo>
                        <a:pt x="18" y="90"/>
                      </a:lnTo>
                      <a:lnTo>
                        <a:pt x="24" y="138"/>
                      </a:lnTo>
                      <a:lnTo>
                        <a:pt x="24" y="180"/>
                      </a:lnTo>
                      <a:lnTo>
                        <a:pt x="30" y="216"/>
                      </a:lnTo>
                      <a:lnTo>
                        <a:pt x="36" y="228"/>
                      </a:lnTo>
                      <a:lnTo>
                        <a:pt x="36" y="234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110" name="Freeform 374"/>
                <p:cNvSpPr>
                  <a:spLocks/>
                </p:cNvSpPr>
                <p:nvPr/>
              </p:nvSpPr>
              <p:spPr bwMode="auto">
                <a:xfrm>
                  <a:off x="2742" y="2058"/>
                  <a:ext cx="36" cy="108"/>
                </a:xfrm>
                <a:custGeom>
                  <a:avLst/>
                  <a:gdLst>
                    <a:gd name="T0" fmla="*/ 0 w 36"/>
                    <a:gd name="T1" fmla="*/ 108 h 108"/>
                    <a:gd name="T2" fmla="*/ 6 w 36"/>
                    <a:gd name="T3" fmla="*/ 108 h 108"/>
                    <a:gd name="T4" fmla="*/ 12 w 36"/>
                    <a:gd name="T5" fmla="*/ 96 h 108"/>
                    <a:gd name="T6" fmla="*/ 12 w 36"/>
                    <a:gd name="T7" fmla="*/ 72 h 108"/>
                    <a:gd name="T8" fmla="*/ 18 w 36"/>
                    <a:gd name="T9" fmla="*/ 48 h 108"/>
                    <a:gd name="T10" fmla="*/ 24 w 36"/>
                    <a:gd name="T11" fmla="*/ 24 h 108"/>
                    <a:gd name="T12" fmla="*/ 30 w 36"/>
                    <a:gd name="T13" fmla="*/ 6 h 108"/>
                    <a:gd name="T14" fmla="*/ 30 w 36"/>
                    <a:gd name="T15" fmla="*/ 0 h 108"/>
                    <a:gd name="T16" fmla="*/ 36 w 36"/>
                    <a:gd name="T17" fmla="*/ 0 h 108"/>
                    <a:gd name="T18" fmla="*/ 36 w 36"/>
                    <a:gd name="T19" fmla="*/ 6 h 1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6" h="108">
                      <a:moveTo>
                        <a:pt x="0" y="108"/>
                      </a:moveTo>
                      <a:lnTo>
                        <a:pt x="6" y="108"/>
                      </a:lnTo>
                      <a:lnTo>
                        <a:pt x="12" y="96"/>
                      </a:lnTo>
                      <a:lnTo>
                        <a:pt x="12" y="72"/>
                      </a:lnTo>
                      <a:lnTo>
                        <a:pt x="18" y="48"/>
                      </a:lnTo>
                      <a:lnTo>
                        <a:pt x="24" y="24"/>
                      </a:lnTo>
                      <a:lnTo>
                        <a:pt x="30" y="6"/>
                      </a:lnTo>
                      <a:lnTo>
                        <a:pt x="30" y="0"/>
                      </a:lnTo>
                      <a:lnTo>
                        <a:pt x="36" y="0"/>
                      </a:lnTo>
                      <a:lnTo>
                        <a:pt x="36" y="6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111" name="Freeform 375"/>
                <p:cNvSpPr>
                  <a:spLocks/>
                </p:cNvSpPr>
                <p:nvPr/>
              </p:nvSpPr>
              <p:spPr bwMode="auto">
                <a:xfrm>
                  <a:off x="2778" y="2064"/>
                  <a:ext cx="30" cy="336"/>
                </a:xfrm>
                <a:custGeom>
                  <a:avLst/>
                  <a:gdLst>
                    <a:gd name="T0" fmla="*/ 0 w 30"/>
                    <a:gd name="T1" fmla="*/ 0 h 336"/>
                    <a:gd name="T2" fmla="*/ 0 w 30"/>
                    <a:gd name="T3" fmla="*/ 12 h 336"/>
                    <a:gd name="T4" fmla="*/ 6 w 30"/>
                    <a:gd name="T5" fmla="*/ 24 h 336"/>
                    <a:gd name="T6" fmla="*/ 6 w 30"/>
                    <a:gd name="T7" fmla="*/ 60 h 336"/>
                    <a:gd name="T8" fmla="*/ 12 w 30"/>
                    <a:gd name="T9" fmla="*/ 108 h 336"/>
                    <a:gd name="T10" fmla="*/ 12 w 30"/>
                    <a:gd name="T11" fmla="*/ 162 h 336"/>
                    <a:gd name="T12" fmla="*/ 18 w 30"/>
                    <a:gd name="T13" fmla="*/ 216 h 336"/>
                    <a:gd name="T14" fmla="*/ 24 w 30"/>
                    <a:gd name="T15" fmla="*/ 270 h 336"/>
                    <a:gd name="T16" fmla="*/ 24 w 30"/>
                    <a:gd name="T17" fmla="*/ 306 h 336"/>
                    <a:gd name="T18" fmla="*/ 30 w 30"/>
                    <a:gd name="T19" fmla="*/ 324 h 336"/>
                    <a:gd name="T20" fmla="*/ 30 w 30"/>
                    <a:gd name="T21" fmla="*/ 336 h 3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30" h="336">
                      <a:moveTo>
                        <a:pt x="0" y="0"/>
                      </a:moveTo>
                      <a:lnTo>
                        <a:pt x="0" y="12"/>
                      </a:lnTo>
                      <a:lnTo>
                        <a:pt x="6" y="24"/>
                      </a:lnTo>
                      <a:lnTo>
                        <a:pt x="6" y="60"/>
                      </a:lnTo>
                      <a:lnTo>
                        <a:pt x="12" y="108"/>
                      </a:lnTo>
                      <a:lnTo>
                        <a:pt x="12" y="162"/>
                      </a:lnTo>
                      <a:lnTo>
                        <a:pt x="18" y="216"/>
                      </a:lnTo>
                      <a:lnTo>
                        <a:pt x="24" y="270"/>
                      </a:lnTo>
                      <a:lnTo>
                        <a:pt x="24" y="306"/>
                      </a:lnTo>
                      <a:lnTo>
                        <a:pt x="30" y="324"/>
                      </a:lnTo>
                      <a:lnTo>
                        <a:pt x="30" y="336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112" name="Freeform 376"/>
                <p:cNvSpPr>
                  <a:spLocks/>
                </p:cNvSpPr>
                <p:nvPr/>
              </p:nvSpPr>
              <p:spPr bwMode="auto">
                <a:xfrm>
                  <a:off x="2808" y="2370"/>
                  <a:ext cx="36" cy="36"/>
                </a:xfrm>
                <a:custGeom>
                  <a:avLst/>
                  <a:gdLst>
                    <a:gd name="T0" fmla="*/ 0 w 36"/>
                    <a:gd name="T1" fmla="*/ 30 h 36"/>
                    <a:gd name="T2" fmla="*/ 6 w 36"/>
                    <a:gd name="T3" fmla="*/ 36 h 36"/>
                    <a:gd name="T4" fmla="*/ 18 w 36"/>
                    <a:gd name="T5" fmla="*/ 30 h 36"/>
                    <a:gd name="T6" fmla="*/ 30 w 36"/>
                    <a:gd name="T7" fmla="*/ 18 h 36"/>
                    <a:gd name="T8" fmla="*/ 36 w 36"/>
                    <a:gd name="T9" fmla="*/ 0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36">
                      <a:moveTo>
                        <a:pt x="0" y="30"/>
                      </a:moveTo>
                      <a:lnTo>
                        <a:pt x="6" y="36"/>
                      </a:lnTo>
                      <a:lnTo>
                        <a:pt x="18" y="30"/>
                      </a:lnTo>
                      <a:lnTo>
                        <a:pt x="30" y="18"/>
                      </a:lnTo>
                      <a:lnTo>
                        <a:pt x="36" y="0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113" name="Freeform 377"/>
                <p:cNvSpPr>
                  <a:spLocks/>
                </p:cNvSpPr>
                <p:nvPr/>
              </p:nvSpPr>
              <p:spPr bwMode="auto">
                <a:xfrm>
                  <a:off x="2844" y="1902"/>
                  <a:ext cx="36" cy="468"/>
                </a:xfrm>
                <a:custGeom>
                  <a:avLst/>
                  <a:gdLst>
                    <a:gd name="T0" fmla="*/ 0 w 36"/>
                    <a:gd name="T1" fmla="*/ 468 h 468"/>
                    <a:gd name="T2" fmla="*/ 0 w 36"/>
                    <a:gd name="T3" fmla="*/ 450 h 468"/>
                    <a:gd name="T4" fmla="*/ 6 w 36"/>
                    <a:gd name="T5" fmla="*/ 426 h 468"/>
                    <a:gd name="T6" fmla="*/ 6 w 36"/>
                    <a:gd name="T7" fmla="*/ 372 h 468"/>
                    <a:gd name="T8" fmla="*/ 12 w 36"/>
                    <a:gd name="T9" fmla="*/ 306 h 468"/>
                    <a:gd name="T10" fmla="*/ 18 w 36"/>
                    <a:gd name="T11" fmla="*/ 234 h 468"/>
                    <a:gd name="T12" fmla="*/ 24 w 36"/>
                    <a:gd name="T13" fmla="*/ 162 h 468"/>
                    <a:gd name="T14" fmla="*/ 24 w 36"/>
                    <a:gd name="T15" fmla="*/ 96 h 468"/>
                    <a:gd name="T16" fmla="*/ 30 w 36"/>
                    <a:gd name="T17" fmla="*/ 36 h 468"/>
                    <a:gd name="T18" fmla="*/ 36 w 36"/>
                    <a:gd name="T19" fmla="*/ 18 h 468"/>
                    <a:gd name="T20" fmla="*/ 36 w 36"/>
                    <a:gd name="T21" fmla="*/ 0 h 4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36" h="468">
                      <a:moveTo>
                        <a:pt x="0" y="468"/>
                      </a:moveTo>
                      <a:lnTo>
                        <a:pt x="0" y="450"/>
                      </a:lnTo>
                      <a:lnTo>
                        <a:pt x="6" y="426"/>
                      </a:lnTo>
                      <a:lnTo>
                        <a:pt x="6" y="372"/>
                      </a:lnTo>
                      <a:lnTo>
                        <a:pt x="12" y="306"/>
                      </a:lnTo>
                      <a:lnTo>
                        <a:pt x="18" y="234"/>
                      </a:lnTo>
                      <a:lnTo>
                        <a:pt x="24" y="162"/>
                      </a:lnTo>
                      <a:lnTo>
                        <a:pt x="24" y="96"/>
                      </a:lnTo>
                      <a:lnTo>
                        <a:pt x="30" y="36"/>
                      </a:lnTo>
                      <a:lnTo>
                        <a:pt x="36" y="18"/>
                      </a:lnTo>
                      <a:lnTo>
                        <a:pt x="36" y="0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114" name="Freeform 378"/>
                <p:cNvSpPr>
                  <a:spLocks/>
                </p:cNvSpPr>
                <p:nvPr/>
              </p:nvSpPr>
              <p:spPr bwMode="auto">
                <a:xfrm>
                  <a:off x="2880" y="1896"/>
                  <a:ext cx="36" cy="18"/>
                </a:xfrm>
                <a:custGeom>
                  <a:avLst/>
                  <a:gdLst>
                    <a:gd name="T0" fmla="*/ 0 w 36"/>
                    <a:gd name="T1" fmla="*/ 6 h 18"/>
                    <a:gd name="T2" fmla="*/ 6 w 36"/>
                    <a:gd name="T3" fmla="*/ 0 h 18"/>
                    <a:gd name="T4" fmla="*/ 18 w 36"/>
                    <a:gd name="T5" fmla="*/ 0 h 18"/>
                    <a:gd name="T6" fmla="*/ 30 w 36"/>
                    <a:gd name="T7" fmla="*/ 6 h 18"/>
                    <a:gd name="T8" fmla="*/ 36 w 36"/>
                    <a:gd name="T9" fmla="*/ 18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8">
                      <a:moveTo>
                        <a:pt x="0" y="6"/>
                      </a:moveTo>
                      <a:lnTo>
                        <a:pt x="6" y="0"/>
                      </a:lnTo>
                      <a:lnTo>
                        <a:pt x="18" y="0"/>
                      </a:lnTo>
                      <a:lnTo>
                        <a:pt x="30" y="6"/>
                      </a:lnTo>
                      <a:lnTo>
                        <a:pt x="36" y="18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115" name="Freeform 379"/>
                <p:cNvSpPr>
                  <a:spLocks/>
                </p:cNvSpPr>
                <p:nvPr/>
              </p:nvSpPr>
              <p:spPr bwMode="auto">
                <a:xfrm>
                  <a:off x="2916" y="1914"/>
                  <a:ext cx="36" cy="534"/>
                </a:xfrm>
                <a:custGeom>
                  <a:avLst/>
                  <a:gdLst>
                    <a:gd name="T0" fmla="*/ 0 w 36"/>
                    <a:gd name="T1" fmla="*/ 0 h 534"/>
                    <a:gd name="T2" fmla="*/ 0 w 36"/>
                    <a:gd name="T3" fmla="*/ 24 h 534"/>
                    <a:gd name="T4" fmla="*/ 6 w 36"/>
                    <a:gd name="T5" fmla="*/ 48 h 534"/>
                    <a:gd name="T6" fmla="*/ 6 w 36"/>
                    <a:gd name="T7" fmla="*/ 84 h 534"/>
                    <a:gd name="T8" fmla="*/ 12 w 36"/>
                    <a:gd name="T9" fmla="*/ 126 h 534"/>
                    <a:gd name="T10" fmla="*/ 12 w 36"/>
                    <a:gd name="T11" fmla="*/ 210 h 534"/>
                    <a:gd name="T12" fmla="*/ 18 w 36"/>
                    <a:gd name="T13" fmla="*/ 306 h 534"/>
                    <a:gd name="T14" fmla="*/ 24 w 36"/>
                    <a:gd name="T15" fmla="*/ 396 h 534"/>
                    <a:gd name="T16" fmla="*/ 24 w 36"/>
                    <a:gd name="T17" fmla="*/ 432 h 534"/>
                    <a:gd name="T18" fmla="*/ 30 w 36"/>
                    <a:gd name="T19" fmla="*/ 468 h 534"/>
                    <a:gd name="T20" fmla="*/ 30 w 36"/>
                    <a:gd name="T21" fmla="*/ 498 h 534"/>
                    <a:gd name="T22" fmla="*/ 30 w 36"/>
                    <a:gd name="T23" fmla="*/ 516 h 534"/>
                    <a:gd name="T24" fmla="*/ 36 w 36"/>
                    <a:gd name="T25" fmla="*/ 528 h 534"/>
                    <a:gd name="T26" fmla="*/ 36 w 36"/>
                    <a:gd name="T27" fmla="*/ 534 h 5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6" h="534">
                      <a:moveTo>
                        <a:pt x="0" y="0"/>
                      </a:moveTo>
                      <a:lnTo>
                        <a:pt x="0" y="24"/>
                      </a:lnTo>
                      <a:lnTo>
                        <a:pt x="6" y="48"/>
                      </a:lnTo>
                      <a:lnTo>
                        <a:pt x="6" y="84"/>
                      </a:lnTo>
                      <a:lnTo>
                        <a:pt x="12" y="126"/>
                      </a:lnTo>
                      <a:lnTo>
                        <a:pt x="12" y="210"/>
                      </a:lnTo>
                      <a:lnTo>
                        <a:pt x="18" y="306"/>
                      </a:lnTo>
                      <a:lnTo>
                        <a:pt x="24" y="396"/>
                      </a:lnTo>
                      <a:lnTo>
                        <a:pt x="24" y="432"/>
                      </a:lnTo>
                      <a:lnTo>
                        <a:pt x="30" y="468"/>
                      </a:lnTo>
                      <a:lnTo>
                        <a:pt x="30" y="498"/>
                      </a:lnTo>
                      <a:lnTo>
                        <a:pt x="30" y="516"/>
                      </a:lnTo>
                      <a:lnTo>
                        <a:pt x="36" y="528"/>
                      </a:lnTo>
                      <a:lnTo>
                        <a:pt x="36" y="534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116" name="Freeform 380"/>
                <p:cNvSpPr>
                  <a:spLocks/>
                </p:cNvSpPr>
                <p:nvPr/>
              </p:nvSpPr>
              <p:spPr bwMode="auto">
                <a:xfrm>
                  <a:off x="2952" y="1848"/>
                  <a:ext cx="30" cy="600"/>
                </a:xfrm>
                <a:custGeom>
                  <a:avLst/>
                  <a:gdLst>
                    <a:gd name="T0" fmla="*/ 0 w 30"/>
                    <a:gd name="T1" fmla="*/ 600 h 600"/>
                    <a:gd name="T2" fmla="*/ 0 w 30"/>
                    <a:gd name="T3" fmla="*/ 594 h 600"/>
                    <a:gd name="T4" fmla="*/ 6 w 30"/>
                    <a:gd name="T5" fmla="*/ 576 h 600"/>
                    <a:gd name="T6" fmla="*/ 6 w 30"/>
                    <a:gd name="T7" fmla="*/ 546 h 600"/>
                    <a:gd name="T8" fmla="*/ 6 w 30"/>
                    <a:gd name="T9" fmla="*/ 510 h 600"/>
                    <a:gd name="T10" fmla="*/ 12 w 30"/>
                    <a:gd name="T11" fmla="*/ 468 h 600"/>
                    <a:gd name="T12" fmla="*/ 12 w 30"/>
                    <a:gd name="T13" fmla="*/ 420 h 600"/>
                    <a:gd name="T14" fmla="*/ 12 w 30"/>
                    <a:gd name="T15" fmla="*/ 312 h 600"/>
                    <a:gd name="T16" fmla="*/ 18 w 30"/>
                    <a:gd name="T17" fmla="*/ 210 h 600"/>
                    <a:gd name="T18" fmla="*/ 18 w 30"/>
                    <a:gd name="T19" fmla="*/ 156 h 600"/>
                    <a:gd name="T20" fmla="*/ 24 w 30"/>
                    <a:gd name="T21" fmla="*/ 114 h 600"/>
                    <a:gd name="T22" fmla="*/ 24 w 30"/>
                    <a:gd name="T23" fmla="*/ 72 h 600"/>
                    <a:gd name="T24" fmla="*/ 24 w 30"/>
                    <a:gd name="T25" fmla="*/ 42 h 600"/>
                    <a:gd name="T26" fmla="*/ 30 w 30"/>
                    <a:gd name="T27" fmla="*/ 12 h 600"/>
                    <a:gd name="T28" fmla="*/ 30 w 30"/>
                    <a:gd name="T29" fmla="*/ 0 h 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30" h="600">
                      <a:moveTo>
                        <a:pt x="0" y="600"/>
                      </a:moveTo>
                      <a:lnTo>
                        <a:pt x="0" y="594"/>
                      </a:lnTo>
                      <a:lnTo>
                        <a:pt x="6" y="576"/>
                      </a:lnTo>
                      <a:lnTo>
                        <a:pt x="6" y="546"/>
                      </a:lnTo>
                      <a:lnTo>
                        <a:pt x="6" y="510"/>
                      </a:lnTo>
                      <a:lnTo>
                        <a:pt x="12" y="468"/>
                      </a:lnTo>
                      <a:lnTo>
                        <a:pt x="12" y="420"/>
                      </a:lnTo>
                      <a:lnTo>
                        <a:pt x="12" y="312"/>
                      </a:lnTo>
                      <a:lnTo>
                        <a:pt x="18" y="210"/>
                      </a:lnTo>
                      <a:lnTo>
                        <a:pt x="18" y="156"/>
                      </a:lnTo>
                      <a:lnTo>
                        <a:pt x="24" y="114"/>
                      </a:lnTo>
                      <a:lnTo>
                        <a:pt x="24" y="72"/>
                      </a:lnTo>
                      <a:lnTo>
                        <a:pt x="24" y="42"/>
                      </a:lnTo>
                      <a:lnTo>
                        <a:pt x="30" y="12"/>
                      </a:lnTo>
                      <a:lnTo>
                        <a:pt x="30" y="0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117" name="Freeform 381"/>
                <p:cNvSpPr>
                  <a:spLocks/>
                </p:cNvSpPr>
                <p:nvPr/>
              </p:nvSpPr>
              <p:spPr bwMode="auto">
                <a:xfrm>
                  <a:off x="2982" y="1842"/>
                  <a:ext cx="36" cy="312"/>
                </a:xfrm>
                <a:custGeom>
                  <a:avLst/>
                  <a:gdLst>
                    <a:gd name="T0" fmla="*/ 0 w 36"/>
                    <a:gd name="T1" fmla="*/ 6 h 312"/>
                    <a:gd name="T2" fmla="*/ 0 w 36"/>
                    <a:gd name="T3" fmla="*/ 0 h 312"/>
                    <a:gd name="T4" fmla="*/ 6 w 36"/>
                    <a:gd name="T5" fmla="*/ 6 h 312"/>
                    <a:gd name="T6" fmla="*/ 6 w 36"/>
                    <a:gd name="T7" fmla="*/ 12 h 312"/>
                    <a:gd name="T8" fmla="*/ 6 w 36"/>
                    <a:gd name="T9" fmla="*/ 30 h 312"/>
                    <a:gd name="T10" fmla="*/ 12 w 36"/>
                    <a:gd name="T11" fmla="*/ 48 h 312"/>
                    <a:gd name="T12" fmla="*/ 12 w 36"/>
                    <a:gd name="T13" fmla="*/ 72 h 312"/>
                    <a:gd name="T14" fmla="*/ 18 w 36"/>
                    <a:gd name="T15" fmla="*/ 126 h 312"/>
                    <a:gd name="T16" fmla="*/ 24 w 36"/>
                    <a:gd name="T17" fmla="*/ 186 h 312"/>
                    <a:gd name="T18" fmla="*/ 24 w 36"/>
                    <a:gd name="T19" fmla="*/ 246 h 312"/>
                    <a:gd name="T20" fmla="*/ 30 w 36"/>
                    <a:gd name="T21" fmla="*/ 270 h 312"/>
                    <a:gd name="T22" fmla="*/ 30 w 36"/>
                    <a:gd name="T23" fmla="*/ 288 h 312"/>
                    <a:gd name="T24" fmla="*/ 36 w 36"/>
                    <a:gd name="T25" fmla="*/ 300 h 312"/>
                    <a:gd name="T26" fmla="*/ 36 w 36"/>
                    <a:gd name="T27" fmla="*/ 312 h 3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6" h="312">
                      <a:moveTo>
                        <a:pt x="0" y="6"/>
                      </a:moveTo>
                      <a:lnTo>
                        <a:pt x="0" y="0"/>
                      </a:lnTo>
                      <a:lnTo>
                        <a:pt x="6" y="6"/>
                      </a:lnTo>
                      <a:lnTo>
                        <a:pt x="6" y="12"/>
                      </a:lnTo>
                      <a:lnTo>
                        <a:pt x="6" y="30"/>
                      </a:lnTo>
                      <a:lnTo>
                        <a:pt x="12" y="48"/>
                      </a:lnTo>
                      <a:lnTo>
                        <a:pt x="12" y="72"/>
                      </a:lnTo>
                      <a:lnTo>
                        <a:pt x="18" y="126"/>
                      </a:lnTo>
                      <a:lnTo>
                        <a:pt x="24" y="186"/>
                      </a:lnTo>
                      <a:lnTo>
                        <a:pt x="24" y="246"/>
                      </a:lnTo>
                      <a:lnTo>
                        <a:pt x="30" y="270"/>
                      </a:lnTo>
                      <a:lnTo>
                        <a:pt x="30" y="288"/>
                      </a:lnTo>
                      <a:lnTo>
                        <a:pt x="36" y="300"/>
                      </a:lnTo>
                      <a:lnTo>
                        <a:pt x="36" y="312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118" name="Freeform 382"/>
                <p:cNvSpPr>
                  <a:spLocks/>
                </p:cNvSpPr>
                <p:nvPr/>
              </p:nvSpPr>
              <p:spPr bwMode="auto">
                <a:xfrm>
                  <a:off x="3018" y="2052"/>
                  <a:ext cx="36" cy="108"/>
                </a:xfrm>
                <a:custGeom>
                  <a:avLst/>
                  <a:gdLst>
                    <a:gd name="T0" fmla="*/ 0 w 36"/>
                    <a:gd name="T1" fmla="*/ 102 h 108"/>
                    <a:gd name="T2" fmla="*/ 6 w 36"/>
                    <a:gd name="T3" fmla="*/ 108 h 108"/>
                    <a:gd name="T4" fmla="*/ 6 w 36"/>
                    <a:gd name="T5" fmla="*/ 102 h 108"/>
                    <a:gd name="T6" fmla="*/ 12 w 36"/>
                    <a:gd name="T7" fmla="*/ 84 h 108"/>
                    <a:gd name="T8" fmla="*/ 18 w 36"/>
                    <a:gd name="T9" fmla="*/ 66 h 108"/>
                    <a:gd name="T10" fmla="*/ 24 w 36"/>
                    <a:gd name="T11" fmla="*/ 42 h 108"/>
                    <a:gd name="T12" fmla="*/ 24 w 36"/>
                    <a:gd name="T13" fmla="*/ 24 h 108"/>
                    <a:gd name="T14" fmla="*/ 30 w 36"/>
                    <a:gd name="T15" fmla="*/ 6 h 108"/>
                    <a:gd name="T16" fmla="*/ 36 w 36"/>
                    <a:gd name="T17" fmla="*/ 0 h 1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6" h="108">
                      <a:moveTo>
                        <a:pt x="0" y="102"/>
                      </a:moveTo>
                      <a:lnTo>
                        <a:pt x="6" y="108"/>
                      </a:lnTo>
                      <a:lnTo>
                        <a:pt x="6" y="102"/>
                      </a:lnTo>
                      <a:lnTo>
                        <a:pt x="12" y="84"/>
                      </a:lnTo>
                      <a:lnTo>
                        <a:pt x="18" y="66"/>
                      </a:lnTo>
                      <a:lnTo>
                        <a:pt x="24" y="42"/>
                      </a:lnTo>
                      <a:lnTo>
                        <a:pt x="24" y="24"/>
                      </a:lnTo>
                      <a:lnTo>
                        <a:pt x="30" y="6"/>
                      </a:lnTo>
                      <a:lnTo>
                        <a:pt x="36" y="0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119" name="Freeform 383"/>
                <p:cNvSpPr>
                  <a:spLocks/>
                </p:cNvSpPr>
                <p:nvPr/>
              </p:nvSpPr>
              <p:spPr bwMode="auto">
                <a:xfrm>
                  <a:off x="3054" y="2052"/>
                  <a:ext cx="36" cy="90"/>
                </a:xfrm>
                <a:custGeom>
                  <a:avLst/>
                  <a:gdLst>
                    <a:gd name="T0" fmla="*/ 0 w 36"/>
                    <a:gd name="T1" fmla="*/ 0 h 90"/>
                    <a:gd name="T2" fmla="*/ 6 w 36"/>
                    <a:gd name="T3" fmla="*/ 6 h 90"/>
                    <a:gd name="T4" fmla="*/ 6 w 36"/>
                    <a:gd name="T5" fmla="*/ 18 h 90"/>
                    <a:gd name="T6" fmla="*/ 12 w 36"/>
                    <a:gd name="T7" fmla="*/ 30 h 90"/>
                    <a:gd name="T8" fmla="*/ 18 w 36"/>
                    <a:gd name="T9" fmla="*/ 48 h 90"/>
                    <a:gd name="T10" fmla="*/ 24 w 36"/>
                    <a:gd name="T11" fmla="*/ 66 h 90"/>
                    <a:gd name="T12" fmla="*/ 24 w 36"/>
                    <a:gd name="T13" fmla="*/ 84 h 90"/>
                    <a:gd name="T14" fmla="*/ 30 w 36"/>
                    <a:gd name="T15" fmla="*/ 90 h 90"/>
                    <a:gd name="T16" fmla="*/ 36 w 36"/>
                    <a:gd name="T17" fmla="*/ 84 h 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6" h="90">
                      <a:moveTo>
                        <a:pt x="0" y="0"/>
                      </a:moveTo>
                      <a:lnTo>
                        <a:pt x="6" y="6"/>
                      </a:lnTo>
                      <a:lnTo>
                        <a:pt x="6" y="18"/>
                      </a:lnTo>
                      <a:lnTo>
                        <a:pt x="12" y="30"/>
                      </a:lnTo>
                      <a:lnTo>
                        <a:pt x="18" y="48"/>
                      </a:lnTo>
                      <a:lnTo>
                        <a:pt x="24" y="66"/>
                      </a:lnTo>
                      <a:lnTo>
                        <a:pt x="24" y="84"/>
                      </a:lnTo>
                      <a:lnTo>
                        <a:pt x="30" y="90"/>
                      </a:lnTo>
                      <a:lnTo>
                        <a:pt x="36" y="84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120" name="Freeform 384"/>
                <p:cNvSpPr>
                  <a:spLocks/>
                </p:cNvSpPr>
                <p:nvPr/>
              </p:nvSpPr>
              <p:spPr bwMode="auto">
                <a:xfrm>
                  <a:off x="3090" y="1896"/>
                  <a:ext cx="36" cy="240"/>
                </a:xfrm>
                <a:custGeom>
                  <a:avLst/>
                  <a:gdLst>
                    <a:gd name="T0" fmla="*/ 0 w 36"/>
                    <a:gd name="T1" fmla="*/ 240 h 240"/>
                    <a:gd name="T2" fmla="*/ 6 w 36"/>
                    <a:gd name="T3" fmla="*/ 222 h 240"/>
                    <a:gd name="T4" fmla="*/ 12 w 36"/>
                    <a:gd name="T5" fmla="*/ 192 h 240"/>
                    <a:gd name="T6" fmla="*/ 12 w 36"/>
                    <a:gd name="T7" fmla="*/ 156 h 240"/>
                    <a:gd name="T8" fmla="*/ 18 w 36"/>
                    <a:gd name="T9" fmla="*/ 120 h 240"/>
                    <a:gd name="T10" fmla="*/ 24 w 36"/>
                    <a:gd name="T11" fmla="*/ 78 h 240"/>
                    <a:gd name="T12" fmla="*/ 30 w 36"/>
                    <a:gd name="T13" fmla="*/ 42 h 240"/>
                    <a:gd name="T14" fmla="*/ 30 w 36"/>
                    <a:gd name="T15" fmla="*/ 18 h 240"/>
                    <a:gd name="T16" fmla="*/ 36 w 36"/>
                    <a:gd name="T17" fmla="*/ 0 h 2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6" h="240">
                      <a:moveTo>
                        <a:pt x="0" y="240"/>
                      </a:moveTo>
                      <a:lnTo>
                        <a:pt x="6" y="222"/>
                      </a:lnTo>
                      <a:lnTo>
                        <a:pt x="12" y="192"/>
                      </a:lnTo>
                      <a:lnTo>
                        <a:pt x="12" y="156"/>
                      </a:lnTo>
                      <a:lnTo>
                        <a:pt x="18" y="120"/>
                      </a:lnTo>
                      <a:lnTo>
                        <a:pt x="24" y="78"/>
                      </a:lnTo>
                      <a:lnTo>
                        <a:pt x="30" y="42"/>
                      </a:lnTo>
                      <a:lnTo>
                        <a:pt x="30" y="18"/>
                      </a:lnTo>
                      <a:lnTo>
                        <a:pt x="36" y="0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121" name="Freeform 385"/>
                <p:cNvSpPr>
                  <a:spLocks/>
                </p:cNvSpPr>
                <p:nvPr/>
              </p:nvSpPr>
              <p:spPr bwMode="auto">
                <a:xfrm>
                  <a:off x="3126" y="1890"/>
                  <a:ext cx="30" cy="120"/>
                </a:xfrm>
                <a:custGeom>
                  <a:avLst/>
                  <a:gdLst>
                    <a:gd name="T0" fmla="*/ 0 w 30"/>
                    <a:gd name="T1" fmla="*/ 6 h 120"/>
                    <a:gd name="T2" fmla="*/ 6 w 30"/>
                    <a:gd name="T3" fmla="*/ 0 h 120"/>
                    <a:gd name="T4" fmla="*/ 6 w 30"/>
                    <a:gd name="T5" fmla="*/ 6 h 120"/>
                    <a:gd name="T6" fmla="*/ 12 w 30"/>
                    <a:gd name="T7" fmla="*/ 18 h 120"/>
                    <a:gd name="T8" fmla="*/ 12 w 30"/>
                    <a:gd name="T9" fmla="*/ 36 h 120"/>
                    <a:gd name="T10" fmla="*/ 24 w 30"/>
                    <a:gd name="T11" fmla="*/ 78 h 120"/>
                    <a:gd name="T12" fmla="*/ 30 w 30"/>
                    <a:gd name="T13" fmla="*/ 120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0" h="120">
                      <a:moveTo>
                        <a:pt x="0" y="6"/>
                      </a:moveTo>
                      <a:lnTo>
                        <a:pt x="6" y="0"/>
                      </a:lnTo>
                      <a:lnTo>
                        <a:pt x="6" y="6"/>
                      </a:lnTo>
                      <a:lnTo>
                        <a:pt x="12" y="18"/>
                      </a:lnTo>
                      <a:lnTo>
                        <a:pt x="12" y="36"/>
                      </a:lnTo>
                      <a:lnTo>
                        <a:pt x="24" y="78"/>
                      </a:lnTo>
                      <a:lnTo>
                        <a:pt x="30" y="120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122" name="Freeform 386"/>
                <p:cNvSpPr>
                  <a:spLocks/>
                </p:cNvSpPr>
                <p:nvPr/>
              </p:nvSpPr>
              <p:spPr bwMode="auto">
                <a:xfrm>
                  <a:off x="3156" y="2010"/>
                  <a:ext cx="36" cy="180"/>
                </a:xfrm>
                <a:custGeom>
                  <a:avLst/>
                  <a:gdLst>
                    <a:gd name="T0" fmla="*/ 0 w 36"/>
                    <a:gd name="T1" fmla="*/ 0 h 180"/>
                    <a:gd name="T2" fmla="*/ 6 w 36"/>
                    <a:gd name="T3" fmla="*/ 24 h 180"/>
                    <a:gd name="T4" fmla="*/ 6 w 36"/>
                    <a:gd name="T5" fmla="*/ 54 h 180"/>
                    <a:gd name="T6" fmla="*/ 18 w 36"/>
                    <a:gd name="T7" fmla="*/ 120 h 180"/>
                    <a:gd name="T8" fmla="*/ 24 w 36"/>
                    <a:gd name="T9" fmla="*/ 150 h 180"/>
                    <a:gd name="T10" fmla="*/ 24 w 36"/>
                    <a:gd name="T11" fmla="*/ 168 h 180"/>
                    <a:gd name="T12" fmla="*/ 30 w 36"/>
                    <a:gd name="T13" fmla="*/ 180 h 180"/>
                    <a:gd name="T14" fmla="*/ 36 w 36"/>
                    <a:gd name="T15" fmla="*/ 180 h 1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36" h="180">
                      <a:moveTo>
                        <a:pt x="0" y="0"/>
                      </a:moveTo>
                      <a:lnTo>
                        <a:pt x="6" y="24"/>
                      </a:lnTo>
                      <a:lnTo>
                        <a:pt x="6" y="54"/>
                      </a:lnTo>
                      <a:lnTo>
                        <a:pt x="18" y="120"/>
                      </a:lnTo>
                      <a:lnTo>
                        <a:pt x="24" y="150"/>
                      </a:lnTo>
                      <a:lnTo>
                        <a:pt x="24" y="168"/>
                      </a:lnTo>
                      <a:lnTo>
                        <a:pt x="30" y="180"/>
                      </a:lnTo>
                      <a:lnTo>
                        <a:pt x="36" y="180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123" name="Freeform 387"/>
                <p:cNvSpPr>
                  <a:spLocks/>
                </p:cNvSpPr>
                <p:nvPr/>
              </p:nvSpPr>
              <p:spPr bwMode="auto">
                <a:xfrm>
                  <a:off x="3192" y="1836"/>
                  <a:ext cx="36" cy="354"/>
                </a:xfrm>
                <a:custGeom>
                  <a:avLst/>
                  <a:gdLst>
                    <a:gd name="T0" fmla="*/ 0 w 36"/>
                    <a:gd name="T1" fmla="*/ 354 h 354"/>
                    <a:gd name="T2" fmla="*/ 0 w 36"/>
                    <a:gd name="T3" fmla="*/ 348 h 354"/>
                    <a:gd name="T4" fmla="*/ 6 w 36"/>
                    <a:gd name="T5" fmla="*/ 330 h 354"/>
                    <a:gd name="T6" fmla="*/ 6 w 36"/>
                    <a:gd name="T7" fmla="*/ 294 h 354"/>
                    <a:gd name="T8" fmla="*/ 12 w 36"/>
                    <a:gd name="T9" fmla="*/ 246 h 354"/>
                    <a:gd name="T10" fmla="*/ 18 w 36"/>
                    <a:gd name="T11" fmla="*/ 186 h 354"/>
                    <a:gd name="T12" fmla="*/ 24 w 36"/>
                    <a:gd name="T13" fmla="*/ 132 h 354"/>
                    <a:gd name="T14" fmla="*/ 24 w 36"/>
                    <a:gd name="T15" fmla="*/ 78 h 354"/>
                    <a:gd name="T16" fmla="*/ 30 w 36"/>
                    <a:gd name="T17" fmla="*/ 30 h 354"/>
                    <a:gd name="T18" fmla="*/ 36 w 36"/>
                    <a:gd name="T19" fmla="*/ 12 h 354"/>
                    <a:gd name="T20" fmla="*/ 36 w 36"/>
                    <a:gd name="T21" fmla="*/ 0 h 3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36" h="354">
                      <a:moveTo>
                        <a:pt x="0" y="354"/>
                      </a:moveTo>
                      <a:lnTo>
                        <a:pt x="0" y="348"/>
                      </a:lnTo>
                      <a:lnTo>
                        <a:pt x="6" y="330"/>
                      </a:lnTo>
                      <a:lnTo>
                        <a:pt x="6" y="294"/>
                      </a:lnTo>
                      <a:lnTo>
                        <a:pt x="12" y="246"/>
                      </a:lnTo>
                      <a:lnTo>
                        <a:pt x="18" y="186"/>
                      </a:lnTo>
                      <a:lnTo>
                        <a:pt x="24" y="132"/>
                      </a:lnTo>
                      <a:lnTo>
                        <a:pt x="24" y="78"/>
                      </a:lnTo>
                      <a:lnTo>
                        <a:pt x="30" y="30"/>
                      </a:lnTo>
                      <a:lnTo>
                        <a:pt x="36" y="12"/>
                      </a:lnTo>
                      <a:lnTo>
                        <a:pt x="36" y="0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124" name="Freeform 388"/>
                <p:cNvSpPr>
                  <a:spLocks/>
                </p:cNvSpPr>
                <p:nvPr/>
              </p:nvSpPr>
              <p:spPr bwMode="auto">
                <a:xfrm>
                  <a:off x="3228" y="1824"/>
                  <a:ext cx="36" cy="12"/>
                </a:xfrm>
                <a:custGeom>
                  <a:avLst/>
                  <a:gdLst>
                    <a:gd name="T0" fmla="*/ 0 w 36"/>
                    <a:gd name="T1" fmla="*/ 12 h 12"/>
                    <a:gd name="T2" fmla="*/ 6 w 36"/>
                    <a:gd name="T3" fmla="*/ 0 h 12"/>
                    <a:gd name="T4" fmla="*/ 18 w 36"/>
                    <a:gd name="T5" fmla="*/ 0 h 12"/>
                    <a:gd name="T6" fmla="*/ 30 w 36"/>
                    <a:gd name="T7" fmla="*/ 0 h 12"/>
                    <a:gd name="T8" fmla="*/ 36 w 36"/>
                    <a:gd name="T9" fmla="*/ 6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2">
                      <a:moveTo>
                        <a:pt x="0" y="12"/>
                      </a:moveTo>
                      <a:lnTo>
                        <a:pt x="6" y="0"/>
                      </a:lnTo>
                      <a:lnTo>
                        <a:pt x="18" y="0"/>
                      </a:lnTo>
                      <a:lnTo>
                        <a:pt x="30" y="0"/>
                      </a:lnTo>
                      <a:lnTo>
                        <a:pt x="36" y="6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125" name="Freeform 389"/>
                <p:cNvSpPr>
                  <a:spLocks/>
                </p:cNvSpPr>
                <p:nvPr/>
              </p:nvSpPr>
              <p:spPr bwMode="auto">
                <a:xfrm>
                  <a:off x="3264" y="1830"/>
                  <a:ext cx="36" cy="180"/>
                </a:xfrm>
                <a:custGeom>
                  <a:avLst/>
                  <a:gdLst>
                    <a:gd name="T0" fmla="*/ 0 w 36"/>
                    <a:gd name="T1" fmla="*/ 0 h 180"/>
                    <a:gd name="T2" fmla="*/ 12 w 36"/>
                    <a:gd name="T3" fmla="*/ 30 h 180"/>
                    <a:gd name="T4" fmla="*/ 18 w 36"/>
                    <a:gd name="T5" fmla="*/ 72 h 180"/>
                    <a:gd name="T6" fmla="*/ 30 w 36"/>
                    <a:gd name="T7" fmla="*/ 120 h 180"/>
                    <a:gd name="T8" fmla="*/ 36 w 36"/>
                    <a:gd name="T9" fmla="*/ 180 h 1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80">
                      <a:moveTo>
                        <a:pt x="0" y="0"/>
                      </a:moveTo>
                      <a:lnTo>
                        <a:pt x="12" y="30"/>
                      </a:lnTo>
                      <a:lnTo>
                        <a:pt x="18" y="72"/>
                      </a:lnTo>
                      <a:lnTo>
                        <a:pt x="30" y="120"/>
                      </a:lnTo>
                      <a:lnTo>
                        <a:pt x="36" y="180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126" name="Freeform 390"/>
                <p:cNvSpPr>
                  <a:spLocks/>
                </p:cNvSpPr>
                <p:nvPr/>
              </p:nvSpPr>
              <p:spPr bwMode="auto">
                <a:xfrm>
                  <a:off x="3300" y="2010"/>
                  <a:ext cx="30" cy="318"/>
                </a:xfrm>
                <a:custGeom>
                  <a:avLst/>
                  <a:gdLst>
                    <a:gd name="T0" fmla="*/ 0 w 30"/>
                    <a:gd name="T1" fmla="*/ 0 h 318"/>
                    <a:gd name="T2" fmla="*/ 6 w 30"/>
                    <a:gd name="T3" fmla="*/ 36 h 318"/>
                    <a:gd name="T4" fmla="*/ 6 w 30"/>
                    <a:gd name="T5" fmla="*/ 84 h 318"/>
                    <a:gd name="T6" fmla="*/ 12 w 30"/>
                    <a:gd name="T7" fmla="*/ 138 h 318"/>
                    <a:gd name="T8" fmla="*/ 12 w 30"/>
                    <a:gd name="T9" fmla="*/ 192 h 318"/>
                    <a:gd name="T10" fmla="*/ 18 w 30"/>
                    <a:gd name="T11" fmla="*/ 246 h 318"/>
                    <a:gd name="T12" fmla="*/ 24 w 30"/>
                    <a:gd name="T13" fmla="*/ 288 h 318"/>
                    <a:gd name="T14" fmla="*/ 24 w 30"/>
                    <a:gd name="T15" fmla="*/ 300 h 318"/>
                    <a:gd name="T16" fmla="*/ 24 w 30"/>
                    <a:gd name="T17" fmla="*/ 312 h 318"/>
                    <a:gd name="T18" fmla="*/ 30 w 30"/>
                    <a:gd name="T19" fmla="*/ 318 h 318"/>
                    <a:gd name="T20" fmla="*/ 30 w 30"/>
                    <a:gd name="T21" fmla="*/ 318 h 3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30" h="318">
                      <a:moveTo>
                        <a:pt x="0" y="0"/>
                      </a:moveTo>
                      <a:lnTo>
                        <a:pt x="6" y="36"/>
                      </a:lnTo>
                      <a:lnTo>
                        <a:pt x="6" y="84"/>
                      </a:lnTo>
                      <a:lnTo>
                        <a:pt x="12" y="138"/>
                      </a:lnTo>
                      <a:lnTo>
                        <a:pt x="12" y="192"/>
                      </a:lnTo>
                      <a:lnTo>
                        <a:pt x="18" y="246"/>
                      </a:lnTo>
                      <a:lnTo>
                        <a:pt x="24" y="288"/>
                      </a:lnTo>
                      <a:lnTo>
                        <a:pt x="24" y="300"/>
                      </a:lnTo>
                      <a:lnTo>
                        <a:pt x="24" y="312"/>
                      </a:lnTo>
                      <a:lnTo>
                        <a:pt x="30" y="318"/>
                      </a:lnTo>
                      <a:lnTo>
                        <a:pt x="30" y="318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127" name="Freeform 391"/>
                <p:cNvSpPr>
                  <a:spLocks/>
                </p:cNvSpPr>
                <p:nvPr/>
              </p:nvSpPr>
              <p:spPr bwMode="auto">
                <a:xfrm>
                  <a:off x="3330" y="1938"/>
                  <a:ext cx="36" cy="390"/>
                </a:xfrm>
                <a:custGeom>
                  <a:avLst/>
                  <a:gdLst>
                    <a:gd name="T0" fmla="*/ 0 w 36"/>
                    <a:gd name="T1" fmla="*/ 390 h 390"/>
                    <a:gd name="T2" fmla="*/ 0 w 36"/>
                    <a:gd name="T3" fmla="*/ 384 h 390"/>
                    <a:gd name="T4" fmla="*/ 6 w 36"/>
                    <a:gd name="T5" fmla="*/ 366 h 390"/>
                    <a:gd name="T6" fmla="*/ 6 w 36"/>
                    <a:gd name="T7" fmla="*/ 348 h 390"/>
                    <a:gd name="T8" fmla="*/ 6 w 36"/>
                    <a:gd name="T9" fmla="*/ 318 h 390"/>
                    <a:gd name="T10" fmla="*/ 12 w 36"/>
                    <a:gd name="T11" fmla="*/ 252 h 390"/>
                    <a:gd name="T12" fmla="*/ 18 w 36"/>
                    <a:gd name="T13" fmla="*/ 180 h 390"/>
                    <a:gd name="T14" fmla="*/ 24 w 36"/>
                    <a:gd name="T15" fmla="*/ 108 h 390"/>
                    <a:gd name="T16" fmla="*/ 24 w 36"/>
                    <a:gd name="T17" fmla="*/ 78 h 390"/>
                    <a:gd name="T18" fmla="*/ 24 w 36"/>
                    <a:gd name="T19" fmla="*/ 48 h 390"/>
                    <a:gd name="T20" fmla="*/ 30 w 36"/>
                    <a:gd name="T21" fmla="*/ 24 h 390"/>
                    <a:gd name="T22" fmla="*/ 30 w 36"/>
                    <a:gd name="T23" fmla="*/ 6 h 390"/>
                    <a:gd name="T24" fmla="*/ 36 w 36"/>
                    <a:gd name="T25" fmla="*/ 0 h 390"/>
                    <a:gd name="T26" fmla="*/ 36 w 36"/>
                    <a:gd name="T27" fmla="*/ 0 h 3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6" h="390">
                      <a:moveTo>
                        <a:pt x="0" y="390"/>
                      </a:moveTo>
                      <a:lnTo>
                        <a:pt x="0" y="384"/>
                      </a:lnTo>
                      <a:lnTo>
                        <a:pt x="6" y="366"/>
                      </a:lnTo>
                      <a:lnTo>
                        <a:pt x="6" y="348"/>
                      </a:lnTo>
                      <a:lnTo>
                        <a:pt x="6" y="318"/>
                      </a:lnTo>
                      <a:lnTo>
                        <a:pt x="12" y="252"/>
                      </a:lnTo>
                      <a:lnTo>
                        <a:pt x="18" y="180"/>
                      </a:lnTo>
                      <a:lnTo>
                        <a:pt x="24" y="108"/>
                      </a:lnTo>
                      <a:lnTo>
                        <a:pt x="24" y="78"/>
                      </a:lnTo>
                      <a:lnTo>
                        <a:pt x="24" y="48"/>
                      </a:lnTo>
                      <a:lnTo>
                        <a:pt x="30" y="24"/>
                      </a:lnTo>
                      <a:lnTo>
                        <a:pt x="30" y="6"/>
                      </a:lnTo>
                      <a:lnTo>
                        <a:pt x="36" y="0"/>
                      </a:lnTo>
                      <a:lnTo>
                        <a:pt x="36" y="0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128" name="Freeform 392"/>
                <p:cNvSpPr>
                  <a:spLocks/>
                </p:cNvSpPr>
                <p:nvPr/>
              </p:nvSpPr>
              <p:spPr bwMode="auto">
                <a:xfrm>
                  <a:off x="3366" y="1938"/>
                  <a:ext cx="36" cy="564"/>
                </a:xfrm>
                <a:custGeom>
                  <a:avLst/>
                  <a:gdLst>
                    <a:gd name="T0" fmla="*/ 0 w 36"/>
                    <a:gd name="T1" fmla="*/ 0 h 564"/>
                    <a:gd name="T2" fmla="*/ 0 w 36"/>
                    <a:gd name="T3" fmla="*/ 12 h 564"/>
                    <a:gd name="T4" fmla="*/ 6 w 36"/>
                    <a:gd name="T5" fmla="*/ 30 h 564"/>
                    <a:gd name="T6" fmla="*/ 6 w 36"/>
                    <a:gd name="T7" fmla="*/ 66 h 564"/>
                    <a:gd name="T8" fmla="*/ 6 w 36"/>
                    <a:gd name="T9" fmla="*/ 102 h 564"/>
                    <a:gd name="T10" fmla="*/ 12 w 36"/>
                    <a:gd name="T11" fmla="*/ 144 h 564"/>
                    <a:gd name="T12" fmla="*/ 12 w 36"/>
                    <a:gd name="T13" fmla="*/ 192 h 564"/>
                    <a:gd name="T14" fmla="*/ 18 w 36"/>
                    <a:gd name="T15" fmla="*/ 294 h 564"/>
                    <a:gd name="T16" fmla="*/ 24 w 36"/>
                    <a:gd name="T17" fmla="*/ 396 h 564"/>
                    <a:gd name="T18" fmla="*/ 24 w 36"/>
                    <a:gd name="T19" fmla="*/ 444 h 564"/>
                    <a:gd name="T20" fmla="*/ 24 w 36"/>
                    <a:gd name="T21" fmla="*/ 486 h 564"/>
                    <a:gd name="T22" fmla="*/ 30 w 36"/>
                    <a:gd name="T23" fmla="*/ 516 h 564"/>
                    <a:gd name="T24" fmla="*/ 30 w 36"/>
                    <a:gd name="T25" fmla="*/ 546 h 564"/>
                    <a:gd name="T26" fmla="*/ 36 w 36"/>
                    <a:gd name="T27" fmla="*/ 558 h 564"/>
                    <a:gd name="T28" fmla="*/ 36 w 36"/>
                    <a:gd name="T29" fmla="*/ 564 h 5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36" h="564">
                      <a:moveTo>
                        <a:pt x="0" y="0"/>
                      </a:moveTo>
                      <a:lnTo>
                        <a:pt x="0" y="12"/>
                      </a:lnTo>
                      <a:lnTo>
                        <a:pt x="6" y="30"/>
                      </a:lnTo>
                      <a:lnTo>
                        <a:pt x="6" y="66"/>
                      </a:lnTo>
                      <a:lnTo>
                        <a:pt x="6" y="102"/>
                      </a:lnTo>
                      <a:lnTo>
                        <a:pt x="12" y="144"/>
                      </a:lnTo>
                      <a:lnTo>
                        <a:pt x="12" y="192"/>
                      </a:lnTo>
                      <a:lnTo>
                        <a:pt x="18" y="294"/>
                      </a:lnTo>
                      <a:lnTo>
                        <a:pt x="24" y="396"/>
                      </a:lnTo>
                      <a:lnTo>
                        <a:pt x="24" y="444"/>
                      </a:lnTo>
                      <a:lnTo>
                        <a:pt x="24" y="486"/>
                      </a:lnTo>
                      <a:lnTo>
                        <a:pt x="30" y="516"/>
                      </a:lnTo>
                      <a:lnTo>
                        <a:pt x="30" y="546"/>
                      </a:lnTo>
                      <a:lnTo>
                        <a:pt x="36" y="558"/>
                      </a:lnTo>
                      <a:lnTo>
                        <a:pt x="36" y="564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129" name="Freeform 393"/>
                <p:cNvSpPr>
                  <a:spLocks/>
                </p:cNvSpPr>
                <p:nvPr/>
              </p:nvSpPr>
              <p:spPr bwMode="auto">
                <a:xfrm>
                  <a:off x="3402" y="1890"/>
                  <a:ext cx="36" cy="612"/>
                </a:xfrm>
                <a:custGeom>
                  <a:avLst/>
                  <a:gdLst>
                    <a:gd name="T0" fmla="*/ 0 w 36"/>
                    <a:gd name="T1" fmla="*/ 612 h 612"/>
                    <a:gd name="T2" fmla="*/ 0 w 36"/>
                    <a:gd name="T3" fmla="*/ 606 h 612"/>
                    <a:gd name="T4" fmla="*/ 6 w 36"/>
                    <a:gd name="T5" fmla="*/ 582 h 612"/>
                    <a:gd name="T6" fmla="*/ 6 w 36"/>
                    <a:gd name="T7" fmla="*/ 558 h 612"/>
                    <a:gd name="T8" fmla="*/ 6 w 36"/>
                    <a:gd name="T9" fmla="*/ 516 h 612"/>
                    <a:gd name="T10" fmla="*/ 12 w 36"/>
                    <a:gd name="T11" fmla="*/ 474 h 612"/>
                    <a:gd name="T12" fmla="*/ 12 w 36"/>
                    <a:gd name="T13" fmla="*/ 426 h 612"/>
                    <a:gd name="T14" fmla="*/ 18 w 36"/>
                    <a:gd name="T15" fmla="*/ 318 h 612"/>
                    <a:gd name="T16" fmla="*/ 24 w 36"/>
                    <a:gd name="T17" fmla="*/ 210 h 612"/>
                    <a:gd name="T18" fmla="*/ 24 w 36"/>
                    <a:gd name="T19" fmla="*/ 156 h 612"/>
                    <a:gd name="T20" fmla="*/ 24 w 36"/>
                    <a:gd name="T21" fmla="*/ 108 h 612"/>
                    <a:gd name="T22" fmla="*/ 30 w 36"/>
                    <a:gd name="T23" fmla="*/ 72 h 612"/>
                    <a:gd name="T24" fmla="*/ 30 w 36"/>
                    <a:gd name="T25" fmla="*/ 36 h 612"/>
                    <a:gd name="T26" fmla="*/ 36 w 36"/>
                    <a:gd name="T27" fmla="*/ 12 h 612"/>
                    <a:gd name="T28" fmla="*/ 36 w 36"/>
                    <a:gd name="T29" fmla="*/ 0 h 6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36" h="612">
                      <a:moveTo>
                        <a:pt x="0" y="612"/>
                      </a:moveTo>
                      <a:lnTo>
                        <a:pt x="0" y="606"/>
                      </a:lnTo>
                      <a:lnTo>
                        <a:pt x="6" y="582"/>
                      </a:lnTo>
                      <a:lnTo>
                        <a:pt x="6" y="558"/>
                      </a:lnTo>
                      <a:lnTo>
                        <a:pt x="6" y="516"/>
                      </a:lnTo>
                      <a:lnTo>
                        <a:pt x="12" y="474"/>
                      </a:lnTo>
                      <a:lnTo>
                        <a:pt x="12" y="426"/>
                      </a:lnTo>
                      <a:lnTo>
                        <a:pt x="18" y="318"/>
                      </a:lnTo>
                      <a:lnTo>
                        <a:pt x="24" y="210"/>
                      </a:lnTo>
                      <a:lnTo>
                        <a:pt x="24" y="156"/>
                      </a:lnTo>
                      <a:lnTo>
                        <a:pt x="24" y="108"/>
                      </a:lnTo>
                      <a:lnTo>
                        <a:pt x="30" y="72"/>
                      </a:lnTo>
                      <a:lnTo>
                        <a:pt x="30" y="36"/>
                      </a:lnTo>
                      <a:lnTo>
                        <a:pt x="36" y="12"/>
                      </a:lnTo>
                      <a:lnTo>
                        <a:pt x="36" y="0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130" name="Freeform 394"/>
                <p:cNvSpPr>
                  <a:spLocks/>
                </p:cNvSpPr>
                <p:nvPr/>
              </p:nvSpPr>
              <p:spPr bwMode="auto">
                <a:xfrm>
                  <a:off x="3438" y="1890"/>
                  <a:ext cx="36" cy="390"/>
                </a:xfrm>
                <a:custGeom>
                  <a:avLst/>
                  <a:gdLst>
                    <a:gd name="T0" fmla="*/ 0 w 36"/>
                    <a:gd name="T1" fmla="*/ 0 h 390"/>
                    <a:gd name="T2" fmla="*/ 0 w 36"/>
                    <a:gd name="T3" fmla="*/ 0 h 390"/>
                    <a:gd name="T4" fmla="*/ 6 w 36"/>
                    <a:gd name="T5" fmla="*/ 6 h 390"/>
                    <a:gd name="T6" fmla="*/ 6 w 36"/>
                    <a:gd name="T7" fmla="*/ 24 h 390"/>
                    <a:gd name="T8" fmla="*/ 12 w 36"/>
                    <a:gd name="T9" fmla="*/ 48 h 390"/>
                    <a:gd name="T10" fmla="*/ 12 w 36"/>
                    <a:gd name="T11" fmla="*/ 72 h 390"/>
                    <a:gd name="T12" fmla="*/ 12 w 36"/>
                    <a:gd name="T13" fmla="*/ 108 h 390"/>
                    <a:gd name="T14" fmla="*/ 18 w 36"/>
                    <a:gd name="T15" fmla="*/ 180 h 390"/>
                    <a:gd name="T16" fmla="*/ 24 w 36"/>
                    <a:gd name="T17" fmla="*/ 258 h 390"/>
                    <a:gd name="T18" fmla="*/ 24 w 36"/>
                    <a:gd name="T19" fmla="*/ 294 h 390"/>
                    <a:gd name="T20" fmla="*/ 30 w 36"/>
                    <a:gd name="T21" fmla="*/ 324 h 390"/>
                    <a:gd name="T22" fmla="*/ 30 w 36"/>
                    <a:gd name="T23" fmla="*/ 354 h 390"/>
                    <a:gd name="T24" fmla="*/ 30 w 36"/>
                    <a:gd name="T25" fmla="*/ 372 h 390"/>
                    <a:gd name="T26" fmla="*/ 36 w 36"/>
                    <a:gd name="T27" fmla="*/ 384 h 390"/>
                    <a:gd name="T28" fmla="*/ 36 w 36"/>
                    <a:gd name="T29" fmla="*/ 390 h 3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36" h="39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6" y="6"/>
                      </a:lnTo>
                      <a:lnTo>
                        <a:pt x="6" y="24"/>
                      </a:lnTo>
                      <a:lnTo>
                        <a:pt x="12" y="48"/>
                      </a:lnTo>
                      <a:lnTo>
                        <a:pt x="12" y="72"/>
                      </a:lnTo>
                      <a:lnTo>
                        <a:pt x="12" y="108"/>
                      </a:lnTo>
                      <a:lnTo>
                        <a:pt x="18" y="180"/>
                      </a:lnTo>
                      <a:lnTo>
                        <a:pt x="24" y="258"/>
                      </a:lnTo>
                      <a:lnTo>
                        <a:pt x="24" y="294"/>
                      </a:lnTo>
                      <a:lnTo>
                        <a:pt x="30" y="324"/>
                      </a:lnTo>
                      <a:lnTo>
                        <a:pt x="30" y="354"/>
                      </a:lnTo>
                      <a:lnTo>
                        <a:pt x="30" y="372"/>
                      </a:lnTo>
                      <a:lnTo>
                        <a:pt x="36" y="384"/>
                      </a:lnTo>
                      <a:lnTo>
                        <a:pt x="36" y="390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131" name="Freeform 395"/>
                <p:cNvSpPr>
                  <a:spLocks/>
                </p:cNvSpPr>
                <p:nvPr/>
              </p:nvSpPr>
              <p:spPr bwMode="auto">
                <a:xfrm>
                  <a:off x="3474" y="1872"/>
                  <a:ext cx="30" cy="408"/>
                </a:xfrm>
                <a:custGeom>
                  <a:avLst/>
                  <a:gdLst>
                    <a:gd name="T0" fmla="*/ 0 w 30"/>
                    <a:gd name="T1" fmla="*/ 408 h 408"/>
                    <a:gd name="T2" fmla="*/ 0 w 30"/>
                    <a:gd name="T3" fmla="*/ 402 h 408"/>
                    <a:gd name="T4" fmla="*/ 6 w 30"/>
                    <a:gd name="T5" fmla="*/ 390 h 408"/>
                    <a:gd name="T6" fmla="*/ 6 w 30"/>
                    <a:gd name="T7" fmla="*/ 366 h 408"/>
                    <a:gd name="T8" fmla="*/ 6 w 30"/>
                    <a:gd name="T9" fmla="*/ 336 h 408"/>
                    <a:gd name="T10" fmla="*/ 12 w 30"/>
                    <a:gd name="T11" fmla="*/ 306 h 408"/>
                    <a:gd name="T12" fmla="*/ 12 w 30"/>
                    <a:gd name="T13" fmla="*/ 264 h 408"/>
                    <a:gd name="T14" fmla="*/ 12 w 30"/>
                    <a:gd name="T15" fmla="*/ 186 h 408"/>
                    <a:gd name="T16" fmla="*/ 18 w 30"/>
                    <a:gd name="T17" fmla="*/ 108 h 408"/>
                    <a:gd name="T18" fmla="*/ 18 w 30"/>
                    <a:gd name="T19" fmla="*/ 72 h 408"/>
                    <a:gd name="T20" fmla="*/ 24 w 30"/>
                    <a:gd name="T21" fmla="*/ 42 h 408"/>
                    <a:gd name="T22" fmla="*/ 24 w 30"/>
                    <a:gd name="T23" fmla="*/ 24 h 408"/>
                    <a:gd name="T24" fmla="*/ 24 w 30"/>
                    <a:gd name="T25" fmla="*/ 6 h 408"/>
                    <a:gd name="T26" fmla="*/ 30 w 30"/>
                    <a:gd name="T27" fmla="*/ 0 h 408"/>
                    <a:gd name="T28" fmla="*/ 30 w 30"/>
                    <a:gd name="T29" fmla="*/ 0 h 4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30" h="408">
                      <a:moveTo>
                        <a:pt x="0" y="408"/>
                      </a:moveTo>
                      <a:lnTo>
                        <a:pt x="0" y="402"/>
                      </a:lnTo>
                      <a:lnTo>
                        <a:pt x="6" y="390"/>
                      </a:lnTo>
                      <a:lnTo>
                        <a:pt x="6" y="366"/>
                      </a:lnTo>
                      <a:lnTo>
                        <a:pt x="6" y="336"/>
                      </a:lnTo>
                      <a:lnTo>
                        <a:pt x="12" y="306"/>
                      </a:lnTo>
                      <a:lnTo>
                        <a:pt x="12" y="264"/>
                      </a:lnTo>
                      <a:lnTo>
                        <a:pt x="12" y="186"/>
                      </a:lnTo>
                      <a:lnTo>
                        <a:pt x="18" y="108"/>
                      </a:lnTo>
                      <a:lnTo>
                        <a:pt x="18" y="72"/>
                      </a:lnTo>
                      <a:lnTo>
                        <a:pt x="24" y="42"/>
                      </a:lnTo>
                      <a:lnTo>
                        <a:pt x="24" y="24"/>
                      </a:lnTo>
                      <a:lnTo>
                        <a:pt x="24" y="6"/>
                      </a:lnTo>
                      <a:lnTo>
                        <a:pt x="30" y="0"/>
                      </a:lnTo>
                      <a:lnTo>
                        <a:pt x="30" y="0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132" name="Freeform 396"/>
                <p:cNvSpPr>
                  <a:spLocks/>
                </p:cNvSpPr>
                <p:nvPr/>
              </p:nvSpPr>
              <p:spPr bwMode="auto">
                <a:xfrm>
                  <a:off x="3504" y="1872"/>
                  <a:ext cx="36" cy="672"/>
                </a:xfrm>
                <a:custGeom>
                  <a:avLst/>
                  <a:gdLst>
                    <a:gd name="T0" fmla="*/ 0 w 36"/>
                    <a:gd name="T1" fmla="*/ 0 h 672"/>
                    <a:gd name="T2" fmla="*/ 0 w 36"/>
                    <a:gd name="T3" fmla="*/ 12 h 672"/>
                    <a:gd name="T4" fmla="*/ 6 w 36"/>
                    <a:gd name="T5" fmla="*/ 36 h 672"/>
                    <a:gd name="T6" fmla="*/ 6 w 36"/>
                    <a:gd name="T7" fmla="*/ 72 h 672"/>
                    <a:gd name="T8" fmla="*/ 6 w 36"/>
                    <a:gd name="T9" fmla="*/ 108 h 672"/>
                    <a:gd name="T10" fmla="*/ 12 w 36"/>
                    <a:gd name="T11" fmla="*/ 156 h 672"/>
                    <a:gd name="T12" fmla="*/ 12 w 36"/>
                    <a:gd name="T13" fmla="*/ 210 h 672"/>
                    <a:gd name="T14" fmla="*/ 18 w 36"/>
                    <a:gd name="T15" fmla="*/ 318 h 672"/>
                    <a:gd name="T16" fmla="*/ 24 w 36"/>
                    <a:gd name="T17" fmla="*/ 432 h 672"/>
                    <a:gd name="T18" fmla="*/ 24 w 36"/>
                    <a:gd name="T19" fmla="*/ 486 h 672"/>
                    <a:gd name="T20" fmla="*/ 24 w 36"/>
                    <a:gd name="T21" fmla="*/ 534 h 672"/>
                    <a:gd name="T22" fmla="*/ 30 w 36"/>
                    <a:gd name="T23" fmla="*/ 582 h 672"/>
                    <a:gd name="T24" fmla="*/ 30 w 36"/>
                    <a:gd name="T25" fmla="*/ 618 h 672"/>
                    <a:gd name="T26" fmla="*/ 36 w 36"/>
                    <a:gd name="T27" fmla="*/ 648 h 672"/>
                    <a:gd name="T28" fmla="*/ 36 w 36"/>
                    <a:gd name="T29" fmla="*/ 672 h 6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36" h="672">
                      <a:moveTo>
                        <a:pt x="0" y="0"/>
                      </a:moveTo>
                      <a:lnTo>
                        <a:pt x="0" y="12"/>
                      </a:lnTo>
                      <a:lnTo>
                        <a:pt x="6" y="36"/>
                      </a:lnTo>
                      <a:lnTo>
                        <a:pt x="6" y="72"/>
                      </a:lnTo>
                      <a:lnTo>
                        <a:pt x="6" y="108"/>
                      </a:lnTo>
                      <a:lnTo>
                        <a:pt x="12" y="156"/>
                      </a:lnTo>
                      <a:lnTo>
                        <a:pt x="12" y="210"/>
                      </a:lnTo>
                      <a:lnTo>
                        <a:pt x="18" y="318"/>
                      </a:lnTo>
                      <a:lnTo>
                        <a:pt x="24" y="432"/>
                      </a:lnTo>
                      <a:lnTo>
                        <a:pt x="24" y="486"/>
                      </a:lnTo>
                      <a:lnTo>
                        <a:pt x="24" y="534"/>
                      </a:lnTo>
                      <a:lnTo>
                        <a:pt x="30" y="582"/>
                      </a:lnTo>
                      <a:lnTo>
                        <a:pt x="30" y="618"/>
                      </a:lnTo>
                      <a:lnTo>
                        <a:pt x="36" y="648"/>
                      </a:lnTo>
                      <a:lnTo>
                        <a:pt x="36" y="672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133" name="Freeform 397"/>
                <p:cNvSpPr>
                  <a:spLocks/>
                </p:cNvSpPr>
                <p:nvPr/>
              </p:nvSpPr>
              <p:spPr bwMode="auto">
                <a:xfrm>
                  <a:off x="3540" y="2418"/>
                  <a:ext cx="36" cy="138"/>
                </a:xfrm>
                <a:custGeom>
                  <a:avLst/>
                  <a:gdLst>
                    <a:gd name="T0" fmla="*/ 0 w 36"/>
                    <a:gd name="T1" fmla="*/ 126 h 138"/>
                    <a:gd name="T2" fmla="*/ 0 w 36"/>
                    <a:gd name="T3" fmla="*/ 138 h 138"/>
                    <a:gd name="T4" fmla="*/ 6 w 36"/>
                    <a:gd name="T5" fmla="*/ 138 h 138"/>
                    <a:gd name="T6" fmla="*/ 6 w 36"/>
                    <a:gd name="T7" fmla="*/ 138 h 138"/>
                    <a:gd name="T8" fmla="*/ 12 w 36"/>
                    <a:gd name="T9" fmla="*/ 120 h 138"/>
                    <a:gd name="T10" fmla="*/ 18 w 36"/>
                    <a:gd name="T11" fmla="*/ 96 h 138"/>
                    <a:gd name="T12" fmla="*/ 30 w 36"/>
                    <a:gd name="T13" fmla="*/ 42 h 138"/>
                    <a:gd name="T14" fmla="*/ 30 w 36"/>
                    <a:gd name="T15" fmla="*/ 18 h 138"/>
                    <a:gd name="T16" fmla="*/ 36 w 36"/>
                    <a:gd name="T17" fmla="*/ 0 h 1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6" h="138">
                      <a:moveTo>
                        <a:pt x="0" y="126"/>
                      </a:moveTo>
                      <a:lnTo>
                        <a:pt x="0" y="138"/>
                      </a:lnTo>
                      <a:lnTo>
                        <a:pt x="6" y="138"/>
                      </a:lnTo>
                      <a:lnTo>
                        <a:pt x="6" y="138"/>
                      </a:lnTo>
                      <a:lnTo>
                        <a:pt x="12" y="120"/>
                      </a:lnTo>
                      <a:lnTo>
                        <a:pt x="18" y="96"/>
                      </a:lnTo>
                      <a:lnTo>
                        <a:pt x="30" y="42"/>
                      </a:lnTo>
                      <a:lnTo>
                        <a:pt x="30" y="18"/>
                      </a:lnTo>
                      <a:lnTo>
                        <a:pt x="36" y="0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</p:grpSp>
          <p:grpSp>
            <p:nvGrpSpPr>
              <p:cNvPr id="117134" name="Group 398"/>
              <p:cNvGrpSpPr>
                <a:grpSpLocks/>
              </p:cNvGrpSpPr>
              <p:nvPr/>
            </p:nvGrpSpPr>
            <p:grpSpPr bwMode="auto">
              <a:xfrm rot="5400000" flipH="1">
                <a:off x="829" y="2702"/>
                <a:ext cx="1281" cy="132"/>
                <a:chOff x="1872" y="1812"/>
                <a:chExt cx="1704" cy="714"/>
              </a:xfrm>
            </p:grpSpPr>
            <p:sp>
              <p:nvSpPr>
                <p:cNvPr id="117135" name="Freeform 399"/>
                <p:cNvSpPr>
                  <a:spLocks/>
                </p:cNvSpPr>
                <p:nvPr/>
              </p:nvSpPr>
              <p:spPr bwMode="auto">
                <a:xfrm>
                  <a:off x="1872" y="1830"/>
                  <a:ext cx="36" cy="126"/>
                </a:xfrm>
                <a:custGeom>
                  <a:avLst/>
                  <a:gdLst>
                    <a:gd name="T0" fmla="*/ 0 w 36"/>
                    <a:gd name="T1" fmla="*/ 0 h 126"/>
                    <a:gd name="T2" fmla="*/ 6 w 36"/>
                    <a:gd name="T3" fmla="*/ 18 h 126"/>
                    <a:gd name="T4" fmla="*/ 18 w 36"/>
                    <a:gd name="T5" fmla="*/ 48 h 126"/>
                    <a:gd name="T6" fmla="*/ 30 w 36"/>
                    <a:gd name="T7" fmla="*/ 84 h 126"/>
                    <a:gd name="T8" fmla="*/ 36 w 36"/>
                    <a:gd name="T9" fmla="*/ 126 h 1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26">
                      <a:moveTo>
                        <a:pt x="0" y="0"/>
                      </a:moveTo>
                      <a:lnTo>
                        <a:pt x="6" y="18"/>
                      </a:lnTo>
                      <a:lnTo>
                        <a:pt x="18" y="48"/>
                      </a:lnTo>
                      <a:lnTo>
                        <a:pt x="30" y="84"/>
                      </a:lnTo>
                      <a:lnTo>
                        <a:pt x="36" y="126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136" name="Freeform 400"/>
                <p:cNvSpPr>
                  <a:spLocks/>
                </p:cNvSpPr>
                <p:nvPr/>
              </p:nvSpPr>
              <p:spPr bwMode="auto">
                <a:xfrm>
                  <a:off x="1908" y="1956"/>
                  <a:ext cx="30" cy="540"/>
                </a:xfrm>
                <a:custGeom>
                  <a:avLst/>
                  <a:gdLst>
                    <a:gd name="T0" fmla="*/ 0 w 30"/>
                    <a:gd name="T1" fmla="*/ 0 h 540"/>
                    <a:gd name="T2" fmla="*/ 0 w 30"/>
                    <a:gd name="T3" fmla="*/ 24 h 540"/>
                    <a:gd name="T4" fmla="*/ 6 w 30"/>
                    <a:gd name="T5" fmla="*/ 54 h 540"/>
                    <a:gd name="T6" fmla="*/ 6 w 30"/>
                    <a:gd name="T7" fmla="*/ 120 h 540"/>
                    <a:gd name="T8" fmla="*/ 12 w 30"/>
                    <a:gd name="T9" fmla="*/ 198 h 540"/>
                    <a:gd name="T10" fmla="*/ 12 w 30"/>
                    <a:gd name="T11" fmla="*/ 276 h 540"/>
                    <a:gd name="T12" fmla="*/ 18 w 30"/>
                    <a:gd name="T13" fmla="*/ 360 h 540"/>
                    <a:gd name="T14" fmla="*/ 24 w 30"/>
                    <a:gd name="T15" fmla="*/ 432 h 540"/>
                    <a:gd name="T16" fmla="*/ 24 w 30"/>
                    <a:gd name="T17" fmla="*/ 492 h 540"/>
                    <a:gd name="T18" fmla="*/ 30 w 30"/>
                    <a:gd name="T19" fmla="*/ 522 h 540"/>
                    <a:gd name="T20" fmla="*/ 30 w 30"/>
                    <a:gd name="T21" fmla="*/ 540 h 5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30" h="540">
                      <a:moveTo>
                        <a:pt x="0" y="0"/>
                      </a:moveTo>
                      <a:lnTo>
                        <a:pt x="0" y="24"/>
                      </a:lnTo>
                      <a:lnTo>
                        <a:pt x="6" y="54"/>
                      </a:lnTo>
                      <a:lnTo>
                        <a:pt x="6" y="120"/>
                      </a:lnTo>
                      <a:lnTo>
                        <a:pt x="12" y="198"/>
                      </a:lnTo>
                      <a:lnTo>
                        <a:pt x="12" y="276"/>
                      </a:lnTo>
                      <a:lnTo>
                        <a:pt x="18" y="360"/>
                      </a:lnTo>
                      <a:lnTo>
                        <a:pt x="24" y="432"/>
                      </a:lnTo>
                      <a:lnTo>
                        <a:pt x="24" y="492"/>
                      </a:lnTo>
                      <a:lnTo>
                        <a:pt x="30" y="522"/>
                      </a:lnTo>
                      <a:lnTo>
                        <a:pt x="30" y="540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137" name="Freeform 401"/>
                <p:cNvSpPr>
                  <a:spLocks/>
                </p:cNvSpPr>
                <p:nvPr/>
              </p:nvSpPr>
              <p:spPr bwMode="auto">
                <a:xfrm>
                  <a:off x="1938" y="2496"/>
                  <a:ext cx="36" cy="18"/>
                </a:xfrm>
                <a:custGeom>
                  <a:avLst/>
                  <a:gdLst>
                    <a:gd name="T0" fmla="*/ 0 w 36"/>
                    <a:gd name="T1" fmla="*/ 0 h 18"/>
                    <a:gd name="T2" fmla="*/ 6 w 36"/>
                    <a:gd name="T3" fmla="*/ 12 h 18"/>
                    <a:gd name="T4" fmla="*/ 18 w 36"/>
                    <a:gd name="T5" fmla="*/ 18 h 18"/>
                    <a:gd name="T6" fmla="*/ 30 w 36"/>
                    <a:gd name="T7" fmla="*/ 18 h 18"/>
                    <a:gd name="T8" fmla="*/ 36 w 36"/>
                    <a:gd name="T9" fmla="*/ 12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8">
                      <a:moveTo>
                        <a:pt x="0" y="0"/>
                      </a:moveTo>
                      <a:lnTo>
                        <a:pt x="6" y="12"/>
                      </a:lnTo>
                      <a:lnTo>
                        <a:pt x="18" y="18"/>
                      </a:lnTo>
                      <a:lnTo>
                        <a:pt x="30" y="18"/>
                      </a:lnTo>
                      <a:lnTo>
                        <a:pt x="36" y="12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138" name="Freeform 402"/>
                <p:cNvSpPr>
                  <a:spLocks/>
                </p:cNvSpPr>
                <p:nvPr/>
              </p:nvSpPr>
              <p:spPr bwMode="auto">
                <a:xfrm>
                  <a:off x="1974" y="2088"/>
                  <a:ext cx="36" cy="420"/>
                </a:xfrm>
                <a:custGeom>
                  <a:avLst/>
                  <a:gdLst>
                    <a:gd name="T0" fmla="*/ 0 w 36"/>
                    <a:gd name="T1" fmla="*/ 420 h 420"/>
                    <a:gd name="T2" fmla="*/ 6 w 36"/>
                    <a:gd name="T3" fmla="*/ 384 h 420"/>
                    <a:gd name="T4" fmla="*/ 6 w 36"/>
                    <a:gd name="T5" fmla="*/ 342 h 420"/>
                    <a:gd name="T6" fmla="*/ 12 w 36"/>
                    <a:gd name="T7" fmla="*/ 282 h 420"/>
                    <a:gd name="T8" fmla="*/ 18 w 36"/>
                    <a:gd name="T9" fmla="*/ 222 h 420"/>
                    <a:gd name="T10" fmla="*/ 24 w 36"/>
                    <a:gd name="T11" fmla="*/ 162 h 420"/>
                    <a:gd name="T12" fmla="*/ 24 w 36"/>
                    <a:gd name="T13" fmla="*/ 102 h 420"/>
                    <a:gd name="T14" fmla="*/ 30 w 36"/>
                    <a:gd name="T15" fmla="*/ 42 h 420"/>
                    <a:gd name="T16" fmla="*/ 36 w 36"/>
                    <a:gd name="T17" fmla="*/ 0 h 4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6" h="420">
                      <a:moveTo>
                        <a:pt x="0" y="420"/>
                      </a:moveTo>
                      <a:lnTo>
                        <a:pt x="6" y="384"/>
                      </a:lnTo>
                      <a:lnTo>
                        <a:pt x="6" y="342"/>
                      </a:lnTo>
                      <a:lnTo>
                        <a:pt x="12" y="282"/>
                      </a:lnTo>
                      <a:lnTo>
                        <a:pt x="18" y="222"/>
                      </a:lnTo>
                      <a:lnTo>
                        <a:pt x="24" y="162"/>
                      </a:lnTo>
                      <a:lnTo>
                        <a:pt x="24" y="102"/>
                      </a:lnTo>
                      <a:lnTo>
                        <a:pt x="30" y="42"/>
                      </a:lnTo>
                      <a:lnTo>
                        <a:pt x="36" y="0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139" name="Freeform 403"/>
                <p:cNvSpPr>
                  <a:spLocks/>
                </p:cNvSpPr>
                <p:nvPr/>
              </p:nvSpPr>
              <p:spPr bwMode="auto">
                <a:xfrm>
                  <a:off x="2010" y="1878"/>
                  <a:ext cx="36" cy="210"/>
                </a:xfrm>
                <a:custGeom>
                  <a:avLst/>
                  <a:gdLst>
                    <a:gd name="T0" fmla="*/ 0 w 36"/>
                    <a:gd name="T1" fmla="*/ 210 h 210"/>
                    <a:gd name="T2" fmla="*/ 6 w 36"/>
                    <a:gd name="T3" fmla="*/ 168 h 210"/>
                    <a:gd name="T4" fmla="*/ 6 w 36"/>
                    <a:gd name="T5" fmla="*/ 126 h 210"/>
                    <a:gd name="T6" fmla="*/ 12 w 36"/>
                    <a:gd name="T7" fmla="*/ 84 h 210"/>
                    <a:gd name="T8" fmla="*/ 18 w 36"/>
                    <a:gd name="T9" fmla="*/ 48 h 210"/>
                    <a:gd name="T10" fmla="*/ 24 w 36"/>
                    <a:gd name="T11" fmla="*/ 18 h 210"/>
                    <a:gd name="T12" fmla="*/ 30 w 36"/>
                    <a:gd name="T13" fmla="*/ 0 h 210"/>
                    <a:gd name="T14" fmla="*/ 30 w 36"/>
                    <a:gd name="T15" fmla="*/ 0 h 210"/>
                    <a:gd name="T16" fmla="*/ 36 w 36"/>
                    <a:gd name="T17" fmla="*/ 0 h 210"/>
                    <a:gd name="T18" fmla="*/ 36 w 36"/>
                    <a:gd name="T19" fmla="*/ 12 h 2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6" h="210">
                      <a:moveTo>
                        <a:pt x="0" y="210"/>
                      </a:moveTo>
                      <a:lnTo>
                        <a:pt x="6" y="168"/>
                      </a:lnTo>
                      <a:lnTo>
                        <a:pt x="6" y="126"/>
                      </a:lnTo>
                      <a:lnTo>
                        <a:pt x="12" y="84"/>
                      </a:lnTo>
                      <a:lnTo>
                        <a:pt x="18" y="48"/>
                      </a:lnTo>
                      <a:lnTo>
                        <a:pt x="24" y="18"/>
                      </a:lnTo>
                      <a:lnTo>
                        <a:pt x="30" y="0"/>
                      </a:lnTo>
                      <a:lnTo>
                        <a:pt x="30" y="0"/>
                      </a:lnTo>
                      <a:lnTo>
                        <a:pt x="36" y="0"/>
                      </a:lnTo>
                      <a:lnTo>
                        <a:pt x="36" y="12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140" name="Freeform 404"/>
                <p:cNvSpPr>
                  <a:spLocks/>
                </p:cNvSpPr>
                <p:nvPr/>
              </p:nvSpPr>
              <p:spPr bwMode="auto">
                <a:xfrm>
                  <a:off x="2046" y="1890"/>
                  <a:ext cx="36" cy="588"/>
                </a:xfrm>
                <a:custGeom>
                  <a:avLst/>
                  <a:gdLst>
                    <a:gd name="T0" fmla="*/ 0 w 36"/>
                    <a:gd name="T1" fmla="*/ 0 h 588"/>
                    <a:gd name="T2" fmla="*/ 0 w 36"/>
                    <a:gd name="T3" fmla="*/ 18 h 588"/>
                    <a:gd name="T4" fmla="*/ 6 w 36"/>
                    <a:gd name="T5" fmla="*/ 42 h 588"/>
                    <a:gd name="T6" fmla="*/ 6 w 36"/>
                    <a:gd name="T7" fmla="*/ 72 h 588"/>
                    <a:gd name="T8" fmla="*/ 12 w 36"/>
                    <a:gd name="T9" fmla="*/ 108 h 588"/>
                    <a:gd name="T10" fmla="*/ 12 w 36"/>
                    <a:gd name="T11" fmla="*/ 150 h 588"/>
                    <a:gd name="T12" fmla="*/ 12 w 36"/>
                    <a:gd name="T13" fmla="*/ 198 h 588"/>
                    <a:gd name="T14" fmla="*/ 18 w 36"/>
                    <a:gd name="T15" fmla="*/ 294 h 588"/>
                    <a:gd name="T16" fmla="*/ 24 w 36"/>
                    <a:gd name="T17" fmla="*/ 390 h 588"/>
                    <a:gd name="T18" fmla="*/ 30 w 36"/>
                    <a:gd name="T19" fmla="*/ 474 h 588"/>
                    <a:gd name="T20" fmla="*/ 30 w 36"/>
                    <a:gd name="T21" fmla="*/ 510 h 588"/>
                    <a:gd name="T22" fmla="*/ 30 w 36"/>
                    <a:gd name="T23" fmla="*/ 546 h 588"/>
                    <a:gd name="T24" fmla="*/ 36 w 36"/>
                    <a:gd name="T25" fmla="*/ 570 h 588"/>
                    <a:gd name="T26" fmla="*/ 36 w 36"/>
                    <a:gd name="T27" fmla="*/ 588 h 5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6" h="588">
                      <a:moveTo>
                        <a:pt x="0" y="0"/>
                      </a:moveTo>
                      <a:lnTo>
                        <a:pt x="0" y="18"/>
                      </a:lnTo>
                      <a:lnTo>
                        <a:pt x="6" y="42"/>
                      </a:lnTo>
                      <a:lnTo>
                        <a:pt x="6" y="72"/>
                      </a:lnTo>
                      <a:lnTo>
                        <a:pt x="12" y="108"/>
                      </a:lnTo>
                      <a:lnTo>
                        <a:pt x="12" y="150"/>
                      </a:lnTo>
                      <a:lnTo>
                        <a:pt x="12" y="198"/>
                      </a:lnTo>
                      <a:lnTo>
                        <a:pt x="18" y="294"/>
                      </a:lnTo>
                      <a:lnTo>
                        <a:pt x="24" y="390"/>
                      </a:lnTo>
                      <a:lnTo>
                        <a:pt x="30" y="474"/>
                      </a:lnTo>
                      <a:lnTo>
                        <a:pt x="30" y="510"/>
                      </a:lnTo>
                      <a:lnTo>
                        <a:pt x="30" y="546"/>
                      </a:lnTo>
                      <a:lnTo>
                        <a:pt x="36" y="570"/>
                      </a:lnTo>
                      <a:lnTo>
                        <a:pt x="36" y="588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141" name="Freeform 405"/>
                <p:cNvSpPr>
                  <a:spLocks/>
                </p:cNvSpPr>
                <p:nvPr/>
              </p:nvSpPr>
              <p:spPr bwMode="auto">
                <a:xfrm>
                  <a:off x="2082" y="2322"/>
                  <a:ext cx="30" cy="174"/>
                </a:xfrm>
                <a:custGeom>
                  <a:avLst/>
                  <a:gdLst>
                    <a:gd name="T0" fmla="*/ 0 w 30"/>
                    <a:gd name="T1" fmla="*/ 156 h 174"/>
                    <a:gd name="T2" fmla="*/ 0 w 30"/>
                    <a:gd name="T3" fmla="*/ 168 h 174"/>
                    <a:gd name="T4" fmla="*/ 6 w 30"/>
                    <a:gd name="T5" fmla="*/ 174 h 174"/>
                    <a:gd name="T6" fmla="*/ 6 w 30"/>
                    <a:gd name="T7" fmla="*/ 174 h 174"/>
                    <a:gd name="T8" fmla="*/ 6 w 30"/>
                    <a:gd name="T9" fmla="*/ 168 h 174"/>
                    <a:gd name="T10" fmla="*/ 12 w 30"/>
                    <a:gd name="T11" fmla="*/ 150 h 174"/>
                    <a:gd name="T12" fmla="*/ 12 w 30"/>
                    <a:gd name="T13" fmla="*/ 126 h 174"/>
                    <a:gd name="T14" fmla="*/ 18 w 30"/>
                    <a:gd name="T15" fmla="*/ 90 h 174"/>
                    <a:gd name="T16" fmla="*/ 24 w 30"/>
                    <a:gd name="T17" fmla="*/ 54 h 174"/>
                    <a:gd name="T18" fmla="*/ 24 w 30"/>
                    <a:gd name="T19" fmla="*/ 24 h 174"/>
                    <a:gd name="T20" fmla="*/ 30 w 30"/>
                    <a:gd name="T21" fmla="*/ 0 h 17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30" h="174">
                      <a:moveTo>
                        <a:pt x="0" y="156"/>
                      </a:moveTo>
                      <a:lnTo>
                        <a:pt x="0" y="168"/>
                      </a:lnTo>
                      <a:lnTo>
                        <a:pt x="6" y="174"/>
                      </a:lnTo>
                      <a:lnTo>
                        <a:pt x="6" y="174"/>
                      </a:lnTo>
                      <a:lnTo>
                        <a:pt x="6" y="168"/>
                      </a:lnTo>
                      <a:lnTo>
                        <a:pt x="12" y="150"/>
                      </a:lnTo>
                      <a:lnTo>
                        <a:pt x="12" y="126"/>
                      </a:lnTo>
                      <a:lnTo>
                        <a:pt x="18" y="90"/>
                      </a:lnTo>
                      <a:lnTo>
                        <a:pt x="24" y="54"/>
                      </a:lnTo>
                      <a:lnTo>
                        <a:pt x="24" y="24"/>
                      </a:lnTo>
                      <a:lnTo>
                        <a:pt x="30" y="0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142" name="Freeform 406"/>
                <p:cNvSpPr>
                  <a:spLocks/>
                </p:cNvSpPr>
                <p:nvPr/>
              </p:nvSpPr>
              <p:spPr bwMode="auto">
                <a:xfrm>
                  <a:off x="2112" y="2166"/>
                  <a:ext cx="36" cy="156"/>
                </a:xfrm>
                <a:custGeom>
                  <a:avLst/>
                  <a:gdLst>
                    <a:gd name="T0" fmla="*/ 0 w 36"/>
                    <a:gd name="T1" fmla="*/ 156 h 156"/>
                    <a:gd name="T2" fmla="*/ 6 w 36"/>
                    <a:gd name="T3" fmla="*/ 114 h 156"/>
                    <a:gd name="T4" fmla="*/ 18 w 36"/>
                    <a:gd name="T5" fmla="*/ 66 h 156"/>
                    <a:gd name="T6" fmla="*/ 24 w 36"/>
                    <a:gd name="T7" fmla="*/ 24 h 156"/>
                    <a:gd name="T8" fmla="*/ 30 w 36"/>
                    <a:gd name="T9" fmla="*/ 6 h 156"/>
                    <a:gd name="T10" fmla="*/ 36 w 36"/>
                    <a:gd name="T11" fmla="*/ 0 h 1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6" h="156">
                      <a:moveTo>
                        <a:pt x="0" y="156"/>
                      </a:moveTo>
                      <a:lnTo>
                        <a:pt x="6" y="114"/>
                      </a:lnTo>
                      <a:lnTo>
                        <a:pt x="18" y="66"/>
                      </a:lnTo>
                      <a:lnTo>
                        <a:pt x="24" y="24"/>
                      </a:lnTo>
                      <a:lnTo>
                        <a:pt x="30" y="6"/>
                      </a:lnTo>
                      <a:lnTo>
                        <a:pt x="36" y="0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143" name="Freeform 407"/>
                <p:cNvSpPr>
                  <a:spLocks/>
                </p:cNvSpPr>
                <p:nvPr/>
              </p:nvSpPr>
              <p:spPr bwMode="auto">
                <a:xfrm>
                  <a:off x="2148" y="2166"/>
                  <a:ext cx="36" cy="72"/>
                </a:xfrm>
                <a:custGeom>
                  <a:avLst/>
                  <a:gdLst>
                    <a:gd name="T0" fmla="*/ 0 w 36"/>
                    <a:gd name="T1" fmla="*/ 0 h 72"/>
                    <a:gd name="T2" fmla="*/ 6 w 36"/>
                    <a:gd name="T3" fmla="*/ 0 h 72"/>
                    <a:gd name="T4" fmla="*/ 6 w 36"/>
                    <a:gd name="T5" fmla="*/ 6 h 72"/>
                    <a:gd name="T6" fmla="*/ 12 w 36"/>
                    <a:gd name="T7" fmla="*/ 18 h 72"/>
                    <a:gd name="T8" fmla="*/ 18 w 36"/>
                    <a:gd name="T9" fmla="*/ 30 h 72"/>
                    <a:gd name="T10" fmla="*/ 24 w 36"/>
                    <a:gd name="T11" fmla="*/ 60 h 72"/>
                    <a:gd name="T12" fmla="*/ 30 w 36"/>
                    <a:gd name="T13" fmla="*/ 66 h 72"/>
                    <a:gd name="T14" fmla="*/ 36 w 36"/>
                    <a:gd name="T15" fmla="*/ 72 h 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36" h="72">
                      <a:moveTo>
                        <a:pt x="0" y="0"/>
                      </a:moveTo>
                      <a:lnTo>
                        <a:pt x="6" y="0"/>
                      </a:lnTo>
                      <a:lnTo>
                        <a:pt x="6" y="6"/>
                      </a:lnTo>
                      <a:lnTo>
                        <a:pt x="12" y="18"/>
                      </a:lnTo>
                      <a:lnTo>
                        <a:pt x="18" y="30"/>
                      </a:lnTo>
                      <a:lnTo>
                        <a:pt x="24" y="60"/>
                      </a:lnTo>
                      <a:lnTo>
                        <a:pt x="30" y="66"/>
                      </a:lnTo>
                      <a:lnTo>
                        <a:pt x="36" y="72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144" name="Freeform 408"/>
                <p:cNvSpPr>
                  <a:spLocks/>
                </p:cNvSpPr>
                <p:nvPr/>
              </p:nvSpPr>
              <p:spPr bwMode="auto">
                <a:xfrm>
                  <a:off x="2184" y="2178"/>
                  <a:ext cx="36" cy="60"/>
                </a:xfrm>
                <a:custGeom>
                  <a:avLst/>
                  <a:gdLst>
                    <a:gd name="T0" fmla="*/ 0 w 36"/>
                    <a:gd name="T1" fmla="*/ 60 h 60"/>
                    <a:gd name="T2" fmla="*/ 6 w 36"/>
                    <a:gd name="T3" fmla="*/ 54 h 60"/>
                    <a:gd name="T4" fmla="*/ 18 w 36"/>
                    <a:gd name="T5" fmla="*/ 42 h 60"/>
                    <a:gd name="T6" fmla="*/ 24 w 36"/>
                    <a:gd name="T7" fmla="*/ 24 h 60"/>
                    <a:gd name="T8" fmla="*/ 36 w 36"/>
                    <a:gd name="T9" fmla="*/ 0 h 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60">
                      <a:moveTo>
                        <a:pt x="0" y="60"/>
                      </a:moveTo>
                      <a:lnTo>
                        <a:pt x="6" y="54"/>
                      </a:lnTo>
                      <a:lnTo>
                        <a:pt x="18" y="42"/>
                      </a:lnTo>
                      <a:lnTo>
                        <a:pt x="24" y="24"/>
                      </a:lnTo>
                      <a:lnTo>
                        <a:pt x="36" y="0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145" name="Freeform 409"/>
                <p:cNvSpPr>
                  <a:spLocks/>
                </p:cNvSpPr>
                <p:nvPr/>
              </p:nvSpPr>
              <p:spPr bwMode="auto">
                <a:xfrm>
                  <a:off x="2220" y="2046"/>
                  <a:ext cx="36" cy="132"/>
                </a:xfrm>
                <a:custGeom>
                  <a:avLst/>
                  <a:gdLst>
                    <a:gd name="T0" fmla="*/ 0 w 36"/>
                    <a:gd name="T1" fmla="*/ 132 h 132"/>
                    <a:gd name="T2" fmla="*/ 12 w 36"/>
                    <a:gd name="T3" fmla="*/ 108 h 132"/>
                    <a:gd name="T4" fmla="*/ 18 w 36"/>
                    <a:gd name="T5" fmla="*/ 78 h 132"/>
                    <a:gd name="T6" fmla="*/ 30 w 36"/>
                    <a:gd name="T7" fmla="*/ 42 h 132"/>
                    <a:gd name="T8" fmla="*/ 36 w 36"/>
                    <a:gd name="T9" fmla="*/ 0 h 1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32">
                      <a:moveTo>
                        <a:pt x="0" y="132"/>
                      </a:moveTo>
                      <a:lnTo>
                        <a:pt x="12" y="108"/>
                      </a:lnTo>
                      <a:lnTo>
                        <a:pt x="18" y="78"/>
                      </a:lnTo>
                      <a:lnTo>
                        <a:pt x="30" y="42"/>
                      </a:lnTo>
                      <a:lnTo>
                        <a:pt x="36" y="0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146" name="Freeform 410"/>
                <p:cNvSpPr>
                  <a:spLocks/>
                </p:cNvSpPr>
                <p:nvPr/>
              </p:nvSpPr>
              <p:spPr bwMode="auto">
                <a:xfrm>
                  <a:off x="2256" y="1830"/>
                  <a:ext cx="30" cy="216"/>
                </a:xfrm>
                <a:custGeom>
                  <a:avLst/>
                  <a:gdLst>
                    <a:gd name="T0" fmla="*/ 0 w 30"/>
                    <a:gd name="T1" fmla="*/ 216 h 216"/>
                    <a:gd name="T2" fmla="*/ 6 w 30"/>
                    <a:gd name="T3" fmla="*/ 192 h 216"/>
                    <a:gd name="T4" fmla="*/ 6 w 30"/>
                    <a:gd name="T5" fmla="*/ 162 h 216"/>
                    <a:gd name="T6" fmla="*/ 12 w 30"/>
                    <a:gd name="T7" fmla="*/ 96 h 216"/>
                    <a:gd name="T8" fmla="*/ 18 w 30"/>
                    <a:gd name="T9" fmla="*/ 60 h 216"/>
                    <a:gd name="T10" fmla="*/ 24 w 30"/>
                    <a:gd name="T11" fmla="*/ 36 h 216"/>
                    <a:gd name="T12" fmla="*/ 24 w 30"/>
                    <a:gd name="T13" fmla="*/ 12 h 216"/>
                    <a:gd name="T14" fmla="*/ 30 w 30"/>
                    <a:gd name="T15" fmla="*/ 0 h 2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30" h="216">
                      <a:moveTo>
                        <a:pt x="0" y="216"/>
                      </a:moveTo>
                      <a:lnTo>
                        <a:pt x="6" y="192"/>
                      </a:lnTo>
                      <a:lnTo>
                        <a:pt x="6" y="162"/>
                      </a:lnTo>
                      <a:lnTo>
                        <a:pt x="12" y="96"/>
                      </a:lnTo>
                      <a:lnTo>
                        <a:pt x="18" y="60"/>
                      </a:lnTo>
                      <a:lnTo>
                        <a:pt x="24" y="36"/>
                      </a:lnTo>
                      <a:lnTo>
                        <a:pt x="24" y="12"/>
                      </a:lnTo>
                      <a:lnTo>
                        <a:pt x="30" y="0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147" name="Freeform 411"/>
                <p:cNvSpPr>
                  <a:spLocks/>
                </p:cNvSpPr>
                <p:nvPr/>
              </p:nvSpPr>
              <p:spPr bwMode="auto">
                <a:xfrm>
                  <a:off x="2286" y="1830"/>
                  <a:ext cx="36" cy="96"/>
                </a:xfrm>
                <a:custGeom>
                  <a:avLst/>
                  <a:gdLst>
                    <a:gd name="T0" fmla="*/ 0 w 36"/>
                    <a:gd name="T1" fmla="*/ 0 h 96"/>
                    <a:gd name="T2" fmla="*/ 6 w 36"/>
                    <a:gd name="T3" fmla="*/ 0 h 96"/>
                    <a:gd name="T4" fmla="*/ 6 w 36"/>
                    <a:gd name="T5" fmla="*/ 6 h 96"/>
                    <a:gd name="T6" fmla="*/ 12 w 36"/>
                    <a:gd name="T7" fmla="*/ 18 h 96"/>
                    <a:gd name="T8" fmla="*/ 18 w 36"/>
                    <a:gd name="T9" fmla="*/ 36 h 96"/>
                    <a:gd name="T10" fmla="*/ 24 w 36"/>
                    <a:gd name="T11" fmla="*/ 72 h 96"/>
                    <a:gd name="T12" fmla="*/ 30 w 36"/>
                    <a:gd name="T13" fmla="*/ 90 h 96"/>
                    <a:gd name="T14" fmla="*/ 36 w 36"/>
                    <a:gd name="T15" fmla="*/ 96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36" h="96">
                      <a:moveTo>
                        <a:pt x="0" y="0"/>
                      </a:moveTo>
                      <a:lnTo>
                        <a:pt x="6" y="0"/>
                      </a:lnTo>
                      <a:lnTo>
                        <a:pt x="6" y="6"/>
                      </a:lnTo>
                      <a:lnTo>
                        <a:pt x="12" y="18"/>
                      </a:lnTo>
                      <a:lnTo>
                        <a:pt x="18" y="36"/>
                      </a:lnTo>
                      <a:lnTo>
                        <a:pt x="24" y="72"/>
                      </a:lnTo>
                      <a:lnTo>
                        <a:pt x="30" y="90"/>
                      </a:lnTo>
                      <a:lnTo>
                        <a:pt x="36" y="96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148" name="Freeform 412"/>
                <p:cNvSpPr>
                  <a:spLocks/>
                </p:cNvSpPr>
                <p:nvPr/>
              </p:nvSpPr>
              <p:spPr bwMode="auto">
                <a:xfrm>
                  <a:off x="2322" y="1896"/>
                  <a:ext cx="36" cy="30"/>
                </a:xfrm>
                <a:custGeom>
                  <a:avLst/>
                  <a:gdLst>
                    <a:gd name="T0" fmla="*/ 0 w 36"/>
                    <a:gd name="T1" fmla="*/ 30 h 30"/>
                    <a:gd name="T2" fmla="*/ 6 w 36"/>
                    <a:gd name="T3" fmla="*/ 30 h 30"/>
                    <a:gd name="T4" fmla="*/ 6 w 36"/>
                    <a:gd name="T5" fmla="*/ 24 h 30"/>
                    <a:gd name="T6" fmla="*/ 18 w 36"/>
                    <a:gd name="T7" fmla="*/ 12 h 30"/>
                    <a:gd name="T8" fmla="*/ 30 w 36"/>
                    <a:gd name="T9" fmla="*/ 0 h 30"/>
                    <a:gd name="T10" fmla="*/ 30 w 36"/>
                    <a:gd name="T11" fmla="*/ 0 h 30"/>
                    <a:gd name="T12" fmla="*/ 36 w 36"/>
                    <a:gd name="T13" fmla="*/ 6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6" h="30">
                      <a:moveTo>
                        <a:pt x="0" y="30"/>
                      </a:moveTo>
                      <a:lnTo>
                        <a:pt x="6" y="30"/>
                      </a:lnTo>
                      <a:lnTo>
                        <a:pt x="6" y="24"/>
                      </a:lnTo>
                      <a:lnTo>
                        <a:pt x="18" y="12"/>
                      </a:lnTo>
                      <a:lnTo>
                        <a:pt x="30" y="0"/>
                      </a:lnTo>
                      <a:lnTo>
                        <a:pt x="30" y="0"/>
                      </a:lnTo>
                      <a:lnTo>
                        <a:pt x="36" y="6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149" name="Freeform 413"/>
                <p:cNvSpPr>
                  <a:spLocks/>
                </p:cNvSpPr>
                <p:nvPr/>
              </p:nvSpPr>
              <p:spPr bwMode="auto">
                <a:xfrm>
                  <a:off x="2358" y="1902"/>
                  <a:ext cx="36" cy="252"/>
                </a:xfrm>
                <a:custGeom>
                  <a:avLst/>
                  <a:gdLst>
                    <a:gd name="T0" fmla="*/ 0 w 36"/>
                    <a:gd name="T1" fmla="*/ 0 h 252"/>
                    <a:gd name="T2" fmla="*/ 6 w 36"/>
                    <a:gd name="T3" fmla="*/ 24 h 252"/>
                    <a:gd name="T4" fmla="*/ 6 w 36"/>
                    <a:gd name="T5" fmla="*/ 54 h 252"/>
                    <a:gd name="T6" fmla="*/ 12 w 36"/>
                    <a:gd name="T7" fmla="*/ 96 h 252"/>
                    <a:gd name="T8" fmla="*/ 18 w 36"/>
                    <a:gd name="T9" fmla="*/ 144 h 252"/>
                    <a:gd name="T10" fmla="*/ 24 w 36"/>
                    <a:gd name="T11" fmla="*/ 186 h 252"/>
                    <a:gd name="T12" fmla="*/ 24 w 36"/>
                    <a:gd name="T13" fmla="*/ 222 h 252"/>
                    <a:gd name="T14" fmla="*/ 30 w 36"/>
                    <a:gd name="T15" fmla="*/ 246 h 252"/>
                    <a:gd name="T16" fmla="*/ 36 w 36"/>
                    <a:gd name="T17" fmla="*/ 252 h 252"/>
                    <a:gd name="T18" fmla="*/ 36 w 36"/>
                    <a:gd name="T19" fmla="*/ 252 h 2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6" h="252">
                      <a:moveTo>
                        <a:pt x="0" y="0"/>
                      </a:moveTo>
                      <a:lnTo>
                        <a:pt x="6" y="24"/>
                      </a:lnTo>
                      <a:lnTo>
                        <a:pt x="6" y="54"/>
                      </a:lnTo>
                      <a:lnTo>
                        <a:pt x="12" y="96"/>
                      </a:lnTo>
                      <a:lnTo>
                        <a:pt x="18" y="144"/>
                      </a:lnTo>
                      <a:lnTo>
                        <a:pt x="24" y="186"/>
                      </a:lnTo>
                      <a:lnTo>
                        <a:pt x="24" y="222"/>
                      </a:lnTo>
                      <a:lnTo>
                        <a:pt x="30" y="246"/>
                      </a:lnTo>
                      <a:lnTo>
                        <a:pt x="36" y="252"/>
                      </a:lnTo>
                      <a:lnTo>
                        <a:pt x="36" y="252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150" name="Freeform 414"/>
                <p:cNvSpPr>
                  <a:spLocks/>
                </p:cNvSpPr>
                <p:nvPr/>
              </p:nvSpPr>
              <p:spPr bwMode="auto">
                <a:xfrm>
                  <a:off x="2394" y="1848"/>
                  <a:ext cx="36" cy="306"/>
                </a:xfrm>
                <a:custGeom>
                  <a:avLst/>
                  <a:gdLst>
                    <a:gd name="T0" fmla="*/ 0 w 36"/>
                    <a:gd name="T1" fmla="*/ 306 h 306"/>
                    <a:gd name="T2" fmla="*/ 0 w 36"/>
                    <a:gd name="T3" fmla="*/ 300 h 306"/>
                    <a:gd name="T4" fmla="*/ 6 w 36"/>
                    <a:gd name="T5" fmla="*/ 294 h 306"/>
                    <a:gd name="T6" fmla="*/ 6 w 36"/>
                    <a:gd name="T7" fmla="*/ 276 h 306"/>
                    <a:gd name="T8" fmla="*/ 12 w 36"/>
                    <a:gd name="T9" fmla="*/ 258 h 306"/>
                    <a:gd name="T10" fmla="*/ 12 w 36"/>
                    <a:gd name="T11" fmla="*/ 210 h 306"/>
                    <a:gd name="T12" fmla="*/ 18 w 36"/>
                    <a:gd name="T13" fmla="*/ 162 h 306"/>
                    <a:gd name="T14" fmla="*/ 24 w 36"/>
                    <a:gd name="T15" fmla="*/ 108 h 306"/>
                    <a:gd name="T16" fmla="*/ 30 w 36"/>
                    <a:gd name="T17" fmla="*/ 60 h 306"/>
                    <a:gd name="T18" fmla="*/ 30 w 36"/>
                    <a:gd name="T19" fmla="*/ 18 h 306"/>
                    <a:gd name="T20" fmla="*/ 36 w 36"/>
                    <a:gd name="T21" fmla="*/ 6 h 306"/>
                    <a:gd name="T22" fmla="*/ 36 w 36"/>
                    <a:gd name="T23" fmla="*/ 0 h 3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36" h="306">
                      <a:moveTo>
                        <a:pt x="0" y="306"/>
                      </a:moveTo>
                      <a:lnTo>
                        <a:pt x="0" y="300"/>
                      </a:lnTo>
                      <a:lnTo>
                        <a:pt x="6" y="294"/>
                      </a:lnTo>
                      <a:lnTo>
                        <a:pt x="6" y="276"/>
                      </a:lnTo>
                      <a:lnTo>
                        <a:pt x="12" y="258"/>
                      </a:lnTo>
                      <a:lnTo>
                        <a:pt x="12" y="210"/>
                      </a:lnTo>
                      <a:lnTo>
                        <a:pt x="18" y="162"/>
                      </a:lnTo>
                      <a:lnTo>
                        <a:pt x="24" y="108"/>
                      </a:lnTo>
                      <a:lnTo>
                        <a:pt x="30" y="60"/>
                      </a:lnTo>
                      <a:lnTo>
                        <a:pt x="30" y="18"/>
                      </a:lnTo>
                      <a:lnTo>
                        <a:pt x="36" y="6"/>
                      </a:lnTo>
                      <a:lnTo>
                        <a:pt x="36" y="0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151" name="Freeform 415"/>
                <p:cNvSpPr>
                  <a:spLocks/>
                </p:cNvSpPr>
                <p:nvPr/>
              </p:nvSpPr>
              <p:spPr bwMode="auto">
                <a:xfrm>
                  <a:off x="2430" y="1842"/>
                  <a:ext cx="30" cy="144"/>
                </a:xfrm>
                <a:custGeom>
                  <a:avLst/>
                  <a:gdLst>
                    <a:gd name="T0" fmla="*/ 0 w 30"/>
                    <a:gd name="T1" fmla="*/ 6 h 144"/>
                    <a:gd name="T2" fmla="*/ 6 w 30"/>
                    <a:gd name="T3" fmla="*/ 0 h 144"/>
                    <a:gd name="T4" fmla="*/ 6 w 30"/>
                    <a:gd name="T5" fmla="*/ 6 h 144"/>
                    <a:gd name="T6" fmla="*/ 12 w 30"/>
                    <a:gd name="T7" fmla="*/ 24 h 144"/>
                    <a:gd name="T8" fmla="*/ 12 w 30"/>
                    <a:gd name="T9" fmla="*/ 42 h 144"/>
                    <a:gd name="T10" fmla="*/ 24 w 30"/>
                    <a:gd name="T11" fmla="*/ 90 h 144"/>
                    <a:gd name="T12" fmla="*/ 30 w 30"/>
                    <a:gd name="T13" fmla="*/ 144 h 1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0" h="144">
                      <a:moveTo>
                        <a:pt x="0" y="6"/>
                      </a:moveTo>
                      <a:lnTo>
                        <a:pt x="6" y="0"/>
                      </a:lnTo>
                      <a:lnTo>
                        <a:pt x="6" y="6"/>
                      </a:lnTo>
                      <a:lnTo>
                        <a:pt x="12" y="24"/>
                      </a:lnTo>
                      <a:lnTo>
                        <a:pt x="12" y="42"/>
                      </a:lnTo>
                      <a:lnTo>
                        <a:pt x="24" y="90"/>
                      </a:lnTo>
                      <a:lnTo>
                        <a:pt x="30" y="144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152" name="Freeform 416"/>
                <p:cNvSpPr>
                  <a:spLocks/>
                </p:cNvSpPr>
                <p:nvPr/>
              </p:nvSpPr>
              <p:spPr bwMode="auto">
                <a:xfrm>
                  <a:off x="2460" y="1986"/>
                  <a:ext cx="36" cy="228"/>
                </a:xfrm>
                <a:custGeom>
                  <a:avLst/>
                  <a:gdLst>
                    <a:gd name="T0" fmla="*/ 0 w 36"/>
                    <a:gd name="T1" fmla="*/ 0 h 228"/>
                    <a:gd name="T2" fmla="*/ 6 w 36"/>
                    <a:gd name="T3" fmla="*/ 24 h 228"/>
                    <a:gd name="T4" fmla="*/ 6 w 36"/>
                    <a:gd name="T5" fmla="*/ 60 h 228"/>
                    <a:gd name="T6" fmla="*/ 18 w 36"/>
                    <a:gd name="T7" fmla="*/ 126 h 228"/>
                    <a:gd name="T8" fmla="*/ 24 w 36"/>
                    <a:gd name="T9" fmla="*/ 162 h 228"/>
                    <a:gd name="T10" fmla="*/ 24 w 36"/>
                    <a:gd name="T11" fmla="*/ 192 h 228"/>
                    <a:gd name="T12" fmla="*/ 30 w 36"/>
                    <a:gd name="T13" fmla="*/ 210 h 228"/>
                    <a:gd name="T14" fmla="*/ 36 w 36"/>
                    <a:gd name="T15" fmla="*/ 228 h 2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36" h="228">
                      <a:moveTo>
                        <a:pt x="0" y="0"/>
                      </a:moveTo>
                      <a:lnTo>
                        <a:pt x="6" y="24"/>
                      </a:lnTo>
                      <a:lnTo>
                        <a:pt x="6" y="60"/>
                      </a:lnTo>
                      <a:lnTo>
                        <a:pt x="18" y="126"/>
                      </a:lnTo>
                      <a:lnTo>
                        <a:pt x="24" y="162"/>
                      </a:lnTo>
                      <a:lnTo>
                        <a:pt x="24" y="192"/>
                      </a:lnTo>
                      <a:lnTo>
                        <a:pt x="30" y="210"/>
                      </a:lnTo>
                      <a:lnTo>
                        <a:pt x="36" y="228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153" name="Freeform 417"/>
                <p:cNvSpPr>
                  <a:spLocks/>
                </p:cNvSpPr>
                <p:nvPr/>
              </p:nvSpPr>
              <p:spPr bwMode="auto">
                <a:xfrm>
                  <a:off x="2496" y="2148"/>
                  <a:ext cx="36" cy="72"/>
                </a:xfrm>
                <a:custGeom>
                  <a:avLst/>
                  <a:gdLst>
                    <a:gd name="T0" fmla="*/ 0 w 36"/>
                    <a:gd name="T1" fmla="*/ 66 h 72"/>
                    <a:gd name="T2" fmla="*/ 6 w 36"/>
                    <a:gd name="T3" fmla="*/ 72 h 72"/>
                    <a:gd name="T4" fmla="*/ 6 w 36"/>
                    <a:gd name="T5" fmla="*/ 66 h 72"/>
                    <a:gd name="T6" fmla="*/ 12 w 36"/>
                    <a:gd name="T7" fmla="*/ 54 h 72"/>
                    <a:gd name="T8" fmla="*/ 18 w 36"/>
                    <a:gd name="T9" fmla="*/ 36 h 72"/>
                    <a:gd name="T10" fmla="*/ 24 w 36"/>
                    <a:gd name="T11" fmla="*/ 18 h 72"/>
                    <a:gd name="T12" fmla="*/ 24 w 36"/>
                    <a:gd name="T13" fmla="*/ 6 h 72"/>
                    <a:gd name="T14" fmla="*/ 30 w 36"/>
                    <a:gd name="T15" fmla="*/ 0 h 72"/>
                    <a:gd name="T16" fmla="*/ 36 w 36"/>
                    <a:gd name="T17" fmla="*/ 0 h 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6" h="72">
                      <a:moveTo>
                        <a:pt x="0" y="66"/>
                      </a:moveTo>
                      <a:lnTo>
                        <a:pt x="6" y="72"/>
                      </a:lnTo>
                      <a:lnTo>
                        <a:pt x="6" y="66"/>
                      </a:lnTo>
                      <a:lnTo>
                        <a:pt x="12" y="54"/>
                      </a:lnTo>
                      <a:lnTo>
                        <a:pt x="18" y="36"/>
                      </a:lnTo>
                      <a:lnTo>
                        <a:pt x="24" y="18"/>
                      </a:lnTo>
                      <a:lnTo>
                        <a:pt x="24" y="6"/>
                      </a:lnTo>
                      <a:lnTo>
                        <a:pt x="30" y="0"/>
                      </a:lnTo>
                      <a:lnTo>
                        <a:pt x="36" y="0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154" name="Freeform 418"/>
                <p:cNvSpPr>
                  <a:spLocks/>
                </p:cNvSpPr>
                <p:nvPr/>
              </p:nvSpPr>
              <p:spPr bwMode="auto">
                <a:xfrm>
                  <a:off x="2532" y="2148"/>
                  <a:ext cx="36" cy="180"/>
                </a:xfrm>
                <a:custGeom>
                  <a:avLst/>
                  <a:gdLst>
                    <a:gd name="T0" fmla="*/ 0 w 36"/>
                    <a:gd name="T1" fmla="*/ 0 h 180"/>
                    <a:gd name="T2" fmla="*/ 6 w 36"/>
                    <a:gd name="T3" fmla="*/ 12 h 180"/>
                    <a:gd name="T4" fmla="*/ 6 w 36"/>
                    <a:gd name="T5" fmla="*/ 36 h 180"/>
                    <a:gd name="T6" fmla="*/ 12 w 36"/>
                    <a:gd name="T7" fmla="*/ 66 h 180"/>
                    <a:gd name="T8" fmla="*/ 18 w 36"/>
                    <a:gd name="T9" fmla="*/ 96 h 180"/>
                    <a:gd name="T10" fmla="*/ 24 w 36"/>
                    <a:gd name="T11" fmla="*/ 132 h 180"/>
                    <a:gd name="T12" fmla="*/ 24 w 36"/>
                    <a:gd name="T13" fmla="*/ 156 h 180"/>
                    <a:gd name="T14" fmla="*/ 30 w 36"/>
                    <a:gd name="T15" fmla="*/ 174 h 180"/>
                    <a:gd name="T16" fmla="*/ 36 w 36"/>
                    <a:gd name="T17" fmla="*/ 180 h 1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6" h="180">
                      <a:moveTo>
                        <a:pt x="0" y="0"/>
                      </a:moveTo>
                      <a:lnTo>
                        <a:pt x="6" y="12"/>
                      </a:lnTo>
                      <a:lnTo>
                        <a:pt x="6" y="36"/>
                      </a:lnTo>
                      <a:lnTo>
                        <a:pt x="12" y="66"/>
                      </a:lnTo>
                      <a:lnTo>
                        <a:pt x="18" y="96"/>
                      </a:lnTo>
                      <a:lnTo>
                        <a:pt x="24" y="132"/>
                      </a:lnTo>
                      <a:lnTo>
                        <a:pt x="24" y="156"/>
                      </a:lnTo>
                      <a:lnTo>
                        <a:pt x="30" y="174"/>
                      </a:lnTo>
                      <a:lnTo>
                        <a:pt x="36" y="180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155" name="Freeform 419"/>
                <p:cNvSpPr>
                  <a:spLocks/>
                </p:cNvSpPr>
                <p:nvPr/>
              </p:nvSpPr>
              <p:spPr bwMode="auto">
                <a:xfrm>
                  <a:off x="2568" y="2118"/>
                  <a:ext cx="36" cy="210"/>
                </a:xfrm>
                <a:custGeom>
                  <a:avLst/>
                  <a:gdLst>
                    <a:gd name="T0" fmla="*/ 0 w 36"/>
                    <a:gd name="T1" fmla="*/ 210 h 210"/>
                    <a:gd name="T2" fmla="*/ 0 w 36"/>
                    <a:gd name="T3" fmla="*/ 204 h 210"/>
                    <a:gd name="T4" fmla="*/ 6 w 36"/>
                    <a:gd name="T5" fmla="*/ 198 h 210"/>
                    <a:gd name="T6" fmla="*/ 12 w 36"/>
                    <a:gd name="T7" fmla="*/ 174 h 210"/>
                    <a:gd name="T8" fmla="*/ 12 w 36"/>
                    <a:gd name="T9" fmla="*/ 138 h 210"/>
                    <a:gd name="T10" fmla="*/ 18 w 36"/>
                    <a:gd name="T11" fmla="*/ 102 h 210"/>
                    <a:gd name="T12" fmla="*/ 24 w 36"/>
                    <a:gd name="T13" fmla="*/ 66 h 210"/>
                    <a:gd name="T14" fmla="*/ 30 w 36"/>
                    <a:gd name="T15" fmla="*/ 30 h 210"/>
                    <a:gd name="T16" fmla="*/ 30 w 36"/>
                    <a:gd name="T17" fmla="*/ 6 h 210"/>
                    <a:gd name="T18" fmla="*/ 36 w 36"/>
                    <a:gd name="T19" fmla="*/ 0 h 210"/>
                    <a:gd name="T20" fmla="*/ 36 w 36"/>
                    <a:gd name="T21" fmla="*/ 0 h 2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36" h="210">
                      <a:moveTo>
                        <a:pt x="0" y="210"/>
                      </a:moveTo>
                      <a:lnTo>
                        <a:pt x="0" y="204"/>
                      </a:lnTo>
                      <a:lnTo>
                        <a:pt x="6" y="198"/>
                      </a:lnTo>
                      <a:lnTo>
                        <a:pt x="12" y="174"/>
                      </a:lnTo>
                      <a:lnTo>
                        <a:pt x="12" y="138"/>
                      </a:lnTo>
                      <a:lnTo>
                        <a:pt x="18" y="102"/>
                      </a:lnTo>
                      <a:lnTo>
                        <a:pt x="24" y="66"/>
                      </a:lnTo>
                      <a:lnTo>
                        <a:pt x="30" y="30"/>
                      </a:lnTo>
                      <a:lnTo>
                        <a:pt x="30" y="6"/>
                      </a:lnTo>
                      <a:lnTo>
                        <a:pt x="36" y="0"/>
                      </a:lnTo>
                      <a:lnTo>
                        <a:pt x="36" y="0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156" name="Freeform 420"/>
                <p:cNvSpPr>
                  <a:spLocks/>
                </p:cNvSpPr>
                <p:nvPr/>
              </p:nvSpPr>
              <p:spPr bwMode="auto">
                <a:xfrm>
                  <a:off x="2604" y="2118"/>
                  <a:ext cx="30" cy="228"/>
                </a:xfrm>
                <a:custGeom>
                  <a:avLst/>
                  <a:gdLst>
                    <a:gd name="T0" fmla="*/ 0 w 30"/>
                    <a:gd name="T1" fmla="*/ 0 h 228"/>
                    <a:gd name="T2" fmla="*/ 0 w 30"/>
                    <a:gd name="T3" fmla="*/ 6 h 228"/>
                    <a:gd name="T4" fmla="*/ 6 w 30"/>
                    <a:gd name="T5" fmla="*/ 12 h 228"/>
                    <a:gd name="T6" fmla="*/ 6 w 30"/>
                    <a:gd name="T7" fmla="*/ 24 h 228"/>
                    <a:gd name="T8" fmla="*/ 6 w 30"/>
                    <a:gd name="T9" fmla="*/ 42 h 228"/>
                    <a:gd name="T10" fmla="*/ 12 w 30"/>
                    <a:gd name="T11" fmla="*/ 84 h 228"/>
                    <a:gd name="T12" fmla="*/ 12 w 30"/>
                    <a:gd name="T13" fmla="*/ 132 h 228"/>
                    <a:gd name="T14" fmla="*/ 18 w 30"/>
                    <a:gd name="T15" fmla="*/ 174 h 228"/>
                    <a:gd name="T16" fmla="*/ 24 w 30"/>
                    <a:gd name="T17" fmla="*/ 210 h 228"/>
                    <a:gd name="T18" fmla="*/ 24 w 30"/>
                    <a:gd name="T19" fmla="*/ 222 h 228"/>
                    <a:gd name="T20" fmla="*/ 24 w 30"/>
                    <a:gd name="T21" fmla="*/ 228 h 228"/>
                    <a:gd name="T22" fmla="*/ 30 w 30"/>
                    <a:gd name="T23" fmla="*/ 228 h 228"/>
                    <a:gd name="T24" fmla="*/ 30 w 30"/>
                    <a:gd name="T25" fmla="*/ 222 h 2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0" h="228">
                      <a:moveTo>
                        <a:pt x="0" y="0"/>
                      </a:moveTo>
                      <a:lnTo>
                        <a:pt x="0" y="6"/>
                      </a:lnTo>
                      <a:lnTo>
                        <a:pt x="6" y="12"/>
                      </a:lnTo>
                      <a:lnTo>
                        <a:pt x="6" y="24"/>
                      </a:lnTo>
                      <a:lnTo>
                        <a:pt x="6" y="42"/>
                      </a:lnTo>
                      <a:lnTo>
                        <a:pt x="12" y="84"/>
                      </a:lnTo>
                      <a:lnTo>
                        <a:pt x="12" y="132"/>
                      </a:lnTo>
                      <a:lnTo>
                        <a:pt x="18" y="174"/>
                      </a:lnTo>
                      <a:lnTo>
                        <a:pt x="24" y="210"/>
                      </a:lnTo>
                      <a:lnTo>
                        <a:pt x="24" y="222"/>
                      </a:lnTo>
                      <a:lnTo>
                        <a:pt x="24" y="228"/>
                      </a:lnTo>
                      <a:lnTo>
                        <a:pt x="30" y="228"/>
                      </a:lnTo>
                      <a:lnTo>
                        <a:pt x="30" y="222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157" name="Freeform 421"/>
                <p:cNvSpPr>
                  <a:spLocks/>
                </p:cNvSpPr>
                <p:nvPr/>
              </p:nvSpPr>
              <p:spPr bwMode="auto">
                <a:xfrm>
                  <a:off x="2634" y="1812"/>
                  <a:ext cx="36" cy="528"/>
                </a:xfrm>
                <a:custGeom>
                  <a:avLst/>
                  <a:gdLst>
                    <a:gd name="T0" fmla="*/ 0 w 36"/>
                    <a:gd name="T1" fmla="*/ 528 h 528"/>
                    <a:gd name="T2" fmla="*/ 0 w 36"/>
                    <a:gd name="T3" fmla="*/ 516 h 528"/>
                    <a:gd name="T4" fmla="*/ 6 w 36"/>
                    <a:gd name="T5" fmla="*/ 492 h 528"/>
                    <a:gd name="T6" fmla="*/ 6 w 36"/>
                    <a:gd name="T7" fmla="*/ 462 h 528"/>
                    <a:gd name="T8" fmla="*/ 6 w 36"/>
                    <a:gd name="T9" fmla="*/ 426 h 528"/>
                    <a:gd name="T10" fmla="*/ 12 w 36"/>
                    <a:gd name="T11" fmla="*/ 390 h 528"/>
                    <a:gd name="T12" fmla="*/ 12 w 36"/>
                    <a:gd name="T13" fmla="*/ 348 h 528"/>
                    <a:gd name="T14" fmla="*/ 18 w 36"/>
                    <a:gd name="T15" fmla="*/ 252 h 528"/>
                    <a:gd name="T16" fmla="*/ 24 w 36"/>
                    <a:gd name="T17" fmla="*/ 168 h 528"/>
                    <a:gd name="T18" fmla="*/ 24 w 36"/>
                    <a:gd name="T19" fmla="*/ 126 h 528"/>
                    <a:gd name="T20" fmla="*/ 24 w 36"/>
                    <a:gd name="T21" fmla="*/ 84 h 528"/>
                    <a:gd name="T22" fmla="*/ 30 w 36"/>
                    <a:gd name="T23" fmla="*/ 54 h 528"/>
                    <a:gd name="T24" fmla="*/ 30 w 36"/>
                    <a:gd name="T25" fmla="*/ 30 h 528"/>
                    <a:gd name="T26" fmla="*/ 36 w 36"/>
                    <a:gd name="T27" fmla="*/ 12 h 528"/>
                    <a:gd name="T28" fmla="*/ 36 w 36"/>
                    <a:gd name="T29" fmla="*/ 0 h 5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36" h="528">
                      <a:moveTo>
                        <a:pt x="0" y="528"/>
                      </a:moveTo>
                      <a:lnTo>
                        <a:pt x="0" y="516"/>
                      </a:lnTo>
                      <a:lnTo>
                        <a:pt x="6" y="492"/>
                      </a:lnTo>
                      <a:lnTo>
                        <a:pt x="6" y="462"/>
                      </a:lnTo>
                      <a:lnTo>
                        <a:pt x="6" y="426"/>
                      </a:lnTo>
                      <a:lnTo>
                        <a:pt x="12" y="390"/>
                      </a:lnTo>
                      <a:lnTo>
                        <a:pt x="12" y="348"/>
                      </a:lnTo>
                      <a:lnTo>
                        <a:pt x="18" y="252"/>
                      </a:lnTo>
                      <a:lnTo>
                        <a:pt x="24" y="168"/>
                      </a:lnTo>
                      <a:lnTo>
                        <a:pt x="24" y="126"/>
                      </a:lnTo>
                      <a:lnTo>
                        <a:pt x="24" y="84"/>
                      </a:lnTo>
                      <a:lnTo>
                        <a:pt x="30" y="54"/>
                      </a:lnTo>
                      <a:lnTo>
                        <a:pt x="30" y="30"/>
                      </a:lnTo>
                      <a:lnTo>
                        <a:pt x="36" y="12"/>
                      </a:lnTo>
                      <a:lnTo>
                        <a:pt x="36" y="0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158" name="Freeform 422"/>
                <p:cNvSpPr>
                  <a:spLocks/>
                </p:cNvSpPr>
                <p:nvPr/>
              </p:nvSpPr>
              <p:spPr bwMode="auto">
                <a:xfrm>
                  <a:off x="2670" y="1812"/>
                  <a:ext cx="36" cy="366"/>
                </a:xfrm>
                <a:custGeom>
                  <a:avLst/>
                  <a:gdLst>
                    <a:gd name="T0" fmla="*/ 0 w 36"/>
                    <a:gd name="T1" fmla="*/ 0 h 366"/>
                    <a:gd name="T2" fmla="*/ 0 w 36"/>
                    <a:gd name="T3" fmla="*/ 0 h 366"/>
                    <a:gd name="T4" fmla="*/ 6 w 36"/>
                    <a:gd name="T5" fmla="*/ 6 h 366"/>
                    <a:gd name="T6" fmla="*/ 6 w 36"/>
                    <a:gd name="T7" fmla="*/ 24 h 366"/>
                    <a:gd name="T8" fmla="*/ 6 w 36"/>
                    <a:gd name="T9" fmla="*/ 48 h 366"/>
                    <a:gd name="T10" fmla="*/ 12 w 36"/>
                    <a:gd name="T11" fmla="*/ 72 h 366"/>
                    <a:gd name="T12" fmla="*/ 12 w 36"/>
                    <a:gd name="T13" fmla="*/ 102 h 366"/>
                    <a:gd name="T14" fmla="*/ 18 w 36"/>
                    <a:gd name="T15" fmla="*/ 174 h 366"/>
                    <a:gd name="T16" fmla="*/ 24 w 36"/>
                    <a:gd name="T17" fmla="*/ 240 h 366"/>
                    <a:gd name="T18" fmla="*/ 24 w 36"/>
                    <a:gd name="T19" fmla="*/ 306 h 366"/>
                    <a:gd name="T20" fmla="*/ 30 w 36"/>
                    <a:gd name="T21" fmla="*/ 330 h 366"/>
                    <a:gd name="T22" fmla="*/ 30 w 36"/>
                    <a:gd name="T23" fmla="*/ 348 h 366"/>
                    <a:gd name="T24" fmla="*/ 36 w 36"/>
                    <a:gd name="T25" fmla="*/ 360 h 366"/>
                    <a:gd name="T26" fmla="*/ 36 w 36"/>
                    <a:gd name="T27" fmla="*/ 366 h 3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6" h="366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6" y="6"/>
                      </a:lnTo>
                      <a:lnTo>
                        <a:pt x="6" y="24"/>
                      </a:lnTo>
                      <a:lnTo>
                        <a:pt x="6" y="48"/>
                      </a:lnTo>
                      <a:lnTo>
                        <a:pt x="12" y="72"/>
                      </a:lnTo>
                      <a:lnTo>
                        <a:pt x="12" y="102"/>
                      </a:lnTo>
                      <a:lnTo>
                        <a:pt x="18" y="174"/>
                      </a:lnTo>
                      <a:lnTo>
                        <a:pt x="24" y="240"/>
                      </a:lnTo>
                      <a:lnTo>
                        <a:pt x="24" y="306"/>
                      </a:lnTo>
                      <a:lnTo>
                        <a:pt x="30" y="330"/>
                      </a:lnTo>
                      <a:lnTo>
                        <a:pt x="30" y="348"/>
                      </a:lnTo>
                      <a:lnTo>
                        <a:pt x="36" y="360"/>
                      </a:lnTo>
                      <a:lnTo>
                        <a:pt x="36" y="366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159" name="Freeform 423"/>
                <p:cNvSpPr>
                  <a:spLocks/>
                </p:cNvSpPr>
                <p:nvPr/>
              </p:nvSpPr>
              <p:spPr bwMode="auto">
                <a:xfrm>
                  <a:off x="2706" y="1836"/>
                  <a:ext cx="36" cy="342"/>
                </a:xfrm>
                <a:custGeom>
                  <a:avLst/>
                  <a:gdLst>
                    <a:gd name="T0" fmla="*/ 0 w 36"/>
                    <a:gd name="T1" fmla="*/ 342 h 342"/>
                    <a:gd name="T2" fmla="*/ 0 w 36"/>
                    <a:gd name="T3" fmla="*/ 342 h 342"/>
                    <a:gd name="T4" fmla="*/ 6 w 36"/>
                    <a:gd name="T5" fmla="*/ 330 h 342"/>
                    <a:gd name="T6" fmla="*/ 6 w 36"/>
                    <a:gd name="T7" fmla="*/ 318 h 342"/>
                    <a:gd name="T8" fmla="*/ 6 w 36"/>
                    <a:gd name="T9" fmla="*/ 294 h 342"/>
                    <a:gd name="T10" fmla="*/ 12 w 36"/>
                    <a:gd name="T11" fmla="*/ 246 h 342"/>
                    <a:gd name="T12" fmla="*/ 18 w 36"/>
                    <a:gd name="T13" fmla="*/ 186 h 342"/>
                    <a:gd name="T14" fmla="*/ 24 w 36"/>
                    <a:gd name="T15" fmla="*/ 126 h 342"/>
                    <a:gd name="T16" fmla="*/ 24 w 36"/>
                    <a:gd name="T17" fmla="*/ 72 h 342"/>
                    <a:gd name="T18" fmla="*/ 30 w 36"/>
                    <a:gd name="T19" fmla="*/ 48 h 342"/>
                    <a:gd name="T20" fmla="*/ 30 w 36"/>
                    <a:gd name="T21" fmla="*/ 24 h 342"/>
                    <a:gd name="T22" fmla="*/ 36 w 36"/>
                    <a:gd name="T23" fmla="*/ 12 h 342"/>
                    <a:gd name="T24" fmla="*/ 36 w 36"/>
                    <a:gd name="T25" fmla="*/ 0 h 3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6" h="342">
                      <a:moveTo>
                        <a:pt x="0" y="342"/>
                      </a:moveTo>
                      <a:lnTo>
                        <a:pt x="0" y="342"/>
                      </a:lnTo>
                      <a:lnTo>
                        <a:pt x="6" y="330"/>
                      </a:lnTo>
                      <a:lnTo>
                        <a:pt x="6" y="318"/>
                      </a:lnTo>
                      <a:lnTo>
                        <a:pt x="6" y="294"/>
                      </a:lnTo>
                      <a:lnTo>
                        <a:pt x="12" y="246"/>
                      </a:lnTo>
                      <a:lnTo>
                        <a:pt x="18" y="186"/>
                      </a:lnTo>
                      <a:lnTo>
                        <a:pt x="24" y="126"/>
                      </a:lnTo>
                      <a:lnTo>
                        <a:pt x="24" y="72"/>
                      </a:lnTo>
                      <a:lnTo>
                        <a:pt x="30" y="48"/>
                      </a:lnTo>
                      <a:lnTo>
                        <a:pt x="30" y="24"/>
                      </a:lnTo>
                      <a:lnTo>
                        <a:pt x="36" y="12"/>
                      </a:lnTo>
                      <a:lnTo>
                        <a:pt x="36" y="0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160" name="Freeform 424"/>
                <p:cNvSpPr>
                  <a:spLocks/>
                </p:cNvSpPr>
                <p:nvPr/>
              </p:nvSpPr>
              <p:spPr bwMode="auto">
                <a:xfrm>
                  <a:off x="2742" y="1830"/>
                  <a:ext cx="36" cy="102"/>
                </a:xfrm>
                <a:custGeom>
                  <a:avLst/>
                  <a:gdLst>
                    <a:gd name="T0" fmla="*/ 0 w 36"/>
                    <a:gd name="T1" fmla="*/ 6 h 102"/>
                    <a:gd name="T2" fmla="*/ 6 w 36"/>
                    <a:gd name="T3" fmla="*/ 0 h 102"/>
                    <a:gd name="T4" fmla="*/ 6 w 36"/>
                    <a:gd name="T5" fmla="*/ 6 h 102"/>
                    <a:gd name="T6" fmla="*/ 12 w 36"/>
                    <a:gd name="T7" fmla="*/ 12 h 102"/>
                    <a:gd name="T8" fmla="*/ 18 w 36"/>
                    <a:gd name="T9" fmla="*/ 24 h 102"/>
                    <a:gd name="T10" fmla="*/ 30 w 36"/>
                    <a:gd name="T11" fmla="*/ 60 h 102"/>
                    <a:gd name="T12" fmla="*/ 36 w 36"/>
                    <a:gd name="T13" fmla="*/ 102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6" h="102">
                      <a:moveTo>
                        <a:pt x="0" y="6"/>
                      </a:moveTo>
                      <a:lnTo>
                        <a:pt x="6" y="0"/>
                      </a:lnTo>
                      <a:lnTo>
                        <a:pt x="6" y="6"/>
                      </a:lnTo>
                      <a:lnTo>
                        <a:pt x="12" y="12"/>
                      </a:lnTo>
                      <a:lnTo>
                        <a:pt x="18" y="24"/>
                      </a:lnTo>
                      <a:lnTo>
                        <a:pt x="30" y="60"/>
                      </a:lnTo>
                      <a:lnTo>
                        <a:pt x="36" y="102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161" name="Freeform 425"/>
                <p:cNvSpPr>
                  <a:spLocks/>
                </p:cNvSpPr>
                <p:nvPr/>
              </p:nvSpPr>
              <p:spPr bwMode="auto">
                <a:xfrm>
                  <a:off x="2778" y="1932"/>
                  <a:ext cx="30" cy="450"/>
                </a:xfrm>
                <a:custGeom>
                  <a:avLst/>
                  <a:gdLst>
                    <a:gd name="T0" fmla="*/ 0 w 30"/>
                    <a:gd name="T1" fmla="*/ 0 h 450"/>
                    <a:gd name="T2" fmla="*/ 0 w 30"/>
                    <a:gd name="T3" fmla="*/ 18 h 450"/>
                    <a:gd name="T4" fmla="*/ 6 w 30"/>
                    <a:gd name="T5" fmla="*/ 42 h 450"/>
                    <a:gd name="T6" fmla="*/ 6 w 30"/>
                    <a:gd name="T7" fmla="*/ 96 h 450"/>
                    <a:gd name="T8" fmla="*/ 12 w 30"/>
                    <a:gd name="T9" fmla="*/ 162 h 450"/>
                    <a:gd name="T10" fmla="*/ 12 w 30"/>
                    <a:gd name="T11" fmla="*/ 228 h 450"/>
                    <a:gd name="T12" fmla="*/ 18 w 30"/>
                    <a:gd name="T13" fmla="*/ 300 h 450"/>
                    <a:gd name="T14" fmla="*/ 24 w 30"/>
                    <a:gd name="T15" fmla="*/ 360 h 450"/>
                    <a:gd name="T16" fmla="*/ 24 w 30"/>
                    <a:gd name="T17" fmla="*/ 414 h 450"/>
                    <a:gd name="T18" fmla="*/ 30 w 30"/>
                    <a:gd name="T19" fmla="*/ 432 h 450"/>
                    <a:gd name="T20" fmla="*/ 30 w 30"/>
                    <a:gd name="T21" fmla="*/ 450 h 4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30" h="450">
                      <a:moveTo>
                        <a:pt x="0" y="0"/>
                      </a:moveTo>
                      <a:lnTo>
                        <a:pt x="0" y="18"/>
                      </a:lnTo>
                      <a:lnTo>
                        <a:pt x="6" y="42"/>
                      </a:lnTo>
                      <a:lnTo>
                        <a:pt x="6" y="96"/>
                      </a:lnTo>
                      <a:lnTo>
                        <a:pt x="12" y="162"/>
                      </a:lnTo>
                      <a:lnTo>
                        <a:pt x="12" y="228"/>
                      </a:lnTo>
                      <a:lnTo>
                        <a:pt x="18" y="300"/>
                      </a:lnTo>
                      <a:lnTo>
                        <a:pt x="24" y="360"/>
                      </a:lnTo>
                      <a:lnTo>
                        <a:pt x="24" y="414"/>
                      </a:lnTo>
                      <a:lnTo>
                        <a:pt x="30" y="432"/>
                      </a:lnTo>
                      <a:lnTo>
                        <a:pt x="30" y="450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162" name="Freeform 426"/>
                <p:cNvSpPr>
                  <a:spLocks/>
                </p:cNvSpPr>
                <p:nvPr/>
              </p:nvSpPr>
              <p:spPr bwMode="auto">
                <a:xfrm>
                  <a:off x="2808" y="2382"/>
                  <a:ext cx="36" cy="6"/>
                </a:xfrm>
                <a:custGeom>
                  <a:avLst/>
                  <a:gdLst>
                    <a:gd name="T0" fmla="*/ 0 w 36"/>
                    <a:gd name="T1" fmla="*/ 0 h 6"/>
                    <a:gd name="T2" fmla="*/ 6 w 36"/>
                    <a:gd name="T3" fmla="*/ 6 h 6"/>
                    <a:gd name="T4" fmla="*/ 18 w 36"/>
                    <a:gd name="T5" fmla="*/ 6 h 6"/>
                    <a:gd name="T6" fmla="*/ 30 w 36"/>
                    <a:gd name="T7" fmla="*/ 0 h 6"/>
                    <a:gd name="T8" fmla="*/ 36 w 36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6">
                      <a:moveTo>
                        <a:pt x="0" y="0"/>
                      </a:moveTo>
                      <a:lnTo>
                        <a:pt x="6" y="6"/>
                      </a:lnTo>
                      <a:lnTo>
                        <a:pt x="18" y="6"/>
                      </a:lnTo>
                      <a:lnTo>
                        <a:pt x="30" y="0"/>
                      </a:lnTo>
                      <a:lnTo>
                        <a:pt x="36" y="0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163" name="Freeform 427"/>
                <p:cNvSpPr>
                  <a:spLocks/>
                </p:cNvSpPr>
                <p:nvPr/>
              </p:nvSpPr>
              <p:spPr bwMode="auto">
                <a:xfrm>
                  <a:off x="2844" y="2382"/>
                  <a:ext cx="36" cy="24"/>
                </a:xfrm>
                <a:custGeom>
                  <a:avLst/>
                  <a:gdLst>
                    <a:gd name="T0" fmla="*/ 0 w 36"/>
                    <a:gd name="T1" fmla="*/ 0 h 24"/>
                    <a:gd name="T2" fmla="*/ 6 w 36"/>
                    <a:gd name="T3" fmla="*/ 6 h 24"/>
                    <a:gd name="T4" fmla="*/ 18 w 36"/>
                    <a:gd name="T5" fmla="*/ 18 h 24"/>
                    <a:gd name="T6" fmla="*/ 30 w 36"/>
                    <a:gd name="T7" fmla="*/ 24 h 24"/>
                    <a:gd name="T8" fmla="*/ 36 w 36"/>
                    <a:gd name="T9" fmla="*/ 24 h 24"/>
                    <a:gd name="T10" fmla="*/ 36 w 36"/>
                    <a:gd name="T11" fmla="*/ 18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6" h="24">
                      <a:moveTo>
                        <a:pt x="0" y="0"/>
                      </a:moveTo>
                      <a:lnTo>
                        <a:pt x="6" y="6"/>
                      </a:lnTo>
                      <a:lnTo>
                        <a:pt x="18" y="18"/>
                      </a:lnTo>
                      <a:lnTo>
                        <a:pt x="30" y="24"/>
                      </a:lnTo>
                      <a:lnTo>
                        <a:pt x="36" y="24"/>
                      </a:lnTo>
                      <a:lnTo>
                        <a:pt x="36" y="18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164" name="Freeform 428"/>
                <p:cNvSpPr>
                  <a:spLocks/>
                </p:cNvSpPr>
                <p:nvPr/>
              </p:nvSpPr>
              <p:spPr bwMode="auto">
                <a:xfrm>
                  <a:off x="2880" y="2082"/>
                  <a:ext cx="36" cy="318"/>
                </a:xfrm>
                <a:custGeom>
                  <a:avLst/>
                  <a:gdLst>
                    <a:gd name="T0" fmla="*/ 0 w 36"/>
                    <a:gd name="T1" fmla="*/ 318 h 318"/>
                    <a:gd name="T2" fmla="*/ 6 w 36"/>
                    <a:gd name="T3" fmla="*/ 294 h 318"/>
                    <a:gd name="T4" fmla="*/ 6 w 36"/>
                    <a:gd name="T5" fmla="*/ 258 h 318"/>
                    <a:gd name="T6" fmla="*/ 12 w 36"/>
                    <a:gd name="T7" fmla="*/ 210 h 318"/>
                    <a:gd name="T8" fmla="*/ 18 w 36"/>
                    <a:gd name="T9" fmla="*/ 162 h 318"/>
                    <a:gd name="T10" fmla="*/ 24 w 36"/>
                    <a:gd name="T11" fmla="*/ 114 h 318"/>
                    <a:gd name="T12" fmla="*/ 24 w 36"/>
                    <a:gd name="T13" fmla="*/ 66 h 318"/>
                    <a:gd name="T14" fmla="*/ 30 w 36"/>
                    <a:gd name="T15" fmla="*/ 30 h 318"/>
                    <a:gd name="T16" fmla="*/ 36 w 36"/>
                    <a:gd name="T17" fmla="*/ 0 h 3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6" h="318">
                      <a:moveTo>
                        <a:pt x="0" y="318"/>
                      </a:moveTo>
                      <a:lnTo>
                        <a:pt x="6" y="294"/>
                      </a:lnTo>
                      <a:lnTo>
                        <a:pt x="6" y="258"/>
                      </a:lnTo>
                      <a:lnTo>
                        <a:pt x="12" y="210"/>
                      </a:lnTo>
                      <a:lnTo>
                        <a:pt x="18" y="162"/>
                      </a:lnTo>
                      <a:lnTo>
                        <a:pt x="24" y="114"/>
                      </a:lnTo>
                      <a:lnTo>
                        <a:pt x="24" y="66"/>
                      </a:lnTo>
                      <a:lnTo>
                        <a:pt x="30" y="30"/>
                      </a:lnTo>
                      <a:lnTo>
                        <a:pt x="36" y="0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165" name="Freeform 429"/>
                <p:cNvSpPr>
                  <a:spLocks/>
                </p:cNvSpPr>
                <p:nvPr/>
              </p:nvSpPr>
              <p:spPr bwMode="auto">
                <a:xfrm>
                  <a:off x="2916" y="2040"/>
                  <a:ext cx="36" cy="42"/>
                </a:xfrm>
                <a:custGeom>
                  <a:avLst/>
                  <a:gdLst>
                    <a:gd name="T0" fmla="*/ 0 w 36"/>
                    <a:gd name="T1" fmla="*/ 42 h 42"/>
                    <a:gd name="T2" fmla="*/ 6 w 36"/>
                    <a:gd name="T3" fmla="*/ 24 h 42"/>
                    <a:gd name="T4" fmla="*/ 18 w 36"/>
                    <a:gd name="T5" fmla="*/ 12 h 42"/>
                    <a:gd name="T6" fmla="*/ 30 w 36"/>
                    <a:gd name="T7" fmla="*/ 0 h 42"/>
                    <a:gd name="T8" fmla="*/ 36 w 36"/>
                    <a:gd name="T9" fmla="*/ 0 h 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42">
                      <a:moveTo>
                        <a:pt x="0" y="42"/>
                      </a:moveTo>
                      <a:lnTo>
                        <a:pt x="6" y="24"/>
                      </a:lnTo>
                      <a:lnTo>
                        <a:pt x="18" y="12"/>
                      </a:lnTo>
                      <a:lnTo>
                        <a:pt x="30" y="0"/>
                      </a:lnTo>
                      <a:lnTo>
                        <a:pt x="36" y="0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166" name="Freeform 430"/>
                <p:cNvSpPr>
                  <a:spLocks/>
                </p:cNvSpPr>
                <p:nvPr/>
              </p:nvSpPr>
              <p:spPr bwMode="auto">
                <a:xfrm>
                  <a:off x="2952" y="2040"/>
                  <a:ext cx="30" cy="54"/>
                </a:xfrm>
                <a:custGeom>
                  <a:avLst/>
                  <a:gdLst>
                    <a:gd name="T0" fmla="*/ 0 w 30"/>
                    <a:gd name="T1" fmla="*/ 0 h 54"/>
                    <a:gd name="T2" fmla="*/ 6 w 30"/>
                    <a:gd name="T3" fmla="*/ 6 h 54"/>
                    <a:gd name="T4" fmla="*/ 6 w 30"/>
                    <a:gd name="T5" fmla="*/ 12 h 54"/>
                    <a:gd name="T6" fmla="*/ 12 w 30"/>
                    <a:gd name="T7" fmla="*/ 36 h 54"/>
                    <a:gd name="T8" fmla="*/ 18 w 30"/>
                    <a:gd name="T9" fmla="*/ 42 h 54"/>
                    <a:gd name="T10" fmla="*/ 24 w 30"/>
                    <a:gd name="T11" fmla="*/ 54 h 54"/>
                    <a:gd name="T12" fmla="*/ 24 w 30"/>
                    <a:gd name="T13" fmla="*/ 54 h 54"/>
                    <a:gd name="T14" fmla="*/ 30 w 30"/>
                    <a:gd name="T15" fmla="*/ 48 h 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30" h="54">
                      <a:moveTo>
                        <a:pt x="0" y="0"/>
                      </a:moveTo>
                      <a:lnTo>
                        <a:pt x="6" y="6"/>
                      </a:lnTo>
                      <a:lnTo>
                        <a:pt x="6" y="12"/>
                      </a:lnTo>
                      <a:lnTo>
                        <a:pt x="12" y="36"/>
                      </a:lnTo>
                      <a:lnTo>
                        <a:pt x="18" y="42"/>
                      </a:lnTo>
                      <a:lnTo>
                        <a:pt x="24" y="54"/>
                      </a:lnTo>
                      <a:lnTo>
                        <a:pt x="24" y="54"/>
                      </a:lnTo>
                      <a:lnTo>
                        <a:pt x="30" y="48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167" name="Freeform 431"/>
                <p:cNvSpPr>
                  <a:spLocks/>
                </p:cNvSpPr>
                <p:nvPr/>
              </p:nvSpPr>
              <p:spPr bwMode="auto">
                <a:xfrm>
                  <a:off x="2982" y="1824"/>
                  <a:ext cx="36" cy="264"/>
                </a:xfrm>
                <a:custGeom>
                  <a:avLst/>
                  <a:gdLst>
                    <a:gd name="T0" fmla="*/ 0 w 36"/>
                    <a:gd name="T1" fmla="*/ 264 h 264"/>
                    <a:gd name="T2" fmla="*/ 6 w 36"/>
                    <a:gd name="T3" fmla="*/ 246 h 264"/>
                    <a:gd name="T4" fmla="*/ 6 w 36"/>
                    <a:gd name="T5" fmla="*/ 210 h 264"/>
                    <a:gd name="T6" fmla="*/ 12 w 36"/>
                    <a:gd name="T7" fmla="*/ 174 h 264"/>
                    <a:gd name="T8" fmla="*/ 18 w 36"/>
                    <a:gd name="T9" fmla="*/ 132 h 264"/>
                    <a:gd name="T10" fmla="*/ 24 w 36"/>
                    <a:gd name="T11" fmla="*/ 90 h 264"/>
                    <a:gd name="T12" fmla="*/ 24 w 36"/>
                    <a:gd name="T13" fmla="*/ 48 h 264"/>
                    <a:gd name="T14" fmla="*/ 30 w 36"/>
                    <a:gd name="T15" fmla="*/ 18 h 264"/>
                    <a:gd name="T16" fmla="*/ 36 w 36"/>
                    <a:gd name="T17" fmla="*/ 0 h 2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6" h="264">
                      <a:moveTo>
                        <a:pt x="0" y="264"/>
                      </a:moveTo>
                      <a:lnTo>
                        <a:pt x="6" y="246"/>
                      </a:lnTo>
                      <a:lnTo>
                        <a:pt x="6" y="210"/>
                      </a:lnTo>
                      <a:lnTo>
                        <a:pt x="12" y="174"/>
                      </a:lnTo>
                      <a:lnTo>
                        <a:pt x="18" y="132"/>
                      </a:lnTo>
                      <a:lnTo>
                        <a:pt x="24" y="90"/>
                      </a:lnTo>
                      <a:lnTo>
                        <a:pt x="24" y="48"/>
                      </a:lnTo>
                      <a:lnTo>
                        <a:pt x="30" y="18"/>
                      </a:lnTo>
                      <a:lnTo>
                        <a:pt x="36" y="0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168" name="Freeform 432"/>
                <p:cNvSpPr>
                  <a:spLocks/>
                </p:cNvSpPr>
                <p:nvPr/>
              </p:nvSpPr>
              <p:spPr bwMode="auto">
                <a:xfrm>
                  <a:off x="3018" y="1818"/>
                  <a:ext cx="36" cy="84"/>
                </a:xfrm>
                <a:custGeom>
                  <a:avLst/>
                  <a:gdLst>
                    <a:gd name="T0" fmla="*/ 0 w 36"/>
                    <a:gd name="T1" fmla="*/ 6 h 84"/>
                    <a:gd name="T2" fmla="*/ 6 w 36"/>
                    <a:gd name="T3" fmla="*/ 0 h 84"/>
                    <a:gd name="T4" fmla="*/ 6 w 36"/>
                    <a:gd name="T5" fmla="*/ 6 h 84"/>
                    <a:gd name="T6" fmla="*/ 12 w 36"/>
                    <a:gd name="T7" fmla="*/ 18 h 84"/>
                    <a:gd name="T8" fmla="*/ 18 w 36"/>
                    <a:gd name="T9" fmla="*/ 30 h 84"/>
                    <a:gd name="T10" fmla="*/ 24 w 36"/>
                    <a:gd name="T11" fmla="*/ 66 h 84"/>
                    <a:gd name="T12" fmla="*/ 30 w 36"/>
                    <a:gd name="T13" fmla="*/ 78 h 84"/>
                    <a:gd name="T14" fmla="*/ 36 w 36"/>
                    <a:gd name="T15" fmla="*/ 84 h 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36" h="84">
                      <a:moveTo>
                        <a:pt x="0" y="6"/>
                      </a:moveTo>
                      <a:lnTo>
                        <a:pt x="6" y="0"/>
                      </a:lnTo>
                      <a:lnTo>
                        <a:pt x="6" y="6"/>
                      </a:lnTo>
                      <a:lnTo>
                        <a:pt x="12" y="18"/>
                      </a:lnTo>
                      <a:lnTo>
                        <a:pt x="18" y="30"/>
                      </a:lnTo>
                      <a:lnTo>
                        <a:pt x="24" y="66"/>
                      </a:lnTo>
                      <a:lnTo>
                        <a:pt x="30" y="78"/>
                      </a:lnTo>
                      <a:lnTo>
                        <a:pt x="36" y="84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169" name="Freeform 433"/>
                <p:cNvSpPr>
                  <a:spLocks/>
                </p:cNvSpPr>
                <p:nvPr/>
              </p:nvSpPr>
              <p:spPr bwMode="auto">
                <a:xfrm>
                  <a:off x="3054" y="1860"/>
                  <a:ext cx="36" cy="42"/>
                </a:xfrm>
                <a:custGeom>
                  <a:avLst/>
                  <a:gdLst>
                    <a:gd name="T0" fmla="*/ 0 w 36"/>
                    <a:gd name="T1" fmla="*/ 42 h 42"/>
                    <a:gd name="T2" fmla="*/ 0 w 36"/>
                    <a:gd name="T3" fmla="*/ 42 h 42"/>
                    <a:gd name="T4" fmla="*/ 6 w 36"/>
                    <a:gd name="T5" fmla="*/ 36 h 42"/>
                    <a:gd name="T6" fmla="*/ 18 w 36"/>
                    <a:gd name="T7" fmla="*/ 18 h 42"/>
                    <a:gd name="T8" fmla="*/ 24 w 36"/>
                    <a:gd name="T9" fmla="*/ 6 h 42"/>
                    <a:gd name="T10" fmla="*/ 30 w 36"/>
                    <a:gd name="T11" fmla="*/ 0 h 42"/>
                    <a:gd name="T12" fmla="*/ 36 w 36"/>
                    <a:gd name="T13" fmla="*/ 0 h 42"/>
                    <a:gd name="T14" fmla="*/ 36 w 36"/>
                    <a:gd name="T15" fmla="*/ 6 h 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36" h="42">
                      <a:moveTo>
                        <a:pt x="0" y="42"/>
                      </a:moveTo>
                      <a:lnTo>
                        <a:pt x="0" y="42"/>
                      </a:lnTo>
                      <a:lnTo>
                        <a:pt x="6" y="36"/>
                      </a:lnTo>
                      <a:lnTo>
                        <a:pt x="18" y="18"/>
                      </a:lnTo>
                      <a:lnTo>
                        <a:pt x="24" y="6"/>
                      </a:lnTo>
                      <a:lnTo>
                        <a:pt x="30" y="0"/>
                      </a:lnTo>
                      <a:lnTo>
                        <a:pt x="36" y="0"/>
                      </a:lnTo>
                      <a:lnTo>
                        <a:pt x="36" y="6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170" name="Freeform 434"/>
                <p:cNvSpPr>
                  <a:spLocks/>
                </p:cNvSpPr>
                <p:nvPr/>
              </p:nvSpPr>
              <p:spPr bwMode="auto">
                <a:xfrm>
                  <a:off x="3090" y="1866"/>
                  <a:ext cx="36" cy="480"/>
                </a:xfrm>
                <a:custGeom>
                  <a:avLst/>
                  <a:gdLst>
                    <a:gd name="T0" fmla="*/ 0 w 36"/>
                    <a:gd name="T1" fmla="*/ 0 h 480"/>
                    <a:gd name="T2" fmla="*/ 0 w 36"/>
                    <a:gd name="T3" fmla="*/ 18 h 480"/>
                    <a:gd name="T4" fmla="*/ 6 w 36"/>
                    <a:gd name="T5" fmla="*/ 36 h 480"/>
                    <a:gd name="T6" fmla="*/ 6 w 36"/>
                    <a:gd name="T7" fmla="*/ 66 h 480"/>
                    <a:gd name="T8" fmla="*/ 12 w 36"/>
                    <a:gd name="T9" fmla="*/ 96 h 480"/>
                    <a:gd name="T10" fmla="*/ 12 w 36"/>
                    <a:gd name="T11" fmla="*/ 162 h 480"/>
                    <a:gd name="T12" fmla="*/ 18 w 36"/>
                    <a:gd name="T13" fmla="*/ 240 h 480"/>
                    <a:gd name="T14" fmla="*/ 24 w 36"/>
                    <a:gd name="T15" fmla="*/ 312 h 480"/>
                    <a:gd name="T16" fmla="*/ 30 w 36"/>
                    <a:gd name="T17" fmla="*/ 384 h 480"/>
                    <a:gd name="T18" fmla="*/ 30 w 36"/>
                    <a:gd name="T19" fmla="*/ 438 h 480"/>
                    <a:gd name="T20" fmla="*/ 36 w 36"/>
                    <a:gd name="T21" fmla="*/ 462 h 480"/>
                    <a:gd name="T22" fmla="*/ 36 w 36"/>
                    <a:gd name="T23" fmla="*/ 480 h 4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36" h="480">
                      <a:moveTo>
                        <a:pt x="0" y="0"/>
                      </a:moveTo>
                      <a:lnTo>
                        <a:pt x="0" y="18"/>
                      </a:lnTo>
                      <a:lnTo>
                        <a:pt x="6" y="36"/>
                      </a:lnTo>
                      <a:lnTo>
                        <a:pt x="6" y="66"/>
                      </a:lnTo>
                      <a:lnTo>
                        <a:pt x="12" y="96"/>
                      </a:lnTo>
                      <a:lnTo>
                        <a:pt x="12" y="162"/>
                      </a:lnTo>
                      <a:lnTo>
                        <a:pt x="18" y="240"/>
                      </a:lnTo>
                      <a:lnTo>
                        <a:pt x="24" y="312"/>
                      </a:lnTo>
                      <a:lnTo>
                        <a:pt x="30" y="384"/>
                      </a:lnTo>
                      <a:lnTo>
                        <a:pt x="30" y="438"/>
                      </a:lnTo>
                      <a:lnTo>
                        <a:pt x="36" y="462"/>
                      </a:lnTo>
                      <a:lnTo>
                        <a:pt x="36" y="480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171" name="Freeform 435"/>
                <p:cNvSpPr>
                  <a:spLocks/>
                </p:cNvSpPr>
                <p:nvPr/>
              </p:nvSpPr>
              <p:spPr bwMode="auto">
                <a:xfrm>
                  <a:off x="3126" y="2316"/>
                  <a:ext cx="30" cy="36"/>
                </a:xfrm>
                <a:custGeom>
                  <a:avLst/>
                  <a:gdLst>
                    <a:gd name="T0" fmla="*/ 0 w 30"/>
                    <a:gd name="T1" fmla="*/ 30 h 36"/>
                    <a:gd name="T2" fmla="*/ 0 w 30"/>
                    <a:gd name="T3" fmla="*/ 36 h 36"/>
                    <a:gd name="T4" fmla="*/ 6 w 30"/>
                    <a:gd name="T5" fmla="*/ 36 h 36"/>
                    <a:gd name="T6" fmla="*/ 12 w 30"/>
                    <a:gd name="T7" fmla="*/ 24 h 36"/>
                    <a:gd name="T8" fmla="*/ 24 w 30"/>
                    <a:gd name="T9" fmla="*/ 6 h 36"/>
                    <a:gd name="T10" fmla="*/ 30 w 30"/>
                    <a:gd name="T11" fmla="*/ 0 h 36"/>
                    <a:gd name="T12" fmla="*/ 30 w 30"/>
                    <a:gd name="T13" fmla="*/ 0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0" h="36">
                      <a:moveTo>
                        <a:pt x="0" y="30"/>
                      </a:moveTo>
                      <a:lnTo>
                        <a:pt x="0" y="36"/>
                      </a:lnTo>
                      <a:lnTo>
                        <a:pt x="6" y="36"/>
                      </a:lnTo>
                      <a:lnTo>
                        <a:pt x="12" y="24"/>
                      </a:lnTo>
                      <a:lnTo>
                        <a:pt x="24" y="6"/>
                      </a:lnTo>
                      <a:lnTo>
                        <a:pt x="30" y="0"/>
                      </a:lnTo>
                      <a:lnTo>
                        <a:pt x="30" y="0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172" name="Freeform 436"/>
                <p:cNvSpPr>
                  <a:spLocks/>
                </p:cNvSpPr>
                <p:nvPr/>
              </p:nvSpPr>
              <p:spPr bwMode="auto">
                <a:xfrm>
                  <a:off x="3156" y="2316"/>
                  <a:ext cx="36" cy="42"/>
                </a:xfrm>
                <a:custGeom>
                  <a:avLst/>
                  <a:gdLst>
                    <a:gd name="T0" fmla="*/ 0 w 36"/>
                    <a:gd name="T1" fmla="*/ 0 h 42"/>
                    <a:gd name="T2" fmla="*/ 6 w 36"/>
                    <a:gd name="T3" fmla="*/ 0 h 42"/>
                    <a:gd name="T4" fmla="*/ 6 w 36"/>
                    <a:gd name="T5" fmla="*/ 12 h 42"/>
                    <a:gd name="T6" fmla="*/ 18 w 36"/>
                    <a:gd name="T7" fmla="*/ 24 h 42"/>
                    <a:gd name="T8" fmla="*/ 30 w 36"/>
                    <a:gd name="T9" fmla="*/ 42 h 42"/>
                    <a:gd name="T10" fmla="*/ 30 w 36"/>
                    <a:gd name="T11" fmla="*/ 42 h 42"/>
                    <a:gd name="T12" fmla="*/ 36 w 36"/>
                    <a:gd name="T13" fmla="*/ 36 h 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6" h="42">
                      <a:moveTo>
                        <a:pt x="0" y="0"/>
                      </a:moveTo>
                      <a:lnTo>
                        <a:pt x="6" y="0"/>
                      </a:lnTo>
                      <a:lnTo>
                        <a:pt x="6" y="12"/>
                      </a:lnTo>
                      <a:lnTo>
                        <a:pt x="18" y="24"/>
                      </a:lnTo>
                      <a:lnTo>
                        <a:pt x="30" y="42"/>
                      </a:lnTo>
                      <a:lnTo>
                        <a:pt x="30" y="42"/>
                      </a:lnTo>
                      <a:lnTo>
                        <a:pt x="36" y="36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173" name="Freeform 437"/>
                <p:cNvSpPr>
                  <a:spLocks/>
                </p:cNvSpPr>
                <p:nvPr/>
              </p:nvSpPr>
              <p:spPr bwMode="auto">
                <a:xfrm>
                  <a:off x="3192" y="2148"/>
                  <a:ext cx="36" cy="204"/>
                </a:xfrm>
                <a:custGeom>
                  <a:avLst/>
                  <a:gdLst>
                    <a:gd name="T0" fmla="*/ 0 w 36"/>
                    <a:gd name="T1" fmla="*/ 204 h 204"/>
                    <a:gd name="T2" fmla="*/ 6 w 36"/>
                    <a:gd name="T3" fmla="*/ 192 h 204"/>
                    <a:gd name="T4" fmla="*/ 6 w 36"/>
                    <a:gd name="T5" fmla="*/ 168 h 204"/>
                    <a:gd name="T6" fmla="*/ 12 w 36"/>
                    <a:gd name="T7" fmla="*/ 144 h 204"/>
                    <a:gd name="T8" fmla="*/ 18 w 36"/>
                    <a:gd name="T9" fmla="*/ 114 h 204"/>
                    <a:gd name="T10" fmla="*/ 24 w 36"/>
                    <a:gd name="T11" fmla="*/ 54 h 204"/>
                    <a:gd name="T12" fmla="*/ 30 w 36"/>
                    <a:gd name="T13" fmla="*/ 24 h 204"/>
                    <a:gd name="T14" fmla="*/ 36 w 36"/>
                    <a:gd name="T15" fmla="*/ 0 h 2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36" h="204">
                      <a:moveTo>
                        <a:pt x="0" y="204"/>
                      </a:moveTo>
                      <a:lnTo>
                        <a:pt x="6" y="192"/>
                      </a:lnTo>
                      <a:lnTo>
                        <a:pt x="6" y="168"/>
                      </a:lnTo>
                      <a:lnTo>
                        <a:pt x="12" y="144"/>
                      </a:lnTo>
                      <a:lnTo>
                        <a:pt x="18" y="114"/>
                      </a:lnTo>
                      <a:lnTo>
                        <a:pt x="24" y="54"/>
                      </a:lnTo>
                      <a:lnTo>
                        <a:pt x="30" y="24"/>
                      </a:lnTo>
                      <a:lnTo>
                        <a:pt x="36" y="0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174" name="Freeform 438"/>
                <p:cNvSpPr>
                  <a:spLocks/>
                </p:cNvSpPr>
                <p:nvPr/>
              </p:nvSpPr>
              <p:spPr bwMode="auto">
                <a:xfrm>
                  <a:off x="3228" y="1968"/>
                  <a:ext cx="36" cy="180"/>
                </a:xfrm>
                <a:custGeom>
                  <a:avLst/>
                  <a:gdLst>
                    <a:gd name="T0" fmla="*/ 0 w 36"/>
                    <a:gd name="T1" fmla="*/ 180 h 180"/>
                    <a:gd name="T2" fmla="*/ 6 w 36"/>
                    <a:gd name="T3" fmla="*/ 126 h 180"/>
                    <a:gd name="T4" fmla="*/ 18 w 36"/>
                    <a:gd name="T5" fmla="*/ 78 h 180"/>
                    <a:gd name="T6" fmla="*/ 24 w 36"/>
                    <a:gd name="T7" fmla="*/ 30 h 180"/>
                    <a:gd name="T8" fmla="*/ 30 w 36"/>
                    <a:gd name="T9" fmla="*/ 12 h 180"/>
                    <a:gd name="T10" fmla="*/ 36 w 36"/>
                    <a:gd name="T11" fmla="*/ 0 h 1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6" h="180">
                      <a:moveTo>
                        <a:pt x="0" y="180"/>
                      </a:moveTo>
                      <a:lnTo>
                        <a:pt x="6" y="126"/>
                      </a:lnTo>
                      <a:lnTo>
                        <a:pt x="18" y="78"/>
                      </a:lnTo>
                      <a:lnTo>
                        <a:pt x="24" y="30"/>
                      </a:lnTo>
                      <a:lnTo>
                        <a:pt x="30" y="12"/>
                      </a:lnTo>
                      <a:lnTo>
                        <a:pt x="36" y="0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175" name="Freeform 439"/>
                <p:cNvSpPr>
                  <a:spLocks/>
                </p:cNvSpPr>
                <p:nvPr/>
              </p:nvSpPr>
              <p:spPr bwMode="auto">
                <a:xfrm>
                  <a:off x="3264" y="1968"/>
                  <a:ext cx="36" cy="18"/>
                </a:xfrm>
                <a:custGeom>
                  <a:avLst/>
                  <a:gdLst>
                    <a:gd name="T0" fmla="*/ 0 w 36"/>
                    <a:gd name="T1" fmla="*/ 0 h 18"/>
                    <a:gd name="T2" fmla="*/ 6 w 36"/>
                    <a:gd name="T3" fmla="*/ 0 h 18"/>
                    <a:gd name="T4" fmla="*/ 18 w 36"/>
                    <a:gd name="T5" fmla="*/ 0 h 18"/>
                    <a:gd name="T6" fmla="*/ 30 w 36"/>
                    <a:gd name="T7" fmla="*/ 6 h 18"/>
                    <a:gd name="T8" fmla="*/ 36 w 36"/>
                    <a:gd name="T9" fmla="*/ 18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8">
                      <a:moveTo>
                        <a:pt x="0" y="0"/>
                      </a:moveTo>
                      <a:lnTo>
                        <a:pt x="6" y="0"/>
                      </a:lnTo>
                      <a:lnTo>
                        <a:pt x="18" y="0"/>
                      </a:lnTo>
                      <a:lnTo>
                        <a:pt x="30" y="6"/>
                      </a:lnTo>
                      <a:lnTo>
                        <a:pt x="36" y="18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176" name="Freeform 440"/>
                <p:cNvSpPr>
                  <a:spLocks/>
                </p:cNvSpPr>
                <p:nvPr/>
              </p:nvSpPr>
              <p:spPr bwMode="auto">
                <a:xfrm>
                  <a:off x="3300" y="1986"/>
                  <a:ext cx="30" cy="528"/>
                </a:xfrm>
                <a:custGeom>
                  <a:avLst/>
                  <a:gdLst>
                    <a:gd name="T0" fmla="*/ 0 w 30"/>
                    <a:gd name="T1" fmla="*/ 0 h 528"/>
                    <a:gd name="T2" fmla="*/ 0 w 30"/>
                    <a:gd name="T3" fmla="*/ 18 h 528"/>
                    <a:gd name="T4" fmla="*/ 6 w 30"/>
                    <a:gd name="T5" fmla="*/ 48 h 528"/>
                    <a:gd name="T6" fmla="*/ 6 w 30"/>
                    <a:gd name="T7" fmla="*/ 78 h 528"/>
                    <a:gd name="T8" fmla="*/ 6 w 30"/>
                    <a:gd name="T9" fmla="*/ 114 h 528"/>
                    <a:gd name="T10" fmla="*/ 12 w 30"/>
                    <a:gd name="T11" fmla="*/ 192 h 528"/>
                    <a:gd name="T12" fmla="*/ 12 w 30"/>
                    <a:gd name="T13" fmla="*/ 270 h 528"/>
                    <a:gd name="T14" fmla="*/ 18 w 30"/>
                    <a:gd name="T15" fmla="*/ 354 h 528"/>
                    <a:gd name="T16" fmla="*/ 24 w 30"/>
                    <a:gd name="T17" fmla="*/ 432 h 528"/>
                    <a:gd name="T18" fmla="*/ 24 w 30"/>
                    <a:gd name="T19" fmla="*/ 462 h 528"/>
                    <a:gd name="T20" fmla="*/ 24 w 30"/>
                    <a:gd name="T21" fmla="*/ 492 h 528"/>
                    <a:gd name="T22" fmla="*/ 30 w 30"/>
                    <a:gd name="T23" fmla="*/ 510 h 528"/>
                    <a:gd name="T24" fmla="*/ 30 w 30"/>
                    <a:gd name="T25" fmla="*/ 528 h 5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0" h="528">
                      <a:moveTo>
                        <a:pt x="0" y="0"/>
                      </a:moveTo>
                      <a:lnTo>
                        <a:pt x="0" y="18"/>
                      </a:lnTo>
                      <a:lnTo>
                        <a:pt x="6" y="48"/>
                      </a:lnTo>
                      <a:lnTo>
                        <a:pt x="6" y="78"/>
                      </a:lnTo>
                      <a:lnTo>
                        <a:pt x="6" y="114"/>
                      </a:lnTo>
                      <a:lnTo>
                        <a:pt x="12" y="192"/>
                      </a:lnTo>
                      <a:lnTo>
                        <a:pt x="12" y="270"/>
                      </a:lnTo>
                      <a:lnTo>
                        <a:pt x="18" y="354"/>
                      </a:lnTo>
                      <a:lnTo>
                        <a:pt x="24" y="432"/>
                      </a:lnTo>
                      <a:lnTo>
                        <a:pt x="24" y="462"/>
                      </a:lnTo>
                      <a:lnTo>
                        <a:pt x="24" y="492"/>
                      </a:lnTo>
                      <a:lnTo>
                        <a:pt x="30" y="510"/>
                      </a:lnTo>
                      <a:lnTo>
                        <a:pt x="30" y="528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177" name="Freeform 441"/>
                <p:cNvSpPr>
                  <a:spLocks/>
                </p:cNvSpPr>
                <p:nvPr/>
              </p:nvSpPr>
              <p:spPr bwMode="auto">
                <a:xfrm>
                  <a:off x="3330" y="2388"/>
                  <a:ext cx="36" cy="138"/>
                </a:xfrm>
                <a:custGeom>
                  <a:avLst/>
                  <a:gdLst>
                    <a:gd name="T0" fmla="*/ 0 w 36"/>
                    <a:gd name="T1" fmla="*/ 126 h 138"/>
                    <a:gd name="T2" fmla="*/ 0 w 36"/>
                    <a:gd name="T3" fmla="*/ 138 h 138"/>
                    <a:gd name="T4" fmla="*/ 6 w 36"/>
                    <a:gd name="T5" fmla="*/ 138 h 138"/>
                    <a:gd name="T6" fmla="*/ 6 w 36"/>
                    <a:gd name="T7" fmla="*/ 138 h 138"/>
                    <a:gd name="T8" fmla="*/ 12 w 36"/>
                    <a:gd name="T9" fmla="*/ 120 h 138"/>
                    <a:gd name="T10" fmla="*/ 18 w 36"/>
                    <a:gd name="T11" fmla="*/ 96 h 138"/>
                    <a:gd name="T12" fmla="*/ 24 w 36"/>
                    <a:gd name="T13" fmla="*/ 66 h 138"/>
                    <a:gd name="T14" fmla="*/ 24 w 36"/>
                    <a:gd name="T15" fmla="*/ 36 h 138"/>
                    <a:gd name="T16" fmla="*/ 30 w 36"/>
                    <a:gd name="T17" fmla="*/ 12 h 138"/>
                    <a:gd name="T18" fmla="*/ 36 w 36"/>
                    <a:gd name="T19" fmla="*/ 0 h 1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6" h="138">
                      <a:moveTo>
                        <a:pt x="0" y="126"/>
                      </a:moveTo>
                      <a:lnTo>
                        <a:pt x="0" y="138"/>
                      </a:lnTo>
                      <a:lnTo>
                        <a:pt x="6" y="138"/>
                      </a:lnTo>
                      <a:lnTo>
                        <a:pt x="6" y="138"/>
                      </a:lnTo>
                      <a:lnTo>
                        <a:pt x="12" y="120"/>
                      </a:lnTo>
                      <a:lnTo>
                        <a:pt x="18" y="96"/>
                      </a:lnTo>
                      <a:lnTo>
                        <a:pt x="24" y="66"/>
                      </a:lnTo>
                      <a:lnTo>
                        <a:pt x="24" y="36"/>
                      </a:lnTo>
                      <a:lnTo>
                        <a:pt x="30" y="12"/>
                      </a:lnTo>
                      <a:lnTo>
                        <a:pt x="36" y="0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178" name="Freeform 442"/>
                <p:cNvSpPr>
                  <a:spLocks/>
                </p:cNvSpPr>
                <p:nvPr/>
              </p:nvSpPr>
              <p:spPr bwMode="auto">
                <a:xfrm>
                  <a:off x="3366" y="2376"/>
                  <a:ext cx="36" cy="12"/>
                </a:xfrm>
                <a:custGeom>
                  <a:avLst/>
                  <a:gdLst>
                    <a:gd name="T0" fmla="*/ 0 w 36"/>
                    <a:gd name="T1" fmla="*/ 12 h 12"/>
                    <a:gd name="T2" fmla="*/ 6 w 36"/>
                    <a:gd name="T3" fmla="*/ 12 h 12"/>
                    <a:gd name="T4" fmla="*/ 18 w 36"/>
                    <a:gd name="T5" fmla="*/ 12 h 12"/>
                    <a:gd name="T6" fmla="*/ 30 w 36"/>
                    <a:gd name="T7" fmla="*/ 6 h 12"/>
                    <a:gd name="T8" fmla="*/ 36 w 36"/>
                    <a:gd name="T9" fmla="*/ 0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2">
                      <a:moveTo>
                        <a:pt x="0" y="12"/>
                      </a:moveTo>
                      <a:lnTo>
                        <a:pt x="6" y="12"/>
                      </a:lnTo>
                      <a:lnTo>
                        <a:pt x="18" y="12"/>
                      </a:lnTo>
                      <a:lnTo>
                        <a:pt x="30" y="6"/>
                      </a:lnTo>
                      <a:lnTo>
                        <a:pt x="36" y="0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179" name="Freeform 443"/>
                <p:cNvSpPr>
                  <a:spLocks/>
                </p:cNvSpPr>
                <p:nvPr/>
              </p:nvSpPr>
              <p:spPr bwMode="auto">
                <a:xfrm>
                  <a:off x="3402" y="2076"/>
                  <a:ext cx="36" cy="300"/>
                </a:xfrm>
                <a:custGeom>
                  <a:avLst/>
                  <a:gdLst>
                    <a:gd name="T0" fmla="*/ 0 w 36"/>
                    <a:gd name="T1" fmla="*/ 300 h 300"/>
                    <a:gd name="T2" fmla="*/ 6 w 36"/>
                    <a:gd name="T3" fmla="*/ 276 h 300"/>
                    <a:gd name="T4" fmla="*/ 6 w 36"/>
                    <a:gd name="T5" fmla="*/ 246 h 300"/>
                    <a:gd name="T6" fmla="*/ 12 w 36"/>
                    <a:gd name="T7" fmla="*/ 204 h 300"/>
                    <a:gd name="T8" fmla="*/ 18 w 36"/>
                    <a:gd name="T9" fmla="*/ 162 h 300"/>
                    <a:gd name="T10" fmla="*/ 24 w 36"/>
                    <a:gd name="T11" fmla="*/ 78 h 300"/>
                    <a:gd name="T12" fmla="*/ 30 w 36"/>
                    <a:gd name="T13" fmla="*/ 36 h 300"/>
                    <a:gd name="T14" fmla="*/ 36 w 36"/>
                    <a:gd name="T15" fmla="*/ 0 h 3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36" h="300">
                      <a:moveTo>
                        <a:pt x="0" y="300"/>
                      </a:moveTo>
                      <a:lnTo>
                        <a:pt x="6" y="276"/>
                      </a:lnTo>
                      <a:lnTo>
                        <a:pt x="6" y="246"/>
                      </a:lnTo>
                      <a:lnTo>
                        <a:pt x="12" y="204"/>
                      </a:lnTo>
                      <a:lnTo>
                        <a:pt x="18" y="162"/>
                      </a:lnTo>
                      <a:lnTo>
                        <a:pt x="24" y="78"/>
                      </a:lnTo>
                      <a:lnTo>
                        <a:pt x="30" y="36"/>
                      </a:lnTo>
                      <a:lnTo>
                        <a:pt x="36" y="0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180" name="Freeform 444"/>
                <p:cNvSpPr>
                  <a:spLocks/>
                </p:cNvSpPr>
                <p:nvPr/>
              </p:nvSpPr>
              <p:spPr bwMode="auto">
                <a:xfrm>
                  <a:off x="3438" y="1860"/>
                  <a:ext cx="36" cy="216"/>
                </a:xfrm>
                <a:custGeom>
                  <a:avLst/>
                  <a:gdLst>
                    <a:gd name="T0" fmla="*/ 0 w 36"/>
                    <a:gd name="T1" fmla="*/ 216 h 216"/>
                    <a:gd name="T2" fmla="*/ 12 w 36"/>
                    <a:gd name="T3" fmla="*/ 144 h 216"/>
                    <a:gd name="T4" fmla="*/ 18 w 36"/>
                    <a:gd name="T5" fmla="*/ 78 h 216"/>
                    <a:gd name="T6" fmla="*/ 24 w 36"/>
                    <a:gd name="T7" fmla="*/ 48 h 216"/>
                    <a:gd name="T8" fmla="*/ 30 w 36"/>
                    <a:gd name="T9" fmla="*/ 24 h 216"/>
                    <a:gd name="T10" fmla="*/ 30 w 36"/>
                    <a:gd name="T11" fmla="*/ 6 h 216"/>
                    <a:gd name="T12" fmla="*/ 36 w 36"/>
                    <a:gd name="T13" fmla="*/ 0 h 2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6" h="216">
                      <a:moveTo>
                        <a:pt x="0" y="216"/>
                      </a:moveTo>
                      <a:lnTo>
                        <a:pt x="12" y="144"/>
                      </a:lnTo>
                      <a:lnTo>
                        <a:pt x="18" y="78"/>
                      </a:lnTo>
                      <a:lnTo>
                        <a:pt x="24" y="48"/>
                      </a:lnTo>
                      <a:lnTo>
                        <a:pt x="30" y="24"/>
                      </a:lnTo>
                      <a:lnTo>
                        <a:pt x="30" y="6"/>
                      </a:lnTo>
                      <a:lnTo>
                        <a:pt x="36" y="0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181" name="Freeform 445"/>
                <p:cNvSpPr>
                  <a:spLocks/>
                </p:cNvSpPr>
                <p:nvPr/>
              </p:nvSpPr>
              <p:spPr bwMode="auto">
                <a:xfrm>
                  <a:off x="3474" y="1860"/>
                  <a:ext cx="30" cy="192"/>
                </a:xfrm>
                <a:custGeom>
                  <a:avLst/>
                  <a:gdLst>
                    <a:gd name="T0" fmla="*/ 0 w 30"/>
                    <a:gd name="T1" fmla="*/ 0 h 192"/>
                    <a:gd name="T2" fmla="*/ 6 w 30"/>
                    <a:gd name="T3" fmla="*/ 6 h 192"/>
                    <a:gd name="T4" fmla="*/ 6 w 30"/>
                    <a:gd name="T5" fmla="*/ 30 h 192"/>
                    <a:gd name="T6" fmla="*/ 12 w 30"/>
                    <a:gd name="T7" fmla="*/ 54 h 192"/>
                    <a:gd name="T8" fmla="*/ 12 w 30"/>
                    <a:gd name="T9" fmla="*/ 90 h 192"/>
                    <a:gd name="T10" fmla="*/ 18 w 30"/>
                    <a:gd name="T11" fmla="*/ 126 h 192"/>
                    <a:gd name="T12" fmla="*/ 24 w 30"/>
                    <a:gd name="T13" fmla="*/ 156 h 192"/>
                    <a:gd name="T14" fmla="*/ 24 w 30"/>
                    <a:gd name="T15" fmla="*/ 180 h 192"/>
                    <a:gd name="T16" fmla="*/ 30 w 30"/>
                    <a:gd name="T17" fmla="*/ 192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0" h="192">
                      <a:moveTo>
                        <a:pt x="0" y="0"/>
                      </a:moveTo>
                      <a:lnTo>
                        <a:pt x="6" y="6"/>
                      </a:lnTo>
                      <a:lnTo>
                        <a:pt x="6" y="30"/>
                      </a:lnTo>
                      <a:lnTo>
                        <a:pt x="12" y="54"/>
                      </a:lnTo>
                      <a:lnTo>
                        <a:pt x="12" y="90"/>
                      </a:lnTo>
                      <a:lnTo>
                        <a:pt x="18" y="126"/>
                      </a:lnTo>
                      <a:lnTo>
                        <a:pt x="24" y="156"/>
                      </a:lnTo>
                      <a:lnTo>
                        <a:pt x="24" y="180"/>
                      </a:lnTo>
                      <a:lnTo>
                        <a:pt x="30" y="192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182" name="Freeform 446"/>
                <p:cNvSpPr>
                  <a:spLocks/>
                </p:cNvSpPr>
                <p:nvPr/>
              </p:nvSpPr>
              <p:spPr bwMode="auto">
                <a:xfrm>
                  <a:off x="3504" y="1920"/>
                  <a:ext cx="36" cy="132"/>
                </a:xfrm>
                <a:custGeom>
                  <a:avLst/>
                  <a:gdLst>
                    <a:gd name="T0" fmla="*/ 0 w 36"/>
                    <a:gd name="T1" fmla="*/ 132 h 132"/>
                    <a:gd name="T2" fmla="*/ 6 w 36"/>
                    <a:gd name="T3" fmla="*/ 126 h 132"/>
                    <a:gd name="T4" fmla="*/ 6 w 36"/>
                    <a:gd name="T5" fmla="*/ 114 h 132"/>
                    <a:gd name="T6" fmla="*/ 12 w 36"/>
                    <a:gd name="T7" fmla="*/ 90 h 132"/>
                    <a:gd name="T8" fmla="*/ 18 w 36"/>
                    <a:gd name="T9" fmla="*/ 66 h 132"/>
                    <a:gd name="T10" fmla="*/ 24 w 36"/>
                    <a:gd name="T11" fmla="*/ 36 h 132"/>
                    <a:gd name="T12" fmla="*/ 24 w 36"/>
                    <a:gd name="T13" fmla="*/ 12 h 132"/>
                    <a:gd name="T14" fmla="*/ 30 w 36"/>
                    <a:gd name="T15" fmla="*/ 0 h 132"/>
                    <a:gd name="T16" fmla="*/ 36 w 36"/>
                    <a:gd name="T17" fmla="*/ 0 h 1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6" h="132">
                      <a:moveTo>
                        <a:pt x="0" y="132"/>
                      </a:moveTo>
                      <a:lnTo>
                        <a:pt x="6" y="126"/>
                      </a:lnTo>
                      <a:lnTo>
                        <a:pt x="6" y="114"/>
                      </a:lnTo>
                      <a:lnTo>
                        <a:pt x="12" y="90"/>
                      </a:lnTo>
                      <a:lnTo>
                        <a:pt x="18" y="66"/>
                      </a:lnTo>
                      <a:lnTo>
                        <a:pt x="24" y="36"/>
                      </a:lnTo>
                      <a:lnTo>
                        <a:pt x="24" y="12"/>
                      </a:lnTo>
                      <a:lnTo>
                        <a:pt x="30" y="0"/>
                      </a:lnTo>
                      <a:lnTo>
                        <a:pt x="36" y="0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183" name="Freeform 447"/>
                <p:cNvSpPr>
                  <a:spLocks/>
                </p:cNvSpPr>
                <p:nvPr/>
              </p:nvSpPr>
              <p:spPr bwMode="auto">
                <a:xfrm>
                  <a:off x="3540" y="1920"/>
                  <a:ext cx="36" cy="234"/>
                </a:xfrm>
                <a:custGeom>
                  <a:avLst/>
                  <a:gdLst>
                    <a:gd name="T0" fmla="*/ 0 w 36"/>
                    <a:gd name="T1" fmla="*/ 0 h 234"/>
                    <a:gd name="T2" fmla="*/ 6 w 36"/>
                    <a:gd name="T3" fmla="*/ 12 h 234"/>
                    <a:gd name="T4" fmla="*/ 6 w 36"/>
                    <a:gd name="T5" fmla="*/ 30 h 234"/>
                    <a:gd name="T6" fmla="*/ 12 w 36"/>
                    <a:gd name="T7" fmla="*/ 60 h 234"/>
                    <a:gd name="T8" fmla="*/ 18 w 36"/>
                    <a:gd name="T9" fmla="*/ 96 h 234"/>
                    <a:gd name="T10" fmla="*/ 24 w 36"/>
                    <a:gd name="T11" fmla="*/ 168 h 234"/>
                    <a:gd name="T12" fmla="*/ 30 w 36"/>
                    <a:gd name="T13" fmla="*/ 204 h 234"/>
                    <a:gd name="T14" fmla="*/ 36 w 36"/>
                    <a:gd name="T15" fmla="*/ 234 h 2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36" h="234">
                      <a:moveTo>
                        <a:pt x="0" y="0"/>
                      </a:moveTo>
                      <a:lnTo>
                        <a:pt x="6" y="12"/>
                      </a:lnTo>
                      <a:lnTo>
                        <a:pt x="6" y="30"/>
                      </a:lnTo>
                      <a:lnTo>
                        <a:pt x="12" y="60"/>
                      </a:lnTo>
                      <a:lnTo>
                        <a:pt x="18" y="96"/>
                      </a:lnTo>
                      <a:lnTo>
                        <a:pt x="24" y="168"/>
                      </a:lnTo>
                      <a:lnTo>
                        <a:pt x="30" y="204"/>
                      </a:lnTo>
                      <a:lnTo>
                        <a:pt x="36" y="234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</p:grpSp>
          <p:grpSp>
            <p:nvGrpSpPr>
              <p:cNvPr id="117184" name="Group 448"/>
              <p:cNvGrpSpPr>
                <a:grpSpLocks/>
              </p:cNvGrpSpPr>
              <p:nvPr/>
            </p:nvGrpSpPr>
            <p:grpSpPr bwMode="auto">
              <a:xfrm rot="5400000" flipH="1">
                <a:off x="1074" y="2658"/>
                <a:ext cx="1224" cy="180"/>
                <a:chOff x="1872" y="1866"/>
                <a:chExt cx="1704" cy="786"/>
              </a:xfrm>
            </p:grpSpPr>
            <p:sp>
              <p:nvSpPr>
                <p:cNvPr id="117185" name="Freeform 449"/>
                <p:cNvSpPr>
                  <a:spLocks/>
                </p:cNvSpPr>
                <p:nvPr/>
              </p:nvSpPr>
              <p:spPr bwMode="auto">
                <a:xfrm>
                  <a:off x="1872" y="2412"/>
                  <a:ext cx="36" cy="240"/>
                </a:xfrm>
                <a:custGeom>
                  <a:avLst/>
                  <a:gdLst>
                    <a:gd name="T0" fmla="*/ 0 w 36"/>
                    <a:gd name="T1" fmla="*/ 240 h 240"/>
                    <a:gd name="T2" fmla="*/ 12 w 36"/>
                    <a:gd name="T3" fmla="*/ 186 h 240"/>
                    <a:gd name="T4" fmla="*/ 18 w 36"/>
                    <a:gd name="T5" fmla="*/ 138 h 240"/>
                    <a:gd name="T6" fmla="*/ 24 w 36"/>
                    <a:gd name="T7" fmla="*/ 108 h 240"/>
                    <a:gd name="T8" fmla="*/ 30 w 36"/>
                    <a:gd name="T9" fmla="*/ 78 h 240"/>
                    <a:gd name="T10" fmla="*/ 30 w 36"/>
                    <a:gd name="T11" fmla="*/ 42 h 240"/>
                    <a:gd name="T12" fmla="*/ 36 w 36"/>
                    <a:gd name="T13" fmla="*/ 0 h 2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6" h="240">
                      <a:moveTo>
                        <a:pt x="0" y="240"/>
                      </a:moveTo>
                      <a:lnTo>
                        <a:pt x="12" y="186"/>
                      </a:lnTo>
                      <a:lnTo>
                        <a:pt x="18" y="138"/>
                      </a:lnTo>
                      <a:lnTo>
                        <a:pt x="24" y="108"/>
                      </a:lnTo>
                      <a:lnTo>
                        <a:pt x="30" y="78"/>
                      </a:lnTo>
                      <a:lnTo>
                        <a:pt x="30" y="42"/>
                      </a:lnTo>
                      <a:lnTo>
                        <a:pt x="36" y="0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186" name="Freeform 450"/>
                <p:cNvSpPr>
                  <a:spLocks/>
                </p:cNvSpPr>
                <p:nvPr/>
              </p:nvSpPr>
              <p:spPr bwMode="auto">
                <a:xfrm>
                  <a:off x="1908" y="1908"/>
                  <a:ext cx="30" cy="504"/>
                </a:xfrm>
                <a:custGeom>
                  <a:avLst/>
                  <a:gdLst>
                    <a:gd name="T0" fmla="*/ 0 w 30"/>
                    <a:gd name="T1" fmla="*/ 504 h 504"/>
                    <a:gd name="T2" fmla="*/ 6 w 30"/>
                    <a:gd name="T3" fmla="*/ 450 h 504"/>
                    <a:gd name="T4" fmla="*/ 6 w 30"/>
                    <a:gd name="T5" fmla="*/ 384 h 504"/>
                    <a:gd name="T6" fmla="*/ 12 w 30"/>
                    <a:gd name="T7" fmla="*/ 312 h 504"/>
                    <a:gd name="T8" fmla="*/ 12 w 30"/>
                    <a:gd name="T9" fmla="*/ 240 h 504"/>
                    <a:gd name="T10" fmla="*/ 18 w 30"/>
                    <a:gd name="T11" fmla="*/ 168 h 504"/>
                    <a:gd name="T12" fmla="*/ 24 w 30"/>
                    <a:gd name="T13" fmla="*/ 102 h 504"/>
                    <a:gd name="T14" fmla="*/ 24 w 30"/>
                    <a:gd name="T15" fmla="*/ 42 h 504"/>
                    <a:gd name="T16" fmla="*/ 30 w 30"/>
                    <a:gd name="T17" fmla="*/ 18 h 504"/>
                    <a:gd name="T18" fmla="*/ 30 w 30"/>
                    <a:gd name="T19" fmla="*/ 0 h 5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0" h="504">
                      <a:moveTo>
                        <a:pt x="0" y="504"/>
                      </a:moveTo>
                      <a:lnTo>
                        <a:pt x="6" y="450"/>
                      </a:lnTo>
                      <a:lnTo>
                        <a:pt x="6" y="384"/>
                      </a:lnTo>
                      <a:lnTo>
                        <a:pt x="12" y="312"/>
                      </a:lnTo>
                      <a:lnTo>
                        <a:pt x="12" y="240"/>
                      </a:lnTo>
                      <a:lnTo>
                        <a:pt x="18" y="168"/>
                      </a:lnTo>
                      <a:lnTo>
                        <a:pt x="24" y="102"/>
                      </a:lnTo>
                      <a:lnTo>
                        <a:pt x="24" y="42"/>
                      </a:lnTo>
                      <a:lnTo>
                        <a:pt x="30" y="18"/>
                      </a:lnTo>
                      <a:lnTo>
                        <a:pt x="30" y="0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187" name="Freeform 451"/>
                <p:cNvSpPr>
                  <a:spLocks/>
                </p:cNvSpPr>
                <p:nvPr/>
              </p:nvSpPr>
              <p:spPr bwMode="auto">
                <a:xfrm>
                  <a:off x="1938" y="1866"/>
                  <a:ext cx="36" cy="42"/>
                </a:xfrm>
                <a:custGeom>
                  <a:avLst/>
                  <a:gdLst>
                    <a:gd name="T0" fmla="*/ 0 w 36"/>
                    <a:gd name="T1" fmla="*/ 42 h 42"/>
                    <a:gd name="T2" fmla="*/ 6 w 36"/>
                    <a:gd name="T3" fmla="*/ 24 h 42"/>
                    <a:gd name="T4" fmla="*/ 18 w 36"/>
                    <a:gd name="T5" fmla="*/ 12 h 42"/>
                    <a:gd name="T6" fmla="*/ 30 w 36"/>
                    <a:gd name="T7" fmla="*/ 0 h 42"/>
                    <a:gd name="T8" fmla="*/ 36 w 36"/>
                    <a:gd name="T9" fmla="*/ 0 h 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42">
                      <a:moveTo>
                        <a:pt x="0" y="42"/>
                      </a:moveTo>
                      <a:lnTo>
                        <a:pt x="6" y="24"/>
                      </a:lnTo>
                      <a:lnTo>
                        <a:pt x="18" y="12"/>
                      </a:lnTo>
                      <a:lnTo>
                        <a:pt x="30" y="0"/>
                      </a:lnTo>
                      <a:lnTo>
                        <a:pt x="36" y="0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188" name="Freeform 452"/>
                <p:cNvSpPr>
                  <a:spLocks/>
                </p:cNvSpPr>
                <p:nvPr/>
              </p:nvSpPr>
              <p:spPr bwMode="auto">
                <a:xfrm>
                  <a:off x="1974" y="1866"/>
                  <a:ext cx="36" cy="108"/>
                </a:xfrm>
                <a:custGeom>
                  <a:avLst/>
                  <a:gdLst>
                    <a:gd name="T0" fmla="*/ 0 w 36"/>
                    <a:gd name="T1" fmla="*/ 0 h 108"/>
                    <a:gd name="T2" fmla="*/ 6 w 36"/>
                    <a:gd name="T3" fmla="*/ 12 h 108"/>
                    <a:gd name="T4" fmla="*/ 18 w 36"/>
                    <a:gd name="T5" fmla="*/ 36 h 108"/>
                    <a:gd name="T6" fmla="*/ 30 w 36"/>
                    <a:gd name="T7" fmla="*/ 66 h 108"/>
                    <a:gd name="T8" fmla="*/ 36 w 36"/>
                    <a:gd name="T9" fmla="*/ 108 h 1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08">
                      <a:moveTo>
                        <a:pt x="0" y="0"/>
                      </a:moveTo>
                      <a:lnTo>
                        <a:pt x="6" y="12"/>
                      </a:lnTo>
                      <a:lnTo>
                        <a:pt x="18" y="36"/>
                      </a:lnTo>
                      <a:lnTo>
                        <a:pt x="30" y="66"/>
                      </a:lnTo>
                      <a:lnTo>
                        <a:pt x="36" y="108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189" name="Freeform 453"/>
                <p:cNvSpPr>
                  <a:spLocks/>
                </p:cNvSpPr>
                <p:nvPr/>
              </p:nvSpPr>
              <p:spPr bwMode="auto">
                <a:xfrm>
                  <a:off x="2010" y="1974"/>
                  <a:ext cx="36" cy="450"/>
                </a:xfrm>
                <a:custGeom>
                  <a:avLst/>
                  <a:gdLst>
                    <a:gd name="T0" fmla="*/ 0 w 36"/>
                    <a:gd name="T1" fmla="*/ 0 h 450"/>
                    <a:gd name="T2" fmla="*/ 0 w 36"/>
                    <a:gd name="T3" fmla="*/ 18 h 450"/>
                    <a:gd name="T4" fmla="*/ 6 w 36"/>
                    <a:gd name="T5" fmla="*/ 42 h 450"/>
                    <a:gd name="T6" fmla="*/ 6 w 36"/>
                    <a:gd name="T7" fmla="*/ 102 h 450"/>
                    <a:gd name="T8" fmla="*/ 12 w 36"/>
                    <a:gd name="T9" fmla="*/ 168 h 450"/>
                    <a:gd name="T10" fmla="*/ 18 w 36"/>
                    <a:gd name="T11" fmla="*/ 234 h 450"/>
                    <a:gd name="T12" fmla="*/ 24 w 36"/>
                    <a:gd name="T13" fmla="*/ 306 h 450"/>
                    <a:gd name="T14" fmla="*/ 24 w 36"/>
                    <a:gd name="T15" fmla="*/ 366 h 450"/>
                    <a:gd name="T16" fmla="*/ 30 w 36"/>
                    <a:gd name="T17" fmla="*/ 414 h 450"/>
                    <a:gd name="T18" fmla="*/ 36 w 36"/>
                    <a:gd name="T19" fmla="*/ 438 h 450"/>
                    <a:gd name="T20" fmla="*/ 36 w 36"/>
                    <a:gd name="T21" fmla="*/ 450 h 4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36" h="450">
                      <a:moveTo>
                        <a:pt x="0" y="0"/>
                      </a:moveTo>
                      <a:lnTo>
                        <a:pt x="0" y="18"/>
                      </a:lnTo>
                      <a:lnTo>
                        <a:pt x="6" y="42"/>
                      </a:lnTo>
                      <a:lnTo>
                        <a:pt x="6" y="102"/>
                      </a:lnTo>
                      <a:lnTo>
                        <a:pt x="12" y="168"/>
                      </a:lnTo>
                      <a:lnTo>
                        <a:pt x="18" y="234"/>
                      </a:lnTo>
                      <a:lnTo>
                        <a:pt x="24" y="306"/>
                      </a:lnTo>
                      <a:lnTo>
                        <a:pt x="24" y="366"/>
                      </a:lnTo>
                      <a:lnTo>
                        <a:pt x="30" y="414"/>
                      </a:lnTo>
                      <a:lnTo>
                        <a:pt x="36" y="438"/>
                      </a:lnTo>
                      <a:lnTo>
                        <a:pt x="36" y="450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190" name="Freeform 454"/>
                <p:cNvSpPr>
                  <a:spLocks/>
                </p:cNvSpPr>
                <p:nvPr/>
              </p:nvSpPr>
              <p:spPr bwMode="auto">
                <a:xfrm>
                  <a:off x="2046" y="2370"/>
                  <a:ext cx="36" cy="60"/>
                </a:xfrm>
                <a:custGeom>
                  <a:avLst/>
                  <a:gdLst>
                    <a:gd name="T0" fmla="*/ 0 w 36"/>
                    <a:gd name="T1" fmla="*/ 54 h 60"/>
                    <a:gd name="T2" fmla="*/ 0 w 36"/>
                    <a:gd name="T3" fmla="*/ 60 h 60"/>
                    <a:gd name="T4" fmla="*/ 6 w 36"/>
                    <a:gd name="T5" fmla="*/ 54 h 60"/>
                    <a:gd name="T6" fmla="*/ 12 w 36"/>
                    <a:gd name="T7" fmla="*/ 48 h 60"/>
                    <a:gd name="T8" fmla="*/ 18 w 36"/>
                    <a:gd name="T9" fmla="*/ 36 h 60"/>
                    <a:gd name="T10" fmla="*/ 24 w 36"/>
                    <a:gd name="T11" fmla="*/ 18 h 60"/>
                    <a:gd name="T12" fmla="*/ 30 w 36"/>
                    <a:gd name="T13" fmla="*/ 6 h 60"/>
                    <a:gd name="T14" fmla="*/ 36 w 36"/>
                    <a:gd name="T15" fmla="*/ 0 h 60"/>
                    <a:gd name="T16" fmla="*/ 36 w 36"/>
                    <a:gd name="T17" fmla="*/ 0 h 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6" h="60">
                      <a:moveTo>
                        <a:pt x="0" y="54"/>
                      </a:moveTo>
                      <a:lnTo>
                        <a:pt x="0" y="60"/>
                      </a:lnTo>
                      <a:lnTo>
                        <a:pt x="6" y="54"/>
                      </a:lnTo>
                      <a:lnTo>
                        <a:pt x="12" y="48"/>
                      </a:lnTo>
                      <a:lnTo>
                        <a:pt x="18" y="36"/>
                      </a:lnTo>
                      <a:lnTo>
                        <a:pt x="24" y="18"/>
                      </a:lnTo>
                      <a:lnTo>
                        <a:pt x="30" y="6"/>
                      </a:lnTo>
                      <a:lnTo>
                        <a:pt x="36" y="0"/>
                      </a:lnTo>
                      <a:lnTo>
                        <a:pt x="36" y="0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191" name="Freeform 455"/>
                <p:cNvSpPr>
                  <a:spLocks/>
                </p:cNvSpPr>
                <p:nvPr/>
              </p:nvSpPr>
              <p:spPr bwMode="auto">
                <a:xfrm>
                  <a:off x="2082" y="2370"/>
                  <a:ext cx="30" cy="258"/>
                </a:xfrm>
                <a:custGeom>
                  <a:avLst/>
                  <a:gdLst>
                    <a:gd name="T0" fmla="*/ 0 w 30"/>
                    <a:gd name="T1" fmla="*/ 0 h 258"/>
                    <a:gd name="T2" fmla="*/ 0 w 30"/>
                    <a:gd name="T3" fmla="*/ 6 h 258"/>
                    <a:gd name="T4" fmla="*/ 6 w 30"/>
                    <a:gd name="T5" fmla="*/ 24 h 258"/>
                    <a:gd name="T6" fmla="*/ 6 w 30"/>
                    <a:gd name="T7" fmla="*/ 60 h 258"/>
                    <a:gd name="T8" fmla="*/ 12 w 30"/>
                    <a:gd name="T9" fmla="*/ 102 h 258"/>
                    <a:gd name="T10" fmla="*/ 12 w 30"/>
                    <a:gd name="T11" fmla="*/ 156 h 258"/>
                    <a:gd name="T12" fmla="*/ 18 w 30"/>
                    <a:gd name="T13" fmla="*/ 198 h 258"/>
                    <a:gd name="T14" fmla="*/ 24 w 30"/>
                    <a:gd name="T15" fmla="*/ 234 h 258"/>
                    <a:gd name="T16" fmla="*/ 24 w 30"/>
                    <a:gd name="T17" fmla="*/ 246 h 258"/>
                    <a:gd name="T18" fmla="*/ 24 w 30"/>
                    <a:gd name="T19" fmla="*/ 252 h 258"/>
                    <a:gd name="T20" fmla="*/ 30 w 30"/>
                    <a:gd name="T21" fmla="*/ 258 h 258"/>
                    <a:gd name="T22" fmla="*/ 30 w 30"/>
                    <a:gd name="T23" fmla="*/ 252 h 2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30" h="258">
                      <a:moveTo>
                        <a:pt x="0" y="0"/>
                      </a:moveTo>
                      <a:lnTo>
                        <a:pt x="0" y="6"/>
                      </a:lnTo>
                      <a:lnTo>
                        <a:pt x="6" y="24"/>
                      </a:lnTo>
                      <a:lnTo>
                        <a:pt x="6" y="60"/>
                      </a:lnTo>
                      <a:lnTo>
                        <a:pt x="12" y="102"/>
                      </a:lnTo>
                      <a:lnTo>
                        <a:pt x="12" y="156"/>
                      </a:lnTo>
                      <a:lnTo>
                        <a:pt x="18" y="198"/>
                      </a:lnTo>
                      <a:lnTo>
                        <a:pt x="24" y="234"/>
                      </a:lnTo>
                      <a:lnTo>
                        <a:pt x="24" y="246"/>
                      </a:lnTo>
                      <a:lnTo>
                        <a:pt x="24" y="252"/>
                      </a:lnTo>
                      <a:lnTo>
                        <a:pt x="30" y="258"/>
                      </a:lnTo>
                      <a:lnTo>
                        <a:pt x="30" y="252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192" name="Freeform 456"/>
                <p:cNvSpPr>
                  <a:spLocks/>
                </p:cNvSpPr>
                <p:nvPr/>
              </p:nvSpPr>
              <p:spPr bwMode="auto">
                <a:xfrm>
                  <a:off x="2112" y="2130"/>
                  <a:ext cx="36" cy="492"/>
                </a:xfrm>
                <a:custGeom>
                  <a:avLst/>
                  <a:gdLst>
                    <a:gd name="T0" fmla="*/ 0 w 36"/>
                    <a:gd name="T1" fmla="*/ 492 h 492"/>
                    <a:gd name="T2" fmla="*/ 0 w 36"/>
                    <a:gd name="T3" fmla="*/ 480 h 492"/>
                    <a:gd name="T4" fmla="*/ 6 w 36"/>
                    <a:gd name="T5" fmla="*/ 462 h 492"/>
                    <a:gd name="T6" fmla="*/ 6 w 36"/>
                    <a:gd name="T7" fmla="*/ 432 h 492"/>
                    <a:gd name="T8" fmla="*/ 6 w 36"/>
                    <a:gd name="T9" fmla="*/ 402 h 492"/>
                    <a:gd name="T10" fmla="*/ 12 w 36"/>
                    <a:gd name="T11" fmla="*/ 330 h 492"/>
                    <a:gd name="T12" fmla="*/ 18 w 36"/>
                    <a:gd name="T13" fmla="*/ 246 h 492"/>
                    <a:gd name="T14" fmla="*/ 24 w 36"/>
                    <a:gd name="T15" fmla="*/ 162 h 492"/>
                    <a:gd name="T16" fmla="*/ 24 w 36"/>
                    <a:gd name="T17" fmla="*/ 84 h 492"/>
                    <a:gd name="T18" fmla="*/ 30 w 36"/>
                    <a:gd name="T19" fmla="*/ 54 h 492"/>
                    <a:gd name="T20" fmla="*/ 30 w 36"/>
                    <a:gd name="T21" fmla="*/ 30 h 492"/>
                    <a:gd name="T22" fmla="*/ 36 w 36"/>
                    <a:gd name="T23" fmla="*/ 12 h 492"/>
                    <a:gd name="T24" fmla="*/ 36 w 36"/>
                    <a:gd name="T25" fmla="*/ 0 h 4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6" h="492">
                      <a:moveTo>
                        <a:pt x="0" y="492"/>
                      </a:moveTo>
                      <a:lnTo>
                        <a:pt x="0" y="480"/>
                      </a:lnTo>
                      <a:lnTo>
                        <a:pt x="6" y="462"/>
                      </a:lnTo>
                      <a:lnTo>
                        <a:pt x="6" y="432"/>
                      </a:lnTo>
                      <a:lnTo>
                        <a:pt x="6" y="402"/>
                      </a:lnTo>
                      <a:lnTo>
                        <a:pt x="12" y="330"/>
                      </a:lnTo>
                      <a:lnTo>
                        <a:pt x="18" y="246"/>
                      </a:lnTo>
                      <a:lnTo>
                        <a:pt x="24" y="162"/>
                      </a:lnTo>
                      <a:lnTo>
                        <a:pt x="24" y="84"/>
                      </a:lnTo>
                      <a:lnTo>
                        <a:pt x="30" y="54"/>
                      </a:lnTo>
                      <a:lnTo>
                        <a:pt x="30" y="30"/>
                      </a:lnTo>
                      <a:lnTo>
                        <a:pt x="36" y="12"/>
                      </a:lnTo>
                      <a:lnTo>
                        <a:pt x="36" y="0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193" name="Freeform 457"/>
                <p:cNvSpPr>
                  <a:spLocks/>
                </p:cNvSpPr>
                <p:nvPr/>
              </p:nvSpPr>
              <p:spPr bwMode="auto">
                <a:xfrm>
                  <a:off x="2148" y="2124"/>
                  <a:ext cx="36" cy="282"/>
                </a:xfrm>
                <a:custGeom>
                  <a:avLst/>
                  <a:gdLst>
                    <a:gd name="T0" fmla="*/ 0 w 36"/>
                    <a:gd name="T1" fmla="*/ 6 h 282"/>
                    <a:gd name="T2" fmla="*/ 0 w 36"/>
                    <a:gd name="T3" fmla="*/ 0 h 282"/>
                    <a:gd name="T4" fmla="*/ 6 w 36"/>
                    <a:gd name="T5" fmla="*/ 6 h 282"/>
                    <a:gd name="T6" fmla="*/ 6 w 36"/>
                    <a:gd name="T7" fmla="*/ 12 h 282"/>
                    <a:gd name="T8" fmla="*/ 6 w 36"/>
                    <a:gd name="T9" fmla="*/ 24 h 282"/>
                    <a:gd name="T10" fmla="*/ 12 w 36"/>
                    <a:gd name="T11" fmla="*/ 66 h 282"/>
                    <a:gd name="T12" fmla="*/ 18 w 36"/>
                    <a:gd name="T13" fmla="*/ 114 h 282"/>
                    <a:gd name="T14" fmla="*/ 24 w 36"/>
                    <a:gd name="T15" fmla="*/ 162 h 282"/>
                    <a:gd name="T16" fmla="*/ 24 w 36"/>
                    <a:gd name="T17" fmla="*/ 210 h 282"/>
                    <a:gd name="T18" fmla="*/ 30 w 36"/>
                    <a:gd name="T19" fmla="*/ 252 h 282"/>
                    <a:gd name="T20" fmla="*/ 36 w 36"/>
                    <a:gd name="T21" fmla="*/ 270 h 282"/>
                    <a:gd name="T22" fmla="*/ 36 w 36"/>
                    <a:gd name="T23" fmla="*/ 282 h 2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36" h="282">
                      <a:moveTo>
                        <a:pt x="0" y="6"/>
                      </a:moveTo>
                      <a:lnTo>
                        <a:pt x="0" y="0"/>
                      </a:lnTo>
                      <a:lnTo>
                        <a:pt x="6" y="6"/>
                      </a:lnTo>
                      <a:lnTo>
                        <a:pt x="6" y="12"/>
                      </a:lnTo>
                      <a:lnTo>
                        <a:pt x="6" y="24"/>
                      </a:lnTo>
                      <a:lnTo>
                        <a:pt x="12" y="66"/>
                      </a:lnTo>
                      <a:lnTo>
                        <a:pt x="18" y="114"/>
                      </a:lnTo>
                      <a:lnTo>
                        <a:pt x="24" y="162"/>
                      </a:lnTo>
                      <a:lnTo>
                        <a:pt x="24" y="210"/>
                      </a:lnTo>
                      <a:lnTo>
                        <a:pt x="30" y="252"/>
                      </a:lnTo>
                      <a:lnTo>
                        <a:pt x="36" y="270"/>
                      </a:lnTo>
                      <a:lnTo>
                        <a:pt x="36" y="282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194" name="Freeform 458"/>
                <p:cNvSpPr>
                  <a:spLocks/>
                </p:cNvSpPr>
                <p:nvPr/>
              </p:nvSpPr>
              <p:spPr bwMode="auto">
                <a:xfrm>
                  <a:off x="2184" y="2406"/>
                  <a:ext cx="36" cy="42"/>
                </a:xfrm>
                <a:custGeom>
                  <a:avLst/>
                  <a:gdLst>
                    <a:gd name="T0" fmla="*/ 0 w 36"/>
                    <a:gd name="T1" fmla="*/ 0 h 42"/>
                    <a:gd name="T2" fmla="*/ 6 w 36"/>
                    <a:gd name="T3" fmla="*/ 18 h 42"/>
                    <a:gd name="T4" fmla="*/ 18 w 36"/>
                    <a:gd name="T5" fmla="*/ 36 h 42"/>
                    <a:gd name="T6" fmla="*/ 30 w 36"/>
                    <a:gd name="T7" fmla="*/ 42 h 42"/>
                    <a:gd name="T8" fmla="*/ 36 w 36"/>
                    <a:gd name="T9" fmla="*/ 42 h 42"/>
                    <a:gd name="T10" fmla="*/ 36 w 36"/>
                    <a:gd name="T11" fmla="*/ 36 h 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6" h="42">
                      <a:moveTo>
                        <a:pt x="0" y="0"/>
                      </a:moveTo>
                      <a:lnTo>
                        <a:pt x="6" y="18"/>
                      </a:lnTo>
                      <a:lnTo>
                        <a:pt x="18" y="36"/>
                      </a:lnTo>
                      <a:lnTo>
                        <a:pt x="30" y="42"/>
                      </a:lnTo>
                      <a:lnTo>
                        <a:pt x="36" y="42"/>
                      </a:lnTo>
                      <a:lnTo>
                        <a:pt x="36" y="36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195" name="Freeform 459"/>
                <p:cNvSpPr>
                  <a:spLocks/>
                </p:cNvSpPr>
                <p:nvPr/>
              </p:nvSpPr>
              <p:spPr bwMode="auto">
                <a:xfrm>
                  <a:off x="2220" y="2094"/>
                  <a:ext cx="36" cy="348"/>
                </a:xfrm>
                <a:custGeom>
                  <a:avLst/>
                  <a:gdLst>
                    <a:gd name="T0" fmla="*/ 0 w 36"/>
                    <a:gd name="T1" fmla="*/ 348 h 348"/>
                    <a:gd name="T2" fmla="*/ 0 w 36"/>
                    <a:gd name="T3" fmla="*/ 336 h 348"/>
                    <a:gd name="T4" fmla="*/ 6 w 36"/>
                    <a:gd name="T5" fmla="*/ 318 h 348"/>
                    <a:gd name="T6" fmla="*/ 12 w 36"/>
                    <a:gd name="T7" fmla="*/ 270 h 348"/>
                    <a:gd name="T8" fmla="*/ 12 w 36"/>
                    <a:gd name="T9" fmla="*/ 210 h 348"/>
                    <a:gd name="T10" fmla="*/ 18 w 36"/>
                    <a:gd name="T11" fmla="*/ 144 h 348"/>
                    <a:gd name="T12" fmla="*/ 24 w 36"/>
                    <a:gd name="T13" fmla="*/ 84 h 348"/>
                    <a:gd name="T14" fmla="*/ 30 w 36"/>
                    <a:gd name="T15" fmla="*/ 36 h 348"/>
                    <a:gd name="T16" fmla="*/ 30 w 36"/>
                    <a:gd name="T17" fmla="*/ 18 h 348"/>
                    <a:gd name="T18" fmla="*/ 30 w 36"/>
                    <a:gd name="T19" fmla="*/ 6 h 348"/>
                    <a:gd name="T20" fmla="*/ 36 w 36"/>
                    <a:gd name="T21" fmla="*/ 0 h 348"/>
                    <a:gd name="T22" fmla="*/ 36 w 36"/>
                    <a:gd name="T23" fmla="*/ 0 h 3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36" h="348">
                      <a:moveTo>
                        <a:pt x="0" y="348"/>
                      </a:moveTo>
                      <a:lnTo>
                        <a:pt x="0" y="336"/>
                      </a:lnTo>
                      <a:lnTo>
                        <a:pt x="6" y="318"/>
                      </a:lnTo>
                      <a:lnTo>
                        <a:pt x="12" y="270"/>
                      </a:lnTo>
                      <a:lnTo>
                        <a:pt x="12" y="210"/>
                      </a:lnTo>
                      <a:lnTo>
                        <a:pt x="18" y="144"/>
                      </a:lnTo>
                      <a:lnTo>
                        <a:pt x="24" y="84"/>
                      </a:lnTo>
                      <a:lnTo>
                        <a:pt x="30" y="36"/>
                      </a:lnTo>
                      <a:lnTo>
                        <a:pt x="30" y="18"/>
                      </a:lnTo>
                      <a:lnTo>
                        <a:pt x="30" y="6"/>
                      </a:lnTo>
                      <a:lnTo>
                        <a:pt x="36" y="0"/>
                      </a:lnTo>
                      <a:lnTo>
                        <a:pt x="36" y="0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196" name="Freeform 460"/>
                <p:cNvSpPr>
                  <a:spLocks/>
                </p:cNvSpPr>
                <p:nvPr/>
              </p:nvSpPr>
              <p:spPr bwMode="auto">
                <a:xfrm>
                  <a:off x="2256" y="2094"/>
                  <a:ext cx="30" cy="492"/>
                </a:xfrm>
                <a:custGeom>
                  <a:avLst/>
                  <a:gdLst>
                    <a:gd name="T0" fmla="*/ 0 w 30"/>
                    <a:gd name="T1" fmla="*/ 0 h 492"/>
                    <a:gd name="T2" fmla="*/ 0 w 30"/>
                    <a:gd name="T3" fmla="*/ 6 h 492"/>
                    <a:gd name="T4" fmla="*/ 6 w 30"/>
                    <a:gd name="T5" fmla="*/ 24 h 492"/>
                    <a:gd name="T6" fmla="*/ 6 w 30"/>
                    <a:gd name="T7" fmla="*/ 48 h 492"/>
                    <a:gd name="T8" fmla="*/ 6 w 30"/>
                    <a:gd name="T9" fmla="*/ 78 h 492"/>
                    <a:gd name="T10" fmla="*/ 12 w 30"/>
                    <a:gd name="T11" fmla="*/ 108 h 492"/>
                    <a:gd name="T12" fmla="*/ 12 w 30"/>
                    <a:gd name="T13" fmla="*/ 150 h 492"/>
                    <a:gd name="T14" fmla="*/ 12 w 30"/>
                    <a:gd name="T15" fmla="*/ 228 h 492"/>
                    <a:gd name="T16" fmla="*/ 18 w 30"/>
                    <a:gd name="T17" fmla="*/ 312 h 492"/>
                    <a:gd name="T18" fmla="*/ 24 w 30"/>
                    <a:gd name="T19" fmla="*/ 390 h 492"/>
                    <a:gd name="T20" fmla="*/ 24 w 30"/>
                    <a:gd name="T21" fmla="*/ 420 h 492"/>
                    <a:gd name="T22" fmla="*/ 24 w 30"/>
                    <a:gd name="T23" fmla="*/ 450 h 492"/>
                    <a:gd name="T24" fmla="*/ 30 w 30"/>
                    <a:gd name="T25" fmla="*/ 474 h 492"/>
                    <a:gd name="T26" fmla="*/ 30 w 30"/>
                    <a:gd name="T27" fmla="*/ 492 h 4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0" h="492">
                      <a:moveTo>
                        <a:pt x="0" y="0"/>
                      </a:moveTo>
                      <a:lnTo>
                        <a:pt x="0" y="6"/>
                      </a:lnTo>
                      <a:lnTo>
                        <a:pt x="6" y="24"/>
                      </a:lnTo>
                      <a:lnTo>
                        <a:pt x="6" y="48"/>
                      </a:lnTo>
                      <a:lnTo>
                        <a:pt x="6" y="78"/>
                      </a:lnTo>
                      <a:lnTo>
                        <a:pt x="12" y="108"/>
                      </a:lnTo>
                      <a:lnTo>
                        <a:pt x="12" y="150"/>
                      </a:lnTo>
                      <a:lnTo>
                        <a:pt x="12" y="228"/>
                      </a:lnTo>
                      <a:lnTo>
                        <a:pt x="18" y="312"/>
                      </a:lnTo>
                      <a:lnTo>
                        <a:pt x="24" y="390"/>
                      </a:lnTo>
                      <a:lnTo>
                        <a:pt x="24" y="420"/>
                      </a:lnTo>
                      <a:lnTo>
                        <a:pt x="24" y="450"/>
                      </a:lnTo>
                      <a:lnTo>
                        <a:pt x="30" y="474"/>
                      </a:lnTo>
                      <a:lnTo>
                        <a:pt x="30" y="492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197" name="Freeform 461"/>
                <p:cNvSpPr>
                  <a:spLocks/>
                </p:cNvSpPr>
                <p:nvPr/>
              </p:nvSpPr>
              <p:spPr bwMode="auto">
                <a:xfrm>
                  <a:off x="2286" y="2514"/>
                  <a:ext cx="36" cy="84"/>
                </a:xfrm>
                <a:custGeom>
                  <a:avLst/>
                  <a:gdLst>
                    <a:gd name="T0" fmla="*/ 0 w 36"/>
                    <a:gd name="T1" fmla="*/ 72 h 84"/>
                    <a:gd name="T2" fmla="*/ 0 w 36"/>
                    <a:gd name="T3" fmla="*/ 84 h 84"/>
                    <a:gd name="T4" fmla="*/ 6 w 36"/>
                    <a:gd name="T5" fmla="*/ 78 h 84"/>
                    <a:gd name="T6" fmla="*/ 12 w 36"/>
                    <a:gd name="T7" fmla="*/ 72 h 84"/>
                    <a:gd name="T8" fmla="*/ 18 w 36"/>
                    <a:gd name="T9" fmla="*/ 60 h 84"/>
                    <a:gd name="T10" fmla="*/ 30 w 36"/>
                    <a:gd name="T11" fmla="*/ 24 h 84"/>
                    <a:gd name="T12" fmla="*/ 30 w 36"/>
                    <a:gd name="T13" fmla="*/ 12 h 84"/>
                    <a:gd name="T14" fmla="*/ 36 w 36"/>
                    <a:gd name="T15" fmla="*/ 0 h 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36" h="84">
                      <a:moveTo>
                        <a:pt x="0" y="72"/>
                      </a:moveTo>
                      <a:lnTo>
                        <a:pt x="0" y="84"/>
                      </a:lnTo>
                      <a:lnTo>
                        <a:pt x="6" y="78"/>
                      </a:lnTo>
                      <a:lnTo>
                        <a:pt x="12" y="72"/>
                      </a:lnTo>
                      <a:lnTo>
                        <a:pt x="18" y="60"/>
                      </a:lnTo>
                      <a:lnTo>
                        <a:pt x="30" y="24"/>
                      </a:lnTo>
                      <a:lnTo>
                        <a:pt x="30" y="12"/>
                      </a:lnTo>
                      <a:lnTo>
                        <a:pt x="36" y="0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198" name="Freeform 462"/>
                <p:cNvSpPr>
                  <a:spLocks/>
                </p:cNvSpPr>
                <p:nvPr/>
              </p:nvSpPr>
              <p:spPr bwMode="auto">
                <a:xfrm>
                  <a:off x="2322" y="2388"/>
                  <a:ext cx="36" cy="126"/>
                </a:xfrm>
                <a:custGeom>
                  <a:avLst/>
                  <a:gdLst>
                    <a:gd name="T0" fmla="*/ 0 w 36"/>
                    <a:gd name="T1" fmla="*/ 126 h 126"/>
                    <a:gd name="T2" fmla="*/ 6 w 36"/>
                    <a:gd name="T3" fmla="*/ 108 h 126"/>
                    <a:gd name="T4" fmla="*/ 6 w 36"/>
                    <a:gd name="T5" fmla="*/ 90 h 126"/>
                    <a:gd name="T6" fmla="*/ 18 w 36"/>
                    <a:gd name="T7" fmla="*/ 42 h 126"/>
                    <a:gd name="T8" fmla="*/ 24 w 36"/>
                    <a:gd name="T9" fmla="*/ 24 h 126"/>
                    <a:gd name="T10" fmla="*/ 24 w 36"/>
                    <a:gd name="T11" fmla="*/ 6 h 126"/>
                    <a:gd name="T12" fmla="*/ 30 w 36"/>
                    <a:gd name="T13" fmla="*/ 0 h 126"/>
                    <a:gd name="T14" fmla="*/ 36 w 36"/>
                    <a:gd name="T15" fmla="*/ 0 h 1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36" h="126">
                      <a:moveTo>
                        <a:pt x="0" y="126"/>
                      </a:moveTo>
                      <a:lnTo>
                        <a:pt x="6" y="108"/>
                      </a:lnTo>
                      <a:lnTo>
                        <a:pt x="6" y="90"/>
                      </a:lnTo>
                      <a:lnTo>
                        <a:pt x="18" y="42"/>
                      </a:lnTo>
                      <a:lnTo>
                        <a:pt x="24" y="24"/>
                      </a:lnTo>
                      <a:lnTo>
                        <a:pt x="24" y="6"/>
                      </a:lnTo>
                      <a:lnTo>
                        <a:pt x="30" y="0"/>
                      </a:lnTo>
                      <a:lnTo>
                        <a:pt x="36" y="0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199" name="Freeform 463"/>
                <p:cNvSpPr>
                  <a:spLocks/>
                </p:cNvSpPr>
                <p:nvPr/>
              </p:nvSpPr>
              <p:spPr bwMode="auto">
                <a:xfrm>
                  <a:off x="2358" y="2388"/>
                  <a:ext cx="36" cy="240"/>
                </a:xfrm>
                <a:custGeom>
                  <a:avLst/>
                  <a:gdLst>
                    <a:gd name="T0" fmla="*/ 0 w 36"/>
                    <a:gd name="T1" fmla="*/ 0 h 240"/>
                    <a:gd name="T2" fmla="*/ 0 w 36"/>
                    <a:gd name="T3" fmla="*/ 6 h 240"/>
                    <a:gd name="T4" fmla="*/ 6 w 36"/>
                    <a:gd name="T5" fmla="*/ 18 h 240"/>
                    <a:gd name="T6" fmla="*/ 6 w 36"/>
                    <a:gd name="T7" fmla="*/ 48 h 240"/>
                    <a:gd name="T8" fmla="*/ 12 w 36"/>
                    <a:gd name="T9" fmla="*/ 90 h 240"/>
                    <a:gd name="T10" fmla="*/ 18 w 36"/>
                    <a:gd name="T11" fmla="*/ 132 h 240"/>
                    <a:gd name="T12" fmla="*/ 24 w 36"/>
                    <a:gd name="T13" fmla="*/ 174 h 240"/>
                    <a:gd name="T14" fmla="*/ 24 w 36"/>
                    <a:gd name="T15" fmla="*/ 210 h 240"/>
                    <a:gd name="T16" fmla="*/ 30 w 36"/>
                    <a:gd name="T17" fmla="*/ 228 h 240"/>
                    <a:gd name="T18" fmla="*/ 30 w 36"/>
                    <a:gd name="T19" fmla="*/ 234 h 240"/>
                    <a:gd name="T20" fmla="*/ 36 w 36"/>
                    <a:gd name="T21" fmla="*/ 240 h 240"/>
                    <a:gd name="T22" fmla="*/ 36 w 36"/>
                    <a:gd name="T23" fmla="*/ 240 h 2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36" h="240">
                      <a:moveTo>
                        <a:pt x="0" y="0"/>
                      </a:moveTo>
                      <a:lnTo>
                        <a:pt x="0" y="6"/>
                      </a:lnTo>
                      <a:lnTo>
                        <a:pt x="6" y="18"/>
                      </a:lnTo>
                      <a:lnTo>
                        <a:pt x="6" y="48"/>
                      </a:lnTo>
                      <a:lnTo>
                        <a:pt x="12" y="90"/>
                      </a:lnTo>
                      <a:lnTo>
                        <a:pt x="18" y="132"/>
                      </a:lnTo>
                      <a:lnTo>
                        <a:pt x="24" y="174"/>
                      </a:lnTo>
                      <a:lnTo>
                        <a:pt x="24" y="210"/>
                      </a:lnTo>
                      <a:lnTo>
                        <a:pt x="30" y="228"/>
                      </a:lnTo>
                      <a:lnTo>
                        <a:pt x="30" y="234"/>
                      </a:lnTo>
                      <a:lnTo>
                        <a:pt x="36" y="240"/>
                      </a:lnTo>
                      <a:lnTo>
                        <a:pt x="36" y="240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200" name="Freeform 464"/>
                <p:cNvSpPr>
                  <a:spLocks/>
                </p:cNvSpPr>
                <p:nvPr/>
              </p:nvSpPr>
              <p:spPr bwMode="auto">
                <a:xfrm>
                  <a:off x="2394" y="2298"/>
                  <a:ext cx="36" cy="330"/>
                </a:xfrm>
                <a:custGeom>
                  <a:avLst/>
                  <a:gdLst>
                    <a:gd name="T0" fmla="*/ 0 w 36"/>
                    <a:gd name="T1" fmla="*/ 330 h 330"/>
                    <a:gd name="T2" fmla="*/ 0 w 36"/>
                    <a:gd name="T3" fmla="*/ 324 h 330"/>
                    <a:gd name="T4" fmla="*/ 6 w 36"/>
                    <a:gd name="T5" fmla="*/ 312 h 330"/>
                    <a:gd name="T6" fmla="*/ 6 w 36"/>
                    <a:gd name="T7" fmla="*/ 294 h 330"/>
                    <a:gd name="T8" fmla="*/ 12 w 36"/>
                    <a:gd name="T9" fmla="*/ 270 h 330"/>
                    <a:gd name="T10" fmla="*/ 12 w 36"/>
                    <a:gd name="T11" fmla="*/ 222 h 330"/>
                    <a:gd name="T12" fmla="*/ 18 w 36"/>
                    <a:gd name="T13" fmla="*/ 162 h 330"/>
                    <a:gd name="T14" fmla="*/ 24 w 36"/>
                    <a:gd name="T15" fmla="*/ 102 h 330"/>
                    <a:gd name="T16" fmla="*/ 30 w 36"/>
                    <a:gd name="T17" fmla="*/ 54 h 330"/>
                    <a:gd name="T18" fmla="*/ 30 w 36"/>
                    <a:gd name="T19" fmla="*/ 30 h 330"/>
                    <a:gd name="T20" fmla="*/ 30 w 36"/>
                    <a:gd name="T21" fmla="*/ 12 h 330"/>
                    <a:gd name="T22" fmla="*/ 36 w 36"/>
                    <a:gd name="T23" fmla="*/ 6 h 330"/>
                    <a:gd name="T24" fmla="*/ 36 w 36"/>
                    <a:gd name="T25" fmla="*/ 0 h 3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6" h="330">
                      <a:moveTo>
                        <a:pt x="0" y="330"/>
                      </a:moveTo>
                      <a:lnTo>
                        <a:pt x="0" y="324"/>
                      </a:lnTo>
                      <a:lnTo>
                        <a:pt x="6" y="312"/>
                      </a:lnTo>
                      <a:lnTo>
                        <a:pt x="6" y="294"/>
                      </a:lnTo>
                      <a:lnTo>
                        <a:pt x="12" y="270"/>
                      </a:lnTo>
                      <a:lnTo>
                        <a:pt x="12" y="222"/>
                      </a:lnTo>
                      <a:lnTo>
                        <a:pt x="18" y="162"/>
                      </a:lnTo>
                      <a:lnTo>
                        <a:pt x="24" y="102"/>
                      </a:lnTo>
                      <a:lnTo>
                        <a:pt x="30" y="54"/>
                      </a:lnTo>
                      <a:lnTo>
                        <a:pt x="30" y="30"/>
                      </a:lnTo>
                      <a:lnTo>
                        <a:pt x="30" y="12"/>
                      </a:lnTo>
                      <a:lnTo>
                        <a:pt x="36" y="6"/>
                      </a:lnTo>
                      <a:lnTo>
                        <a:pt x="36" y="0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201" name="Freeform 465"/>
                <p:cNvSpPr>
                  <a:spLocks/>
                </p:cNvSpPr>
                <p:nvPr/>
              </p:nvSpPr>
              <p:spPr bwMode="auto">
                <a:xfrm>
                  <a:off x="2430" y="2298"/>
                  <a:ext cx="30" cy="306"/>
                </a:xfrm>
                <a:custGeom>
                  <a:avLst/>
                  <a:gdLst>
                    <a:gd name="T0" fmla="*/ 0 w 30"/>
                    <a:gd name="T1" fmla="*/ 0 h 306"/>
                    <a:gd name="T2" fmla="*/ 0 w 30"/>
                    <a:gd name="T3" fmla="*/ 0 h 306"/>
                    <a:gd name="T4" fmla="*/ 6 w 30"/>
                    <a:gd name="T5" fmla="*/ 12 h 306"/>
                    <a:gd name="T6" fmla="*/ 6 w 30"/>
                    <a:gd name="T7" fmla="*/ 30 h 306"/>
                    <a:gd name="T8" fmla="*/ 6 w 30"/>
                    <a:gd name="T9" fmla="*/ 48 h 306"/>
                    <a:gd name="T10" fmla="*/ 12 w 30"/>
                    <a:gd name="T11" fmla="*/ 102 h 306"/>
                    <a:gd name="T12" fmla="*/ 12 w 30"/>
                    <a:gd name="T13" fmla="*/ 156 h 306"/>
                    <a:gd name="T14" fmla="*/ 18 w 30"/>
                    <a:gd name="T15" fmla="*/ 216 h 306"/>
                    <a:gd name="T16" fmla="*/ 24 w 30"/>
                    <a:gd name="T17" fmla="*/ 264 h 306"/>
                    <a:gd name="T18" fmla="*/ 24 w 30"/>
                    <a:gd name="T19" fmla="*/ 282 h 306"/>
                    <a:gd name="T20" fmla="*/ 24 w 30"/>
                    <a:gd name="T21" fmla="*/ 300 h 306"/>
                    <a:gd name="T22" fmla="*/ 30 w 30"/>
                    <a:gd name="T23" fmla="*/ 306 h 306"/>
                    <a:gd name="T24" fmla="*/ 30 w 30"/>
                    <a:gd name="T25" fmla="*/ 306 h 3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0" h="306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6" y="12"/>
                      </a:lnTo>
                      <a:lnTo>
                        <a:pt x="6" y="30"/>
                      </a:lnTo>
                      <a:lnTo>
                        <a:pt x="6" y="48"/>
                      </a:lnTo>
                      <a:lnTo>
                        <a:pt x="12" y="102"/>
                      </a:lnTo>
                      <a:lnTo>
                        <a:pt x="12" y="156"/>
                      </a:lnTo>
                      <a:lnTo>
                        <a:pt x="18" y="216"/>
                      </a:lnTo>
                      <a:lnTo>
                        <a:pt x="24" y="264"/>
                      </a:lnTo>
                      <a:lnTo>
                        <a:pt x="24" y="282"/>
                      </a:lnTo>
                      <a:lnTo>
                        <a:pt x="24" y="300"/>
                      </a:lnTo>
                      <a:lnTo>
                        <a:pt x="30" y="306"/>
                      </a:lnTo>
                      <a:lnTo>
                        <a:pt x="30" y="306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202" name="Freeform 466"/>
                <p:cNvSpPr>
                  <a:spLocks/>
                </p:cNvSpPr>
                <p:nvPr/>
              </p:nvSpPr>
              <p:spPr bwMode="auto">
                <a:xfrm>
                  <a:off x="2460" y="2202"/>
                  <a:ext cx="36" cy="402"/>
                </a:xfrm>
                <a:custGeom>
                  <a:avLst/>
                  <a:gdLst>
                    <a:gd name="T0" fmla="*/ 0 w 36"/>
                    <a:gd name="T1" fmla="*/ 402 h 402"/>
                    <a:gd name="T2" fmla="*/ 0 w 36"/>
                    <a:gd name="T3" fmla="*/ 396 h 402"/>
                    <a:gd name="T4" fmla="*/ 6 w 36"/>
                    <a:gd name="T5" fmla="*/ 378 h 402"/>
                    <a:gd name="T6" fmla="*/ 6 w 36"/>
                    <a:gd name="T7" fmla="*/ 360 h 402"/>
                    <a:gd name="T8" fmla="*/ 6 w 36"/>
                    <a:gd name="T9" fmla="*/ 330 h 402"/>
                    <a:gd name="T10" fmla="*/ 12 w 36"/>
                    <a:gd name="T11" fmla="*/ 270 h 402"/>
                    <a:gd name="T12" fmla="*/ 18 w 36"/>
                    <a:gd name="T13" fmla="*/ 192 h 402"/>
                    <a:gd name="T14" fmla="*/ 24 w 36"/>
                    <a:gd name="T15" fmla="*/ 120 h 402"/>
                    <a:gd name="T16" fmla="*/ 24 w 36"/>
                    <a:gd name="T17" fmla="*/ 90 h 402"/>
                    <a:gd name="T18" fmla="*/ 24 w 36"/>
                    <a:gd name="T19" fmla="*/ 60 h 402"/>
                    <a:gd name="T20" fmla="*/ 30 w 36"/>
                    <a:gd name="T21" fmla="*/ 36 h 402"/>
                    <a:gd name="T22" fmla="*/ 30 w 36"/>
                    <a:gd name="T23" fmla="*/ 18 h 402"/>
                    <a:gd name="T24" fmla="*/ 36 w 36"/>
                    <a:gd name="T25" fmla="*/ 6 h 402"/>
                    <a:gd name="T26" fmla="*/ 36 w 36"/>
                    <a:gd name="T27" fmla="*/ 0 h 4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6" h="402">
                      <a:moveTo>
                        <a:pt x="0" y="402"/>
                      </a:moveTo>
                      <a:lnTo>
                        <a:pt x="0" y="396"/>
                      </a:lnTo>
                      <a:lnTo>
                        <a:pt x="6" y="378"/>
                      </a:lnTo>
                      <a:lnTo>
                        <a:pt x="6" y="360"/>
                      </a:lnTo>
                      <a:lnTo>
                        <a:pt x="6" y="330"/>
                      </a:lnTo>
                      <a:lnTo>
                        <a:pt x="12" y="270"/>
                      </a:lnTo>
                      <a:lnTo>
                        <a:pt x="18" y="192"/>
                      </a:lnTo>
                      <a:lnTo>
                        <a:pt x="24" y="120"/>
                      </a:lnTo>
                      <a:lnTo>
                        <a:pt x="24" y="90"/>
                      </a:lnTo>
                      <a:lnTo>
                        <a:pt x="24" y="60"/>
                      </a:lnTo>
                      <a:lnTo>
                        <a:pt x="30" y="36"/>
                      </a:lnTo>
                      <a:lnTo>
                        <a:pt x="30" y="18"/>
                      </a:lnTo>
                      <a:lnTo>
                        <a:pt x="36" y="6"/>
                      </a:lnTo>
                      <a:lnTo>
                        <a:pt x="36" y="0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203" name="Freeform 467"/>
                <p:cNvSpPr>
                  <a:spLocks/>
                </p:cNvSpPr>
                <p:nvPr/>
              </p:nvSpPr>
              <p:spPr bwMode="auto">
                <a:xfrm>
                  <a:off x="2496" y="2202"/>
                  <a:ext cx="36" cy="408"/>
                </a:xfrm>
                <a:custGeom>
                  <a:avLst/>
                  <a:gdLst>
                    <a:gd name="T0" fmla="*/ 0 w 36"/>
                    <a:gd name="T1" fmla="*/ 0 h 408"/>
                    <a:gd name="T2" fmla="*/ 0 w 36"/>
                    <a:gd name="T3" fmla="*/ 6 h 408"/>
                    <a:gd name="T4" fmla="*/ 6 w 36"/>
                    <a:gd name="T5" fmla="*/ 18 h 408"/>
                    <a:gd name="T6" fmla="*/ 6 w 36"/>
                    <a:gd name="T7" fmla="*/ 42 h 408"/>
                    <a:gd name="T8" fmla="*/ 6 w 36"/>
                    <a:gd name="T9" fmla="*/ 66 h 408"/>
                    <a:gd name="T10" fmla="*/ 12 w 36"/>
                    <a:gd name="T11" fmla="*/ 102 h 408"/>
                    <a:gd name="T12" fmla="*/ 12 w 36"/>
                    <a:gd name="T13" fmla="*/ 138 h 408"/>
                    <a:gd name="T14" fmla="*/ 18 w 36"/>
                    <a:gd name="T15" fmla="*/ 216 h 408"/>
                    <a:gd name="T16" fmla="*/ 24 w 36"/>
                    <a:gd name="T17" fmla="*/ 288 h 408"/>
                    <a:gd name="T18" fmla="*/ 24 w 36"/>
                    <a:gd name="T19" fmla="*/ 324 h 408"/>
                    <a:gd name="T20" fmla="*/ 24 w 36"/>
                    <a:gd name="T21" fmla="*/ 354 h 408"/>
                    <a:gd name="T22" fmla="*/ 30 w 36"/>
                    <a:gd name="T23" fmla="*/ 378 h 408"/>
                    <a:gd name="T24" fmla="*/ 30 w 36"/>
                    <a:gd name="T25" fmla="*/ 396 h 408"/>
                    <a:gd name="T26" fmla="*/ 36 w 36"/>
                    <a:gd name="T27" fmla="*/ 408 h 408"/>
                    <a:gd name="T28" fmla="*/ 36 w 36"/>
                    <a:gd name="T29" fmla="*/ 408 h 4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36" h="408">
                      <a:moveTo>
                        <a:pt x="0" y="0"/>
                      </a:moveTo>
                      <a:lnTo>
                        <a:pt x="0" y="6"/>
                      </a:lnTo>
                      <a:lnTo>
                        <a:pt x="6" y="18"/>
                      </a:lnTo>
                      <a:lnTo>
                        <a:pt x="6" y="42"/>
                      </a:lnTo>
                      <a:lnTo>
                        <a:pt x="6" y="66"/>
                      </a:lnTo>
                      <a:lnTo>
                        <a:pt x="12" y="102"/>
                      </a:lnTo>
                      <a:lnTo>
                        <a:pt x="12" y="138"/>
                      </a:lnTo>
                      <a:lnTo>
                        <a:pt x="18" y="216"/>
                      </a:lnTo>
                      <a:lnTo>
                        <a:pt x="24" y="288"/>
                      </a:lnTo>
                      <a:lnTo>
                        <a:pt x="24" y="324"/>
                      </a:lnTo>
                      <a:lnTo>
                        <a:pt x="24" y="354"/>
                      </a:lnTo>
                      <a:lnTo>
                        <a:pt x="30" y="378"/>
                      </a:lnTo>
                      <a:lnTo>
                        <a:pt x="30" y="396"/>
                      </a:lnTo>
                      <a:lnTo>
                        <a:pt x="36" y="408"/>
                      </a:lnTo>
                      <a:lnTo>
                        <a:pt x="36" y="408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204" name="Freeform 468"/>
                <p:cNvSpPr>
                  <a:spLocks/>
                </p:cNvSpPr>
                <p:nvPr/>
              </p:nvSpPr>
              <p:spPr bwMode="auto">
                <a:xfrm>
                  <a:off x="2532" y="2046"/>
                  <a:ext cx="36" cy="564"/>
                </a:xfrm>
                <a:custGeom>
                  <a:avLst/>
                  <a:gdLst>
                    <a:gd name="T0" fmla="*/ 0 w 36"/>
                    <a:gd name="T1" fmla="*/ 564 h 564"/>
                    <a:gd name="T2" fmla="*/ 0 w 36"/>
                    <a:gd name="T3" fmla="*/ 552 h 564"/>
                    <a:gd name="T4" fmla="*/ 6 w 36"/>
                    <a:gd name="T5" fmla="*/ 534 h 564"/>
                    <a:gd name="T6" fmla="*/ 6 w 36"/>
                    <a:gd name="T7" fmla="*/ 504 h 564"/>
                    <a:gd name="T8" fmla="*/ 6 w 36"/>
                    <a:gd name="T9" fmla="*/ 468 h 564"/>
                    <a:gd name="T10" fmla="*/ 12 w 36"/>
                    <a:gd name="T11" fmla="*/ 426 h 564"/>
                    <a:gd name="T12" fmla="*/ 12 w 36"/>
                    <a:gd name="T13" fmla="*/ 378 h 564"/>
                    <a:gd name="T14" fmla="*/ 18 w 36"/>
                    <a:gd name="T15" fmla="*/ 276 h 564"/>
                    <a:gd name="T16" fmla="*/ 24 w 36"/>
                    <a:gd name="T17" fmla="*/ 174 h 564"/>
                    <a:gd name="T18" fmla="*/ 24 w 36"/>
                    <a:gd name="T19" fmla="*/ 132 h 564"/>
                    <a:gd name="T20" fmla="*/ 24 w 36"/>
                    <a:gd name="T21" fmla="*/ 90 h 564"/>
                    <a:gd name="T22" fmla="*/ 30 w 36"/>
                    <a:gd name="T23" fmla="*/ 54 h 564"/>
                    <a:gd name="T24" fmla="*/ 30 w 36"/>
                    <a:gd name="T25" fmla="*/ 24 h 564"/>
                    <a:gd name="T26" fmla="*/ 36 w 36"/>
                    <a:gd name="T27" fmla="*/ 6 h 564"/>
                    <a:gd name="T28" fmla="*/ 36 w 36"/>
                    <a:gd name="T29" fmla="*/ 0 h 5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36" h="564">
                      <a:moveTo>
                        <a:pt x="0" y="564"/>
                      </a:moveTo>
                      <a:lnTo>
                        <a:pt x="0" y="552"/>
                      </a:lnTo>
                      <a:lnTo>
                        <a:pt x="6" y="534"/>
                      </a:lnTo>
                      <a:lnTo>
                        <a:pt x="6" y="504"/>
                      </a:lnTo>
                      <a:lnTo>
                        <a:pt x="6" y="468"/>
                      </a:lnTo>
                      <a:lnTo>
                        <a:pt x="12" y="426"/>
                      </a:lnTo>
                      <a:lnTo>
                        <a:pt x="12" y="378"/>
                      </a:lnTo>
                      <a:lnTo>
                        <a:pt x="18" y="276"/>
                      </a:lnTo>
                      <a:lnTo>
                        <a:pt x="24" y="174"/>
                      </a:lnTo>
                      <a:lnTo>
                        <a:pt x="24" y="132"/>
                      </a:lnTo>
                      <a:lnTo>
                        <a:pt x="24" y="90"/>
                      </a:lnTo>
                      <a:lnTo>
                        <a:pt x="30" y="54"/>
                      </a:lnTo>
                      <a:lnTo>
                        <a:pt x="30" y="24"/>
                      </a:lnTo>
                      <a:lnTo>
                        <a:pt x="36" y="6"/>
                      </a:lnTo>
                      <a:lnTo>
                        <a:pt x="36" y="0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205" name="Freeform 469"/>
                <p:cNvSpPr>
                  <a:spLocks/>
                </p:cNvSpPr>
                <p:nvPr/>
              </p:nvSpPr>
              <p:spPr bwMode="auto">
                <a:xfrm>
                  <a:off x="2568" y="2046"/>
                  <a:ext cx="36" cy="504"/>
                </a:xfrm>
                <a:custGeom>
                  <a:avLst/>
                  <a:gdLst>
                    <a:gd name="T0" fmla="*/ 0 w 36"/>
                    <a:gd name="T1" fmla="*/ 0 h 504"/>
                    <a:gd name="T2" fmla="*/ 0 w 36"/>
                    <a:gd name="T3" fmla="*/ 6 h 504"/>
                    <a:gd name="T4" fmla="*/ 6 w 36"/>
                    <a:gd name="T5" fmla="*/ 18 h 504"/>
                    <a:gd name="T6" fmla="*/ 6 w 36"/>
                    <a:gd name="T7" fmla="*/ 36 h 504"/>
                    <a:gd name="T8" fmla="*/ 12 w 36"/>
                    <a:gd name="T9" fmla="*/ 60 h 504"/>
                    <a:gd name="T10" fmla="*/ 12 w 36"/>
                    <a:gd name="T11" fmla="*/ 96 h 504"/>
                    <a:gd name="T12" fmla="*/ 12 w 36"/>
                    <a:gd name="T13" fmla="*/ 132 h 504"/>
                    <a:gd name="T14" fmla="*/ 18 w 36"/>
                    <a:gd name="T15" fmla="*/ 216 h 504"/>
                    <a:gd name="T16" fmla="*/ 24 w 36"/>
                    <a:gd name="T17" fmla="*/ 300 h 504"/>
                    <a:gd name="T18" fmla="*/ 30 w 36"/>
                    <a:gd name="T19" fmla="*/ 384 h 504"/>
                    <a:gd name="T20" fmla="*/ 30 w 36"/>
                    <a:gd name="T21" fmla="*/ 420 h 504"/>
                    <a:gd name="T22" fmla="*/ 30 w 36"/>
                    <a:gd name="T23" fmla="*/ 456 h 504"/>
                    <a:gd name="T24" fmla="*/ 36 w 36"/>
                    <a:gd name="T25" fmla="*/ 480 h 504"/>
                    <a:gd name="T26" fmla="*/ 36 w 36"/>
                    <a:gd name="T27" fmla="*/ 504 h 5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6" h="504">
                      <a:moveTo>
                        <a:pt x="0" y="0"/>
                      </a:moveTo>
                      <a:lnTo>
                        <a:pt x="0" y="6"/>
                      </a:lnTo>
                      <a:lnTo>
                        <a:pt x="6" y="18"/>
                      </a:lnTo>
                      <a:lnTo>
                        <a:pt x="6" y="36"/>
                      </a:lnTo>
                      <a:lnTo>
                        <a:pt x="12" y="60"/>
                      </a:lnTo>
                      <a:lnTo>
                        <a:pt x="12" y="96"/>
                      </a:lnTo>
                      <a:lnTo>
                        <a:pt x="12" y="132"/>
                      </a:lnTo>
                      <a:lnTo>
                        <a:pt x="18" y="216"/>
                      </a:lnTo>
                      <a:lnTo>
                        <a:pt x="24" y="300"/>
                      </a:lnTo>
                      <a:lnTo>
                        <a:pt x="30" y="384"/>
                      </a:lnTo>
                      <a:lnTo>
                        <a:pt x="30" y="420"/>
                      </a:lnTo>
                      <a:lnTo>
                        <a:pt x="30" y="456"/>
                      </a:lnTo>
                      <a:lnTo>
                        <a:pt x="36" y="480"/>
                      </a:lnTo>
                      <a:lnTo>
                        <a:pt x="36" y="504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206" name="Freeform 470"/>
                <p:cNvSpPr>
                  <a:spLocks/>
                </p:cNvSpPr>
                <p:nvPr/>
              </p:nvSpPr>
              <p:spPr bwMode="auto">
                <a:xfrm>
                  <a:off x="2604" y="2550"/>
                  <a:ext cx="30" cy="60"/>
                </a:xfrm>
                <a:custGeom>
                  <a:avLst/>
                  <a:gdLst>
                    <a:gd name="T0" fmla="*/ 0 w 30"/>
                    <a:gd name="T1" fmla="*/ 0 h 60"/>
                    <a:gd name="T2" fmla="*/ 6 w 30"/>
                    <a:gd name="T3" fmla="*/ 24 h 60"/>
                    <a:gd name="T4" fmla="*/ 12 w 30"/>
                    <a:gd name="T5" fmla="*/ 48 h 60"/>
                    <a:gd name="T6" fmla="*/ 24 w 30"/>
                    <a:gd name="T7" fmla="*/ 60 h 60"/>
                    <a:gd name="T8" fmla="*/ 30 w 30"/>
                    <a:gd name="T9" fmla="*/ 60 h 60"/>
                    <a:gd name="T10" fmla="*/ 30 w 30"/>
                    <a:gd name="T11" fmla="*/ 60 h 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0" h="60">
                      <a:moveTo>
                        <a:pt x="0" y="0"/>
                      </a:moveTo>
                      <a:lnTo>
                        <a:pt x="6" y="24"/>
                      </a:lnTo>
                      <a:lnTo>
                        <a:pt x="12" y="48"/>
                      </a:lnTo>
                      <a:lnTo>
                        <a:pt x="24" y="60"/>
                      </a:lnTo>
                      <a:lnTo>
                        <a:pt x="30" y="60"/>
                      </a:lnTo>
                      <a:lnTo>
                        <a:pt x="30" y="60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207" name="Freeform 471"/>
                <p:cNvSpPr>
                  <a:spLocks/>
                </p:cNvSpPr>
                <p:nvPr/>
              </p:nvSpPr>
              <p:spPr bwMode="auto">
                <a:xfrm>
                  <a:off x="2634" y="2334"/>
                  <a:ext cx="36" cy="276"/>
                </a:xfrm>
                <a:custGeom>
                  <a:avLst/>
                  <a:gdLst>
                    <a:gd name="T0" fmla="*/ 0 w 36"/>
                    <a:gd name="T1" fmla="*/ 276 h 276"/>
                    <a:gd name="T2" fmla="*/ 6 w 36"/>
                    <a:gd name="T3" fmla="*/ 258 h 276"/>
                    <a:gd name="T4" fmla="*/ 6 w 36"/>
                    <a:gd name="T5" fmla="*/ 234 h 276"/>
                    <a:gd name="T6" fmla="*/ 12 w 36"/>
                    <a:gd name="T7" fmla="*/ 204 h 276"/>
                    <a:gd name="T8" fmla="*/ 18 w 36"/>
                    <a:gd name="T9" fmla="*/ 168 h 276"/>
                    <a:gd name="T10" fmla="*/ 24 w 36"/>
                    <a:gd name="T11" fmla="*/ 84 h 276"/>
                    <a:gd name="T12" fmla="*/ 36 w 36"/>
                    <a:gd name="T13" fmla="*/ 0 h 2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6" h="276">
                      <a:moveTo>
                        <a:pt x="0" y="276"/>
                      </a:moveTo>
                      <a:lnTo>
                        <a:pt x="6" y="258"/>
                      </a:lnTo>
                      <a:lnTo>
                        <a:pt x="6" y="234"/>
                      </a:lnTo>
                      <a:lnTo>
                        <a:pt x="12" y="204"/>
                      </a:lnTo>
                      <a:lnTo>
                        <a:pt x="18" y="168"/>
                      </a:lnTo>
                      <a:lnTo>
                        <a:pt x="24" y="84"/>
                      </a:lnTo>
                      <a:lnTo>
                        <a:pt x="36" y="0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208" name="Freeform 472"/>
                <p:cNvSpPr>
                  <a:spLocks/>
                </p:cNvSpPr>
                <p:nvPr/>
              </p:nvSpPr>
              <p:spPr bwMode="auto">
                <a:xfrm>
                  <a:off x="2670" y="1920"/>
                  <a:ext cx="36" cy="414"/>
                </a:xfrm>
                <a:custGeom>
                  <a:avLst/>
                  <a:gdLst>
                    <a:gd name="T0" fmla="*/ 0 w 36"/>
                    <a:gd name="T1" fmla="*/ 414 h 414"/>
                    <a:gd name="T2" fmla="*/ 0 w 36"/>
                    <a:gd name="T3" fmla="*/ 390 h 414"/>
                    <a:gd name="T4" fmla="*/ 6 w 36"/>
                    <a:gd name="T5" fmla="*/ 360 h 414"/>
                    <a:gd name="T6" fmla="*/ 6 w 36"/>
                    <a:gd name="T7" fmla="*/ 300 h 414"/>
                    <a:gd name="T8" fmla="*/ 12 w 36"/>
                    <a:gd name="T9" fmla="*/ 228 h 414"/>
                    <a:gd name="T10" fmla="*/ 18 w 36"/>
                    <a:gd name="T11" fmla="*/ 156 h 414"/>
                    <a:gd name="T12" fmla="*/ 24 w 36"/>
                    <a:gd name="T13" fmla="*/ 96 h 414"/>
                    <a:gd name="T14" fmla="*/ 24 w 36"/>
                    <a:gd name="T15" fmla="*/ 66 h 414"/>
                    <a:gd name="T16" fmla="*/ 24 w 36"/>
                    <a:gd name="T17" fmla="*/ 42 h 414"/>
                    <a:gd name="T18" fmla="*/ 30 w 36"/>
                    <a:gd name="T19" fmla="*/ 24 h 414"/>
                    <a:gd name="T20" fmla="*/ 30 w 36"/>
                    <a:gd name="T21" fmla="*/ 6 h 414"/>
                    <a:gd name="T22" fmla="*/ 36 w 36"/>
                    <a:gd name="T23" fmla="*/ 0 h 414"/>
                    <a:gd name="T24" fmla="*/ 36 w 36"/>
                    <a:gd name="T25" fmla="*/ 0 h 4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6" h="414">
                      <a:moveTo>
                        <a:pt x="0" y="414"/>
                      </a:moveTo>
                      <a:lnTo>
                        <a:pt x="0" y="390"/>
                      </a:lnTo>
                      <a:lnTo>
                        <a:pt x="6" y="360"/>
                      </a:lnTo>
                      <a:lnTo>
                        <a:pt x="6" y="300"/>
                      </a:lnTo>
                      <a:lnTo>
                        <a:pt x="12" y="228"/>
                      </a:lnTo>
                      <a:lnTo>
                        <a:pt x="18" y="156"/>
                      </a:lnTo>
                      <a:lnTo>
                        <a:pt x="24" y="96"/>
                      </a:lnTo>
                      <a:lnTo>
                        <a:pt x="24" y="66"/>
                      </a:lnTo>
                      <a:lnTo>
                        <a:pt x="24" y="42"/>
                      </a:lnTo>
                      <a:lnTo>
                        <a:pt x="30" y="24"/>
                      </a:lnTo>
                      <a:lnTo>
                        <a:pt x="30" y="6"/>
                      </a:lnTo>
                      <a:lnTo>
                        <a:pt x="36" y="0"/>
                      </a:lnTo>
                      <a:lnTo>
                        <a:pt x="36" y="0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209" name="Freeform 473"/>
                <p:cNvSpPr>
                  <a:spLocks/>
                </p:cNvSpPr>
                <p:nvPr/>
              </p:nvSpPr>
              <p:spPr bwMode="auto">
                <a:xfrm>
                  <a:off x="2706" y="1920"/>
                  <a:ext cx="36" cy="510"/>
                </a:xfrm>
                <a:custGeom>
                  <a:avLst/>
                  <a:gdLst>
                    <a:gd name="T0" fmla="*/ 0 w 36"/>
                    <a:gd name="T1" fmla="*/ 0 h 510"/>
                    <a:gd name="T2" fmla="*/ 0 w 36"/>
                    <a:gd name="T3" fmla="*/ 6 h 510"/>
                    <a:gd name="T4" fmla="*/ 6 w 36"/>
                    <a:gd name="T5" fmla="*/ 24 h 510"/>
                    <a:gd name="T6" fmla="*/ 6 w 36"/>
                    <a:gd name="T7" fmla="*/ 42 h 510"/>
                    <a:gd name="T8" fmla="*/ 6 w 36"/>
                    <a:gd name="T9" fmla="*/ 72 h 510"/>
                    <a:gd name="T10" fmla="*/ 12 w 36"/>
                    <a:gd name="T11" fmla="*/ 108 h 510"/>
                    <a:gd name="T12" fmla="*/ 12 w 36"/>
                    <a:gd name="T13" fmla="*/ 144 h 510"/>
                    <a:gd name="T14" fmla="*/ 18 w 36"/>
                    <a:gd name="T15" fmla="*/ 228 h 510"/>
                    <a:gd name="T16" fmla="*/ 24 w 36"/>
                    <a:gd name="T17" fmla="*/ 312 h 510"/>
                    <a:gd name="T18" fmla="*/ 24 w 36"/>
                    <a:gd name="T19" fmla="*/ 390 h 510"/>
                    <a:gd name="T20" fmla="*/ 30 w 36"/>
                    <a:gd name="T21" fmla="*/ 432 h 510"/>
                    <a:gd name="T22" fmla="*/ 30 w 36"/>
                    <a:gd name="T23" fmla="*/ 462 h 510"/>
                    <a:gd name="T24" fmla="*/ 36 w 36"/>
                    <a:gd name="T25" fmla="*/ 486 h 510"/>
                    <a:gd name="T26" fmla="*/ 36 w 36"/>
                    <a:gd name="T27" fmla="*/ 510 h 5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6" h="510">
                      <a:moveTo>
                        <a:pt x="0" y="0"/>
                      </a:moveTo>
                      <a:lnTo>
                        <a:pt x="0" y="6"/>
                      </a:lnTo>
                      <a:lnTo>
                        <a:pt x="6" y="24"/>
                      </a:lnTo>
                      <a:lnTo>
                        <a:pt x="6" y="42"/>
                      </a:lnTo>
                      <a:lnTo>
                        <a:pt x="6" y="72"/>
                      </a:lnTo>
                      <a:lnTo>
                        <a:pt x="12" y="108"/>
                      </a:lnTo>
                      <a:lnTo>
                        <a:pt x="12" y="144"/>
                      </a:lnTo>
                      <a:lnTo>
                        <a:pt x="18" y="228"/>
                      </a:lnTo>
                      <a:lnTo>
                        <a:pt x="24" y="312"/>
                      </a:lnTo>
                      <a:lnTo>
                        <a:pt x="24" y="390"/>
                      </a:lnTo>
                      <a:lnTo>
                        <a:pt x="30" y="432"/>
                      </a:lnTo>
                      <a:lnTo>
                        <a:pt x="30" y="462"/>
                      </a:lnTo>
                      <a:lnTo>
                        <a:pt x="36" y="486"/>
                      </a:lnTo>
                      <a:lnTo>
                        <a:pt x="36" y="510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210" name="Freeform 474"/>
                <p:cNvSpPr>
                  <a:spLocks/>
                </p:cNvSpPr>
                <p:nvPr/>
              </p:nvSpPr>
              <p:spPr bwMode="auto">
                <a:xfrm>
                  <a:off x="2742" y="2430"/>
                  <a:ext cx="36" cy="60"/>
                </a:xfrm>
                <a:custGeom>
                  <a:avLst/>
                  <a:gdLst>
                    <a:gd name="T0" fmla="*/ 0 w 36"/>
                    <a:gd name="T1" fmla="*/ 0 h 60"/>
                    <a:gd name="T2" fmla="*/ 6 w 36"/>
                    <a:gd name="T3" fmla="*/ 24 h 60"/>
                    <a:gd name="T4" fmla="*/ 18 w 36"/>
                    <a:gd name="T5" fmla="*/ 48 h 60"/>
                    <a:gd name="T6" fmla="*/ 24 w 36"/>
                    <a:gd name="T7" fmla="*/ 60 h 60"/>
                    <a:gd name="T8" fmla="*/ 30 w 36"/>
                    <a:gd name="T9" fmla="*/ 60 h 60"/>
                    <a:gd name="T10" fmla="*/ 36 w 36"/>
                    <a:gd name="T11" fmla="*/ 60 h 60"/>
                    <a:gd name="T12" fmla="*/ 36 w 36"/>
                    <a:gd name="T13" fmla="*/ 54 h 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6" h="60">
                      <a:moveTo>
                        <a:pt x="0" y="0"/>
                      </a:moveTo>
                      <a:lnTo>
                        <a:pt x="6" y="24"/>
                      </a:lnTo>
                      <a:lnTo>
                        <a:pt x="18" y="48"/>
                      </a:lnTo>
                      <a:lnTo>
                        <a:pt x="24" y="60"/>
                      </a:lnTo>
                      <a:lnTo>
                        <a:pt x="30" y="60"/>
                      </a:lnTo>
                      <a:lnTo>
                        <a:pt x="36" y="60"/>
                      </a:lnTo>
                      <a:lnTo>
                        <a:pt x="36" y="54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211" name="Freeform 475"/>
                <p:cNvSpPr>
                  <a:spLocks/>
                </p:cNvSpPr>
                <p:nvPr/>
              </p:nvSpPr>
              <p:spPr bwMode="auto">
                <a:xfrm>
                  <a:off x="2778" y="1944"/>
                  <a:ext cx="30" cy="540"/>
                </a:xfrm>
                <a:custGeom>
                  <a:avLst/>
                  <a:gdLst>
                    <a:gd name="T0" fmla="*/ 0 w 30"/>
                    <a:gd name="T1" fmla="*/ 540 h 540"/>
                    <a:gd name="T2" fmla="*/ 0 w 30"/>
                    <a:gd name="T3" fmla="*/ 522 h 540"/>
                    <a:gd name="T4" fmla="*/ 6 w 30"/>
                    <a:gd name="T5" fmla="*/ 498 h 540"/>
                    <a:gd name="T6" fmla="*/ 6 w 30"/>
                    <a:gd name="T7" fmla="*/ 468 h 540"/>
                    <a:gd name="T8" fmla="*/ 6 w 30"/>
                    <a:gd name="T9" fmla="*/ 432 h 540"/>
                    <a:gd name="T10" fmla="*/ 12 w 30"/>
                    <a:gd name="T11" fmla="*/ 354 h 540"/>
                    <a:gd name="T12" fmla="*/ 12 w 30"/>
                    <a:gd name="T13" fmla="*/ 264 h 540"/>
                    <a:gd name="T14" fmla="*/ 18 w 30"/>
                    <a:gd name="T15" fmla="*/ 180 h 540"/>
                    <a:gd name="T16" fmla="*/ 24 w 30"/>
                    <a:gd name="T17" fmla="*/ 102 h 540"/>
                    <a:gd name="T18" fmla="*/ 24 w 30"/>
                    <a:gd name="T19" fmla="*/ 72 h 540"/>
                    <a:gd name="T20" fmla="*/ 24 w 30"/>
                    <a:gd name="T21" fmla="*/ 42 h 540"/>
                    <a:gd name="T22" fmla="*/ 30 w 30"/>
                    <a:gd name="T23" fmla="*/ 18 h 540"/>
                    <a:gd name="T24" fmla="*/ 30 w 30"/>
                    <a:gd name="T25" fmla="*/ 0 h 5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0" h="540">
                      <a:moveTo>
                        <a:pt x="0" y="540"/>
                      </a:moveTo>
                      <a:lnTo>
                        <a:pt x="0" y="522"/>
                      </a:lnTo>
                      <a:lnTo>
                        <a:pt x="6" y="498"/>
                      </a:lnTo>
                      <a:lnTo>
                        <a:pt x="6" y="468"/>
                      </a:lnTo>
                      <a:lnTo>
                        <a:pt x="6" y="432"/>
                      </a:lnTo>
                      <a:lnTo>
                        <a:pt x="12" y="354"/>
                      </a:lnTo>
                      <a:lnTo>
                        <a:pt x="12" y="264"/>
                      </a:lnTo>
                      <a:lnTo>
                        <a:pt x="18" y="180"/>
                      </a:lnTo>
                      <a:lnTo>
                        <a:pt x="24" y="102"/>
                      </a:lnTo>
                      <a:lnTo>
                        <a:pt x="24" y="72"/>
                      </a:lnTo>
                      <a:lnTo>
                        <a:pt x="24" y="42"/>
                      </a:lnTo>
                      <a:lnTo>
                        <a:pt x="30" y="18"/>
                      </a:lnTo>
                      <a:lnTo>
                        <a:pt x="30" y="0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212" name="Freeform 476"/>
                <p:cNvSpPr>
                  <a:spLocks/>
                </p:cNvSpPr>
                <p:nvPr/>
              </p:nvSpPr>
              <p:spPr bwMode="auto">
                <a:xfrm>
                  <a:off x="2808" y="1932"/>
                  <a:ext cx="36" cy="114"/>
                </a:xfrm>
                <a:custGeom>
                  <a:avLst/>
                  <a:gdLst>
                    <a:gd name="T0" fmla="*/ 0 w 36"/>
                    <a:gd name="T1" fmla="*/ 12 h 114"/>
                    <a:gd name="T2" fmla="*/ 0 w 36"/>
                    <a:gd name="T3" fmla="*/ 6 h 114"/>
                    <a:gd name="T4" fmla="*/ 6 w 36"/>
                    <a:gd name="T5" fmla="*/ 0 h 114"/>
                    <a:gd name="T6" fmla="*/ 6 w 36"/>
                    <a:gd name="T7" fmla="*/ 6 h 114"/>
                    <a:gd name="T8" fmla="*/ 12 w 36"/>
                    <a:gd name="T9" fmla="*/ 24 h 114"/>
                    <a:gd name="T10" fmla="*/ 18 w 36"/>
                    <a:gd name="T11" fmla="*/ 42 h 114"/>
                    <a:gd name="T12" fmla="*/ 24 w 36"/>
                    <a:gd name="T13" fmla="*/ 66 h 114"/>
                    <a:gd name="T14" fmla="*/ 30 w 36"/>
                    <a:gd name="T15" fmla="*/ 90 h 114"/>
                    <a:gd name="T16" fmla="*/ 30 w 36"/>
                    <a:gd name="T17" fmla="*/ 108 h 114"/>
                    <a:gd name="T18" fmla="*/ 36 w 36"/>
                    <a:gd name="T19" fmla="*/ 114 h 1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6" h="114">
                      <a:moveTo>
                        <a:pt x="0" y="12"/>
                      </a:moveTo>
                      <a:lnTo>
                        <a:pt x="0" y="6"/>
                      </a:lnTo>
                      <a:lnTo>
                        <a:pt x="6" y="0"/>
                      </a:lnTo>
                      <a:lnTo>
                        <a:pt x="6" y="6"/>
                      </a:lnTo>
                      <a:lnTo>
                        <a:pt x="12" y="24"/>
                      </a:lnTo>
                      <a:lnTo>
                        <a:pt x="18" y="42"/>
                      </a:lnTo>
                      <a:lnTo>
                        <a:pt x="24" y="66"/>
                      </a:lnTo>
                      <a:lnTo>
                        <a:pt x="30" y="90"/>
                      </a:lnTo>
                      <a:lnTo>
                        <a:pt x="30" y="108"/>
                      </a:lnTo>
                      <a:lnTo>
                        <a:pt x="36" y="114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213" name="Freeform 477"/>
                <p:cNvSpPr>
                  <a:spLocks/>
                </p:cNvSpPr>
                <p:nvPr/>
              </p:nvSpPr>
              <p:spPr bwMode="auto">
                <a:xfrm>
                  <a:off x="2844" y="1920"/>
                  <a:ext cx="36" cy="126"/>
                </a:xfrm>
                <a:custGeom>
                  <a:avLst/>
                  <a:gdLst>
                    <a:gd name="T0" fmla="*/ 0 w 36"/>
                    <a:gd name="T1" fmla="*/ 126 h 126"/>
                    <a:gd name="T2" fmla="*/ 6 w 36"/>
                    <a:gd name="T3" fmla="*/ 120 h 126"/>
                    <a:gd name="T4" fmla="*/ 6 w 36"/>
                    <a:gd name="T5" fmla="*/ 108 h 126"/>
                    <a:gd name="T6" fmla="*/ 12 w 36"/>
                    <a:gd name="T7" fmla="*/ 90 h 126"/>
                    <a:gd name="T8" fmla="*/ 18 w 36"/>
                    <a:gd name="T9" fmla="*/ 66 h 126"/>
                    <a:gd name="T10" fmla="*/ 24 w 36"/>
                    <a:gd name="T11" fmla="*/ 24 h 126"/>
                    <a:gd name="T12" fmla="*/ 30 w 36"/>
                    <a:gd name="T13" fmla="*/ 12 h 126"/>
                    <a:gd name="T14" fmla="*/ 36 w 36"/>
                    <a:gd name="T15" fmla="*/ 0 h 1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36" h="126">
                      <a:moveTo>
                        <a:pt x="0" y="126"/>
                      </a:moveTo>
                      <a:lnTo>
                        <a:pt x="6" y="120"/>
                      </a:lnTo>
                      <a:lnTo>
                        <a:pt x="6" y="108"/>
                      </a:lnTo>
                      <a:lnTo>
                        <a:pt x="12" y="90"/>
                      </a:lnTo>
                      <a:lnTo>
                        <a:pt x="18" y="66"/>
                      </a:lnTo>
                      <a:lnTo>
                        <a:pt x="24" y="24"/>
                      </a:lnTo>
                      <a:lnTo>
                        <a:pt x="30" y="12"/>
                      </a:lnTo>
                      <a:lnTo>
                        <a:pt x="36" y="0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214" name="Freeform 478"/>
                <p:cNvSpPr>
                  <a:spLocks/>
                </p:cNvSpPr>
                <p:nvPr/>
              </p:nvSpPr>
              <p:spPr bwMode="auto">
                <a:xfrm>
                  <a:off x="2880" y="1920"/>
                  <a:ext cx="36" cy="42"/>
                </a:xfrm>
                <a:custGeom>
                  <a:avLst/>
                  <a:gdLst>
                    <a:gd name="T0" fmla="*/ 0 w 36"/>
                    <a:gd name="T1" fmla="*/ 0 h 42"/>
                    <a:gd name="T2" fmla="*/ 6 w 36"/>
                    <a:gd name="T3" fmla="*/ 0 h 42"/>
                    <a:gd name="T4" fmla="*/ 18 w 36"/>
                    <a:gd name="T5" fmla="*/ 12 h 42"/>
                    <a:gd name="T6" fmla="*/ 30 w 36"/>
                    <a:gd name="T7" fmla="*/ 24 h 42"/>
                    <a:gd name="T8" fmla="*/ 36 w 36"/>
                    <a:gd name="T9" fmla="*/ 42 h 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42">
                      <a:moveTo>
                        <a:pt x="0" y="0"/>
                      </a:moveTo>
                      <a:lnTo>
                        <a:pt x="6" y="0"/>
                      </a:lnTo>
                      <a:lnTo>
                        <a:pt x="18" y="12"/>
                      </a:lnTo>
                      <a:lnTo>
                        <a:pt x="30" y="24"/>
                      </a:lnTo>
                      <a:lnTo>
                        <a:pt x="36" y="42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215" name="Freeform 479"/>
                <p:cNvSpPr>
                  <a:spLocks/>
                </p:cNvSpPr>
                <p:nvPr/>
              </p:nvSpPr>
              <p:spPr bwMode="auto">
                <a:xfrm>
                  <a:off x="2916" y="1962"/>
                  <a:ext cx="36" cy="510"/>
                </a:xfrm>
                <a:custGeom>
                  <a:avLst/>
                  <a:gdLst>
                    <a:gd name="T0" fmla="*/ 0 w 36"/>
                    <a:gd name="T1" fmla="*/ 0 h 510"/>
                    <a:gd name="T2" fmla="*/ 0 w 36"/>
                    <a:gd name="T3" fmla="*/ 18 h 510"/>
                    <a:gd name="T4" fmla="*/ 6 w 36"/>
                    <a:gd name="T5" fmla="*/ 48 h 510"/>
                    <a:gd name="T6" fmla="*/ 6 w 36"/>
                    <a:gd name="T7" fmla="*/ 78 h 510"/>
                    <a:gd name="T8" fmla="*/ 12 w 36"/>
                    <a:gd name="T9" fmla="*/ 120 h 510"/>
                    <a:gd name="T10" fmla="*/ 12 w 36"/>
                    <a:gd name="T11" fmla="*/ 198 h 510"/>
                    <a:gd name="T12" fmla="*/ 18 w 36"/>
                    <a:gd name="T13" fmla="*/ 288 h 510"/>
                    <a:gd name="T14" fmla="*/ 24 w 36"/>
                    <a:gd name="T15" fmla="*/ 372 h 510"/>
                    <a:gd name="T16" fmla="*/ 24 w 36"/>
                    <a:gd name="T17" fmla="*/ 408 h 510"/>
                    <a:gd name="T18" fmla="*/ 30 w 36"/>
                    <a:gd name="T19" fmla="*/ 444 h 510"/>
                    <a:gd name="T20" fmla="*/ 30 w 36"/>
                    <a:gd name="T21" fmla="*/ 468 h 510"/>
                    <a:gd name="T22" fmla="*/ 30 w 36"/>
                    <a:gd name="T23" fmla="*/ 492 h 510"/>
                    <a:gd name="T24" fmla="*/ 36 w 36"/>
                    <a:gd name="T25" fmla="*/ 504 h 510"/>
                    <a:gd name="T26" fmla="*/ 36 w 36"/>
                    <a:gd name="T27" fmla="*/ 510 h 5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6" h="510">
                      <a:moveTo>
                        <a:pt x="0" y="0"/>
                      </a:moveTo>
                      <a:lnTo>
                        <a:pt x="0" y="18"/>
                      </a:lnTo>
                      <a:lnTo>
                        <a:pt x="6" y="48"/>
                      </a:lnTo>
                      <a:lnTo>
                        <a:pt x="6" y="78"/>
                      </a:lnTo>
                      <a:lnTo>
                        <a:pt x="12" y="120"/>
                      </a:lnTo>
                      <a:lnTo>
                        <a:pt x="12" y="198"/>
                      </a:lnTo>
                      <a:lnTo>
                        <a:pt x="18" y="288"/>
                      </a:lnTo>
                      <a:lnTo>
                        <a:pt x="24" y="372"/>
                      </a:lnTo>
                      <a:lnTo>
                        <a:pt x="24" y="408"/>
                      </a:lnTo>
                      <a:lnTo>
                        <a:pt x="30" y="444"/>
                      </a:lnTo>
                      <a:lnTo>
                        <a:pt x="30" y="468"/>
                      </a:lnTo>
                      <a:lnTo>
                        <a:pt x="30" y="492"/>
                      </a:lnTo>
                      <a:lnTo>
                        <a:pt x="36" y="504"/>
                      </a:lnTo>
                      <a:lnTo>
                        <a:pt x="36" y="510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216" name="Freeform 480"/>
                <p:cNvSpPr>
                  <a:spLocks/>
                </p:cNvSpPr>
                <p:nvPr/>
              </p:nvSpPr>
              <p:spPr bwMode="auto">
                <a:xfrm>
                  <a:off x="2952" y="1986"/>
                  <a:ext cx="30" cy="486"/>
                </a:xfrm>
                <a:custGeom>
                  <a:avLst/>
                  <a:gdLst>
                    <a:gd name="T0" fmla="*/ 0 w 30"/>
                    <a:gd name="T1" fmla="*/ 486 h 486"/>
                    <a:gd name="T2" fmla="*/ 0 w 30"/>
                    <a:gd name="T3" fmla="*/ 480 h 486"/>
                    <a:gd name="T4" fmla="*/ 6 w 30"/>
                    <a:gd name="T5" fmla="*/ 468 h 486"/>
                    <a:gd name="T6" fmla="*/ 6 w 30"/>
                    <a:gd name="T7" fmla="*/ 444 h 486"/>
                    <a:gd name="T8" fmla="*/ 6 w 30"/>
                    <a:gd name="T9" fmla="*/ 414 h 486"/>
                    <a:gd name="T10" fmla="*/ 12 w 30"/>
                    <a:gd name="T11" fmla="*/ 378 h 486"/>
                    <a:gd name="T12" fmla="*/ 12 w 30"/>
                    <a:gd name="T13" fmla="*/ 336 h 486"/>
                    <a:gd name="T14" fmla="*/ 12 w 30"/>
                    <a:gd name="T15" fmla="*/ 246 h 486"/>
                    <a:gd name="T16" fmla="*/ 18 w 30"/>
                    <a:gd name="T17" fmla="*/ 162 h 486"/>
                    <a:gd name="T18" fmla="*/ 18 w 30"/>
                    <a:gd name="T19" fmla="*/ 120 h 486"/>
                    <a:gd name="T20" fmla="*/ 24 w 30"/>
                    <a:gd name="T21" fmla="*/ 78 h 486"/>
                    <a:gd name="T22" fmla="*/ 24 w 30"/>
                    <a:gd name="T23" fmla="*/ 48 h 486"/>
                    <a:gd name="T24" fmla="*/ 24 w 30"/>
                    <a:gd name="T25" fmla="*/ 24 h 486"/>
                    <a:gd name="T26" fmla="*/ 30 w 30"/>
                    <a:gd name="T27" fmla="*/ 6 h 486"/>
                    <a:gd name="T28" fmla="*/ 30 w 30"/>
                    <a:gd name="T29" fmla="*/ 0 h 4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30" h="486">
                      <a:moveTo>
                        <a:pt x="0" y="486"/>
                      </a:moveTo>
                      <a:lnTo>
                        <a:pt x="0" y="480"/>
                      </a:lnTo>
                      <a:lnTo>
                        <a:pt x="6" y="468"/>
                      </a:lnTo>
                      <a:lnTo>
                        <a:pt x="6" y="444"/>
                      </a:lnTo>
                      <a:lnTo>
                        <a:pt x="6" y="414"/>
                      </a:lnTo>
                      <a:lnTo>
                        <a:pt x="12" y="378"/>
                      </a:lnTo>
                      <a:lnTo>
                        <a:pt x="12" y="336"/>
                      </a:lnTo>
                      <a:lnTo>
                        <a:pt x="12" y="246"/>
                      </a:lnTo>
                      <a:lnTo>
                        <a:pt x="18" y="162"/>
                      </a:lnTo>
                      <a:lnTo>
                        <a:pt x="18" y="120"/>
                      </a:lnTo>
                      <a:lnTo>
                        <a:pt x="24" y="78"/>
                      </a:lnTo>
                      <a:lnTo>
                        <a:pt x="24" y="48"/>
                      </a:lnTo>
                      <a:lnTo>
                        <a:pt x="24" y="24"/>
                      </a:lnTo>
                      <a:lnTo>
                        <a:pt x="30" y="6"/>
                      </a:lnTo>
                      <a:lnTo>
                        <a:pt x="30" y="0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217" name="Freeform 481"/>
                <p:cNvSpPr>
                  <a:spLocks/>
                </p:cNvSpPr>
                <p:nvPr/>
              </p:nvSpPr>
              <p:spPr bwMode="auto">
                <a:xfrm>
                  <a:off x="2982" y="1986"/>
                  <a:ext cx="36" cy="426"/>
                </a:xfrm>
                <a:custGeom>
                  <a:avLst/>
                  <a:gdLst>
                    <a:gd name="T0" fmla="*/ 0 w 36"/>
                    <a:gd name="T1" fmla="*/ 0 h 426"/>
                    <a:gd name="T2" fmla="*/ 0 w 36"/>
                    <a:gd name="T3" fmla="*/ 0 h 426"/>
                    <a:gd name="T4" fmla="*/ 6 w 36"/>
                    <a:gd name="T5" fmla="*/ 12 h 426"/>
                    <a:gd name="T6" fmla="*/ 6 w 36"/>
                    <a:gd name="T7" fmla="*/ 24 h 426"/>
                    <a:gd name="T8" fmla="*/ 6 w 36"/>
                    <a:gd name="T9" fmla="*/ 48 h 426"/>
                    <a:gd name="T10" fmla="*/ 12 w 36"/>
                    <a:gd name="T11" fmla="*/ 72 h 426"/>
                    <a:gd name="T12" fmla="*/ 12 w 36"/>
                    <a:gd name="T13" fmla="*/ 102 h 426"/>
                    <a:gd name="T14" fmla="*/ 18 w 36"/>
                    <a:gd name="T15" fmla="*/ 168 h 426"/>
                    <a:gd name="T16" fmla="*/ 24 w 36"/>
                    <a:gd name="T17" fmla="*/ 240 h 426"/>
                    <a:gd name="T18" fmla="*/ 24 w 36"/>
                    <a:gd name="T19" fmla="*/ 312 h 426"/>
                    <a:gd name="T20" fmla="*/ 30 w 36"/>
                    <a:gd name="T21" fmla="*/ 378 h 426"/>
                    <a:gd name="T22" fmla="*/ 36 w 36"/>
                    <a:gd name="T23" fmla="*/ 402 h 426"/>
                    <a:gd name="T24" fmla="*/ 36 w 36"/>
                    <a:gd name="T25" fmla="*/ 426 h 4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6" h="426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6" y="12"/>
                      </a:lnTo>
                      <a:lnTo>
                        <a:pt x="6" y="24"/>
                      </a:lnTo>
                      <a:lnTo>
                        <a:pt x="6" y="48"/>
                      </a:lnTo>
                      <a:lnTo>
                        <a:pt x="12" y="72"/>
                      </a:lnTo>
                      <a:lnTo>
                        <a:pt x="12" y="102"/>
                      </a:lnTo>
                      <a:lnTo>
                        <a:pt x="18" y="168"/>
                      </a:lnTo>
                      <a:lnTo>
                        <a:pt x="24" y="240"/>
                      </a:lnTo>
                      <a:lnTo>
                        <a:pt x="24" y="312"/>
                      </a:lnTo>
                      <a:lnTo>
                        <a:pt x="30" y="378"/>
                      </a:lnTo>
                      <a:lnTo>
                        <a:pt x="36" y="402"/>
                      </a:lnTo>
                      <a:lnTo>
                        <a:pt x="36" y="426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218" name="Freeform 482"/>
                <p:cNvSpPr>
                  <a:spLocks/>
                </p:cNvSpPr>
                <p:nvPr/>
              </p:nvSpPr>
              <p:spPr bwMode="auto">
                <a:xfrm>
                  <a:off x="3018" y="2412"/>
                  <a:ext cx="36" cy="222"/>
                </a:xfrm>
                <a:custGeom>
                  <a:avLst/>
                  <a:gdLst>
                    <a:gd name="T0" fmla="*/ 0 w 36"/>
                    <a:gd name="T1" fmla="*/ 0 h 222"/>
                    <a:gd name="T2" fmla="*/ 6 w 36"/>
                    <a:gd name="T3" fmla="*/ 78 h 222"/>
                    <a:gd name="T4" fmla="*/ 18 w 36"/>
                    <a:gd name="T5" fmla="*/ 144 h 222"/>
                    <a:gd name="T6" fmla="*/ 24 w 36"/>
                    <a:gd name="T7" fmla="*/ 168 h 222"/>
                    <a:gd name="T8" fmla="*/ 24 w 36"/>
                    <a:gd name="T9" fmla="*/ 192 h 222"/>
                    <a:gd name="T10" fmla="*/ 30 w 36"/>
                    <a:gd name="T11" fmla="*/ 210 h 222"/>
                    <a:gd name="T12" fmla="*/ 36 w 36"/>
                    <a:gd name="T13" fmla="*/ 222 h 2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6" h="222">
                      <a:moveTo>
                        <a:pt x="0" y="0"/>
                      </a:moveTo>
                      <a:lnTo>
                        <a:pt x="6" y="78"/>
                      </a:lnTo>
                      <a:lnTo>
                        <a:pt x="18" y="144"/>
                      </a:lnTo>
                      <a:lnTo>
                        <a:pt x="24" y="168"/>
                      </a:lnTo>
                      <a:lnTo>
                        <a:pt x="24" y="192"/>
                      </a:lnTo>
                      <a:lnTo>
                        <a:pt x="30" y="210"/>
                      </a:lnTo>
                      <a:lnTo>
                        <a:pt x="36" y="222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219" name="Freeform 483"/>
                <p:cNvSpPr>
                  <a:spLocks/>
                </p:cNvSpPr>
                <p:nvPr/>
              </p:nvSpPr>
              <p:spPr bwMode="auto">
                <a:xfrm>
                  <a:off x="3054" y="2544"/>
                  <a:ext cx="36" cy="96"/>
                </a:xfrm>
                <a:custGeom>
                  <a:avLst/>
                  <a:gdLst>
                    <a:gd name="T0" fmla="*/ 0 w 36"/>
                    <a:gd name="T1" fmla="*/ 90 h 96"/>
                    <a:gd name="T2" fmla="*/ 6 w 36"/>
                    <a:gd name="T3" fmla="*/ 96 h 96"/>
                    <a:gd name="T4" fmla="*/ 6 w 36"/>
                    <a:gd name="T5" fmla="*/ 90 h 96"/>
                    <a:gd name="T6" fmla="*/ 12 w 36"/>
                    <a:gd name="T7" fmla="*/ 78 h 96"/>
                    <a:gd name="T8" fmla="*/ 18 w 36"/>
                    <a:gd name="T9" fmla="*/ 60 h 96"/>
                    <a:gd name="T10" fmla="*/ 24 w 36"/>
                    <a:gd name="T11" fmla="*/ 30 h 96"/>
                    <a:gd name="T12" fmla="*/ 30 w 36"/>
                    <a:gd name="T13" fmla="*/ 12 h 96"/>
                    <a:gd name="T14" fmla="*/ 36 w 36"/>
                    <a:gd name="T15" fmla="*/ 0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36" h="96">
                      <a:moveTo>
                        <a:pt x="0" y="90"/>
                      </a:moveTo>
                      <a:lnTo>
                        <a:pt x="6" y="96"/>
                      </a:lnTo>
                      <a:lnTo>
                        <a:pt x="6" y="90"/>
                      </a:lnTo>
                      <a:lnTo>
                        <a:pt x="12" y="78"/>
                      </a:lnTo>
                      <a:lnTo>
                        <a:pt x="18" y="60"/>
                      </a:lnTo>
                      <a:lnTo>
                        <a:pt x="24" y="30"/>
                      </a:lnTo>
                      <a:lnTo>
                        <a:pt x="30" y="12"/>
                      </a:lnTo>
                      <a:lnTo>
                        <a:pt x="36" y="0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220" name="Freeform 484"/>
                <p:cNvSpPr>
                  <a:spLocks/>
                </p:cNvSpPr>
                <p:nvPr/>
              </p:nvSpPr>
              <p:spPr bwMode="auto">
                <a:xfrm>
                  <a:off x="3090" y="2490"/>
                  <a:ext cx="36" cy="54"/>
                </a:xfrm>
                <a:custGeom>
                  <a:avLst/>
                  <a:gdLst>
                    <a:gd name="T0" fmla="*/ 0 w 36"/>
                    <a:gd name="T1" fmla="*/ 54 h 54"/>
                    <a:gd name="T2" fmla="*/ 12 w 36"/>
                    <a:gd name="T3" fmla="*/ 36 h 54"/>
                    <a:gd name="T4" fmla="*/ 18 w 36"/>
                    <a:gd name="T5" fmla="*/ 18 h 54"/>
                    <a:gd name="T6" fmla="*/ 30 w 36"/>
                    <a:gd name="T7" fmla="*/ 0 h 54"/>
                    <a:gd name="T8" fmla="*/ 36 w 36"/>
                    <a:gd name="T9" fmla="*/ 0 h 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54">
                      <a:moveTo>
                        <a:pt x="0" y="54"/>
                      </a:moveTo>
                      <a:lnTo>
                        <a:pt x="12" y="36"/>
                      </a:lnTo>
                      <a:lnTo>
                        <a:pt x="18" y="18"/>
                      </a:lnTo>
                      <a:lnTo>
                        <a:pt x="30" y="0"/>
                      </a:lnTo>
                      <a:lnTo>
                        <a:pt x="36" y="0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221" name="Freeform 485"/>
                <p:cNvSpPr>
                  <a:spLocks/>
                </p:cNvSpPr>
                <p:nvPr/>
              </p:nvSpPr>
              <p:spPr bwMode="auto">
                <a:xfrm>
                  <a:off x="3126" y="2490"/>
                  <a:ext cx="30" cy="102"/>
                </a:xfrm>
                <a:custGeom>
                  <a:avLst/>
                  <a:gdLst>
                    <a:gd name="T0" fmla="*/ 0 w 30"/>
                    <a:gd name="T1" fmla="*/ 0 h 102"/>
                    <a:gd name="T2" fmla="*/ 6 w 30"/>
                    <a:gd name="T3" fmla="*/ 6 h 102"/>
                    <a:gd name="T4" fmla="*/ 6 w 30"/>
                    <a:gd name="T5" fmla="*/ 18 h 102"/>
                    <a:gd name="T6" fmla="*/ 12 w 30"/>
                    <a:gd name="T7" fmla="*/ 48 h 102"/>
                    <a:gd name="T8" fmla="*/ 24 w 30"/>
                    <a:gd name="T9" fmla="*/ 78 h 102"/>
                    <a:gd name="T10" fmla="*/ 24 w 30"/>
                    <a:gd name="T11" fmla="*/ 90 h 102"/>
                    <a:gd name="T12" fmla="*/ 30 w 30"/>
                    <a:gd name="T13" fmla="*/ 102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0" h="102">
                      <a:moveTo>
                        <a:pt x="0" y="0"/>
                      </a:moveTo>
                      <a:lnTo>
                        <a:pt x="6" y="6"/>
                      </a:lnTo>
                      <a:lnTo>
                        <a:pt x="6" y="18"/>
                      </a:lnTo>
                      <a:lnTo>
                        <a:pt x="12" y="48"/>
                      </a:lnTo>
                      <a:lnTo>
                        <a:pt x="24" y="78"/>
                      </a:lnTo>
                      <a:lnTo>
                        <a:pt x="24" y="90"/>
                      </a:lnTo>
                      <a:lnTo>
                        <a:pt x="30" y="102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222" name="Freeform 486"/>
                <p:cNvSpPr>
                  <a:spLocks/>
                </p:cNvSpPr>
                <p:nvPr/>
              </p:nvSpPr>
              <p:spPr bwMode="auto">
                <a:xfrm>
                  <a:off x="3156" y="2592"/>
                  <a:ext cx="36" cy="12"/>
                </a:xfrm>
                <a:custGeom>
                  <a:avLst/>
                  <a:gdLst>
                    <a:gd name="T0" fmla="*/ 0 w 36"/>
                    <a:gd name="T1" fmla="*/ 0 h 12"/>
                    <a:gd name="T2" fmla="*/ 6 w 36"/>
                    <a:gd name="T3" fmla="*/ 12 h 12"/>
                    <a:gd name="T4" fmla="*/ 18 w 36"/>
                    <a:gd name="T5" fmla="*/ 12 h 12"/>
                    <a:gd name="T6" fmla="*/ 36 w 36"/>
                    <a:gd name="T7" fmla="*/ 1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2">
                      <a:moveTo>
                        <a:pt x="0" y="0"/>
                      </a:moveTo>
                      <a:lnTo>
                        <a:pt x="6" y="12"/>
                      </a:lnTo>
                      <a:lnTo>
                        <a:pt x="18" y="12"/>
                      </a:lnTo>
                      <a:lnTo>
                        <a:pt x="36" y="12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223" name="Freeform 487"/>
                <p:cNvSpPr>
                  <a:spLocks/>
                </p:cNvSpPr>
                <p:nvPr/>
              </p:nvSpPr>
              <p:spPr bwMode="auto">
                <a:xfrm>
                  <a:off x="3192" y="2562"/>
                  <a:ext cx="36" cy="42"/>
                </a:xfrm>
                <a:custGeom>
                  <a:avLst/>
                  <a:gdLst>
                    <a:gd name="T0" fmla="*/ 0 w 36"/>
                    <a:gd name="T1" fmla="*/ 42 h 42"/>
                    <a:gd name="T2" fmla="*/ 6 w 36"/>
                    <a:gd name="T3" fmla="*/ 36 h 42"/>
                    <a:gd name="T4" fmla="*/ 18 w 36"/>
                    <a:gd name="T5" fmla="*/ 24 h 42"/>
                    <a:gd name="T6" fmla="*/ 36 w 36"/>
                    <a:gd name="T7" fmla="*/ 0 h 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42">
                      <a:moveTo>
                        <a:pt x="0" y="42"/>
                      </a:moveTo>
                      <a:lnTo>
                        <a:pt x="6" y="36"/>
                      </a:lnTo>
                      <a:lnTo>
                        <a:pt x="18" y="24"/>
                      </a:lnTo>
                      <a:lnTo>
                        <a:pt x="36" y="0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224" name="Freeform 488"/>
                <p:cNvSpPr>
                  <a:spLocks/>
                </p:cNvSpPr>
                <p:nvPr/>
              </p:nvSpPr>
              <p:spPr bwMode="auto">
                <a:xfrm>
                  <a:off x="3228" y="2520"/>
                  <a:ext cx="36" cy="42"/>
                </a:xfrm>
                <a:custGeom>
                  <a:avLst/>
                  <a:gdLst>
                    <a:gd name="T0" fmla="*/ 0 w 36"/>
                    <a:gd name="T1" fmla="*/ 42 h 42"/>
                    <a:gd name="T2" fmla="*/ 6 w 36"/>
                    <a:gd name="T3" fmla="*/ 36 h 42"/>
                    <a:gd name="T4" fmla="*/ 18 w 36"/>
                    <a:gd name="T5" fmla="*/ 30 h 42"/>
                    <a:gd name="T6" fmla="*/ 30 w 36"/>
                    <a:gd name="T7" fmla="*/ 18 h 42"/>
                    <a:gd name="T8" fmla="*/ 36 w 36"/>
                    <a:gd name="T9" fmla="*/ 0 h 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42">
                      <a:moveTo>
                        <a:pt x="0" y="42"/>
                      </a:moveTo>
                      <a:lnTo>
                        <a:pt x="6" y="36"/>
                      </a:lnTo>
                      <a:lnTo>
                        <a:pt x="18" y="30"/>
                      </a:lnTo>
                      <a:lnTo>
                        <a:pt x="30" y="18"/>
                      </a:lnTo>
                      <a:lnTo>
                        <a:pt x="36" y="0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225" name="Freeform 489"/>
                <p:cNvSpPr>
                  <a:spLocks/>
                </p:cNvSpPr>
                <p:nvPr/>
              </p:nvSpPr>
              <p:spPr bwMode="auto">
                <a:xfrm>
                  <a:off x="3264" y="2064"/>
                  <a:ext cx="36" cy="456"/>
                </a:xfrm>
                <a:custGeom>
                  <a:avLst/>
                  <a:gdLst>
                    <a:gd name="T0" fmla="*/ 0 w 36"/>
                    <a:gd name="T1" fmla="*/ 456 h 456"/>
                    <a:gd name="T2" fmla="*/ 0 w 36"/>
                    <a:gd name="T3" fmla="*/ 438 h 456"/>
                    <a:gd name="T4" fmla="*/ 6 w 36"/>
                    <a:gd name="T5" fmla="*/ 414 h 456"/>
                    <a:gd name="T6" fmla="*/ 12 w 36"/>
                    <a:gd name="T7" fmla="*/ 360 h 456"/>
                    <a:gd name="T8" fmla="*/ 12 w 36"/>
                    <a:gd name="T9" fmla="*/ 294 h 456"/>
                    <a:gd name="T10" fmla="*/ 18 w 36"/>
                    <a:gd name="T11" fmla="*/ 222 h 456"/>
                    <a:gd name="T12" fmla="*/ 24 w 36"/>
                    <a:gd name="T13" fmla="*/ 150 h 456"/>
                    <a:gd name="T14" fmla="*/ 30 w 36"/>
                    <a:gd name="T15" fmla="*/ 90 h 456"/>
                    <a:gd name="T16" fmla="*/ 30 w 36"/>
                    <a:gd name="T17" fmla="*/ 36 h 456"/>
                    <a:gd name="T18" fmla="*/ 36 w 36"/>
                    <a:gd name="T19" fmla="*/ 18 h 456"/>
                    <a:gd name="T20" fmla="*/ 36 w 36"/>
                    <a:gd name="T21" fmla="*/ 0 h 4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36" h="456">
                      <a:moveTo>
                        <a:pt x="0" y="456"/>
                      </a:moveTo>
                      <a:lnTo>
                        <a:pt x="0" y="438"/>
                      </a:lnTo>
                      <a:lnTo>
                        <a:pt x="6" y="414"/>
                      </a:lnTo>
                      <a:lnTo>
                        <a:pt x="12" y="360"/>
                      </a:lnTo>
                      <a:lnTo>
                        <a:pt x="12" y="294"/>
                      </a:lnTo>
                      <a:lnTo>
                        <a:pt x="18" y="222"/>
                      </a:lnTo>
                      <a:lnTo>
                        <a:pt x="24" y="150"/>
                      </a:lnTo>
                      <a:lnTo>
                        <a:pt x="30" y="90"/>
                      </a:lnTo>
                      <a:lnTo>
                        <a:pt x="30" y="36"/>
                      </a:lnTo>
                      <a:lnTo>
                        <a:pt x="36" y="18"/>
                      </a:lnTo>
                      <a:lnTo>
                        <a:pt x="36" y="0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226" name="Freeform 490"/>
                <p:cNvSpPr>
                  <a:spLocks/>
                </p:cNvSpPr>
                <p:nvPr/>
              </p:nvSpPr>
              <p:spPr bwMode="auto">
                <a:xfrm>
                  <a:off x="3300" y="2058"/>
                  <a:ext cx="30" cy="66"/>
                </a:xfrm>
                <a:custGeom>
                  <a:avLst/>
                  <a:gdLst>
                    <a:gd name="T0" fmla="*/ 0 w 30"/>
                    <a:gd name="T1" fmla="*/ 6 h 66"/>
                    <a:gd name="T2" fmla="*/ 0 w 30"/>
                    <a:gd name="T3" fmla="*/ 0 h 66"/>
                    <a:gd name="T4" fmla="*/ 6 w 30"/>
                    <a:gd name="T5" fmla="*/ 0 h 66"/>
                    <a:gd name="T6" fmla="*/ 12 w 30"/>
                    <a:gd name="T7" fmla="*/ 6 h 66"/>
                    <a:gd name="T8" fmla="*/ 12 w 30"/>
                    <a:gd name="T9" fmla="*/ 12 h 66"/>
                    <a:gd name="T10" fmla="*/ 24 w 30"/>
                    <a:gd name="T11" fmla="*/ 42 h 66"/>
                    <a:gd name="T12" fmla="*/ 30 w 30"/>
                    <a:gd name="T13" fmla="*/ 66 h 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0" h="66">
                      <a:moveTo>
                        <a:pt x="0" y="6"/>
                      </a:moveTo>
                      <a:lnTo>
                        <a:pt x="0" y="0"/>
                      </a:lnTo>
                      <a:lnTo>
                        <a:pt x="6" y="0"/>
                      </a:lnTo>
                      <a:lnTo>
                        <a:pt x="12" y="6"/>
                      </a:lnTo>
                      <a:lnTo>
                        <a:pt x="12" y="12"/>
                      </a:lnTo>
                      <a:lnTo>
                        <a:pt x="24" y="42"/>
                      </a:lnTo>
                      <a:lnTo>
                        <a:pt x="30" y="66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227" name="Freeform 491"/>
                <p:cNvSpPr>
                  <a:spLocks/>
                </p:cNvSpPr>
                <p:nvPr/>
              </p:nvSpPr>
              <p:spPr bwMode="auto">
                <a:xfrm>
                  <a:off x="3330" y="2124"/>
                  <a:ext cx="36" cy="486"/>
                </a:xfrm>
                <a:custGeom>
                  <a:avLst/>
                  <a:gdLst>
                    <a:gd name="T0" fmla="*/ 0 w 36"/>
                    <a:gd name="T1" fmla="*/ 0 h 486"/>
                    <a:gd name="T2" fmla="*/ 0 w 36"/>
                    <a:gd name="T3" fmla="*/ 18 h 486"/>
                    <a:gd name="T4" fmla="*/ 6 w 36"/>
                    <a:gd name="T5" fmla="*/ 48 h 486"/>
                    <a:gd name="T6" fmla="*/ 6 w 36"/>
                    <a:gd name="T7" fmla="*/ 78 h 486"/>
                    <a:gd name="T8" fmla="*/ 6 w 36"/>
                    <a:gd name="T9" fmla="*/ 114 h 486"/>
                    <a:gd name="T10" fmla="*/ 12 w 36"/>
                    <a:gd name="T11" fmla="*/ 186 h 486"/>
                    <a:gd name="T12" fmla="*/ 18 w 36"/>
                    <a:gd name="T13" fmla="*/ 270 h 486"/>
                    <a:gd name="T14" fmla="*/ 24 w 36"/>
                    <a:gd name="T15" fmla="*/ 348 h 486"/>
                    <a:gd name="T16" fmla="*/ 24 w 36"/>
                    <a:gd name="T17" fmla="*/ 414 h 486"/>
                    <a:gd name="T18" fmla="*/ 30 w 36"/>
                    <a:gd name="T19" fmla="*/ 438 h 486"/>
                    <a:gd name="T20" fmla="*/ 30 w 36"/>
                    <a:gd name="T21" fmla="*/ 462 h 486"/>
                    <a:gd name="T22" fmla="*/ 36 w 36"/>
                    <a:gd name="T23" fmla="*/ 480 h 486"/>
                    <a:gd name="T24" fmla="*/ 36 w 36"/>
                    <a:gd name="T25" fmla="*/ 486 h 4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6" h="486">
                      <a:moveTo>
                        <a:pt x="0" y="0"/>
                      </a:moveTo>
                      <a:lnTo>
                        <a:pt x="0" y="18"/>
                      </a:lnTo>
                      <a:lnTo>
                        <a:pt x="6" y="48"/>
                      </a:lnTo>
                      <a:lnTo>
                        <a:pt x="6" y="78"/>
                      </a:lnTo>
                      <a:lnTo>
                        <a:pt x="6" y="114"/>
                      </a:lnTo>
                      <a:lnTo>
                        <a:pt x="12" y="186"/>
                      </a:lnTo>
                      <a:lnTo>
                        <a:pt x="18" y="270"/>
                      </a:lnTo>
                      <a:lnTo>
                        <a:pt x="24" y="348"/>
                      </a:lnTo>
                      <a:lnTo>
                        <a:pt x="24" y="414"/>
                      </a:lnTo>
                      <a:lnTo>
                        <a:pt x="30" y="438"/>
                      </a:lnTo>
                      <a:lnTo>
                        <a:pt x="30" y="462"/>
                      </a:lnTo>
                      <a:lnTo>
                        <a:pt x="36" y="480"/>
                      </a:lnTo>
                      <a:lnTo>
                        <a:pt x="36" y="486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228" name="Freeform 492"/>
                <p:cNvSpPr>
                  <a:spLocks/>
                </p:cNvSpPr>
                <p:nvPr/>
              </p:nvSpPr>
              <p:spPr bwMode="auto">
                <a:xfrm>
                  <a:off x="3366" y="2262"/>
                  <a:ext cx="36" cy="348"/>
                </a:xfrm>
                <a:custGeom>
                  <a:avLst/>
                  <a:gdLst>
                    <a:gd name="T0" fmla="*/ 0 w 36"/>
                    <a:gd name="T1" fmla="*/ 348 h 348"/>
                    <a:gd name="T2" fmla="*/ 0 w 36"/>
                    <a:gd name="T3" fmla="*/ 348 h 348"/>
                    <a:gd name="T4" fmla="*/ 6 w 36"/>
                    <a:gd name="T5" fmla="*/ 342 h 348"/>
                    <a:gd name="T6" fmla="*/ 6 w 36"/>
                    <a:gd name="T7" fmla="*/ 330 h 348"/>
                    <a:gd name="T8" fmla="*/ 6 w 36"/>
                    <a:gd name="T9" fmla="*/ 312 h 348"/>
                    <a:gd name="T10" fmla="*/ 12 w 36"/>
                    <a:gd name="T11" fmla="*/ 264 h 348"/>
                    <a:gd name="T12" fmla="*/ 18 w 36"/>
                    <a:gd name="T13" fmla="*/ 204 h 348"/>
                    <a:gd name="T14" fmla="*/ 24 w 36"/>
                    <a:gd name="T15" fmla="*/ 144 h 348"/>
                    <a:gd name="T16" fmla="*/ 24 w 36"/>
                    <a:gd name="T17" fmla="*/ 84 h 348"/>
                    <a:gd name="T18" fmla="*/ 30 w 36"/>
                    <a:gd name="T19" fmla="*/ 30 h 348"/>
                    <a:gd name="T20" fmla="*/ 36 w 36"/>
                    <a:gd name="T21" fmla="*/ 12 h 348"/>
                    <a:gd name="T22" fmla="*/ 36 w 36"/>
                    <a:gd name="T23" fmla="*/ 0 h 3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36" h="348">
                      <a:moveTo>
                        <a:pt x="0" y="348"/>
                      </a:moveTo>
                      <a:lnTo>
                        <a:pt x="0" y="348"/>
                      </a:lnTo>
                      <a:lnTo>
                        <a:pt x="6" y="342"/>
                      </a:lnTo>
                      <a:lnTo>
                        <a:pt x="6" y="330"/>
                      </a:lnTo>
                      <a:lnTo>
                        <a:pt x="6" y="312"/>
                      </a:lnTo>
                      <a:lnTo>
                        <a:pt x="12" y="264"/>
                      </a:lnTo>
                      <a:lnTo>
                        <a:pt x="18" y="204"/>
                      </a:lnTo>
                      <a:lnTo>
                        <a:pt x="24" y="144"/>
                      </a:lnTo>
                      <a:lnTo>
                        <a:pt x="24" y="84"/>
                      </a:lnTo>
                      <a:lnTo>
                        <a:pt x="30" y="30"/>
                      </a:lnTo>
                      <a:lnTo>
                        <a:pt x="36" y="12"/>
                      </a:lnTo>
                      <a:lnTo>
                        <a:pt x="36" y="0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229" name="Freeform 493"/>
                <p:cNvSpPr>
                  <a:spLocks/>
                </p:cNvSpPr>
                <p:nvPr/>
              </p:nvSpPr>
              <p:spPr bwMode="auto">
                <a:xfrm>
                  <a:off x="3402" y="2256"/>
                  <a:ext cx="36" cy="12"/>
                </a:xfrm>
                <a:custGeom>
                  <a:avLst/>
                  <a:gdLst>
                    <a:gd name="T0" fmla="*/ 0 w 36"/>
                    <a:gd name="T1" fmla="*/ 6 h 12"/>
                    <a:gd name="T2" fmla="*/ 6 w 36"/>
                    <a:gd name="T3" fmla="*/ 0 h 12"/>
                    <a:gd name="T4" fmla="*/ 18 w 36"/>
                    <a:gd name="T5" fmla="*/ 0 h 12"/>
                    <a:gd name="T6" fmla="*/ 30 w 36"/>
                    <a:gd name="T7" fmla="*/ 6 h 12"/>
                    <a:gd name="T8" fmla="*/ 36 w 36"/>
                    <a:gd name="T9" fmla="*/ 1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2">
                      <a:moveTo>
                        <a:pt x="0" y="6"/>
                      </a:moveTo>
                      <a:lnTo>
                        <a:pt x="6" y="0"/>
                      </a:lnTo>
                      <a:lnTo>
                        <a:pt x="18" y="0"/>
                      </a:lnTo>
                      <a:lnTo>
                        <a:pt x="30" y="6"/>
                      </a:lnTo>
                      <a:lnTo>
                        <a:pt x="36" y="12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230" name="Freeform 494"/>
                <p:cNvSpPr>
                  <a:spLocks/>
                </p:cNvSpPr>
                <p:nvPr/>
              </p:nvSpPr>
              <p:spPr bwMode="auto">
                <a:xfrm>
                  <a:off x="3438" y="2268"/>
                  <a:ext cx="36" cy="210"/>
                </a:xfrm>
                <a:custGeom>
                  <a:avLst/>
                  <a:gdLst>
                    <a:gd name="T0" fmla="*/ 0 w 36"/>
                    <a:gd name="T1" fmla="*/ 0 h 210"/>
                    <a:gd name="T2" fmla="*/ 6 w 36"/>
                    <a:gd name="T3" fmla="*/ 18 h 210"/>
                    <a:gd name="T4" fmla="*/ 12 w 36"/>
                    <a:gd name="T5" fmla="*/ 48 h 210"/>
                    <a:gd name="T6" fmla="*/ 12 w 36"/>
                    <a:gd name="T7" fmla="*/ 84 h 210"/>
                    <a:gd name="T8" fmla="*/ 18 w 36"/>
                    <a:gd name="T9" fmla="*/ 120 h 210"/>
                    <a:gd name="T10" fmla="*/ 24 w 36"/>
                    <a:gd name="T11" fmla="*/ 156 h 210"/>
                    <a:gd name="T12" fmla="*/ 30 w 36"/>
                    <a:gd name="T13" fmla="*/ 186 h 210"/>
                    <a:gd name="T14" fmla="*/ 30 w 36"/>
                    <a:gd name="T15" fmla="*/ 204 h 210"/>
                    <a:gd name="T16" fmla="*/ 36 w 36"/>
                    <a:gd name="T17" fmla="*/ 210 h 210"/>
                    <a:gd name="T18" fmla="*/ 36 w 36"/>
                    <a:gd name="T19" fmla="*/ 210 h 2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6" h="210">
                      <a:moveTo>
                        <a:pt x="0" y="0"/>
                      </a:moveTo>
                      <a:lnTo>
                        <a:pt x="6" y="18"/>
                      </a:lnTo>
                      <a:lnTo>
                        <a:pt x="12" y="48"/>
                      </a:lnTo>
                      <a:lnTo>
                        <a:pt x="12" y="84"/>
                      </a:lnTo>
                      <a:lnTo>
                        <a:pt x="18" y="120"/>
                      </a:lnTo>
                      <a:lnTo>
                        <a:pt x="24" y="156"/>
                      </a:lnTo>
                      <a:lnTo>
                        <a:pt x="30" y="186"/>
                      </a:lnTo>
                      <a:lnTo>
                        <a:pt x="30" y="204"/>
                      </a:lnTo>
                      <a:lnTo>
                        <a:pt x="36" y="210"/>
                      </a:lnTo>
                      <a:lnTo>
                        <a:pt x="36" y="210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231" name="Freeform 495"/>
                <p:cNvSpPr>
                  <a:spLocks/>
                </p:cNvSpPr>
                <p:nvPr/>
              </p:nvSpPr>
              <p:spPr bwMode="auto">
                <a:xfrm>
                  <a:off x="3474" y="2196"/>
                  <a:ext cx="30" cy="282"/>
                </a:xfrm>
                <a:custGeom>
                  <a:avLst/>
                  <a:gdLst>
                    <a:gd name="T0" fmla="*/ 0 w 30"/>
                    <a:gd name="T1" fmla="*/ 282 h 282"/>
                    <a:gd name="T2" fmla="*/ 0 w 30"/>
                    <a:gd name="T3" fmla="*/ 276 h 282"/>
                    <a:gd name="T4" fmla="*/ 6 w 30"/>
                    <a:gd name="T5" fmla="*/ 270 h 282"/>
                    <a:gd name="T6" fmla="*/ 6 w 30"/>
                    <a:gd name="T7" fmla="*/ 240 h 282"/>
                    <a:gd name="T8" fmla="*/ 12 w 30"/>
                    <a:gd name="T9" fmla="*/ 204 h 282"/>
                    <a:gd name="T10" fmla="*/ 12 w 30"/>
                    <a:gd name="T11" fmla="*/ 162 h 282"/>
                    <a:gd name="T12" fmla="*/ 18 w 30"/>
                    <a:gd name="T13" fmla="*/ 114 h 282"/>
                    <a:gd name="T14" fmla="*/ 24 w 30"/>
                    <a:gd name="T15" fmla="*/ 72 h 282"/>
                    <a:gd name="T16" fmla="*/ 24 w 30"/>
                    <a:gd name="T17" fmla="*/ 30 h 282"/>
                    <a:gd name="T18" fmla="*/ 30 w 30"/>
                    <a:gd name="T19" fmla="*/ 0 h 2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0" h="282">
                      <a:moveTo>
                        <a:pt x="0" y="282"/>
                      </a:moveTo>
                      <a:lnTo>
                        <a:pt x="0" y="276"/>
                      </a:lnTo>
                      <a:lnTo>
                        <a:pt x="6" y="270"/>
                      </a:lnTo>
                      <a:lnTo>
                        <a:pt x="6" y="240"/>
                      </a:lnTo>
                      <a:lnTo>
                        <a:pt x="12" y="204"/>
                      </a:lnTo>
                      <a:lnTo>
                        <a:pt x="12" y="162"/>
                      </a:lnTo>
                      <a:lnTo>
                        <a:pt x="18" y="114"/>
                      </a:lnTo>
                      <a:lnTo>
                        <a:pt x="24" y="72"/>
                      </a:lnTo>
                      <a:lnTo>
                        <a:pt x="24" y="30"/>
                      </a:lnTo>
                      <a:lnTo>
                        <a:pt x="30" y="0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232" name="Freeform 496"/>
                <p:cNvSpPr>
                  <a:spLocks/>
                </p:cNvSpPr>
                <p:nvPr/>
              </p:nvSpPr>
              <p:spPr bwMode="auto">
                <a:xfrm>
                  <a:off x="3504" y="2094"/>
                  <a:ext cx="36" cy="102"/>
                </a:xfrm>
                <a:custGeom>
                  <a:avLst/>
                  <a:gdLst>
                    <a:gd name="T0" fmla="*/ 0 w 36"/>
                    <a:gd name="T1" fmla="*/ 102 h 102"/>
                    <a:gd name="T2" fmla="*/ 6 w 36"/>
                    <a:gd name="T3" fmla="*/ 66 h 102"/>
                    <a:gd name="T4" fmla="*/ 18 w 36"/>
                    <a:gd name="T5" fmla="*/ 42 h 102"/>
                    <a:gd name="T6" fmla="*/ 30 w 36"/>
                    <a:gd name="T7" fmla="*/ 24 h 102"/>
                    <a:gd name="T8" fmla="*/ 36 w 36"/>
                    <a:gd name="T9" fmla="*/ 0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02">
                      <a:moveTo>
                        <a:pt x="0" y="102"/>
                      </a:moveTo>
                      <a:lnTo>
                        <a:pt x="6" y="66"/>
                      </a:lnTo>
                      <a:lnTo>
                        <a:pt x="18" y="42"/>
                      </a:lnTo>
                      <a:lnTo>
                        <a:pt x="30" y="24"/>
                      </a:lnTo>
                      <a:lnTo>
                        <a:pt x="36" y="0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233" name="Freeform 497"/>
                <p:cNvSpPr>
                  <a:spLocks/>
                </p:cNvSpPr>
                <p:nvPr/>
              </p:nvSpPr>
              <p:spPr bwMode="auto">
                <a:xfrm>
                  <a:off x="3540" y="1962"/>
                  <a:ext cx="36" cy="132"/>
                </a:xfrm>
                <a:custGeom>
                  <a:avLst/>
                  <a:gdLst>
                    <a:gd name="T0" fmla="*/ 0 w 36"/>
                    <a:gd name="T1" fmla="*/ 132 h 132"/>
                    <a:gd name="T2" fmla="*/ 18 w 36"/>
                    <a:gd name="T3" fmla="*/ 66 h 132"/>
                    <a:gd name="T4" fmla="*/ 36 w 36"/>
                    <a:gd name="T5" fmla="*/ 0 h 1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6" h="132">
                      <a:moveTo>
                        <a:pt x="0" y="132"/>
                      </a:moveTo>
                      <a:lnTo>
                        <a:pt x="18" y="66"/>
                      </a:lnTo>
                      <a:lnTo>
                        <a:pt x="36" y="0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</p:grpSp>
          <p:grpSp>
            <p:nvGrpSpPr>
              <p:cNvPr id="117234" name="Group 498"/>
              <p:cNvGrpSpPr>
                <a:grpSpLocks/>
              </p:cNvGrpSpPr>
              <p:nvPr/>
            </p:nvGrpSpPr>
            <p:grpSpPr bwMode="auto">
              <a:xfrm rot="5400000">
                <a:off x="1224" y="2664"/>
                <a:ext cx="1296" cy="192"/>
                <a:chOff x="1872" y="1800"/>
                <a:chExt cx="1704" cy="714"/>
              </a:xfrm>
            </p:grpSpPr>
            <p:sp>
              <p:nvSpPr>
                <p:cNvPr id="117235" name="Freeform 499"/>
                <p:cNvSpPr>
                  <a:spLocks/>
                </p:cNvSpPr>
                <p:nvPr/>
              </p:nvSpPr>
              <p:spPr bwMode="auto">
                <a:xfrm>
                  <a:off x="1872" y="1938"/>
                  <a:ext cx="36" cy="468"/>
                </a:xfrm>
                <a:custGeom>
                  <a:avLst/>
                  <a:gdLst>
                    <a:gd name="T0" fmla="*/ 0 w 36"/>
                    <a:gd name="T1" fmla="*/ 0 h 468"/>
                    <a:gd name="T2" fmla="*/ 6 w 36"/>
                    <a:gd name="T3" fmla="*/ 60 h 468"/>
                    <a:gd name="T4" fmla="*/ 12 w 36"/>
                    <a:gd name="T5" fmla="*/ 132 h 468"/>
                    <a:gd name="T6" fmla="*/ 18 w 36"/>
                    <a:gd name="T7" fmla="*/ 270 h 468"/>
                    <a:gd name="T8" fmla="*/ 24 w 36"/>
                    <a:gd name="T9" fmla="*/ 336 h 468"/>
                    <a:gd name="T10" fmla="*/ 30 w 36"/>
                    <a:gd name="T11" fmla="*/ 390 h 468"/>
                    <a:gd name="T12" fmla="*/ 30 w 36"/>
                    <a:gd name="T13" fmla="*/ 438 h 468"/>
                    <a:gd name="T14" fmla="*/ 36 w 36"/>
                    <a:gd name="T15" fmla="*/ 468 h 4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36" h="468">
                      <a:moveTo>
                        <a:pt x="0" y="0"/>
                      </a:moveTo>
                      <a:lnTo>
                        <a:pt x="6" y="60"/>
                      </a:lnTo>
                      <a:lnTo>
                        <a:pt x="12" y="132"/>
                      </a:lnTo>
                      <a:lnTo>
                        <a:pt x="18" y="270"/>
                      </a:lnTo>
                      <a:lnTo>
                        <a:pt x="24" y="336"/>
                      </a:lnTo>
                      <a:lnTo>
                        <a:pt x="30" y="390"/>
                      </a:lnTo>
                      <a:lnTo>
                        <a:pt x="30" y="438"/>
                      </a:lnTo>
                      <a:lnTo>
                        <a:pt x="36" y="468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236" name="Freeform 500"/>
                <p:cNvSpPr>
                  <a:spLocks/>
                </p:cNvSpPr>
                <p:nvPr/>
              </p:nvSpPr>
              <p:spPr bwMode="auto">
                <a:xfrm>
                  <a:off x="1908" y="2304"/>
                  <a:ext cx="30" cy="114"/>
                </a:xfrm>
                <a:custGeom>
                  <a:avLst/>
                  <a:gdLst>
                    <a:gd name="T0" fmla="*/ 0 w 30"/>
                    <a:gd name="T1" fmla="*/ 102 h 114"/>
                    <a:gd name="T2" fmla="*/ 6 w 30"/>
                    <a:gd name="T3" fmla="*/ 114 h 114"/>
                    <a:gd name="T4" fmla="*/ 6 w 30"/>
                    <a:gd name="T5" fmla="*/ 114 h 114"/>
                    <a:gd name="T6" fmla="*/ 12 w 30"/>
                    <a:gd name="T7" fmla="*/ 102 h 114"/>
                    <a:gd name="T8" fmla="*/ 12 w 30"/>
                    <a:gd name="T9" fmla="*/ 90 h 114"/>
                    <a:gd name="T10" fmla="*/ 18 w 30"/>
                    <a:gd name="T11" fmla="*/ 66 h 114"/>
                    <a:gd name="T12" fmla="*/ 24 w 30"/>
                    <a:gd name="T13" fmla="*/ 42 h 114"/>
                    <a:gd name="T14" fmla="*/ 24 w 30"/>
                    <a:gd name="T15" fmla="*/ 18 h 114"/>
                    <a:gd name="T16" fmla="*/ 30 w 30"/>
                    <a:gd name="T17" fmla="*/ 0 h 1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0" h="114">
                      <a:moveTo>
                        <a:pt x="0" y="102"/>
                      </a:moveTo>
                      <a:lnTo>
                        <a:pt x="6" y="114"/>
                      </a:lnTo>
                      <a:lnTo>
                        <a:pt x="6" y="114"/>
                      </a:lnTo>
                      <a:lnTo>
                        <a:pt x="12" y="102"/>
                      </a:lnTo>
                      <a:lnTo>
                        <a:pt x="12" y="90"/>
                      </a:lnTo>
                      <a:lnTo>
                        <a:pt x="18" y="66"/>
                      </a:lnTo>
                      <a:lnTo>
                        <a:pt x="24" y="42"/>
                      </a:lnTo>
                      <a:lnTo>
                        <a:pt x="24" y="18"/>
                      </a:lnTo>
                      <a:lnTo>
                        <a:pt x="30" y="0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237" name="Freeform 501"/>
                <p:cNvSpPr>
                  <a:spLocks/>
                </p:cNvSpPr>
                <p:nvPr/>
              </p:nvSpPr>
              <p:spPr bwMode="auto">
                <a:xfrm>
                  <a:off x="1938" y="2082"/>
                  <a:ext cx="36" cy="222"/>
                </a:xfrm>
                <a:custGeom>
                  <a:avLst/>
                  <a:gdLst>
                    <a:gd name="T0" fmla="*/ 0 w 36"/>
                    <a:gd name="T1" fmla="*/ 222 h 222"/>
                    <a:gd name="T2" fmla="*/ 6 w 36"/>
                    <a:gd name="T3" fmla="*/ 198 h 222"/>
                    <a:gd name="T4" fmla="*/ 6 w 36"/>
                    <a:gd name="T5" fmla="*/ 168 h 222"/>
                    <a:gd name="T6" fmla="*/ 18 w 36"/>
                    <a:gd name="T7" fmla="*/ 108 h 222"/>
                    <a:gd name="T8" fmla="*/ 24 w 36"/>
                    <a:gd name="T9" fmla="*/ 48 h 222"/>
                    <a:gd name="T10" fmla="*/ 30 w 36"/>
                    <a:gd name="T11" fmla="*/ 18 h 222"/>
                    <a:gd name="T12" fmla="*/ 36 w 36"/>
                    <a:gd name="T13" fmla="*/ 0 h 2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6" h="222">
                      <a:moveTo>
                        <a:pt x="0" y="222"/>
                      </a:moveTo>
                      <a:lnTo>
                        <a:pt x="6" y="198"/>
                      </a:lnTo>
                      <a:lnTo>
                        <a:pt x="6" y="168"/>
                      </a:lnTo>
                      <a:lnTo>
                        <a:pt x="18" y="108"/>
                      </a:lnTo>
                      <a:lnTo>
                        <a:pt x="24" y="48"/>
                      </a:lnTo>
                      <a:lnTo>
                        <a:pt x="30" y="18"/>
                      </a:lnTo>
                      <a:lnTo>
                        <a:pt x="36" y="0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238" name="Freeform 502"/>
                <p:cNvSpPr>
                  <a:spLocks/>
                </p:cNvSpPr>
                <p:nvPr/>
              </p:nvSpPr>
              <p:spPr bwMode="auto">
                <a:xfrm>
                  <a:off x="1974" y="2046"/>
                  <a:ext cx="36" cy="36"/>
                </a:xfrm>
                <a:custGeom>
                  <a:avLst/>
                  <a:gdLst>
                    <a:gd name="T0" fmla="*/ 0 w 36"/>
                    <a:gd name="T1" fmla="*/ 36 h 36"/>
                    <a:gd name="T2" fmla="*/ 6 w 36"/>
                    <a:gd name="T3" fmla="*/ 18 h 36"/>
                    <a:gd name="T4" fmla="*/ 18 w 36"/>
                    <a:gd name="T5" fmla="*/ 6 h 36"/>
                    <a:gd name="T6" fmla="*/ 30 w 36"/>
                    <a:gd name="T7" fmla="*/ 0 h 36"/>
                    <a:gd name="T8" fmla="*/ 36 w 36"/>
                    <a:gd name="T9" fmla="*/ 0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36">
                      <a:moveTo>
                        <a:pt x="0" y="36"/>
                      </a:moveTo>
                      <a:lnTo>
                        <a:pt x="6" y="18"/>
                      </a:lnTo>
                      <a:lnTo>
                        <a:pt x="18" y="6"/>
                      </a:lnTo>
                      <a:lnTo>
                        <a:pt x="30" y="0"/>
                      </a:lnTo>
                      <a:lnTo>
                        <a:pt x="36" y="0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239" name="Freeform 503"/>
                <p:cNvSpPr>
                  <a:spLocks/>
                </p:cNvSpPr>
                <p:nvPr/>
              </p:nvSpPr>
              <p:spPr bwMode="auto">
                <a:xfrm>
                  <a:off x="2010" y="2046"/>
                  <a:ext cx="36" cy="156"/>
                </a:xfrm>
                <a:custGeom>
                  <a:avLst/>
                  <a:gdLst>
                    <a:gd name="T0" fmla="*/ 0 w 36"/>
                    <a:gd name="T1" fmla="*/ 0 h 156"/>
                    <a:gd name="T2" fmla="*/ 6 w 36"/>
                    <a:gd name="T3" fmla="*/ 12 h 156"/>
                    <a:gd name="T4" fmla="*/ 6 w 36"/>
                    <a:gd name="T5" fmla="*/ 36 h 156"/>
                    <a:gd name="T6" fmla="*/ 12 w 36"/>
                    <a:gd name="T7" fmla="*/ 66 h 156"/>
                    <a:gd name="T8" fmla="*/ 18 w 36"/>
                    <a:gd name="T9" fmla="*/ 96 h 156"/>
                    <a:gd name="T10" fmla="*/ 24 w 36"/>
                    <a:gd name="T11" fmla="*/ 120 h 156"/>
                    <a:gd name="T12" fmla="*/ 24 w 36"/>
                    <a:gd name="T13" fmla="*/ 144 h 156"/>
                    <a:gd name="T14" fmla="*/ 30 w 36"/>
                    <a:gd name="T15" fmla="*/ 156 h 156"/>
                    <a:gd name="T16" fmla="*/ 36 w 36"/>
                    <a:gd name="T17" fmla="*/ 156 h 1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6" h="156">
                      <a:moveTo>
                        <a:pt x="0" y="0"/>
                      </a:moveTo>
                      <a:lnTo>
                        <a:pt x="6" y="12"/>
                      </a:lnTo>
                      <a:lnTo>
                        <a:pt x="6" y="36"/>
                      </a:lnTo>
                      <a:lnTo>
                        <a:pt x="12" y="66"/>
                      </a:lnTo>
                      <a:lnTo>
                        <a:pt x="18" y="96"/>
                      </a:lnTo>
                      <a:lnTo>
                        <a:pt x="24" y="120"/>
                      </a:lnTo>
                      <a:lnTo>
                        <a:pt x="24" y="144"/>
                      </a:lnTo>
                      <a:lnTo>
                        <a:pt x="30" y="156"/>
                      </a:lnTo>
                      <a:lnTo>
                        <a:pt x="36" y="156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240" name="Freeform 504"/>
                <p:cNvSpPr>
                  <a:spLocks/>
                </p:cNvSpPr>
                <p:nvPr/>
              </p:nvSpPr>
              <p:spPr bwMode="auto">
                <a:xfrm>
                  <a:off x="2046" y="1902"/>
                  <a:ext cx="36" cy="300"/>
                </a:xfrm>
                <a:custGeom>
                  <a:avLst/>
                  <a:gdLst>
                    <a:gd name="T0" fmla="*/ 0 w 36"/>
                    <a:gd name="T1" fmla="*/ 300 h 300"/>
                    <a:gd name="T2" fmla="*/ 0 w 36"/>
                    <a:gd name="T3" fmla="*/ 294 h 300"/>
                    <a:gd name="T4" fmla="*/ 6 w 36"/>
                    <a:gd name="T5" fmla="*/ 282 h 300"/>
                    <a:gd name="T6" fmla="*/ 12 w 36"/>
                    <a:gd name="T7" fmla="*/ 246 h 300"/>
                    <a:gd name="T8" fmla="*/ 12 w 36"/>
                    <a:gd name="T9" fmla="*/ 198 h 300"/>
                    <a:gd name="T10" fmla="*/ 18 w 36"/>
                    <a:gd name="T11" fmla="*/ 144 h 300"/>
                    <a:gd name="T12" fmla="*/ 24 w 36"/>
                    <a:gd name="T13" fmla="*/ 96 h 300"/>
                    <a:gd name="T14" fmla="*/ 30 w 36"/>
                    <a:gd name="T15" fmla="*/ 48 h 300"/>
                    <a:gd name="T16" fmla="*/ 30 w 36"/>
                    <a:gd name="T17" fmla="*/ 30 h 300"/>
                    <a:gd name="T18" fmla="*/ 30 w 36"/>
                    <a:gd name="T19" fmla="*/ 18 h 300"/>
                    <a:gd name="T20" fmla="*/ 36 w 36"/>
                    <a:gd name="T21" fmla="*/ 6 h 300"/>
                    <a:gd name="T22" fmla="*/ 36 w 36"/>
                    <a:gd name="T23" fmla="*/ 0 h 3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36" h="300">
                      <a:moveTo>
                        <a:pt x="0" y="300"/>
                      </a:moveTo>
                      <a:lnTo>
                        <a:pt x="0" y="294"/>
                      </a:lnTo>
                      <a:lnTo>
                        <a:pt x="6" y="282"/>
                      </a:lnTo>
                      <a:lnTo>
                        <a:pt x="12" y="246"/>
                      </a:lnTo>
                      <a:lnTo>
                        <a:pt x="12" y="198"/>
                      </a:lnTo>
                      <a:lnTo>
                        <a:pt x="18" y="144"/>
                      </a:lnTo>
                      <a:lnTo>
                        <a:pt x="24" y="96"/>
                      </a:lnTo>
                      <a:lnTo>
                        <a:pt x="30" y="48"/>
                      </a:lnTo>
                      <a:lnTo>
                        <a:pt x="30" y="30"/>
                      </a:lnTo>
                      <a:lnTo>
                        <a:pt x="30" y="18"/>
                      </a:lnTo>
                      <a:lnTo>
                        <a:pt x="36" y="6"/>
                      </a:lnTo>
                      <a:lnTo>
                        <a:pt x="36" y="0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241" name="Freeform 505"/>
                <p:cNvSpPr>
                  <a:spLocks/>
                </p:cNvSpPr>
                <p:nvPr/>
              </p:nvSpPr>
              <p:spPr bwMode="auto">
                <a:xfrm>
                  <a:off x="2082" y="1902"/>
                  <a:ext cx="30" cy="234"/>
                </a:xfrm>
                <a:custGeom>
                  <a:avLst/>
                  <a:gdLst>
                    <a:gd name="T0" fmla="*/ 0 w 30"/>
                    <a:gd name="T1" fmla="*/ 0 h 234"/>
                    <a:gd name="T2" fmla="*/ 0 w 30"/>
                    <a:gd name="T3" fmla="*/ 0 h 234"/>
                    <a:gd name="T4" fmla="*/ 6 w 30"/>
                    <a:gd name="T5" fmla="*/ 6 h 234"/>
                    <a:gd name="T6" fmla="*/ 6 w 30"/>
                    <a:gd name="T7" fmla="*/ 24 h 234"/>
                    <a:gd name="T8" fmla="*/ 12 w 30"/>
                    <a:gd name="T9" fmla="*/ 54 h 234"/>
                    <a:gd name="T10" fmla="*/ 12 w 30"/>
                    <a:gd name="T11" fmla="*/ 90 h 234"/>
                    <a:gd name="T12" fmla="*/ 24 w 30"/>
                    <a:gd name="T13" fmla="*/ 168 h 234"/>
                    <a:gd name="T14" fmla="*/ 24 w 30"/>
                    <a:gd name="T15" fmla="*/ 204 h 234"/>
                    <a:gd name="T16" fmla="*/ 30 w 30"/>
                    <a:gd name="T17" fmla="*/ 234 h 2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0" h="234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6" y="6"/>
                      </a:lnTo>
                      <a:lnTo>
                        <a:pt x="6" y="24"/>
                      </a:lnTo>
                      <a:lnTo>
                        <a:pt x="12" y="54"/>
                      </a:lnTo>
                      <a:lnTo>
                        <a:pt x="12" y="90"/>
                      </a:lnTo>
                      <a:lnTo>
                        <a:pt x="24" y="168"/>
                      </a:lnTo>
                      <a:lnTo>
                        <a:pt x="24" y="204"/>
                      </a:lnTo>
                      <a:lnTo>
                        <a:pt x="30" y="234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242" name="Freeform 506"/>
                <p:cNvSpPr>
                  <a:spLocks/>
                </p:cNvSpPr>
                <p:nvPr/>
              </p:nvSpPr>
              <p:spPr bwMode="auto">
                <a:xfrm>
                  <a:off x="2112" y="2136"/>
                  <a:ext cx="36" cy="150"/>
                </a:xfrm>
                <a:custGeom>
                  <a:avLst/>
                  <a:gdLst>
                    <a:gd name="T0" fmla="*/ 0 w 36"/>
                    <a:gd name="T1" fmla="*/ 0 h 150"/>
                    <a:gd name="T2" fmla="*/ 6 w 36"/>
                    <a:gd name="T3" fmla="*/ 24 h 150"/>
                    <a:gd name="T4" fmla="*/ 6 w 36"/>
                    <a:gd name="T5" fmla="*/ 54 h 150"/>
                    <a:gd name="T6" fmla="*/ 12 w 36"/>
                    <a:gd name="T7" fmla="*/ 84 h 150"/>
                    <a:gd name="T8" fmla="*/ 18 w 36"/>
                    <a:gd name="T9" fmla="*/ 114 h 150"/>
                    <a:gd name="T10" fmla="*/ 24 w 36"/>
                    <a:gd name="T11" fmla="*/ 132 h 150"/>
                    <a:gd name="T12" fmla="*/ 24 w 36"/>
                    <a:gd name="T13" fmla="*/ 150 h 150"/>
                    <a:gd name="T14" fmla="*/ 30 w 36"/>
                    <a:gd name="T15" fmla="*/ 150 h 150"/>
                    <a:gd name="T16" fmla="*/ 36 w 36"/>
                    <a:gd name="T17" fmla="*/ 144 h 1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6" h="150">
                      <a:moveTo>
                        <a:pt x="0" y="0"/>
                      </a:moveTo>
                      <a:lnTo>
                        <a:pt x="6" y="24"/>
                      </a:lnTo>
                      <a:lnTo>
                        <a:pt x="6" y="54"/>
                      </a:lnTo>
                      <a:lnTo>
                        <a:pt x="12" y="84"/>
                      </a:lnTo>
                      <a:lnTo>
                        <a:pt x="18" y="114"/>
                      </a:lnTo>
                      <a:lnTo>
                        <a:pt x="24" y="132"/>
                      </a:lnTo>
                      <a:lnTo>
                        <a:pt x="24" y="150"/>
                      </a:lnTo>
                      <a:lnTo>
                        <a:pt x="30" y="150"/>
                      </a:lnTo>
                      <a:lnTo>
                        <a:pt x="36" y="144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243" name="Freeform 507"/>
                <p:cNvSpPr>
                  <a:spLocks/>
                </p:cNvSpPr>
                <p:nvPr/>
              </p:nvSpPr>
              <p:spPr bwMode="auto">
                <a:xfrm>
                  <a:off x="2148" y="1872"/>
                  <a:ext cx="36" cy="408"/>
                </a:xfrm>
                <a:custGeom>
                  <a:avLst/>
                  <a:gdLst>
                    <a:gd name="T0" fmla="*/ 0 w 36"/>
                    <a:gd name="T1" fmla="*/ 408 h 408"/>
                    <a:gd name="T2" fmla="*/ 0 w 36"/>
                    <a:gd name="T3" fmla="*/ 396 h 408"/>
                    <a:gd name="T4" fmla="*/ 6 w 36"/>
                    <a:gd name="T5" fmla="*/ 378 h 408"/>
                    <a:gd name="T6" fmla="*/ 6 w 36"/>
                    <a:gd name="T7" fmla="*/ 360 h 408"/>
                    <a:gd name="T8" fmla="*/ 6 w 36"/>
                    <a:gd name="T9" fmla="*/ 330 h 408"/>
                    <a:gd name="T10" fmla="*/ 12 w 36"/>
                    <a:gd name="T11" fmla="*/ 270 h 408"/>
                    <a:gd name="T12" fmla="*/ 18 w 36"/>
                    <a:gd name="T13" fmla="*/ 204 h 408"/>
                    <a:gd name="T14" fmla="*/ 24 w 36"/>
                    <a:gd name="T15" fmla="*/ 138 h 408"/>
                    <a:gd name="T16" fmla="*/ 24 w 36"/>
                    <a:gd name="T17" fmla="*/ 78 h 408"/>
                    <a:gd name="T18" fmla="*/ 30 w 36"/>
                    <a:gd name="T19" fmla="*/ 48 h 408"/>
                    <a:gd name="T20" fmla="*/ 30 w 36"/>
                    <a:gd name="T21" fmla="*/ 30 h 408"/>
                    <a:gd name="T22" fmla="*/ 36 w 36"/>
                    <a:gd name="T23" fmla="*/ 12 h 408"/>
                    <a:gd name="T24" fmla="*/ 36 w 36"/>
                    <a:gd name="T25" fmla="*/ 0 h 4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6" h="408">
                      <a:moveTo>
                        <a:pt x="0" y="408"/>
                      </a:moveTo>
                      <a:lnTo>
                        <a:pt x="0" y="396"/>
                      </a:lnTo>
                      <a:lnTo>
                        <a:pt x="6" y="378"/>
                      </a:lnTo>
                      <a:lnTo>
                        <a:pt x="6" y="360"/>
                      </a:lnTo>
                      <a:lnTo>
                        <a:pt x="6" y="330"/>
                      </a:lnTo>
                      <a:lnTo>
                        <a:pt x="12" y="270"/>
                      </a:lnTo>
                      <a:lnTo>
                        <a:pt x="18" y="204"/>
                      </a:lnTo>
                      <a:lnTo>
                        <a:pt x="24" y="138"/>
                      </a:lnTo>
                      <a:lnTo>
                        <a:pt x="24" y="78"/>
                      </a:lnTo>
                      <a:lnTo>
                        <a:pt x="30" y="48"/>
                      </a:lnTo>
                      <a:lnTo>
                        <a:pt x="30" y="30"/>
                      </a:lnTo>
                      <a:lnTo>
                        <a:pt x="36" y="12"/>
                      </a:lnTo>
                      <a:lnTo>
                        <a:pt x="36" y="0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244" name="Freeform 508"/>
                <p:cNvSpPr>
                  <a:spLocks/>
                </p:cNvSpPr>
                <p:nvPr/>
              </p:nvSpPr>
              <p:spPr bwMode="auto">
                <a:xfrm>
                  <a:off x="2184" y="1866"/>
                  <a:ext cx="36" cy="156"/>
                </a:xfrm>
                <a:custGeom>
                  <a:avLst/>
                  <a:gdLst>
                    <a:gd name="T0" fmla="*/ 0 w 36"/>
                    <a:gd name="T1" fmla="*/ 6 h 156"/>
                    <a:gd name="T2" fmla="*/ 6 w 36"/>
                    <a:gd name="T3" fmla="*/ 0 h 156"/>
                    <a:gd name="T4" fmla="*/ 6 w 36"/>
                    <a:gd name="T5" fmla="*/ 6 h 156"/>
                    <a:gd name="T6" fmla="*/ 12 w 36"/>
                    <a:gd name="T7" fmla="*/ 18 h 156"/>
                    <a:gd name="T8" fmla="*/ 18 w 36"/>
                    <a:gd name="T9" fmla="*/ 42 h 156"/>
                    <a:gd name="T10" fmla="*/ 24 w 36"/>
                    <a:gd name="T11" fmla="*/ 66 h 156"/>
                    <a:gd name="T12" fmla="*/ 30 w 36"/>
                    <a:gd name="T13" fmla="*/ 96 h 156"/>
                    <a:gd name="T14" fmla="*/ 36 w 36"/>
                    <a:gd name="T15" fmla="*/ 156 h 1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36" h="156">
                      <a:moveTo>
                        <a:pt x="0" y="6"/>
                      </a:moveTo>
                      <a:lnTo>
                        <a:pt x="6" y="0"/>
                      </a:lnTo>
                      <a:lnTo>
                        <a:pt x="6" y="6"/>
                      </a:lnTo>
                      <a:lnTo>
                        <a:pt x="12" y="18"/>
                      </a:lnTo>
                      <a:lnTo>
                        <a:pt x="18" y="42"/>
                      </a:lnTo>
                      <a:lnTo>
                        <a:pt x="24" y="66"/>
                      </a:lnTo>
                      <a:lnTo>
                        <a:pt x="30" y="96"/>
                      </a:lnTo>
                      <a:lnTo>
                        <a:pt x="36" y="156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245" name="Freeform 509"/>
                <p:cNvSpPr>
                  <a:spLocks/>
                </p:cNvSpPr>
                <p:nvPr/>
              </p:nvSpPr>
              <p:spPr bwMode="auto">
                <a:xfrm>
                  <a:off x="2220" y="2022"/>
                  <a:ext cx="36" cy="414"/>
                </a:xfrm>
                <a:custGeom>
                  <a:avLst/>
                  <a:gdLst>
                    <a:gd name="T0" fmla="*/ 0 w 36"/>
                    <a:gd name="T1" fmla="*/ 0 h 414"/>
                    <a:gd name="T2" fmla="*/ 0 w 36"/>
                    <a:gd name="T3" fmla="*/ 18 h 414"/>
                    <a:gd name="T4" fmla="*/ 6 w 36"/>
                    <a:gd name="T5" fmla="*/ 48 h 414"/>
                    <a:gd name="T6" fmla="*/ 12 w 36"/>
                    <a:gd name="T7" fmla="*/ 108 h 414"/>
                    <a:gd name="T8" fmla="*/ 12 w 36"/>
                    <a:gd name="T9" fmla="*/ 180 h 414"/>
                    <a:gd name="T10" fmla="*/ 18 w 36"/>
                    <a:gd name="T11" fmla="*/ 258 h 414"/>
                    <a:gd name="T12" fmla="*/ 24 w 36"/>
                    <a:gd name="T13" fmla="*/ 324 h 414"/>
                    <a:gd name="T14" fmla="*/ 24 w 36"/>
                    <a:gd name="T15" fmla="*/ 354 h 414"/>
                    <a:gd name="T16" fmla="*/ 30 w 36"/>
                    <a:gd name="T17" fmla="*/ 378 h 414"/>
                    <a:gd name="T18" fmla="*/ 30 w 36"/>
                    <a:gd name="T19" fmla="*/ 396 h 414"/>
                    <a:gd name="T20" fmla="*/ 30 w 36"/>
                    <a:gd name="T21" fmla="*/ 408 h 414"/>
                    <a:gd name="T22" fmla="*/ 36 w 36"/>
                    <a:gd name="T23" fmla="*/ 414 h 414"/>
                    <a:gd name="T24" fmla="*/ 36 w 36"/>
                    <a:gd name="T25" fmla="*/ 414 h 4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6" h="414">
                      <a:moveTo>
                        <a:pt x="0" y="0"/>
                      </a:moveTo>
                      <a:lnTo>
                        <a:pt x="0" y="18"/>
                      </a:lnTo>
                      <a:lnTo>
                        <a:pt x="6" y="48"/>
                      </a:lnTo>
                      <a:lnTo>
                        <a:pt x="12" y="108"/>
                      </a:lnTo>
                      <a:lnTo>
                        <a:pt x="12" y="180"/>
                      </a:lnTo>
                      <a:lnTo>
                        <a:pt x="18" y="258"/>
                      </a:lnTo>
                      <a:lnTo>
                        <a:pt x="24" y="324"/>
                      </a:lnTo>
                      <a:lnTo>
                        <a:pt x="24" y="354"/>
                      </a:lnTo>
                      <a:lnTo>
                        <a:pt x="30" y="378"/>
                      </a:lnTo>
                      <a:lnTo>
                        <a:pt x="30" y="396"/>
                      </a:lnTo>
                      <a:lnTo>
                        <a:pt x="30" y="408"/>
                      </a:lnTo>
                      <a:lnTo>
                        <a:pt x="36" y="414"/>
                      </a:lnTo>
                      <a:lnTo>
                        <a:pt x="36" y="414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246" name="Freeform 510"/>
                <p:cNvSpPr>
                  <a:spLocks/>
                </p:cNvSpPr>
                <p:nvPr/>
              </p:nvSpPr>
              <p:spPr bwMode="auto">
                <a:xfrm>
                  <a:off x="2256" y="1806"/>
                  <a:ext cx="30" cy="630"/>
                </a:xfrm>
                <a:custGeom>
                  <a:avLst/>
                  <a:gdLst>
                    <a:gd name="T0" fmla="*/ 0 w 30"/>
                    <a:gd name="T1" fmla="*/ 630 h 630"/>
                    <a:gd name="T2" fmla="*/ 0 w 30"/>
                    <a:gd name="T3" fmla="*/ 618 h 630"/>
                    <a:gd name="T4" fmla="*/ 6 w 30"/>
                    <a:gd name="T5" fmla="*/ 594 h 630"/>
                    <a:gd name="T6" fmla="*/ 6 w 30"/>
                    <a:gd name="T7" fmla="*/ 564 h 630"/>
                    <a:gd name="T8" fmla="*/ 6 w 30"/>
                    <a:gd name="T9" fmla="*/ 522 h 630"/>
                    <a:gd name="T10" fmla="*/ 12 w 30"/>
                    <a:gd name="T11" fmla="*/ 480 h 630"/>
                    <a:gd name="T12" fmla="*/ 12 w 30"/>
                    <a:gd name="T13" fmla="*/ 426 h 630"/>
                    <a:gd name="T14" fmla="*/ 12 w 30"/>
                    <a:gd name="T15" fmla="*/ 318 h 630"/>
                    <a:gd name="T16" fmla="*/ 18 w 30"/>
                    <a:gd name="T17" fmla="*/ 210 h 630"/>
                    <a:gd name="T18" fmla="*/ 18 w 30"/>
                    <a:gd name="T19" fmla="*/ 162 h 630"/>
                    <a:gd name="T20" fmla="*/ 24 w 30"/>
                    <a:gd name="T21" fmla="*/ 114 h 630"/>
                    <a:gd name="T22" fmla="*/ 24 w 30"/>
                    <a:gd name="T23" fmla="*/ 72 h 630"/>
                    <a:gd name="T24" fmla="*/ 24 w 30"/>
                    <a:gd name="T25" fmla="*/ 36 h 630"/>
                    <a:gd name="T26" fmla="*/ 30 w 30"/>
                    <a:gd name="T27" fmla="*/ 12 h 630"/>
                    <a:gd name="T28" fmla="*/ 30 w 30"/>
                    <a:gd name="T29" fmla="*/ 0 h 6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30" h="630">
                      <a:moveTo>
                        <a:pt x="0" y="630"/>
                      </a:moveTo>
                      <a:lnTo>
                        <a:pt x="0" y="618"/>
                      </a:lnTo>
                      <a:lnTo>
                        <a:pt x="6" y="594"/>
                      </a:lnTo>
                      <a:lnTo>
                        <a:pt x="6" y="564"/>
                      </a:lnTo>
                      <a:lnTo>
                        <a:pt x="6" y="522"/>
                      </a:lnTo>
                      <a:lnTo>
                        <a:pt x="12" y="480"/>
                      </a:lnTo>
                      <a:lnTo>
                        <a:pt x="12" y="426"/>
                      </a:lnTo>
                      <a:lnTo>
                        <a:pt x="12" y="318"/>
                      </a:lnTo>
                      <a:lnTo>
                        <a:pt x="18" y="210"/>
                      </a:lnTo>
                      <a:lnTo>
                        <a:pt x="18" y="162"/>
                      </a:lnTo>
                      <a:lnTo>
                        <a:pt x="24" y="114"/>
                      </a:lnTo>
                      <a:lnTo>
                        <a:pt x="24" y="72"/>
                      </a:lnTo>
                      <a:lnTo>
                        <a:pt x="24" y="36"/>
                      </a:lnTo>
                      <a:lnTo>
                        <a:pt x="30" y="12"/>
                      </a:lnTo>
                      <a:lnTo>
                        <a:pt x="30" y="0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247" name="Freeform 511"/>
                <p:cNvSpPr>
                  <a:spLocks/>
                </p:cNvSpPr>
                <p:nvPr/>
              </p:nvSpPr>
              <p:spPr bwMode="auto">
                <a:xfrm>
                  <a:off x="2286" y="1800"/>
                  <a:ext cx="36" cy="360"/>
                </a:xfrm>
                <a:custGeom>
                  <a:avLst/>
                  <a:gdLst>
                    <a:gd name="T0" fmla="*/ 0 w 36"/>
                    <a:gd name="T1" fmla="*/ 6 h 360"/>
                    <a:gd name="T2" fmla="*/ 0 w 36"/>
                    <a:gd name="T3" fmla="*/ 0 h 360"/>
                    <a:gd name="T4" fmla="*/ 6 w 36"/>
                    <a:gd name="T5" fmla="*/ 6 h 360"/>
                    <a:gd name="T6" fmla="*/ 6 w 36"/>
                    <a:gd name="T7" fmla="*/ 18 h 360"/>
                    <a:gd name="T8" fmla="*/ 6 w 36"/>
                    <a:gd name="T9" fmla="*/ 30 h 360"/>
                    <a:gd name="T10" fmla="*/ 12 w 36"/>
                    <a:gd name="T11" fmla="*/ 54 h 360"/>
                    <a:gd name="T12" fmla="*/ 12 w 36"/>
                    <a:gd name="T13" fmla="*/ 78 h 360"/>
                    <a:gd name="T14" fmla="*/ 18 w 36"/>
                    <a:gd name="T15" fmla="*/ 138 h 360"/>
                    <a:gd name="T16" fmla="*/ 24 w 36"/>
                    <a:gd name="T17" fmla="*/ 204 h 360"/>
                    <a:gd name="T18" fmla="*/ 24 w 36"/>
                    <a:gd name="T19" fmla="*/ 270 h 360"/>
                    <a:gd name="T20" fmla="*/ 30 w 36"/>
                    <a:gd name="T21" fmla="*/ 324 h 360"/>
                    <a:gd name="T22" fmla="*/ 36 w 36"/>
                    <a:gd name="T23" fmla="*/ 342 h 360"/>
                    <a:gd name="T24" fmla="*/ 36 w 36"/>
                    <a:gd name="T25" fmla="*/ 360 h 3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6" h="360">
                      <a:moveTo>
                        <a:pt x="0" y="6"/>
                      </a:moveTo>
                      <a:lnTo>
                        <a:pt x="0" y="0"/>
                      </a:lnTo>
                      <a:lnTo>
                        <a:pt x="6" y="6"/>
                      </a:lnTo>
                      <a:lnTo>
                        <a:pt x="6" y="18"/>
                      </a:lnTo>
                      <a:lnTo>
                        <a:pt x="6" y="30"/>
                      </a:lnTo>
                      <a:lnTo>
                        <a:pt x="12" y="54"/>
                      </a:lnTo>
                      <a:lnTo>
                        <a:pt x="12" y="78"/>
                      </a:lnTo>
                      <a:lnTo>
                        <a:pt x="18" y="138"/>
                      </a:lnTo>
                      <a:lnTo>
                        <a:pt x="24" y="204"/>
                      </a:lnTo>
                      <a:lnTo>
                        <a:pt x="24" y="270"/>
                      </a:lnTo>
                      <a:lnTo>
                        <a:pt x="30" y="324"/>
                      </a:lnTo>
                      <a:lnTo>
                        <a:pt x="36" y="342"/>
                      </a:lnTo>
                      <a:lnTo>
                        <a:pt x="36" y="360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248" name="Freeform 512"/>
                <p:cNvSpPr>
                  <a:spLocks/>
                </p:cNvSpPr>
                <p:nvPr/>
              </p:nvSpPr>
              <p:spPr bwMode="auto">
                <a:xfrm>
                  <a:off x="2322" y="2160"/>
                  <a:ext cx="36" cy="60"/>
                </a:xfrm>
                <a:custGeom>
                  <a:avLst/>
                  <a:gdLst>
                    <a:gd name="T0" fmla="*/ 0 w 36"/>
                    <a:gd name="T1" fmla="*/ 0 h 60"/>
                    <a:gd name="T2" fmla="*/ 6 w 36"/>
                    <a:gd name="T3" fmla="*/ 18 h 60"/>
                    <a:gd name="T4" fmla="*/ 18 w 36"/>
                    <a:gd name="T5" fmla="*/ 36 h 60"/>
                    <a:gd name="T6" fmla="*/ 30 w 36"/>
                    <a:gd name="T7" fmla="*/ 42 h 60"/>
                    <a:gd name="T8" fmla="*/ 36 w 36"/>
                    <a:gd name="T9" fmla="*/ 60 h 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60">
                      <a:moveTo>
                        <a:pt x="0" y="0"/>
                      </a:moveTo>
                      <a:lnTo>
                        <a:pt x="6" y="18"/>
                      </a:lnTo>
                      <a:lnTo>
                        <a:pt x="18" y="36"/>
                      </a:lnTo>
                      <a:lnTo>
                        <a:pt x="30" y="42"/>
                      </a:lnTo>
                      <a:lnTo>
                        <a:pt x="36" y="60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249" name="Freeform 513"/>
                <p:cNvSpPr>
                  <a:spLocks/>
                </p:cNvSpPr>
                <p:nvPr/>
              </p:nvSpPr>
              <p:spPr bwMode="auto">
                <a:xfrm>
                  <a:off x="2358" y="2220"/>
                  <a:ext cx="36" cy="258"/>
                </a:xfrm>
                <a:custGeom>
                  <a:avLst/>
                  <a:gdLst>
                    <a:gd name="T0" fmla="*/ 0 w 36"/>
                    <a:gd name="T1" fmla="*/ 0 h 258"/>
                    <a:gd name="T2" fmla="*/ 0 w 36"/>
                    <a:gd name="T3" fmla="*/ 12 h 258"/>
                    <a:gd name="T4" fmla="*/ 6 w 36"/>
                    <a:gd name="T5" fmla="*/ 30 h 258"/>
                    <a:gd name="T6" fmla="*/ 6 w 36"/>
                    <a:gd name="T7" fmla="*/ 72 h 258"/>
                    <a:gd name="T8" fmla="*/ 12 w 36"/>
                    <a:gd name="T9" fmla="*/ 120 h 258"/>
                    <a:gd name="T10" fmla="*/ 18 w 36"/>
                    <a:gd name="T11" fmla="*/ 168 h 258"/>
                    <a:gd name="T12" fmla="*/ 24 w 36"/>
                    <a:gd name="T13" fmla="*/ 210 h 258"/>
                    <a:gd name="T14" fmla="*/ 24 w 36"/>
                    <a:gd name="T15" fmla="*/ 246 h 258"/>
                    <a:gd name="T16" fmla="*/ 30 w 36"/>
                    <a:gd name="T17" fmla="*/ 252 h 258"/>
                    <a:gd name="T18" fmla="*/ 30 w 36"/>
                    <a:gd name="T19" fmla="*/ 258 h 258"/>
                    <a:gd name="T20" fmla="*/ 36 w 36"/>
                    <a:gd name="T21" fmla="*/ 258 h 258"/>
                    <a:gd name="T22" fmla="*/ 36 w 36"/>
                    <a:gd name="T23" fmla="*/ 252 h 2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36" h="258">
                      <a:moveTo>
                        <a:pt x="0" y="0"/>
                      </a:moveTo>
                      <a:lnTo>
                        <a:pt x="0" y="12"/>
                      </a:lnTo>
                      <a:lnTo>
                        <a:pt x="6" y="30"/>
                      </a:lnTo>
                      <a:lnTo>
                        <a:pt x="6" y="72"/>
                      </a:lnTo>
                      <a:lnTo>
                        <a:pt x="12" y="120"/>
                      </a:lnTo>
                      <a:lnTo>
                        <a:pt x="18" y="168"/>
                      </a:lnTo>
                      <a:lnTo>
                        <a:pt x="24" y="210"/>
                      </a:lnTo>
                      <a:lnTo>
                        <a:pt x="24" y="246"/>
                      </a:lnTo>
                      <a:lnTo>
                        <a:pt x="30" y="252"/>
                      </a:lnTo>
                      <a:lnTo>
                        <a:pt x="30" y="258"/>
                      </a:lnTo>
                      <a:lnTo>
                        <a:pt x="36" y="258"/>
                      </a:lnTo>
                      <a:lnTo>
                        <a:pt x="36" y="252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250" name="Freeform 514"/>
                <p:cNvSpPr>
                  <a:spLocks/>
                </p:cNvSpPr>
                <p:nvPr/>
              </p:nvSpPr>
              <p:spPr bwMode="auto">
                <a:xfrm>
                  <a:off x="2394" y="1872"/>
                  <a:ext cx="36" cy="600"/>
                </a:xfrm>
                <a:custGeom>
                  <a:avLst/>
                  <a:gdLst>
                    <a:gd name="T0" fmla="*/ 0 w 36"/>
                    <a:gd name="T1" fmla="*/ 600 h 600"/>
                    <a:gd name="T2" fmla="*/ 0 w 36"/>
                    <a:gd name="T3" fmla="*/ 582 h 600"/>
                    <a:gd name="T4" fmla="*/ 6 w 36"/>
                    <a:gd name="T5" fmla="*/ 564 h 600"/>
                    <a:gd name="T6" fmla="*/ 6 w 36"/>
                    <a:gd name="T7" fmla="*/ 528 h 600"/>
                    <a:gd name="T8" fmla="*/ 12 w 36"/>
                    <a:gd name="T9" fmla="*/ 492 h 600"/>
                    <a:gd name="T10" fmla="*/ 12 w 36"/>
                    <a:gd name="T11" fmla="*/ 450 h 600"/>
                    <a:gd name="T12" fmla="*/ 12 w 36"/>
                    <a:gd name="T13" fmla="*/ 408 h 600"/>
                    <a:gd name="T14" fmla="*/ 18 w 36"/>
                    <a:gd name="T15" fmla="*/ 312 h 600"/>
                    <a:gd name="T16" fmla="*/ 24 w 36"/>
                    <a:gd name="T17" fmla="*/ 210 h 600"/>
                    <a:gd name="T18" fmla="*/ 30 w 36"/>
                    <a:gd name="T19" fmla="*/ 120 h 600"/>
                    <a:gd name="T20" fmla="*/ 30 w 36"/>
                    <a:gd name="T21" fmla="*/ 84 h 600"/>
                    <a:gd name="T22" fmla="*/ 30 w 36"/>
                    <a:gd name="T23" fmla="*/ 48 h 600"/>
                    <a:gd name="T24" fmla="*/ 36 w 36"/>
                    <a:gd name="T25" fmla="*/ 18 h 600"/>
                    <a:gd name="T26" fmla="*/ 36 w 36"/>
                    <a:gd name="T27" fmla="*/ 0 h 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6" h="600">
                      <a:moveTo>
                        <a:pt x="0" y="600"/>
                      </a:moveTo>
                      <a:lnTo>
                        <a:pt x="0" y="582"/>
                      </a:lnTo>
                      <a:lnTo>
                        <a:pt x="6" y="564"/>
                      </a:lnTo>
                      <a:lnTo>
                        <a:pt x="6" y="528"/>
                      </a:lnTo>
                      <a:lnTo>
                        <a:pt x="12" y="492"/>
                      </a:lnTo>
                      <a:lnTo>
                        <a:pt x="12" y="450"/>
                      </a:lnTo>
                      <a:lnTo>
                        <a:pt x="12" y="408"/>
                      </a:lnTo>
                      <a:lnTo>
                        <a:pt x="18" y="312"/>
                      </a:lnTo>
                      <a:lnTo>
                        <a:pt x="24" y="210"/>
                      </a:lnTo>
                      <a:lnTo>
                        <a:pt x="30" y="120"/>
                      </a:lnTo>
                      <a:lnTo>
                        <a:pt x="30" y="84"/>
                      </a:lnTo>
                      <a:lnTo>
                        <a:pt x="30" y="48"/>
                      </a:lnTo>
                      <a:lnTo>
                        <a:pt x="36" y="18"/>
                      </a:lnTo>
                      <a:lnTo>
                        <a:pt x="36" y="0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251" name="Freeform 515"/>
                <p:cNvSpPr>
                  <a:spLocks/>
                </p:cNvSpPr>
                <p:nvPr/>
              </p:nvSpPr>
              <p:spPr bwMode="auto">
                <a:xfrm>
                  <a:off x="2430" y="1860"/>
                  <a:ext cx="30" cy="90"/>
                </a:xfrm>
                <a:custGeom>
                  <a:avLst/>
                  <a:gdLst>
                    <a:gd name="T0" fmla="*/ 0 w 30"/>
                    <a:gd name="T1" fmla="*/ 12 h 90"/>
                    <a:gd name="T2" fmla="*/ 0 w 30"/>
                    <a:gd name="T3" fmla="*/ 0 h 90"/>
                    <a:gd name="T4" fmla="*/ 6 w 30"/>
                    <a:gd name="T5" fmla="*/ 6 h 90"/>
                    <a:gd name="T6" fmla="*/ 12 w 30"/>
                    <a:gd name="T7" fmla="*/ 12 h 90"/>
                    <a:gd name="T8" fmla="*/ 12 w 30"/>
                    <a:gd name="T9" fmla="*/ 24 h 90"/>
                    <a:gd name="T10" fmla="*/ 24 w 30"/>
                    <a:gd name="T11" fmla="*/ 60 h 90"/>
                    <a:gd name="T12" fmla="*/ 30 w 30"/>
                    <a:gd name="T13" fmla="*/ 78 h 90"/>
                    <a:gd name="T14" fmla="*/ 30 w 30"/>
                    <a:gd name="T15" fmla="*/ 90 h 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30" h="90">
                      <a:moveTo>
                        <a:pt x="0" y="12"/>
                      </a:moveTo>
                      <a:lnTo>
                        <a:pt x="0" y="0"/>
                      </a:lnTo>
                      <a:lnTo>
                        <a:pt x="6" y="6"/>
                      </a:lnTo>
                      <a:lnTo>
                        <a:pt x="12" y="12"/>
                      </a:lnTo>
                      <a:lnTo>
                        <a:pt x="12" y="24"/>
                      </a:lnTo>
                      <a:lnTo>
                        <a:pt x="24" y="60"/>
                      </a:lnTo>
                      <a:lnTo>
                        <a:pt x="30" y="78"/>
                      </a:lnTo>
                      <a:lnTo>
                        <a:pt x="30" y="90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252" name="Freeform 516"/>
                <p:cNvSpPr>
                  <a:spLocks/>
                </p:cNvSpPr>
                <p:nvPr/>
              </p:nvSpPr>
              <p:spPr bwMode="auto">
                <a:xfrm>
                  <a:off x="2460" y="1950"/>
                  <a:ext cx="36" cy="216"/>
                </a:xfrm>
                <a:custGeom>
                  <a:avLst/>
                  <a:gdLst>
                    <a:gd name="T0" fmla="*/ 0 w 36"/>
                    <a:gd name="T1" fmla="*/ 0 h 216"/>
                    <a:gd name="T2" fmla="*/ 6 w 36"/>
                    <a:gd name="T3" fmla="*/ 24 h 216"/>
                    <a:gd name="T4" fmla="*/ 6 w 36"/>
                    <a:gd name="T5" fmla="*/ 48 h 216"/>
                    <a:gd name="T6" fmla="*/ 18 w 36"/>
                    <a:gd name="T7" fmla="*/ 108 h 216"/>
                    <a:gd name="T8" fmla="*/ 24 w 36"/>
                    <a:gd name="T9" fmla="*/ 168 h 216"/>
                    <a:gd name="T10" fmla="*/ 30 w 36"/>
                    <a:gd name="T11" fmla="*/ 192 h 216"/>
                    <a:gd name="T12" fmla="*/ 36 w 36"/>
                    <a:gd name="T13" fmla="*/ 216 h 2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6" h="216">
                      <a:moveTo>
                        <a:pt x="0" y="0"/>
                      </a:moveTo>
                      <a:lnTo>
                        <a:pt x="6" y="24"/>
                      </a:lnTo>
                      <a:lnTo>
                        <a:pt x="6" y="48"/>
                      </a:lnTo>
                      <a:lnTo>
                        <a:pt x="18" y="108"/>
                      </a:lnTo>
                      <a:lnTo>
                        <a:pt x="24" y="168"/>
                      </a:lnTo>
                      <a:lnTo>
                        <a:pt x="30" y="192"/>
                      </a:lnTo>
                      <a:lnTo>
                        <a:pt x="36" y="216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253" name="Freeform 517"/>
                <p:cNvSpPr>
                  <a:spLocks/>
                </p:cNvSpPr>
                <p:nvPr/>
              </p:nvSpPr>
              <p:spPr bwMode="auto">
                <a:xfrm>
                  <a:off x="2496" y="2166"/>
                  <a:ext cx="36" cy="84"/>
                </a:xfrm>
                <a:custGeom>
                  <a:avLst/>
                  <a:gdLst>
                    <a:gd name="T0" fmla="*/ 0 w 36"/>
                    <a:gd name="T1" fmla="*/ 0 h 84"/>
                    <a:gd name="T2" fmla="*/ 6 w 36"/>
                    <a:gd name="T3" fmla="*/ 30 h 84"/>
                    <a:gd name="T4" fmla="*/ 18 w 36"/>
                    <a:gd name="T5" fmla="*/ 66 h 84"/>
                    <a:gd name="T6" fmla="*/ 24 w 36"/>
                    <a:gd name="T7" fmla="*/ 78 h 84"/>
                    <a:gd name="T8" fmla="*/ 30 w 36"/>
                    <a:gd name="T9" fmla="*/ 84 h 84"/>
                    <a:gd name="T10" fmla="*/ 30 w 36"/>
                    <a:gd name="T11" fmla="*/ 84 h 84"/>
                    <a:gd name="T12" fmla="*/ 36 w 36"/>
                    <a:gd name="T13" fmla="*/ 72 h 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6" h="84">
                      <a:moveTo>
                        <a:pt x="0" y="0"/>
                      </a:moveTo>
                      <a:lnTo>
                        <a:pt x="6" y="30"/>
                      </a:lnTo>
                      <a:lnTo>
                        <a:pt x="18" y="66"/>
                      </a:lnTo>
                      <a:lnTo>
                        <a:pt x="24" y="78"/>
                      </a:lnTo>
                      <a:lnTo>
                        <a:pt x="30" y="84"/>
                      </a:lnTo>
                      <a:lnTo>
                        <a:pt x="30" y="84"/>
                      </a:lnTo>
                      <a:lnTo>
                        <a:pt x="36" y="72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254" name="Freeform 518"/>
                <p:cNvSpPr>
                  <a:spLocks/>
                </p:cNvSpPr>
                <p:nvPr/>
              </p:nvSpPr>
              <p:spPr bwMode="auto">
                <a:xfrm>
                  <a:off x="2532" y="1854"/>
                  <a:ext cx="36" cy="384"/>
                </a:xfrm>
                <a:custGeom>
                  <a:avLst/>
                  <a:gdLst>
                    <a:gd name="T0" fmla="*/ 0 w 36"/>
                    <a:gd name="T1" fmla="*/ 384 h 384"/>
                    <a:gd name="T2" fmla="*/ 0 w 36"/>
                    <a:gd name="T3" fmla="*/ 372 h 384"/>
                    <a:gd name="T4" fmla="*/ 6 w 36"/>
                    <a:gd name="T5" fmla="*/ 354 h 384"/>
                    <a:gd name="T6" fmla="*/ 6 w 36"/>
                    <a:gd name="T7" fmla="*/ 330 h 384"/>
                    <a:gd name="T8" fmla="*/ 6 w 36"/>
                    <a:gd name="T9" fmla="*/ 306 h 384"/>
                    <a:gd name="T10" fmla="*/ 12 w 36"/>
                    <a:gd name="T11" fmla="*/ 246 h 384"/>
                    <a:gd name="T12" fmla="*/ 18 w 36"/>
                    <a:gd name="T13" fmla="*/ 180 h 384"/>
                    <a:gd name="T14" fmla="*/ 24 w 36"/>
                    <a:gd name="T15" fmla="*/ 114 h 384"/>
                    <a:gd name="T16" fmla="*/ 24 w 36"/>
                    <a:gd name="T17" fmla="*/ 60 h 384"/>
                    <a:gd name="T18" fmla="*/ 30 w 36"/>
                    <a:gd name="T19" fmla="*/ 36 h 384"/>
                    <a:gd name="T20" fmla="*/ 30 w 36"/>
                    <a:gd name="T21" fmla="*/ 18 h 384"/>
                    <a:gd name="T22" fmla="*/ 36 w 36"/>
                    <a:gd name="T23" fmla="*/ 6 h 384"/>
                    <a:gd name="T24" fmla="*/ 36 w 36"/>
                    <a:gd name="T25" fmla="*/ 0 h 3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6" h="384">
                      <a:moveTo>
                        <a:pt x="0" y="384"/>
                      </a:moveTo>
                      <a:lnTo>
                        <a:pt x="0" y="372"/>
                      </a:lnTo>
                      <a:lnTo>
                        <a:pt x="6" y="354"/>
                      </a:lnTo>
                      <a:lnTo>
                        <a:pt x="6" y="330"/>
                      </a:lnTo>
                      <a:lnTo>
                        <a:pt x="6" y="306"/>
                      </a:lnTo>
                      <a:lnTo>
                        <a:pt x="12" y="246"/>
                      </a:lnTo>
                      <a:lnTo>
                        <a:pt x="18" y="180"/>
                      </a:lnTo>
                      <a:lnTo>
                        <a:pt x="24" y="114"/>
                      </a:lnTo>
                      <a:lnTo>
                        <a:pt x="24" y="60"/>
                      </a:lnTo>
                      <a:lnTo>
                        <a:pt x="30" y="36"/>
                      </a:lnTo>
                      <a:lnTo>
                        <a:pt x="30" y="18"/>
                      </a:lnTo>
                      <a:lnTo>
                        <a:pt x="36" y="6"/>
                      </a:lnTo>
                      <a:lnTo>
                        <a:pt x="36" y="0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255" name="Freeform 519"/>
                <p:cNvSpPr>
                  <a:spLocks/>
                </p:cNvSpPr>
                <p:nvPr/>
              </p:nvSpPr>
              <p:spPr bwMode="auto">
                <a:xfrm>
                  <a:off x="2568" y="1854"/>
                  <a:ext cx="36" cy="270"/>
                </a:xfrm>
                <a:custGeom>
                  <a:avLst/>
                  <a:gdLst>
                    <a:gd name="T0" fmla="*/ 0 w 36"/>
                    <a:gd name="T1" fmla="*/ 0 h 270"/>
                    <a:gd name="T2" fmla="*/ 0 w 36"/>
                    <a:gd name="T3" fmla="*/ 0 h 270"/>
                    <a:gd name="T4" fmla="*/ 6 w 36"/>
                    <a:gd name="T5" fmla="*/ 6 h 270"/>
                    <a:gd name="T6" fmla="*/ 6 w 36"/>
                    <a:gd name="T7" fmla="*/ 12 h 270"/>
                    <a:gd name="T8" fmla="*/ 12 w 36"/>
                    <a:gd name="T9" fmla="*/ 30 h 270"/>
                    <a:gd name="T10" fmla="*/ 12 w 36"/>
                    <a:gd name="T11" fmla="*/ 66 h 270"/>
                    <a:gd name="T12" fmla="*/ 18 w 36"/>
                    <a:gd name="T13" fmla="*/ 114 h 270"/>
                    <a:gd name="T14" fmla="*/ 24 w 36"/>
                    <a:gd name="T15" fmla="*/ 162 h 270"/>
                    <a:gd name="T16" fmla="*/ 30 w 36"/>
                    <a:gd name="T17" fmla="*/ 210 h 270"/>
                    <a:gd name="T18" fmla="*/ 30 w 36"/>
                    <a:gd name="T19" fmla="*/ 246 h 270"/>
                    <a:gd name="T20" fmla="*/ 36 w 36"/>
                    <a:gd name="T21" fmla="*/ 258 h 270"/>
                    <a:gd name="T22" fmla="*/ 36 w 36"/>
                    <a:gd name="T23" fmla="*/ 270 h 2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36" h="27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6" y="6"/>
                      </a:lnTo>
                      <a:lnTo>
                        <a:pt x="6" y="12"/>
                      </a:lnTo>
                      <a:lnTo>
                        <a:pt x="12" y="30"/>
                      </a:lnTo>
                      <a:lnTo>
                        <a:pt x="12" y="66"/>
                      </a:lnTo>
                      <a:lnTo>
                        <a:pt x="18" y="114"/>
                      </a:lnTo>
                      <a:lnTo>
                        <a:pt x="24" y="162"/>
                      </a:lnTo>
                      <a:lnTo>
                        <a:pt x="30" y="210"/>
                      </a:lnTo>
                      <a:lnTo>
                        <a:pt x="30" y="246"/>
                      </a:lnTo>
                      <a:lnTo>
                        <a:pt x="36" y="258"/>
                      </a:lnTo>
                      <a:lnTo>
                        <a:pt x="36" y="270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256" name="Freeform 520"/>
                <p:cNvSpPr>
                  <a:spLocks/>
                </p:cNvSpPr>
                <p:nvPr/>
              </p:nvSpPr>
              <p:spPr bwMode="auto">
                <a:xfrm>
                  <a:off x="2604" y="2082"/>
                  <a:ext cx="30" cy="42"/>
                </a:xfrm>
                <a:custGeom>
                  <a:avLst/>
                  <a:gdLst>
                    <a:gd name="T0" fmla="*/ 0 w 30"/>
                    <a:gd name="T1" fmla="*/ 42 h 42"/>
                    <a:gd name="T2" fmla="*/ 0 w 30"/>
                    <a:gd name="T3" fmla="*/ 42 h 42"/>
                    <a:gd name="T4" fmla="*/ 6 w 30"/>
                    <a:gd name="T5" fmla="*/ 42 h 42"/>
                    <a:gd name="T6" fmla="*/ 12 w 30"/>
                    <a:gd name="T7" fmla="*/ 24 h 42"/>
                    <a:gd name="T8" fmla="*/ 18 w 30"/>
                    <a:gd name="T9" fmla="*/ 12 h 42"/>
                    <a:gd name="T10" fmla="*/ 24 w 30"/>
                    <a:gd name="T11" fmla="*/ 6 h 42"/>
                    <a:gd name="T12" fmla="*/ 30 w 30"/>
                    <a:gd name="T13" fmla="*/ 0 h 42"/>
                    <a:gd name="T14" fmla="*/ 30 w 30"/>
                    <a:gd name="T15" fmla="*/ 6 h 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30" h="42">
                      <a:moveTo>
                        <a:pt x="0" y="42"/>
                      </a:moveTo>
                      <a:lnTo>
                        <a:pt x="0" y="42"/>
                      </a:lnTo>
                      <a:lnTo>
                        <a:pt x="6" y="42"/>
                      </a:lnTo>
                      <a:lnTo>
                        <a:pt x="12" y="24"/>
                      </a:lnTo>
                      <a:lnTo>
                        <a:pt x="18" y="12"/>
                      </a:lnTo>
                      <a:lnTo>
                        <a:pt x="24" y="6"/>
                      </a:lnTo>
                      <a:lnTo>
                        <a:pt x="30" y="0"/>
                      </a:lnTo>
                      <a:lnTo>
                        <a:pt x="30" y="6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257" name="Freeform 521"/>
                <p:cNvSpPr>
                  <a:spLocks/>
                </p:cNvSpPr>
                <p:nvPr/>
              </p:nvSpPr>
              <p:spPr bwMode="auto">
                <a:xfrm>
                  <a:off x="2634" y="2088"/>
                  <a:ext cx="36" cy="324"/>
                </a:xfrm>
                <a:custGeom>
                  <a:avLst/>
                  <a:gdLst>
                    <a:gd name="T0" fmla="*/ 0 w 36"/>
                    <a:gd name="T1" fmla="*/ 0 h 324"/>
                    <a:gd name="T2" fmla="*/ 6 w 36"/>
                    <a:gd name="T3" fmla="*/ 24 h 324"/>
                    <a:gd name="T4" fmla="*/ 6 w 36"/>
                    <a:gd name="T5" fmla="*/ 60 h 324"/>
                    <a:gd name="T6" fmla="*/ 12 w 36"/>
                    <a:gd name="T7" fmla="*/ 108 h 324"/>
                    <a:gd name="T8" fmla="*/ 18 w 36"/>
                    <a:gd name="T9" fmla="*/ 156 h 324"/>
                    <a:gd name="T10" fmla="*/ 24 w 36"/>
                    <a:gd name="T11" fmla="*/ 204 h 324"/>
                    <a:gd name="T12" fmla="*/ 24 w 36"/>
                    <a:gd name="T13" fmla="*/ 252 h 324"/>
                    <a:gd name="T14" fmla="*/ 30 w 36"/>
                    <a:gd name="T15" fmla="*/ 294 h 324"/>
                    <a:gd name="T16" fmla="*/ 36 w 36"/>
                    <a:gd name="T17" fmla="*/ 324 h 3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6" h="324">
                      <a:moveTo>
                        <a:pt x="0" y="0"/>
                      </a:moveTo>
                      <a:lnTo>
                        <a:pt x="6" y="24"/>
                      </a:lnTo>
                      <a:lnTo>
                        <a:pt x="6" y="60"/>
                      </a:lnTo>
                      <a:lnTo>
                        <a:pt x="12" y="108"/>
                      </a:lnTo>
                      <a:lnTo>
                        <a:pt x="18" y="156"/>
                      </a:lnTo>
                      <a:lnTo>
                        <a:pt x="24" y="204"/>
                      </a:lnTo>
                      <a:lnTo>
                        <a:pt x="24" y="252"/>
                      </a:lnTo>
                      <a:lnTo>
                        <a:pt x="30" y="294"/>
                      </a:lnTo>
                      <a:lnTo>
                        <a:pt x="36" y="324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258" name="Freeform 522"/>
                <p:cNvSpPr>
                  <a:spLocks/>
                </p:cNvSpPr>
                <p:nvPr/>
              </p:nvSpPr>
              <p:spPr bwMode="auto">
                <a:xfrm>
                  <a:off x="2670" y="2412"/>
                  <a:ext cx="36" cy="48"/>
                </a:xfrm>
                <a:custGeom>
                  <a:avLst/>
                  <a:gdLst>
                    <a:gd name="T0" fmla="*/ 0 w 36"/>
                    <a:gd name="T1" fmla="*/ 0 h 48"/>
                    <a:gd name="T2" fmla="*/ 6 w 36"/>
                    <a:gd name="T3" fmla="*/ 18 h 48"/>
                    <a:gd name="T4" fmla="*/ 18 w 36"/>
                    <a:gd name="T5" fmla="*/ 36 h 48"/>
                    <a:gd name="T6" fmla="*/ 30 w 36"/>
                    <a:gd name="T7" fmla="*/ 48 h 48"/>
                    <a:gd name="T8" fmla="*/ 36 w 36"/>
                    <a:gd name="T9" fmla="*/ 48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48">
                      <a:moveTo>
                        <a:pt x="0" y="0"/>
                      </a:moveTo>
                      <a:lnTo>
                        <a:pt x="6" y="18"/>
                      </a:lnTo>
                      <a:lnTo>
                        <a:pt x="18" y="36"/>
                      </a:lnTo>
                      <a:lnTo>
                        <a:pt x="30" y="48"/>
                      </a:lnTo>
                      <a:lnTo>
                        <a:pt x="36" y="48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259" name="Freeform 523"/>
                <p:cNvSpPr>
                  <a:spLocks/>
                </p:cNvSpPr>
                <p:nvPr/>
              </p:nvSpPr>
              <p:spPr bwMode="auto">
                <a:xfrm>
                  <a:off x="2706" y="2328"/>
                  <a:ext cx="36" cy="132"/>
                </a:xfrm>
                <a:custGeom>
                  <a:avLst/>
                  <a:gdLst>
                    <a:gd name="T0" fmla="*/ 0 w 36"/>
                    <a:gd name="T1" fmla="*/ 132 h 132"/>
                    <a:gd name="T2" fmla="*/ 6 w 36"/>
                    <a:gd name="T3" fmla="*/ 114 h 132"/>
                    <a:gd name="T4" fmla="*/ 18 w 36"/>
                    <a:gd name="T5" fmla="*/ 90 h 132"/>
                    <a:gd name="T6" fmla="*/ 30 w 36"/>
                    <a:gd name="T7" fmla="*/ 48 h 132"/>
                    <a:gd name="T8" fmla="*/ 36 w 36"/>
                    <a:gd name="T9" fmla="*/ 0 h 1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32">
                      <a:moveTo>
                        <a:pt x="0" y="132"/>
                      </a:moveTo>
                      <a:lnTo>
                        <a:pt x="6" y="114"/>
                      </a:lnTo>
                      <a:lnTo>
                        <a:pt x="18" y="90"/>
                      </a:lnTo>
                      <a:lnTo>
                        <a:pt x="30" y="48"/>
                      </a:lnTo>
                      <a:lnTo>
                        <a:pt x="36" y="0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260" name="Freeform 524"/>
                <p:cNvSpPr>
                  <a:spLocks/>
                </p:cNvSpPr>
                <p:nvPr/>
              </p:nvSpPr>
              <p:spPr bwMode="auto">
                <a:xfrm>
                  <a:off x="2742" y="1890"/>
                  <a:ext cx="36" cy="438"/>
                </a:xfrm>
                <a:custGeom>
                  <a:avLst/>
                  <a:gdLst>
                    <a:gd name="T0" fmla="*/ 0 w 36"/>
                    <a:gd name="T1" fmla="*/ 438 h 438"/>
                    <a:gd name="T2" fmla="*/ 0 w 36"/>
                    <a:gd name="T3" fmla="*/ 420 h 438"/>
                    <a:gd name="T4" fmla="*/ 6 w 36"/>
                    <a:gd name="T5" fmla="*/ 390 h 438"/>
                    <a:gd name="T6" fmla="*/ 12 w 36"/>
                    <a:gd name="T7" fmla="*/ 330 h 438"/>
                    <a:gd name="T8" fmla="*/ 12 w 36"/>
                    <a:gd name="T9" fmla="*/ 258 h 438"/>
                    <a:gd name="T10" fmla="*/ 18 w 36"/>
                    <a:gd name="T11" fmla="*/ 180 h 438"/>
                    <a:gd name="T12" fmla="*/ 24 w 36"/>
                    <a:gd name="T13" fmla="*/ 114 h 438"/>
                    <a:gd name="T14" fmla="*/ 24 w 36"/>
                    <a:gd name="T15" fmla="*/ 78 h 438"/>
                    <a:gd name="T16" fmla="*/ 30 w 36"/>
                    <a:gd name="T17" fmla="*/ 54 h 438"/>
                    <a:gd name="T18" fmla="*/ 30 w 36"/>
                    <a:gd name="T19" fmla="*/ 30 h 438"/>
                    <a:gd name="T20" fmla="*/ 30 w 36"/>
                    <a:gd name="T21" fmla="*/ 12 h 438"/>
                    <a:gd name="T22" fmla="*/ 36 w 36"/>
                    <a:gd name="T23" fmla="*/ 6 h 438"/>
                    <a:gd name="T24" fmla="*/ 36 w 36"/>
                    <a:gd name="T25" fmla="*/ 0 h 4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6" h="438">
                      <a:moveTo>
                        <a:pt x="0" y="438"/>
                      </a:moveTo>
                      <a:lnTo>
                        <a:pt x="0" y="420"/>
                      </a:lnTo>
                      <a:lnTo>
                        <a:pt x="6" y="390"/>
                      </a:lnTo>
                      <a:lnTo>
                        <a:pt x="12" y="330"/>
                      </a:lnTo>
                      <a:lnTo>
                        <a:pt x="12" y="258"/>
                      </a:lnTo>
                      <a:lnTo>
                        <a:pt x="18" y="180"/>
                      </a:lnTo>
                      <a:lnTo>
                        <a:pt x="24" y="114"/>
                      </a:lnTo>
                      <a:lnTo>
                        <a:pt x="24" y="78"/>
                      </a:lnTo>
                      <a:lnTo>
                        <a:pt x="30" y="54"/>
                      </a:lnTo>
                      <a:lnTo>
                        <a:pt x="30" y="30"/>
                      </a:lnTo>
                      <a:lnTo>
                        <a:pt x="30" y="12"/>
                      </a:lnTo>
                      <a:lnTo>
                        <a:pt x="36" y="6"/>
                      </a:lnTo>
                      <a:lnTo>
                        <a:pt x="36" y="0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261" name="Freeform 525"/>
                <p:cNvSpPr>
                  <a:spLocks/>
                </p:cNvSpPr>
                <p:nvPr/>
              </p:nvSpPr>
              <p:spPr bwMode="auto">
                <a:xfrm>
                  <a:off x="2778" y="1890"/>
                  <a:ext cx="30" cy="462"/>
                </a:xfrm>
                <a:custGeom>
                  <a:avLst/>
                  <a:gdLst>
                    <a:gd name="T0" fmla="*/ 0 w 30"/>
                    <a:gd name="T1" fmla="*/ 0 h 462"/>
                    <a:gd name="T2" fmla="*/ 0 w 30"/>
                    <a:gd name="T3" fmla="*/ 6 h 462"/>
                    <a:gd name="T4" fmla="*/ 6 w 30"/>
                    <a:gd name="T5" fmla="*/ 18 h 462"/>
                    <a:gd name="T6" fmla="*/ 6 w 30"/>
                    <a:gd name="T7" fmla="*/ 36 h 462"/>
                    <a:gd name="T8" fmla="*/ 6 w 30"/>
                    <a:gd name="T9" fmla="*/ 60 h 462"/>
                    <a:gd name="T10" fmla="*/ 12 w 30"/>
                    <a:gd name="T11" fmla="*/ 90 h 462"/>
                    <a:gd name="T12" fmla="*/ 12 w 30"/>
                    <a:gd name="T13" fmla="*/ 126 h 462"/>
                    <a:gd name="T14" fmla="*/ 12 w 30"/>
                    <a:gd name="T15" fmla="*/ 198 h 462"/>
                    <a:gd name="T16" fmla="*/ 18 w 30"/>
                    <a:gd name="T17" fmla="*/ 276 h 462"/>
                    <a:gd name="T18" fmla="*/ 24 w 30"/>
                    <a:gd name="T19" fmla="*/ 354 h 462"/>
                    <a:gd name="T20" fmla="*/ 24 w 30"/>
                    <a:gd name="T21" fmla="*/ 384 h 462"/>
                    <a:gd name="T22" fmla="*/ 24 w 30"/>
                    <a:gd name="T23" fmla="*/ 414 h 462"/>
                    <a:gd name="T24" fmla="*/ 30 w 30"/>
                    <a:gd name="T25" fmla="*/ 444 h 462"/>
                    <a:gd name="T26" fmla="*/ 30 w 30"/>
                    <a:gd name="T27" fmla="*/ 462 h 4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0" h="462">
                      <a:moveTo>
                        <a:pt x="0" y="0"/>
                      </a:moveTo>
                      <a:lnTo>
                        <a:pt x="0" y="6"/>
                      </a:lnTo>
                      <a:lnTo>
                        <a:pt x="6" y="18"/>
                      </a:lnTo>
                      <a:lnTo>
                        <a:pt x="6" y="36"/>
                      </a:lnTo>
                      <a:lnTo>
                        <a:pt x="6" y="60"/>
                      </a:lnTo>
                      <a:lnTo>
                        <a:pt x="12" y="90"/>
                      </a:lnTo>
                      <a:lnTo>
                        <a:pt x="12" y="126"/>
                      </a:lnTo>
                      <a:lnTo>
                        <a:pt x="12" y="198"/>
                      </a:lnTo>
                      <a:lnTo>
                        <a:pt x="18" y="276"/>
                      </a:lnTo>
                      <a:lnTo>
                        <a:pt x="24" y="354"/>
                      </a:lnTo>
                      <a:lnTo>
                        <a:pt x="24" y="384"/>
                      </a:lnTo>
                      <a:lnTo>
                        <a:pt x="24" y="414"/>
                      </a:lnTo>
                      <a:lnTo>
                        <a:pt x="30" y="444"/>
                      </a:lnTo>
                      <a:lnTo>
                        <a:pt x="30" y="462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262" name="Freeform 526"/>
                <p:cNvSpPr>
                  <a:spLocks/>
                </p:cNvSpPr>
                <p:nvPr/>
              </p:nvSpPr>
              <p:spPr bwMode="auto">
                <a:xfrm>
                  <a:off x="2808" y="2352"/>
                  <a:ext cx="36" cy="84"/>
                </a:xfrm>
                <a:custGeom>
                  <a:avLst/>
                  <a:gdLst>
                    <a:gd name="T0" fmla="*/ 0 w 36"/>
                    <a:gd name="T1" fmla="*/ 0 h 84"/>
                    <a:gd name="T2" fmla="*/ 6 w 36"/>
                    <a:gd name="T3" fmla="*/ 30 h 84"/>
                    <a:gd name="T4" fmla="*/ 18 w 36"/>
                    <a:gd name="T5" fmla="*/ 60 h 84"/>
                    <a:gd name="T6" fmla="*/ 30 w 36"/>
                    <a:gd name="T7" fmla="*/ 78 h 84"/>
                    <a:gd name="T8" fmla="*/ 36 w 36"/>
                    <a:gd name="T9" fmla="*/ 84 h 84"/>
                    <a:gd name="T10" fmla="*/ 36 w 36"/>
                    <a:gd name="T11" fmla="*/ 84 h 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6" h="84">
                      <a:moveTo>
                        <a:pt x="0" y="0"/>
                      </a:moveTo>
                      <a:lnTo>
                        <a:pt x="6" y="30"/>
                      </a:lnTo>
                      <a:lnTo>
                        <a:pt x="18" y="60"/>
                      </a:lnTo>
                      <a:lnTo>
                        <a:pt x="30" y="78"/>
                      </a:lnTo>
                      <a:lnTo>
                        <a:pt x="36" y="84"/>
                      </a:lnTo>
                      <a:lnTo>
                        <a:pt x="36" y="84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263" name="Freeform 527"/>
                <p:cNvSpPr>
                  <a:spLocks/>
                </p:cNvSpPr>
                <p:nvPr/>
              </p:nvSpPr>
              <p:spPr bwMode="auto">
                <a:xfrm>
                  <a:off x="2844" y="2274"/>
                  <a:ext cx="36" cy="162"/>
                </a:xfrm>
                <a:custGeom>
                  <a:avLst/>
                  <a:gdLst>
                    <a:gd name="T0" fmla="*/ 0 w 36"/>
                    <a:gd name="T1" fmla="*/ 162 h 162"/>
                    <a:gd name="T2" fmla="*/ 6 w 36"/>
                    <a:gd name="T3" fmla="*/ 156 h 162"/>
                    <a:gd name="T4" fmla="*/ 6 w 36"/>
                    <a:gd name="T5" fmla="*/ 138 h 162"/>
                    <a:gd name="T6" fmla="*/ 12 w 36"/>
                    <a:gd name="T7" fmla="*/ 120 h 162"/>
                    <a:gd name="T8" fmla="*/ 18 w 36"/>
                    <a:gd name="T9" fmla="*/ 96 h 162"/>
                    <a:gd name="T10" fmla="*/ 24 w 36"/>
                    <a:gd name="T11" fmla="*/ 48 h 162"/>
                    <a:gd name="T12" fmla="*/ 36 w 36"/>
                    <a:gd name="T13" fmla="*/ 0 h 1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6" h="162">
                      <a:moveTo>
                        <a:pt x="0" y="162"/>
                      </a:moveTo>
                      <a:lnTo>
                        <a:pt x="6" y="156"/>
                      </a:lnTo>
                      <a:lnTo>
                        <a:pt x="6" y="138"/>
                      </a:lnTo>
                      <a:lnTo>
                        <a:pt x="12" y="120"/>
                      </a:lnTo>
                      <a:lnTo>
                        <a:pt x="18" y="96"/>
                      </a:lnTo>
                      <a:lnTo>
                        <a:pt x="24" y="48"/>
                      </a:lnTo>
                      <a:lnTo>
                        <a:pt x="36" y="0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264" name="Freeform 528"/>
                <p:cNvSpPr>
                  <a:spLocks/>
                </p:cNvSpPr>
                <p:nvPr/>
              </p:nvSpPr>
              <p:spPr bwMode="auto">
                <a:xfrm>
                  <a:off x="2880" y="2088"/>
                  <a:ext cx="36" cy="186"/>
                </a:xfrm>
                <a:custGeom>
                  <a:avLst/>
                  <a:gdLst>
                    <a:gd name="T0" fmla="*/ 0 w 36"/>
                    <a:gd name="T1" fmla="*/ 186 h 186"/>
                    <a:gd name="T2" fmla="*/ 6 w 36"/>
                    <a:gd name="T3" fmla="*/ 138 h 186"/>
                    <a:gd name="T4" fmla="*/ 18 w 36"/>
                    <a:gd name="T5" fmla="*/ 84 h 186"/>
                    <a:gd name="T6" fmla="*/ 24 w 36"/>
                    <a:gd name="T7" fmla="*/ 36 h 186"/>
                    <a:gd name="T8" fmla="*/ 30 w 36"/>
                    <a:gd name="T9" fmla="*/ 18 h 186"/>
                    <a:gd name="T10" fmla="*/ 36 w 36"/>
                    <a:gd name="T11" fmla="*/ 0 h 1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6" h="186">
                      <a:moveTo>
                        <a:pt x="0" y="186"/>
                      </a:moveTo>
                      <a:lnTo>
                        <a:pt x="6" y="138"/>
                      </a:lnTo>
                      <a:lnTo>
                        <a:pt x="18" y="84"/>
                      </a:lnTo>
                      <a:lnTo>
                        <a:pt x="24" y="36"/>
                      </a:lnTo>
                      <a:lnTo>
                        <a:pt x="30" y="18"/>
                      </a:lnTo>
                      <a:lnTo>
                        <a:pt x="36" y="0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265" name="Freeform 529"/>
                <p:cNvSpPr>
                  <a:spLocks/>
                </p:cNvSpPr>
                <p:nvPr/>
              </p:nvSpPr>
              <p:spPr bwMode="auto">
                <a:xfrm>
                  <a:off x="2916" y="2052"/>
                  <a:ext cx="36" cy="36"/>
                </a:xfrm>
                <a:custGeom>
                  <a:avLst/>
                  <a:gdLst>
                    <a:gd name="T0" fmla="*/ 0 w 36"/>
                    <a:gd name="T1" fmla="*/ 36 h 36"/>
                    <a:gd name="T2" fmla="*/ 6 w 36"/>
                    <a:gd name="T3" fmla="*/ 18 h 36"/>
                    <a:gd name="T4" fmla="*/ 18 w 36"/>
                    <a:gd name="T5" fmla="*/ 12 h 36"/>
                    <a:gd name="T6" fmla="*/ 30 w 36"/>
                    <a:gd name="T7" fmla="*/ 6 h 36"/>
                    <a:gd name="T8" fmla="*/ 36 w 36"/>
                    <a:gd name="T9" fmla="*/ 0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36">
                      <a:moveTo>
                        <a:pt x="0" y="36"/>
                      </a:moveTo>
                      <a:lnTo>
                        <a:pt x="6" y="18"/>
                      </a:lnTo>
                      <a:lnTo>
                        <a:pt x="18" y="12"/>
                      </a:lnTo>
                      <a:lnTo>
                        <a:pt x="30" y="6"/>
                      </a:lnTo>
                      <a:lnTo>
                        <a:pt x="36" y="0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266" name="Freeform 530"/>
                <p:cNvSpPr>
                  <a:spLocks/>
                </p:cNvSpPr>
                <p:nvPr/>
              </p:nvSpPr>
              <p:spPr bwMode="auto">
                <a:xfrm>
                  <a:off x="2952" y="2052"/>
                  <a:ext cx="30" cy="18"/>
                </a:xfrm>
                <a:custGeom>
                  <a:avLst/>
                  <a:gdLst>
                    <a:gd name="T0" fmla="*/ 0 w 30"/>
                    <a:gd name="T1" fmla="*/ 0 h 18"/>
                    <a:gd name="T2" fmla="*/ 6 w 30"/>
                    <a:gd name="T3" fmla="*/ 0 h 18"/>
                    <a:gd name="T4" fmla="*/ 12 w 30"/>
                    <a:gd name="T5" fmla="*/ 0 h 18"/>
                    <a:gd name="T6" fmla="*/ 24 w 30"/>
                    <a:gd name="T7" fmla="*/ 6 h 18"/>
                    <a:gd name="T8" fmla="*/ 30 w 30"/>
                    <a:gd name="T9" fmla="*/ 18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0" h="18">
                      <a:moveTo>
                        <a:pt x="0" y="0"/>
                      </a:move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24" y="6"/>
                      </a:lnTo>
                      <a:lnTo>
                        <a:pt x="30" y="18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267" name="Freeform 531"/>
                <p:cNvSpPr>
                  <a:spLocks/>
                </p:cNvSpPr>
                <p:nvPr/>
              </p:nvSpPr>
              <p:spPr bwMode="auto">
                <a:xfrm>
                  <a:off x="2982" y="2070"/>
                  <a:ext cx="36" cy="336"/>
                </a:xfrm>
                <a:custGeom>
                  <a:avLst/>
                  <a:gdLst>
                    <a:gd name="T0" fmla="*/ 0 w 36"/>
                    <a:gd name="T1" fmla="*/ 0 h 336"/>
                    <a:gd name="T2" fmla="*/ 6 w 36"/>
                    <a:gd name="T3" fmla="*/ 30 h 336"/>
                    <a:gd name="T4" fmla="*/ 6 w 36"/>
                    <a:gd name="T5" fmla="*/ 72 h 336"/>
                    <a:gd name="T6" fmla="*/ 12 w 36"/>
                    <a:gd name="T7" fmla="*/ 120 h 336"/>
                    <a:gd name="T8" fmla="*/ 18 w 36"/>
                    <a:gd name="T9" fmla="*/ 174 h 336"/>
                    <a:gd name="T10" fmla="*/ 24 w 36"/>
                    <a:gd name="T11" fmla="*/ 228 h 336"/>
                    <a:gd name="T12" fmla="*/ 24 w 36"/>
                    <a:gd name="T13" fmla="*/ 270 h 336"/>
                    <a:gd name="T14" fmla="*/ 30 w 36"/>
                    <a:gd name="T15" fmla="*/ 312 h 336"/>
                    <a:gd name="T16" fmla="*/ 36 w 36"/>
                    <a:gd name="T17" fmla="*/ 336 h 3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6" h="336">
                      <a:moveTo>
                        <a:pt x="0" y="0"/>
                      </a:moveTo>
                      <a:lnTo>
                        <a:pt x="6" y="30"/>
                      </a:lnTo>
                      <a:lnTo>
                        <a:pt x="6" y="72"/>
                      </a:lnTo>
                      <a:lnTo>
                        <a:pt x="12" y="120"/>
                      </a:lnTo>
                      <a:lnTo>
                        <a:pt x="18" y="174"/>
                      </a:lnTo>
                      <a:lnTo>
                        <a:pt x="24" y="228"/>
                      </a:lnTo>
                      <a:lnTo>
                        <a:pt x="24" y="270"/>
                      </a:lnTo>
                      <a:lnTo>
                        <a:pt x="30" y="312"/>
                      </a:lnTo>
                      <a:lnTo>
                        <a:pt x="36" y="336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268" name="Freeform 532"/>
                <p:cNvSpPr>
                  <a:spLocks/>
                </p:cNvSpPr>
                <p:nvPr/>
              </p:nvSpPr>
              <p:spPr bwMode="auto">
                <a:xfrm>
                  <a:off x="3018" y="2340"/>
                  <a:ext cx="36" cy="72"/>
                </a:xfrm>
                <a:custGeom>
                  <a:avLst/>
                  <a:gdLst>
                    <a:gd name="T0" fmla="*/ 0 w 36"/>
                    <a:gd name="T1" fmla="*/ 66 h 72"/>
                    <a:gd name="T2" fmla="*/ 6 w 36"/>
                    <a:gd name="T3" fmla="*/ 72 h 72"/>
                    <a:gd name="T4" fmla="*/ 6 w 36"/>
                    <a:gd name="T5" fmla="*/ 72 h 72"/>
                    <a:gd name="T6" fmla="*/ 12 w 36"/>
                    <a:gd name="T7" fmla="*/ 66 h 72"/>
                    <a:gd name="T8" fmla="*/ 18 w 36"/>
                    <a:gd name="T9" fmla="*/ 54 h 72"/>
                    <a:gd name="T10" fmla="*/ 30 w 36"/>
                    <a:gd name="T11" fmla="*/ 30 h 72"/>
                    <a:gd name="T12" fmla="*/ 36 w 36"/>
                    <a:gd name="T13" fmla="*/ 0 h 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6" h="72">
                      <a:moveTo>
                        <a:pt x="0" y="66"/>
                      </a:moveTo>
                      <a:lnTo>
                        <a:pt x="6" y="72"/>
                      </a:lnTo>
                      <a:lnTo>
                        <a:pt x="6" y="72"/>
                      </a:lnTo>
                      <a:lnTo>
                        <a:pt x="12" y="66"/>
                      </a:lnTo>
                      <a:lnTo>
                        <a:pt x="18" y="54"/>
                      </a:lnTo>
                      <a:lnTo>
                        <a:pt x="30" y="30"/>
                      </a:lnTo>
                      <a:lnTo>
                        <a:pt x="36" y="0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269" name="Freeform 533"/>
                <p:cNvSpPr>
                  <a:spLocks/>
                </p:cNvSpPr>
                <p:nvPr/>
              </p:nvSpPr>
              <p:spPr bwMode="auto">
                <a:xfrm>
                  <a:off x="3054" y="1968"/>
                  <a:ext cx="36" cy="372"/>
                </a:xfrm>
                <a:custGeom>
                  <a:avLst/>
                  <a:gdLst>
                    <a:gd name="T0" fmla="*/ 0 w 36"/>
                    <a:gd name="T1" fmla="*/ 372 h 372"/>
                    <a:gd name="T2" fmla="*/ 0 w 36"/>
                    <a:gd name="T3" fmla="*/ 354 h 372"/>
                    <a:gd name="T4" fmla="*/ 6 w 36"/>
                    <a:gd name="T5" fmla="*/ 336 h 372"/>
                    <a:gd name="T6" fmla="*/ 6 w 36"/>
                    <a:gd name="T7" fmla="*/ 282 h 372"/>
                    <a:gd name="T8" fmla="*/ 12 w 36"/>
                    <a:gd name="T9" fmla="*/ 222 h 372"/>
                    <a:gd name="T10" fmla="*/ 18 w 36"/>
                    <a:gd name="T11" fmla="*/ 156 h 372"/>
                    <a:gd name="T12" fmla="*/ 24 w 36"/>
                    <a:gd name="T13" fmla="*/ 96 h 372"/>
                    <a:gd name="T14" fmla="*/ 24 w 36"/>
                    <a:gd name="T15" fmla="*/ 48 h 372"/>
                    <a:gd name="T16" fmla="*/ 30 w 36"/>
                    <a:gd name="T17" fmla="*/ 30 h 372"/>
                    <a:gd name="T18" fmla="*/ 30 w 36"/>
                    <a:gd name="T19" fmla="*/ 12 h 372"/>
                    <a:gd name="T20" fmla="*/ 36 w 36"/>
                    <a:gd name="T21" fmla="*/ 6 h 372"/>
                    <a:gd name="T22" fmla="*/ 36 w 36"/>
                    <a:gd name="T23" fmla="*/ 0 h 3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36" h="372">
                      <a:moveTo>
                        <a:pt x="0" y="372"/>
                      </a:moveTo>
                      <a:lnTo>
                        <a:pt x="0" y="354"/>
                      </a:lnTo>
                      <a:lnTo>
                        <a:pt x="6" y="336"/>
                      </a:lnTo>
                      <a:lnTo>
                        <a:pt x="6" y="282"/>
                      </a:lnTo>
                      <a:lnTo>
                        <a:pt x="12" y="222"/>
                      </a:lnTo>
                      <a:lnTo>
                        <a:pt x="18" y="156"/>
                      </a:lnTo>
                      <a:lnTo>
                        <a:pt x="24" y="96"/>
                      </a:lnTo>
                      <a:lnTo>
                        <a:pt x="24" y="48"/>
                      </a:lnTo>
                      <a:lnTo>
                        <a:pt x="30" y="30"/>
                      </a:lnTo>
                      <a:lnTo>
                        <a:pt x="30" y="12"/>
                      </a:lnTo>
                      <a:lnTo>
                        <a:pt x="36" y="6"/>
                      </a:lnTo>
                      <a:lnTo>
                        <a:pt x="36" y="0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270" name="Freeform 534"/>
                <p:cNvSpPr>
                  <a:spLocks/>
                </p:cNvSpPr>
                <p:nvPr/>
              </p:nvSpPr>
              <p:spPr bwMode="auto">
                <a:xfrm>
                  <a:off x="3090" y="1968"/>
                  <a:ext cx="36" cy="372"/>
                </a:xfrm>
                <a:custGeom>
                  <a:avLst/>
                  <a:gdLst>
                    <a:gd name="T0" fmla="*/ 0 w 36"/>
                    <a:gd name="T1" fmla="*/ 0 h 372"/>
                    <a:gd name="T2" fmla="*/ 0 w 36"/>
                    <a:gd name="T3" fmla="*/ 6 h 372"/>
                    <a:gd name="T4" fmla="*/ 6 w 36"/>
                    <a:gd name="T5" fmla="*/ 12 h 372"/>
                    <a:gd name="T6" fmla="*/ 6 w 36"/>
                    <a:gd name="T7" fmla="*/ 30 h 372"/>
                    <a:gd name="T8" fmla="*/ 12 w 36"/>
                    <a:gd name="T9" fmla="*/ 48 h 372"/>
                    <a:gd name="T10" fmla="*/ 12 w 36"/>
                    <a:gd name="T11" fmla="*/ 96 h 372"/>
                    <a:gd name="T12" fmla="*/ 18 w 36"/>
                    <a:gd name="T13" fmla="*/ 156 h 372"/>
                    <a:gd name="T14" fmla="*/ 24 w 36"/>
                    <a:gd name="T15" fmla="*/ 222 h 372"/>
                    <a:gd name="T16" fmla="*/ 30 w 36"/>
                    <a:gd name="T17" fmla="*/ 282 h 372"/>
                    <a:gd name="T18" fmla="*/ 30 w 36"/>
                    <a:gd name="T19" fmla="*/ 336 h 372"/>
                    <a:gd name="T20" fmla="*/ 36 w 36"/>
                    <a:gd name="T21" fmla="*/ 354 h 372"/>
                    <a:gd name="T22" fmla="*/ 36 w 36"/>
                    <a:gd name="T23" fmla="*/ 372 h 3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36" h="372">
                      <a:moveTo>
                        <a:pt x="0" y="0"/>
                      </a:moveTo>
                      <a:lnTo>
                        <a:pt x="0" y="6"/>
                      </a:lnTo>
                      <a:lnTo>
                        <a:pt x="6" y="12"/>
                      </a:lnTo>
                      <a:lnTo>
                        <a:pt x="6" y="30"/>
                      </a:lnTo>
                      <a:lnTo>
                        <a:pt x="12" y="48"/>
                      </a:lnTo>
                      <a:lnTo>
                        <a:pt x="12" y="96"/>
                      </a:lnTo>
                      <a:lnTo>
                        <a:pt x="18" y="156"/>
                      </a:lnTo>
                      <a:lnTo>
                        <a:pt x="24" y="222"/>
                      </a:lnTo>
                      <a:lnTo>
                        <a:pt x="30" y="282"/>
                      </a:lnTo>
                      <a:lnTo>
                        <a:pt x="30" y="336"/>
                      </a:lnTo>
                      <a:lnTo>
                        <a:pt x="36" y="354"/>
                      </a:lnTo>
                      <a:lnTo>
                        <a:pt x="36" y="372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271" name="Freeform 535"/>
                <p:cNvSpPr>
                  <a:spLocks/>
                </p:cNvSpPr>
                <p:nvPr/>
              </p:nvSpPr>
              <p:spPr bwMode="auto">
                <a:xfrm>
                  <a:off x="3126" y="2340"/>
                  <a:ext cx="30" cy="114"/>
                </a:xfrm>
                <a:custGeom>
                  <a:avLst/>
                  <a:gdLst>
                    <a:gd name="T0" fmla="*/ 0 w 30"/>
                    <a:gd name="T1" fmla="*/ 0 h 114"/>
                    <a:gd name="T2" fmla="*/ 6 w 30"/>
                    <a:gd name="T3" fmla="*/ 42 h 114"/>
                    <a:gd name="T4" fmla="*/ 12 w 30"/>
                    <a:gd name="T5" fmla="*/ 66 h 114"/>
                    <a:gd name="T6" fmla="*/ 12 w 30"/>
                    <a:gd name="T7" fmla="*/ 90 h 114"/>
                    <a:gd name="T8" fmla="*/ 18 w 30"/>
                    <a:gd name="T9" fmla="*/ 102 h 114"/>
                    <a:gd name="T10" fmla="*/ 24 w 30"/>
                    <a:gd name="T11" fmla="*/ 114 h 114"/>
                    <a:gd name="T12" fmla="*/ 24 w 30"/>
                    <a:gd name="T13" fmla="*/ 114 h 114"/>
                    <a:gd name="T14" fmla="*/ 30 w 30"/>
                    <a:gd name="T15" fmla="*/ 102 h 1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30" h="114">
                      <a:moveTo>
                        <a:pt x="0" y="0"/>
                      </a:moveTo>
                      <a:lnTo>
                        <a:pt x="6" y="42"/>
                      </a:lnTo>
                      <a:lnTo>
                        <a:pt x="12" y="66"/>
                      </a:lnTo>
                      <a:lnTo>
                        <a:pt x="12" y="90"/>
                      </a:lnTo>
                      <a:lnTo>
                        <a:pt x="18" y="102"/>
                      </a:lnTo>
                      <a:lnTo>
                        <a:pt x="24" y="114"/>
                      </a:lnTo>
                      <a:lnTo>
                        <a:pt x="24" y="114"/>
                      </a:lnTo>
                      <a:lnTo>
                        <a:pt x="30" y="102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272" name="Freeform 536"/>
                <p:cNvSpPr>
                  <a:spLocks/>
                </p:cNvSpPr>
                <p:nvPr/>
              </p:nvSpPr>
              <p:spPr bwMode="auto">
                <a:xfrm>
                  <a:off x="3156" y="1944"/>
                  <a:ext cx="36" cy="498"/>
                </a:xfrm>
                <a:custGeom>
                  <a:avLst/>
                  <a:gdLst>
                    <a:gd name="T0" fmla="*/ 0 w 36"/>
                    <a:gd name="T1" fmla="*/ 498 h 498"/>
                    <a:gd name="T2" fmla="*/ 0 w 36"/>
                    <a:gd name="T3" fmla="*/ 480 h 498"/>
                    <a:gd name="T4" fmla="*/ 6 w 36"/>
                    <a:gd name="T5" fmla="*/ 462 h 498"/>
                    <a:gd name="T6" fmla="*/ 6 w 36"/>
                    <a:gd name="T7" fmla="*/ 432 h 498"/>
                    <a:gd name="T8" fmla="*/ 6 w 36"/>
                    <a:gd name="T9" fmla="*/ 402 h 498"/>
                    <a:gd name="T10" fmla="*/ 12 w 36"/>
                    <a:gd name="T11" fmla="*/ 330 h 498"/>
                    <a:gd name="T12" fmla="*/ 18 w 36"/>
                    <a:gd name="T13" fmla="*/ 246 h 498"/>
                    <a:gd name="T14" fmla="*/ 24 w 36"/>
                    <a:gd name="T15" fmla="*/ 168 h 498"/>
                    <a:gd name="T16" fmla="*/ 24 w 36"/>
                    <a:gd name="T17" fmla="*/ 96 h 498"/>
                    <a:gd name="T18" fmla="*/ 30 w 36"/>
                    <a:gd name="T19" fmla="*/ 60 h 498"/>
                    <a:gd name="T20" fmla="*/ 30 w 36"/>
                    <a:gd name="T21" fmla="*/ 36 h 498"/>
                    <a:gd name="T22" fmla="*/ 36 w 36"/>
                    <a:gd name="T23" fmla="*/ 12 h 498"/>
                    <a:gd name="T24" fmla="*/ 36 w 36"/>
                    <a:gd name="T25" fmla="*/ 0 h 4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6" h="498">
                      <a:moveTo>
                        <a:pt x="0" y="498"/>
                      </a:moveTo>
                      <a:lnTo>
                        <a:pt x="0" y="480"/>
                      </a:lnTo>
                      <a:lnTo>
                        <a:pt x="6" y="462"/>
                      </a:lnTo>
                      <a:lnTo>
                        <a:pt x="6" y="432"/>
                      </a:lnTo>
                      <a:lnTo>
                        <a:pt x="6" y="402"/>
                      </a:lnTo>
                      <a:lnTo>
                        <a:pt x="12" y="330"/>
                      </a:lnTo>
                      <a:lnTo>
                        <a:pt x="18" y="246"/>
                      </a:lnTo>
                      <a:lnTo>
                        <a:pt x="24" y="168"/>
                      </a:lnTo>
                      <a:lnTo>
                        <a:pt x="24" y="96"/>
                      </a:lnTo>
                      <a:lnTo>
                        <a:pt x="30" y="60"/>
                      </a:lnTo>
                      <a:lnTo>
                        <a:pt x="30" y="36"/>
                      </a:lnTo>
                      <a:lnTo>
                        <a:pt x="36" y="12"/>
                      </a:lnTo>
                      <a:lnTo>
                        <a:pt x="36" y="0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273" name="Freeform 537"/>
                <p:cNvSpPr>
                  <a:spLocks/>
                </p:cNvSpPr>
                <p:nvPr/>
              </p:nvSpPr>
              <p:spPr bwMode="auto">
                <a:xfrm>
                  <a:off x="3192" y="1932"/>
                  <a:ext cx="36" cy="144"/>
                </a:xfrm>
                <a:custGeom>
                  <a:avLst/>
                  <a:gdLst>
                    <a:gd name="T0" fmla="*/ 0 w 36"/>
                    <a:gd name="T1" fmla="*/ 12 h 144"/>
                    <a:gd name="T2" fmla="*/ 0 w 36"/>
                    <a:gd name="T3" fmla="*/ 6 h 144"/>
                    <a:gd name="T4" fmla="*/ 6 w 36"/>
                    <a:gd name="T5" fmla="*/ 0 h 144"/>
                    <a:gd name="T6" fmla="*/ 6 w 36"/>
                    <a:gd name="T7" fmla="*/ 0 h 144"/>
                    <a:gd name="T8" fmla="*/ 6 w 36"/>
                    <a:gd name="T9" fmla="*/ 6 h 144"/>
                    <a:gd name="T10" fmla="*/ 12 w 36"/>
                    <a:gd name="T11" fmla="*/ 24 h 144"/>
                    <a:gd name="T12" fmla="*/ 18 w 36"/>
                    <a:gd name="T13" fmla="*/ 54 h 144"/>
                    <a:gd name="T14" fmla="*/ 24 w 36"/>
                    <a:gd name="T15" fmla="*/ 84 h 144"/>
                    <a:gd name="T16" fmla="*/ 24 w 36"/>
                    <a:gd name="T17" fmla="*/ 114 h 144"/>
                    <a:gd name="T18" fmla="*/ 30 w 36"/>
                    <a:gd name="T19" fmla="*/ 132 h 144"/>
                    <a:gd name="T20" fmla="*/ 36 w 36"/>
                    <a:gd name="T21" fmla="*/ 144 h 1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36" h="144">
                      <a:moveTo>
                        <a:pt x="0" y="12"/>
                      </a:moveTo>
                      <a:lnTo>
                        <a:pt x="0" y="6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6" y="6"/>
                      </a:lnTo>
                      <a:lnTo>
                        <a:pt x="12" y="24"/>
                      </a:lnTo>
                      <a:lnTo>
                        <a:pt x="18" y="54"/>
                      </a:lnTo>
                      <a:lnTo>
                        <a:pt x="24" y="84"/>
                      </a:lnTo>
                      <a:lnTo>
                        <a:pt x="24" y="114"/>
                      </a:lnTo>
                      <a:lnTo>
                        <a:pt x="30" y="132"/>
                      </a:lnTo>
                      <a:lnTo>
                        <a:pt x="36" y="144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274" name="Freeform 538"/>
                <p:cNvSpPr>
                  <a:spLocks/>
                </p:cNvSpPr>
                <p:nvPr/>
              </p:nvSpPr>
              <p:spPr bwMode="auto">
                <a:xfrm>
                  <a:off x="3228" y="1968"/>
                  <a:ext cx="36" cy="108"/>
                </a:xfrm>
                <a:custGeom>
                  <a:avLst/>
                  <a:gdLst>
                    <a:gd name="T0" fmla="*/ 0 w 36"/>
                    <a:gd name="T1" fmla="*/ 108 h 108"/>
                    <a:gd name="T2" fmla="*/ 6 w 36"/>
                    <a:gd name="T3" fmla="*/ 102 h 108"/>
                    <a:gd name="T4" fmla="*/ 6 w 36"/>
                    <a:gd name="T5" fmla="*/ 90 h 108"/>
                    <a:gd name="T6" fmla="*/ 12 w 36"/>
                    <a:gd name="T7" fmla="*/ 66 h 108"/>
                    <a:gd name="T8" fmla="*/ 18 w 36"/>
                    <a:gd name="T9" fmla="*/ 42 h 108"/>
                    <a:gd name="T10" fmla="*/ 24 w 36"/>
                    <a:gd name="T11" fmla="*/ 24 h 108"/>
                    <a:gd name="T12" fmla="*/ 30 w 36"/>
                    <a:gd name="T13" fmla="*/ 6 h 108"/>
                    <a:gd name="T14" fmla="*/ 30 w 36"/>
                    <a:gd name="T15" fmla="*/ 0 h 108"/>
                    <a:gd name="T16" fmla="*/ 36 w 36"/>
                    <a:gd name="T17" fmla="*/ 6 h 108"/>
                    <a:gd name="T18" fmla="*/ 36 w 36"/>
                    <a:gd name="T19" fmla="*/ 12 h 1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6" h="108">
                      <a:moveTo>
                        <a:pt x="0" y="108"/>
                      </a:moveTo>
                      <a:lnTo>
                        <a:pt x="6" y="102"/>
                      </a:lnTo>
                      <a:lnTo>
                        <a:pt x="6" y="90"/>
                      </a:lnTo>
                      <a:lnTo>
                        <a:pt x="12" y="66"/>
                      </a:lnTo>
                      <a:lnTo>
                        <a:pt x="18" y="42"/>
                      </a:lnTo>
                      <a:lnTo>
                        <a:pt x="24" y="24"/>
                      </a:lnTo>
                      <a:lnTo>
                        <a:pt x="30" y="6"/>
                      </a:lnTo>
                      <a:lnTo>
                        <a:pt x="30" y="0"/>
                      </a:lnTo>
                      <a:lnTo>
                        <a:pt x="36" y="6"/>
                      </a:lnTo>
                      <a:lnTo>
                        <a:pt x="36" y="12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275" name="Freeform 539"/>
                <p:cNvSpPr>
                  <a:spLocks/>
                </p:cNvSpPr>
                <p:nvPr/>
              </p:nvSpPr>
              <p:spPr bwMode="auto">
                <a:xfrm>
                  <a:off x="3264" y="1980"/>
                  <a:ext cx="36" cy="528"/>
                </a:xfrm>
                <a:custGeom>
                  <a:avLst/>
                  <a:gdLst>
                    <a:gd name="T0" fmla="*/ 0 w 36"/>
                    <a:gd name="T1" fmla="*/ 0 h 528"/>
                    <a:gd name="T2" fmla="*/ 0 w 36"/>
                    <a:gd name="T3" fmla="*/ 18 h 528"/>
                    <a:gd name="T4" fmla="*/ 6 w 36"/>
                    <a:gd name="T5" fmla="*/ 42 h 528"/>
                    <a:gd name="T6" fmla="*/ 6 w 36"/>
                    <a:gd name="T7" fmla="*/ 66 h 528"/>
                    <a:gd name="T8" fmla="*/ 12 w 36"/>
                    <a:gd name="T9" fmla="*/ 102 h 528"/>
                    <a:gd name="T10" fmla="*/ 12 w 36"/>
                    <a:gd name="T11" fmla="*/ 174 h 528"/>
                    <a:gd name="T12" fmla="*/ 18 w 36"/>
                    <a:gd name="T13" fmla="*/ 258 h 528"/>
                    <a:gd name="T14" fmla="*/ 24 w 36"/>
                    <a:gd name="T15" fmla="*/ 342 h 528"/>
                    <a:gd name="T16" fmla="*/ 30 w 36"/>
                    <a:gd name="T17" fmla="*/ 420 h 528"/>
                    <a:gd name="T18" fmla="*/ 30 w 36"/>
                    <a:gd name="T19" fmla="*/ 456 h 528"/>
                    <a:gd name="T20" fmla="*/ 30 w 36"/>
                    <a:gd name="T21" fmla="*/ 486 h 528"/>
                    <a:gd name="T22" fmla="*/ 36 w 36"/>
                    <a:gd name="T23" fmla="*/ 510 h 528"/>
                    <a:gd name="T24" fmla="*/ 36 w 36"/>
                    <a:gd name="T25" fmla="*/ 528 h 5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6" h="528">
                      <a:moveTo>
                        <a:pt x="0" y="0"/>
                      </a:moveTo>
                      <a:lnTo>
                        <a:pt x="0" y="18"/>
                      </a:lnTo>
                      <a:lnTo>
                        <a:pt x="6" y="42"/>
                      </a:lnTo>
                      <a:lnTo>
                        <a:pt x="6" y="66"/>
                      </a:lnTo>
                      <a:lnTo>
                        <a:pt x="12" y="102"/>
                      </a:lnTo>
                      <a:lnTo>
                        <a:pt x="12" y="174"/>
                      </a:lnTo>
                      <a:lnTo>
                        <a:pt x="18" y="258"/>
                      </a:lnTo>
                      <a:lnTo>
                        <a:pt x="24" y="342"/>
                      </a:lnTo>
                      <a:lnTo>
                        <a:pt x="30" y="420"/>
                      </a:lnTo>
                      <a:lnTo>
                        <a:pt x="30" y="456"/>
                      </a:lnTo>
                      <a:lnTo>
                        <a:pt x="30" y="486"/>
                      </a:lnTo>
                      <a:lnTo>
                        <a:pt x="36" y="510"/>
                      </a:lnTo>
                      <a:lnTo>
                        <a:pt x="36" y="528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276" name="Freeform 540"/>
                <p:cNvSpPr>
                  <a:spLocks/>
                </p:cNvSpPr>
                <p:nvPr/>
              </p:nvSpPr>
              <p:spPr bwMode="auto">
                <a:xfrm>
                  <a:off x="3300" y="2490"/>
                  <a:ext cx="30" cy="24"/>
                </a:xfrm>
                <a:custGeom>
                  <a:avLst/>
                  <a:gdLst>
                    <a:gd name="T0" fmla="*/ 0 w 30"/>
                    <a:gd name="T1" fmla="*/ 18 h 24"/>
                    <a:gd name="T2" fmla="*/ 6 w 30"/>
                    <a:gd name="T3" fmla="*/ 24 h 24"/>
                    <a:gd name="T4" fmla="*/ 12 w 30"/>
                    <a:gd name="T5" fmla="*/ 24 h 24"/>
                    <a:gd name="T6" fmla="*/ 24 w 30"/>
                    <a:gd name="T7" fmla="*/ 12 h 24"/>
                    <a:gd name="T8" fmla="*/ 30 w 30"/>
                    <a:gd name="T9" fmla="*/ 0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0" h="24">
                      <a:moveTo>
                        <a:pt x="0" y="18"/>
                      </a:moveTo>
                      <a:lnTo>
                        <a:pt x="6" y="24"/>
                      </a:lnTo>
                      <a:lnTo>
                        <a:pt x="12" y="24"/>
                      </a:lnTo>
                      <a:lnTo>
                        <a:pt x="24" y="12"/>
                      </a:lnTo>
                      <a:lnTo>
                        <a:pt x="30" y="0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277" name="Freeform 541"/>
                <p:cNvSpPr>
                  <a:spLocks/>
                </p:cNvSpPr>
                <p:nvPr/>
              </p:nvSpPr>
              <p:spPr bwMode="auto">
                <a:xfrm>
                  <a:off x="3330" y="2016"/>
                  <a:ext cx="36" cy="474"/>
                </a:xfrm>
                <a:custGeom>
                  <a:avLst/>
                  <a:gdLst>
                    <a:gd name="T0" fmla="*/ 0 w 36"/>
                    <a:gd name="T1" fmla="*/ 474 h 474"/>
                    <a:gd name="T2" fmla="*/ 0 w 36"/>
                    <a:gd name="T3" fmla="*/ 456 h 474"/>
                    <a:gd name="T4" fmla="*/ 6 w 36"/>
                    <a:gd name="T5" fmla="*/ 432 h 474"/>
                    <a:gd name="T6" fmla="*/ 6 w 36"/>
                    <a:gd name="T7" fmla="*/ 402 h 474"/>
                    <a:gd name="T8" fmla="*/ 6 w 36"/>
                    <a:gd name="T9" fmla="*/ 366 h 474"/>
                    <a:gd name="T10" fmla="*/ 12 w 36"/>
                    <a:gd name="T11" fmla="*/ 294 h 474"/>
                    <a:gd name="T12" fmla="*/ 18 w 36"/>
                    <a:gd name="T13" fmla="*/ 210 h 474"/>
                    <a:gd name="T14" fmla="*/ 24 w 36"/>
                    <a:gd name="T15" fmla="*/ 132 h 474"/>
                    <a:gd name="T16" fmla="*/ 24 w 36"/>
                    <a:gd name="T17" fmla="*/ 96 h 474"/>
                    <a:gd name="T18" fmla="*/ 24 w 36"/>
                    <a:gd name="T19" fmla="*/ 66 h 474"/>
                    <a:gd name="T20" fmla="*/ 30 w 36"/>
                    <a:gd name="T21" fmla="*/ 42 h 474"/>
                    <a:gd name="T22" fmla="*/ 30 w 36"/>
                    <a:gd name="T23" fmla="*/ 18 h 474"/>
                    <a:gd name="T24" fmla="*/ 36 w 36"/>
                    <a:gd name="T25" fmla="*/ 6 h 474"/>
                    <a:gd name="T26" fmla="*/ 36 w 36"/>
                    <a:gd name="T27" fmla="*/ 0 h 47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6" h="474">
                      <a:moveTo>
                        <a:pt x="0" y="474"/>
                      </a:moveTo>
                      <a:lnTo>
                        <a:pt x="0" y="456"/>
                      </a:lnTo>
                      <a:lnTo>
                        <a:pt x="6" y="432"/>
                      </a:lnTo>
                      <a:lnTo>
                        <a:pt x="6" y="402"/>
                      </a:lnTo>
                      <a:lnTo>
                        <a:pt x="6" y="366"/>
                      </a:lnTo>
                      <a:lnTo>
                        <a:pt x="12" y="294"/>
                      </a:lnTo>
                      <a:lnTo>
                        <a:pt x="18" y="210"/>
                      </a:lnTo>
                      <a:lnTo>
                        <a:pt x="24" y="132"/>
                      </a:lnTo>
                      <a:lnTo>
                        <a:pt x="24" y="96"/>
                      </a:lnTo>
                      <a:lnTo>
                        <a:pt x="24" y="66"/>
                      </a:lnTo>
                      <a:lnTo>
                        <a:pt x="30" y="42"/>
                      </a:lnTo>
                      <a:lnTo>
                        <a:pt x="30" y="18"/>
                      </a:lnTo>
                      <a:lnTo>
                        <a:pt x="36" y="6"/>
                      </a:lnTo>
                      <a:lnTo>
                        <a:pt x="36" y="0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278" name="Freeform 542"/>
                <p:cNvSpPr>
                  <a:spLocks/>
                </p:cNvSpPr>
                <p:nvPr/>
              </p:nvSpPr>
              <p:spPr bwMode="auto">
                <a:xfrm>
                  <a:off x="3366" y="2016"/>
                  <a:ext cx="36" cy="402"/>
                </a:xfrm>
                <a:custGeom>
                  <a:avLst/>
                  <a:gdLst>
                    <a:gd name="T0" fmla="*/ 0 w 36"/>
                    <a:gd name="T1" fmla="*/ 0 h 402"/>
                    <a:gd name="T2" fmla="*/ 0 w 36"/>
                    <a:gd name="T3" fmla="*/ 0 h 402"/>
                    <a:gd name="T4" fmla="*/ 6 w 36"/>
                    <a:gd name="T5" fmla="*/ 12 h 402"/>
                    <a:gd name="T6" fmla="*/ 6 w 36"/>
                    <a:gd name="T7" fmla="*/ 24 h 402"/>
                    <a:gd name="T8" fmla="*/ 6 w 36"/>
                    <a:gd name="T9" fmla="*/ 48 h 402"/>
                    <a:gd name="T10" fmla="*/ 12 w 36"/>
                    <a:gd name="T11" fmla="*/ 72 h 402"/>
                    <a:gd name="T12" fmla="*/ 12 w 36"/>
                    <a:gd name="T13" fmla="*/ 102 h 402"/>
                    <a:gd name="T14" fmla="*/ 18 w 36"/>
                    <a:gd name="T15" fmla="*/ 168 h 402"/>
                    <a:gd name="T16" fmla="*/ 24 w 36"/>
                    <a:gd name="T17" fmla="*/ 234 h 402"/>
                    <a:gd name="T18" fmla="*/ 24 w 36"/>
                    <a:gd name="T19" fmla="*/ 306 h 402"/>
                    <a:gd name="T20" fmla="*/ 30 w 36"/>
                    <a:gd name="T21" fmla="*/ 360 h 402"/>
                    <a:gd name="T22" fmla="*/ 36 w 36"/>
                    <a:gd name="T23" fmla="*/ 384 h 402"/>
                    <a:gd name="T24" fmla="*/ 36 w 36"/>
                    <a:gd name="T25" fmla="*/ 402 h 4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6" h="402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6" y="12"/>
                      </a:lnTo>
                      <a:lnTo>
                        <a:pt x="6" y="24"/>
                      </a:lnTo>
                      <a:lnTo>
                        <a:pt x="6" y="48"/>
                      </a:lnTo>
                      <a:lnTo>
                        <a:pt x="12" y="72"/>
                      </a:lnTo>
                      <a:lnTo>
                        <a:pt x="12" y="102"/>
                      </a:lnTo>
                      <a:lnTo>
                        <a:pt x="18" y="168"/>
                      </a:lnTo>
                      <a:lnTo>
                        <a:pt x="24" y="234"/>
                      </a:lnTo>
                      <a:lnTo>
                        <a:pt x="24" y="306"/>
                      </a:lnTo>
                      <a:lnTo>
                        <a:pt x="30" y="360"/>
                      </a:lnTo>
                      <a:lnTo>
                        <a:pt x="36" y="384"/>
                      </a:lnTo>
                      <a:lnTo>
                        <a:pt x="36" y="402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279" name="Freeform 543"/>
                <p:cNvSpPr>
                  <a:spLocks/>
                </p:cNvSpPr>
                <p:nvPr/>
              </p:nvSpPr>
              <p:spPr bwMode="auto">
                <a:xfrm>
                  <a:off x="3402" y="2418"/>
                  <a:ext cx="36" cy="90"/>
                </a:xfrm>
                <a:custGeom>
                  <a:avLst/>
                  <a:gdLst>
                    <a:gd name="T0" fmla="*/ 0 w 36"/>
                    <a:gd name="T1" fmla="*/ 0 h 90"/>
                    <a:gd name="T2" fmla="*/ 6 w 36"/>
                    <a:gd name="T3" fmla="*/ 36 h 90"/>
                    <a:gd name="T4" fmla="*/ 18 w 36"/>
                    <a:gd name="T5" fmla="*/ 72 h 90"/>
                    <a:gd name="T6" fmla="*/ 24 w 36"/>
                    <a:gd name="T7" fmla="*/ 84 h 90"/>
                    <a:gd name="T8" fmla="*/ 30 w 36"/>
                    <a:gd name="T9" fmla="*/ 90 h 90"/>
                    <a:gd name="T10" fmla="*/ 30 w 36"/>
                    <a:gd name="T11" fmla="*/ 90 h 90"/>
                    <a:gd name="T12" fmla="*/ 36 w 36"/>
                    <a:gd name="T13" fmla="*/ 78 h 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6" h="90">
                      <a:moveTo>
                        <a:pt x="0" y="0"/>
                      </a:moveTo>
                      <a:lnTo>
                        <a:pt x="6" y="36"/>
                      </a:lnTo>
                      <a:lnTo>
                        <a:pt x="18" y="72"/>
                      </a:lnTo>
                      <a:lnTo>
                        <a:pt x="24" y="84"/>
                      </a:lnTo>
                      <a:lnTo>
                        <a:pt x="30" y="90"/>
                      </a:lnTo>
                      <a:lnTo>
                        <a:pt x="30" y="90"/>
                      </a:lnTo>
                      <a:lnTo>
                        <a:pt x="36" y="78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280" name="Freeform 544"/>
                <p:cNvSpPr>
                  <a:spLocks/>
                </p:cNvSpPr>
                <p:nvPr/>
              </p:nvSpPr>
              <p:spPr bwMode="auto">
                <a:xfrm>
                  <a:off x="3438" y="1950"/>
                  <a:ext cx="36" cy="546"/>
                </a:xfrm>
                <a:custGeom>
                  <a:avLst/>
                  <a:gdLst>
                    <a:gd name="T0" fmla="*/ 0 w 36"/>
                    <a:gd name="T1" fmla="*/ 546 h 546"/>
                    <a:gd name="T2" fmla="*/ 0 w 36"/>
                    <a:gd name="T3" fmla="*/ 528 h 546"/>
                    <a:gd name="T4" fmla="*/ 6 w 36"/>
                    <a:gd name="T5" fmla="*/ 504 h 546"/>
                    <a:gd name="T6" fmla="*/ 6 w 36"/>
                    <a:gd name="T7" fmla="*/ 474 h 546"/>
                    <a:gd name="T8" fmla="*/ 12 w 36"/>
                    <a:gd name="T9" fmla="*/ 444 h 546"/>
                    <a:gd name="T10" fmla="*/ 12 w 36"/>
                    <a:gd name="T11" fmla="*/ 366 h 546"/>
                    <a:gd name="T12" fmla="*/ 18 w 36"/>
                    <a:gd name="T13" fmla="*/ 282 h 546"/>
                    <a:gd name="T14" fmla="*/ 24 w 36"/>
                    <a:gd name="T15" fmla="*/ 198 h 546"/>
                    <a:gd name="T16" fmla="*/ 30 w 36"/>
                    <a:gd name="T17" fmla="*/ 120 h 546"/>
                    <a:gd name="T18" fmla="*/ 30 w 36"/>
                    <a:gd name="T19" fmla="*/ 54 h 546"/>
                    <a:gd name="T20" fmla="*/ 36 w 36"/>
                    <a:gd name="T21" fmla="*/ 24 h 546"/>
                    <a:gd name="T22" fmla="*/ 36 w 36"/>
                    <a:gd name="T23" fmla="*/ 0 h 5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36" h="546">
                      <a:moveTo>
                        <a:pt x="0" y="546"/>
                      </a:moveTo>
                      <a:lnTo>
                        <a:pt x="0" y="528"/>
                      </a:lnTo>
                      <a:lnTo>
                        <a:pt x="6" y="504"/>
                      </a:lnTo>
                      <a:lnTo>
                        <a:pt x="6" y="474"/>
                      </a:lnTo>
                      <a:lnTo>
                        <a:pt x="12" y="444"/>
                      </a:lnTo>
                      <a:lnTo>
                        <a:pt x="12" y="366"/>
                      </a:lnTo>
                      <a:lnTo>
                        <a:pt x="18" y="282"/>
                      </a:lnTo>
                      <a:lnTo>
                        <a:pt x="24" y="198"/>
                      </a:lnTo>
                      <a:lnTo>
                        <a:pt x="30" y="120"/>
                      </a:lnTo>
                      <a:lnTo>
                        <a:pt x="30" y="54"/>
                      </a:lnTo>
                      <a:lnTo>
                        <a:pt x="36" y="24"/>
                      </a:lnTo>
                      <a:lnTo>
                        <a:pt x="36" y="0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281" name="Freeform 545"/>
                <p:cNvSpPr>
                  <a:spLocks/>
                </p:cNvSpPr>
                <p:nvPr/>
              </p:nvSpPr>
              <p:spPr bwMode="auto">
                <a:xfrm>
                  <a:off x="3474" y="1836"/>
                  <a:ext cx="30" cy="114"/>
                </a:xfrm>
                <a:custGeom>
                  <a:avLst/>
                  <a:gdLst>
                    <a:gd name="T0" fmla="*/ 0 w 30"/>
                    <a:gd name="T1" fmla="*/ 114 h 114"/>
                    <a:gd name="T2" fmla="*/ 6 w 30"/>
                    <a:gd name="T3" fmla="*/ 72 h 114"/>
                    <a:gd name="T4" fmla="*/ 12 w 30"/>
                    <a:gd name="T5" fmla="*/ 30 h 114"/>
                    <a:gd name="T6" fmla="*/ 18 w 30"/>
                    <a:gd name="T7" fmla="*/ 12 h 114"/>
                    <a:gd name="T8" fmla="*/ 24 w 30"/>
                    <a:gd name="T9" fmla="*/ 6 h 114"/>
                    <a:gd name="T10" fmla="*/ 30 w 30"/>
                    <a:gd name="T11" fmla="*/ 0 h 114"/>
                    <a:gd name="T12" fmla="*/ 30 w 30"/>
                    <a:gd name="T13" fmla="*/ 12 h 1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0" h="114">
                      <a:moveTo>
                        <a:pt x="0" y="114"/>
                      </a:moveTo>
                      <a:lnTo>
                        <a:pt x="6" y="72"/>
                      </a:lnTo>
                      <a:lnTo>
                        <a:pt x="12" y="30"/>
                      </a:lnTo>
                      <a:lnTo>
                        <a:pt x="18" y="12"/>
                      </a:lnTo>
                      <a:lnTo>
                        <a:pt x="24" y="6"/>
                      </a:lnTo>
                      <a:lnTo>
                        <a:pt x="30" y="0"/>
                      </a:lnTo>
                      <a:lnTo>
                        <a:pt x="30" y="12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282" name="Freeform 546"/>
                <p:cNvSpPr>
                  <a:spLocks/>
                </p:cNvSpPr>
                <p:nvPr/>
              </p:nvSpPr>
              <p:spPr bwMode="auto">
                <a:xfrm>
                  <a:off x="3504" y="1848"/>
                  <a:ext cx="36" cy="612"/>
                </a:xfrm>
                <a:custGeom>
                  <a:avLst/>
                  <a:gdLst>
                    <a:gd name="T0" fmla="*/ 0 w 36"/>
                    <a:gd name="T1" fmla="*/ 0 h 612"/>
                    <a:gd name="T2" fmla="*/ 0 w 36"/>
                    <a:gd name="T3" fmla="*/ 18 h 612"/>
                    <a:gd name="T4" fmla="*/ 6 w 36"/>
                    <a:gd name="T5" fmla="*/ 48 h 612"/>
                    <a:gd name="T6" fmla="*/ 6 w 36"/>
                    <a:gd name="T7" fmla="*/ 78 h 612"/>
                    <a:gd name="T8" fmla="*/ 6 w 36"/>
                    <a:gd name="T9" fmla="*/ 114 h 612"/>
                    <a:gd name="T10" fmla="*/ 12 w 36"/>
                    <a:gd name="T11" fmla="*/ 204 h 612"/>
                    <a:gd name="T12" fmla="*/ 18 w 36"/>
                    <a:gd name="T13" fmla="*/ 294 h 612"/>
                    <a:gd name="T14" fmla="*/ 24 w 36"/>
                    <a:gd name="T15" fmla="*/ 390 h 612"/>
                    <a:gd name="T16" fmla="*/ 24 w 36"/>
                    <a:gd name="T17" fmla="*/ 480 h 612"/>
                    <a:gd name="T18" fmla="*/ 30 w 36"/>
                    <a:gd name="T19" fmla="*/ 522 h 612"/>
                    <a:gd name="T20" fmla="*/ 30 w 36"/>
                    <a:gd name="T21" fmla="*/ 558 h 612"/>
                    <a:gd name="T22" fmla="*/ 36 w 36"/>
                    <a:gd name="T23" fmla="*/ 588 h 612"/>
                    <a:gd name="T24" fmla="*/ 36 w 36"/>
                    <a:gd name="T25" fmla="*/ 612 h 6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6" h="612">
                      <a:moveTo>
                        <a:pt x="0" y="0"/>
                      </a:moveTo>
                      <a:lnTo>
                        <a:pt x="0" y="18"/>
                      </a:lnTo>
                      <a:lnTo>
                        <a:pt x="6" y="48"/>
                      </a:lnTo>
                      <a:lnTo>
                        <a:pt x="6" y="78"/>
                      </a:lnTo>
                      <a:lnTo>
                        <a:pt x="6" y="114"/>
                      </a:lnTo>
                      <a:lnTo>
                        <a:pt x="12" y="204"/>
                      </a:lnTo>
                      <a:lnTo>
                        <a:pt x="18" y="294"/>
                      </a:lnTo>
                      <a:lnTo>
                        <a:pt x="24" y="390"/>
                      </a:lnTo>
                      <a:lnTo>
                        <a:pt x="24" y="480"/>
                      </a:lnTo>
                      <a:lnTo>
                        <a:pt x="30" y="522"/>
                      </a:lnTo>
                      <a:lnTo>
                        <a:pt x="30" y="558"/>
                      </a:lnTo>
                      <a:lnTo>
                        <a:pt x="36" y="588"/>
                      </a:lnTo>
                      <a:lnTo>
                        <a:pt x="36" y="612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283" name="Freeform 547"/>
                <p:cNvSpPr>
                  <a:spLocks/>
                </p:cNvSpPr>
                <p:nvPr/>
              </p:nvSpPr>
              <p:spPr bwMode="auto">
                <a:xfrm>
                  <a:off x="3540" y="2460"/>
                  <a:ext cx="36" cy="48"/>
                </a:xfrm>
                <a:custGeom>
                  <a:avLst/>
                  <a:gdLst>
                    <a:gd name="T0" fmla="*/ 0 w 36"/>
                    <a:gd name="T1" fmla="*/ 0 h 48"/>
                    <a:gd name="T2" fmla="*/ 6 w 36"/>
                    <a:gd name="T3" fmla="*/ 18 h 48"/>
                    <a:gd name="T4" fmla="*/ 18 w 36"/>
                    <a:gd name="T5" fmla="*/ 36 h 48"/>
                    <a:gd name="T6" fmla="*/ 30 w 36"/>
                    <a:gd name="T7" fmla="*/ 42 h 48"/>
                    <a:gd name="T8" fmla="*/ 36 w 36"/>
                    <a:gd name="T9" fmla="*/ 48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48">
                      <a:moveTo>
                        <a:pt x="0" y="0"/>
                      </a:moveTo>
                      <a:lnTo>
                        <a:pt x="6" y="18"/>
                      </a:lnTo>
                      <a:lnTo>
                        <a:pt x="18" y="36"/>
                      </a:lnTo>
                      <a:lnTo>
                        <a:pt x="30" y="42"/>
                      </a:lnTo>
                      <a:lnTo>
                        <a:pt x="36" y="48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</p:grpSp>
          <p:grpSp>
            <p:nvGrpSpPr>
              <p:cNvPr id="117284" name="Group 548"/>
              <p:cNvGrpSpPr>
                <a:grpSpLocks/>
              </p:cNvGrpSpPr>
              <p:nvPr/>
            </p:nvGrpSpPr>
            <p:grpSpPr bwMode="auto">
              <a:xfrm rot="5400000">
                <a:off x="1427" y="2674"/>
                <a:ext cx="1296" cy="171"/>
                <a:chOff x="1872" y="1812"/>
                <a:chExt cx="1704" cy="702"/>
              </a:xfrm>
            </p:grpSpPr>
            <p:sp>
              <p:nvSpPr>
                <p:cNvPr id="117285" name="Freeform 549"/>
                <p:cNvSpPr>
                  <a:spLocks/>
                </p:cNvSpPr>
                <p:nvPr/>
              </p:nvSpPr>
              <p:spPr bwMode="auto">
                <a:xfrm>
                  <a:off x="1872" y="1818"/>
                  <a:ext cx="36" cy="564"/>
                </a:xfrm>
                <a:custGeom>
                  <a:avLst/>
                  <a:gdLst>
                    <a:gd name="T0" fmla="*/ 0 w 36"/>
                    <a:gd name="T1" fmla="*/ 564 h 564"/>
                    <a:gd name="T2" fmla="*/ 6 w 36"/>
                    <a:gd name="T3" fmla="*/ 486 h 564"/>
                    <a:gd name="T4" fmla="*/ 12 w 36"/>
                    <a:gd name="T5" fmla="*/ 402 h 564"/>
                    <a:gd name="T6" fmla="*/ 12 w 36"/>
                    <a:gd name="T7" fmla="*/ 318 h 564"/>
                    <a:gd name="T8" fmla="*/ 18 w 36"/>
                    <a:gd name="T9" fmla="*/ 234 h 564"/>
                    <a:gd name="T10" fmla="*/ 24 w 36"/>
                    <a:gd name="T11" fmla="*/ 150 h 564"/>
                    <a:gd name="T12" fmla="*/ 30 w 36"/>
                    <a:gd name="T13" fmla="*/ 84 h 564"/>
                    <a:gd name="T14" fmla="*/ 30 w 36"/>
                    <a:gd name="T15" fmla="*/ 54 h 564"/>
                    <a:gd name="T16" fmla="*/ 30 w 36"/>
                    <a:gd name="T17" fmla="*/ 30 h 564"/>
                    <a:gd name="T18" fmla="*/ 36 w 36"/>
                    <a:gd name="T19" fmla="*/ 12 h 564"/>
                    <a:gd name="T20" fmla="*/ 36 w 36"/>
                    <a:gd name="T21" fmla="*/ 0 h 5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36" h="564">
                      <a:moveTo>
                        <a:pt x="0" y="564"/>
                      </a:moveTo>
                      <a:lnTo>
                        <a:pt x="6" y="486"/>
                      </a:lnTo>
                      <a:lnTo>
                        <a:pt x="12" y="402"/>
                      </a:lnTo>
                      <a:lnTo>
                        <a:pt x="12" y="318"/>
                      </a:lnTo>
                      <a:lnTo>
                        <a:pt x="18" y="234"/>
                      </a:lnTo>
                      <a:lnTo>
                        <a:pt x="24" y="150"/>
                      </a:lnTo>
                      <a:lnTo>
                        <a:pt x="30" y="84"/>
                      </a:lnTo>
                      <a:lnTo>
                        <a:pt x="30" y="54"/>
                      </a:lnTo>
                      <a:lnTo>
                        <a:pt x="30" y="30"/>
                      </a:lnTo>
                      <a:lnTo>
                        <a:pt x="36" y="12"/>
                      </a:lnTo>
                      <a:lnTo>
                        <a:pt x="36" y="0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286" name="Freeform 550"/>
                <p:cNvSpPr>
                  <a:spLocks/>
                </p:cNvSpPr>
                <p:nvPr/>
              </p:nvSpPr>
              <p:spPr bwMode="auto">
                <a:xfrm>
                  <a:off x="1908" y="1812"/>
                  <a:ext cx="30" cy="246"/>
                </a:xfrm>
                <a:custGeom>
                  <a:avLst/>
                  <a:gdLst>
                    <a:gd name="T0" fmla="*/ 0 w 30"/>
                    <a:gd name="T1" fmla="*/ 6 h 246"/>
                    <a:gd name="T2" fmla="*/ 0 w 30"/>
                    <a:gd name="T3" fmla="*/ 0 h 246"/>
                    <a:gd name="T4" fmla="*/ 6 w 30"/>
                    <a:gd name="T5" fmla="*/ 0 h 246"/>
                    <a:gd name="T6" fmla="*/ 6 w 30"/>
                    <a:gd name="T7" fmla="*/ 6 h 246"/>
                    <a:gd name="T8" fmla="*/ 6 w 30"/>
                    <a:gd name="T9" fmla="*/ 12 h 246"/>
                    <a:gd name="T10" fmla="*/ 12 w 30"/>
                    <a:gd name="T11" fmla="*/ 42 h 246"/>
                    <a:gd name="T12" fmla="*/ 12 w 30"/>
                    <a:gd name="T13" fmla="*/ 84 h 246"/>
                    <a:gd name="T14" fmla="*/ 18 w 30"/>
                    <a:gd name="T15" fmla="*/ 132 h 246"/>
                    <a:gd name="T16" fmla="*/ 24 w 30"/>
                    <a:gd name="T17" fmla="*/ 180 h 246"/>
                    <a:gd name="T18" fmla="*/ 24 w 30"/>
                    <a:gd name="T19" fmla="*/ 216 h 246"/>
                    <a:gd name="T20" fmla="*/ 30 w 30"/>
                    <a:gd name="T21" fmla="*/ 246 h 2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30" h="246">
                      <a:moveTo>
                        <a:pt x="0" y="6"/>
                      </a:moveTo>
                      <a:lnTo>
                        <a:pt x="0" y="0"/>
                      </a:lnTo>
                      <a:lnTo>
                        <a:pt x="6" y="0"/>
                      </a:lnTo>
                      <a:lnTo>
                        <a:pt x="6" y="6"/>
                      </a:lnTo>
                      <a:lnTo>
                        <a:pt x="6" y="12"/>
                      </a:lnTo>
                      <a:lnTo>
                        <a:pt x="12" y="42"/>
                      </a:lnTo>
                      <a:lnTo>
                        <a:pt x="12" y="84"/>
                      </a:lnTo>
                      <a:lnTo>
                        <a:pt x="18" y="132"/>
                      </a:lnTo>
                      <a:lnTo>
                        <a:pt x="24" y="180"/>
                      </a:lnTo>
                      <a:lnTo>
                        <a:pt x="24" y="216"/>
                      </a:lnTo>
                      <a:lnTo>
                        <a:pt x="30" y="246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287" name="Freeform 551"/>
                <p:cNvSpPr>
                  <a:spLocks/>
                </p:cNvSpPr>
                <p:nvPr/>
              </p:nvSpPr>
              <p:spPr bwMode="auto">
                <a:xfrm>
                  <a:off x="1938" y="2058"/>
                  <a:ext cx="36" cy="72"/>
                </a:xfrm>
                <a:custGeom>
                  <a:avLst/>
                  <a:gdLst>
                    <a:gd name="T0" fmla="*/ 0 w 36"/>
                    <a:gd name="T1" fmla="*/ 0 h 72"/>
                    <a:gd name="T2" fmla="*/ 6 w 36"/>
                    <a:gd name="T3" fmla="*/ 30 h 72"/>
                    <a:gd name="T4" fmla="*/ 18 w 36"/>
                    <a:gd name="T5" fmla="*/ 54 h 72"/>
                    <a:gd name="T6" fmla="*/ 30 w 36"/>
                    <a:gd name="T7" fmla="*/ 66 h 72"/>
                    <a:gd name="T8" fmla="*/ 36 w 36"/>
                    <a:gd name="T9" fmla="*/ 72 h 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72">
                      <a:moveTo>
                        <a:pt x="0" y="0"/>
                      </a:moveTo>
                      <a:lnTo>
                        <a:pt x="6" y="30"/>
                      </a:lnTo>
                      <a:lnTo>
                        <a:pt x="18" y="54"/>
                      </a:lnTo>
                      <a:lnTo>
                        <a:pt x="30" y="66"/>
                      </a:lnTo>
                      <a:lnTo>
                        <a:pt x="36" y="72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288" name="Freeform 552"/>
                <p:cNvSpPr>
                  <a:spLocks/>
                </p:cNvSpPr>
                <p:nvPr/>
              </p:nvSpPr>
              <p:spPr bwMode="auto">
                <a:xfrm>
                  <a:off x="1974" y="2028"/>
                  <a:ext cx="36" cy="102"/>
                </a:xfrm>
                <a:custGeom>
                  <a:avLst/>
                  <a:gdLst>
                    <a:gd name="T0" fmla="*/ 0 w 36"/>
                    <a:gd name="T1" fmla="*/ 102 h 102"/>
                    <a:gd name="T2" fmla="*/ 6 w 36"/>
                    <a:gd name="T3" fmla="*/ 96 h 102"/>
                    <a:gd name="T4" fmla="*/ 6 w 36"/>
                    <a:gd name="T5" fmla="*/ 78 h 102"/>
                    <a:gd name="T6" fmla="*/ 12 w 36"/>
                    <a:gd name="T7" fmla="*/ 60 h 102"/>
                    <a:gd name="T8" fmla="*/ 18 w 36"/>
                    <a:gd name="T9" fmla="*/ 42 h 102"/>
                    <a:gd name="T10" fmla="*/ 24 w 36"/>
                    <a:gd name="T11" fmla="*/ 18 h 102"/>
                    <a:gd name="T12" fmla="*/ 24 w 36"/>
                    <a:gd name="T13" fmla="*/ 6 h 102"/>
                    <a:gd name="T14" fmla="*/ 30 w 36"/>
                    <a:gd name="T15" fmla="*/ 0 h 102"/>
                    <a:gd name="T16" fmla="*/ 36 w 36"/>
                    <a:gd name="T17" fmla="*/ 6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6" h="102">
                      <a:moveTo>
                        <a:pt x="0" y="102"/>
                      </a:moveTo>
                      <a:lnTo>
                        <a:pt x="6" y="96"/>
                      </a:lnTo>
                      <a:lnTo>
                        <a:pt x="6" y="78"/>
                      </a:lnTo>
                      <a:lnTo>
                        <a:pt x="12" y="60"/>
                      </a:lnTo>
                      <a:lnTo>
                        <a:pt x="18" y="42"/>
                      </a:lnTo>
                      <a:lnTo>
                        <a:pt x="24" y="18"/>
                      </a:lnTo>
                      <a:lnTo>
                        <a:pt x="24" y="6"/>
                      </a:lnTo>
                      <a:lnTo>
                        <a:pt x="30" y="0"/>
                      </a:lnTo>
                      <a:lnTo>
                        <a:pt x="36" y="6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289" name="Freeform 553"/>
                <p:cNvSpPr>
                  <a:spLocks/>
                </p:cNvSpPr>
                <p:nvPr/>
              </p:nvSpPr>
              <p:spPr bwMode="auto">
                <a:xfrm>
                  <a:off x="2010" y="2034"/>
                  <a:ext cx="36" cy="294"/>
                </a:xfrm>
                <a:custGeom>
                  <a:avLst/>
                  <a:gdLst>
                    <a:gd name="T0" fmla="*/ 0 w 36"/>
                    <a:gd name="T1" fmla="*/ 0 h 294"/>
                    <a:gd name="T2" fmla="*/ 0 w 36"/>
                    <a:gd name="T3" fmla="*/ 6 h 294"/>
                    <a:gd name="T4" fmla="*/ 6 w 36"/>
                    <a:gd name="T5" fmla="*/ 18 h 294"/>
                    <a:gd name="T6" fmla="*/ 6 w 36"/>
                    <a:gd name="T7" fmla="*/ 54 h 294"/>
                    <a:gd name="T8" fmla="*/ 12 w 36"/>
                    <a:gd name="T9" fmla="*/ 102 h 294"/>
                    <a:gd name="T10" fmla="*/ 18 w 36"/>
                    <a:gd name="T11" fmla="*/ 150 h 294"/>
                    <a:gd name="T12" fmla="*/ 24 w 36"/>
                    <a:gd name="T13" fmla="*/ 198 h 294"/>
                    <a:gd name="T14" fmla="*/ 24 w 36"/>
                    <a:gd name="T15" fmla="*/ 240 h 294"/>
                    <a:gd name="T16" fmla="*/ 30 w 36"/>
                    <a:gd name="T17" fmla="*/ 276 h 294"/>
                    <a:gd name="T18" fmla="*/ 36 w 36"/>
                    <a:gd name="T19" fmla="*/ 288 h 294"/>
                    <a:gd name="T20" fmla="*/ 36 w 36"/>
                    <a:gd name="T21" fmla="*/ 294 h 2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36" h="294">
                      <a:moveTo>
                        <a:pt x="0" y="0"/>
                      </a:moveTo>
                      <a:lnTo>
                        <a:pt x="0" y="6"/>
                      </a:lnTo>
                      <a:lnTo>
                        <a:pt x="6" y="18"/>
                      </a:lnTo>
                      <a:lnTo>
                        <a:pt x="6" y="54"/>
                      </a:lnTo>
                      <a:lnTo>
                        <a:pt x="12" y="102"/>
                      </a:lnTo>
                      <a:lnTo>
                        <a:pt x="18" y="150"/>
                      </a:lnTo>
                      <a:lnTo>
                        <a:pt x="24" y="198"/>
                      </a:lnTo>
                      <a:lnTo>
                        <a:pt x="24" y="240"/>
                      </a:lnTo>
                      <a:lnTo>
                        <a:pt x="30" y="276"/>
                      </a:lnTo>
                      <a:lnTo>
                        <a:pt x="36" y="288"/>
                      </a:lnTo>
                      <a:lnTo>
                        <a:pt x="36" y="294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290" name="Freeform 554"/>
                <p:cNvSpPr>
                  <a:spLocks/>
                </p:cNvSpPr>
                <p:nvPr/>
              </p:nvSpPr>
              <p:spPr bwMode="auto">
                <a:xfrm>
                  <a:off x="2046" y="2208"/>
                  <a:ext cx="36" cy="126"/>
                </a:xfrm>
                <a:custGeom>
                  <a:avLst/>
                  <a:gdLst>
                    <a:gd name="T0" fmla="*/ 0 w 36"/>
                    <a:gd name="T1" fmla="*/ 120 h 126"/>
                    <a:gd name="T2" fmla="*/ 0 w 36"/>
                    <a:gd name="T3" fmla="*/ 126 h 126"/>
                    <a:gd name="T4" fmla="*/ 6 w 36"/>
                    <a:gd name="T5" fmla="*/ 120 h 126"/>
                    <a:gd name="T6" fmla="*/ 12 w 36"/>
                    <a:gd name="T7" fmla="*/ 114 h 126"/>
                    <a:gd name="T8" fmla="*/ 12 w 36"/>
                    <a:gd name="T9" fmla="*/ 90 h 126"/>
                    <a:gd name="T10" fmla="*/ 18 w 36"/>
                    <a:gd name="T11" fmla="*/ 66 h 126"/>
                    <a:gd name="T12" fmla="*/ 24 w 36"/>
                    <a:gd name="T13" fmla="*/ 36 h 126"/>
                    <a:gd name="T14" fmla="*/ 30 w 36"/>
                    <a:gd name="T15" fmla="*/ 18 h 126"/>
                    <a:gd name="T16" fmla="*/ 30 w 36"/>
                    <a:gd name="T17" fmla="*/ 0 h 126"/>
                    <a:gd name="T18" fmla="*/ 36 w 36"/>
                    <a:gd name="T19" fmla="*/ 0 h 1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6" h="126">
                      <a:moveTo>
                        <a:pt x="0" y="120"/>
                      </a:moveTo>
                      <a:lnTo>
                        <a:pt x="0" y="126"/>
                      </a:lnTo>
                      <a:lnTo>
                        <a:pt x="6" y="120"/>
                      </a:lnTo>
                      <a:lnTo>
                        <a:pt x="12" y="114"/>
                      </a:lnTo>
                      <a:lnTo>
                        <a:pt x="12" y="90"/>
                      </a:lnTo>
                      <a:lnTo>
                        <a:pt x="18" y="66"/>
                      </a:lnTo>
                      <a:lnTo>
                        <a:pt x="24" y="36"/>
                      </a:lnTo>
                      <a:lnTo>
                        <a:pt x="30" y="18"/>
                      </a:lnTo>
                      <a:lnTo>
                        <a:pt x="30" y="0"/>
                      </a:lnTo>
                      <a:lnTo>
                        <a:pt x="36" y="0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291" name="Freeform 555"/>
                <p:cNvSpPr>
                  <a:spLocks/>
                </p:cNvSpPr>
                <p:nvPr/>
              </p:nvSpPr>
              <p:spPr bwMode="auto">
                <a:xfrm>
                  <a:off x="2082" y="2208"/>
                  <a:ext cx="30" cy="216"/>
                </a:xfrm>
                <a:custGeom>
                  <a:avLst/>
                  <a:gdLst>
                    <a:gd name="T0" fmla="*/ 0 w 30"/>
                    <a:gd name="T1" fmla="*/ 0 h 216"/>
                    <a:gd name="T2" fmla="*/ 6 w 30"/>
                    <a:gd name="T3" fmla="*/ 12 h 216"/>
                    <a:gd name="T4" fmla="*/ 6 w 30"/>
                    <a:gd name="T5" fmla="*/ 36 h 216"/>
                    <a:gd name="T6" fmla="*/ 12 w 30"/>
                    <a:gd name="T7" fmla="*/ 72 h 216"/>
                    <a:gd name="T8" fmla="*/ 12 w 30"/>
                    <a:gd name="T9" fmla="*/ 108 h 216"/>
                    <a:gd name="T10" fmla="*/ 18 w 30"/>
                    <a:gd name="T11" fmla="*/ 144 h 216"/>
                    <a:gd name="T12" fmla="*/ 24 w 30"/>
                    <a:gd name="T13" fmla="*/ 180 h 216"/>
                    <a:gd name="T14" fmla="*/ 24 w 30"/>
                    <a:gd name="T15" fmla="*/ 204 h 216"/>
                    <a:gd name="T16" fmla="*/ 30 w 30"/>
                    <a:gd name="T17" fmla="*/ 216 h 2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0" h="216">
                      <a:moveTo>
                        <a:pt x="0" y="0"/>
                      </a:moveTo>
                      <a:lnTo>
                        <a:pt x="6" y="12"/>
                      </a:lnTo>
                      <a:lnTo>
                        <a:pt x="6" y="36"/>
                      </a:lnTo>
                      <a:lnTo>
                        <a:pt x="12" y="72"/>
                      </a:lnTo>
                      <a:lnTo>
                        <a:pt x="12" y="108"/>
                      </a:lnTo>
                      <a:lnTo>
                        <a:pt x="18" y="144"/>
                      </a:lnTo>
                      <a:lnTo>
                        <a:pt x="24" y="180"/>
                      </a:lnTo>
                      <a:lnTo>
                        <a:pt x="24" y="204"/>
                      </a:lnTo>
                      <a:lnTo>
                        <a:pt x="30" y="216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292" name="Freeform 556"/>
                <p:cNvSpPr>
                  <a:spLocks/>
                </p:cNvSpPr>
                <p:nvPr/>
              </p:nvSpPr>
              <p:spPr bwMode="auto">
                <a:xfrm>
                  <a:off x="2112" y="2310"/>
                  <a:ext cx="36" cy="114"/>
                </a:xfrm>
                <a:custGeom>
                  <a:avLst/>
                  <a:gdLst>
                    <a:gd name="T0" fmla="*/ 0 w 36"/>
                    <a:gd name="T1" fmla="*/ 114 h 114"/>
                    <a:gd name="T2" fmla="*/ 6 w 36"/>
                    <a:gd name="T3" fmla="*/ 114 h 114"/>
                    <a:gd name="T4" fmla="*/ 6 w 36"/>
                    <a:gd name="T5" fmla="*/ 108 h 114"/>
                    <a:gd name="T6" fmla="*/ 12 w 36"/>
                    <a:gd name="T7" fmla="*/ 90 h 114"/>
                    <a:gd name="T8" fmla="*/ 18 w 36"/>
                    <a:gd name="T9" fmla="*/ 72 h 114"/>
                    <a:gd name="T10" fmla="*/ 24 w 36"/>
                    <a:gd name="T11" fmla="*/ 24 h 114"/>
                    <a:gd name="T12" fmla="*/ 30 w 36"/>
                    <a:gd name="T13" fmla="*/ 12 h 114"/>
                    <a:gd name="T14" fmla="*/ 36 w 36"/>
                    <a:gd name="T15" fmla="*/ 0 h 1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36" h="114">
                      <a:moveTo>
                        <a:pt x="0" y="114"/>
                      </a:moveTo>
                      <a:lnTo>
                        <a:pt x="6" y="114"/>
                      </a:lnTo>
                      <a:lnTo>
                        <a:pt x="6" y="108"/>
                      </a:lnTo>
                      <a:lnTo>
                        <a:pt x="12" y="90"/>
                      </a:lnTo>
                      <a:lnTo>
                        <a:pt x="18" y="72"/>
                      </a:lnTo>
                      <a:lnTo>
                        <a:pt x="24" y="24"/>
                      </a:lnTo>
                      <a:lnTo>
                        <a:pt x="30" y="12"/>
                      </a:lnTo>
                      <a:lnTo>
                        <a:pt x="36" y="0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293" name="Freeform 557"/>
                <p:cNvSpPr>
                  <a:spLocks/>
                </p:cNvSpPr>
                <p:nvPr/>
              </p:nvSpPr>
              <p:spPr bwMode="auto">
                <a:xfrm>
                  <a:off x="2148" y="2304"/>
                  <a:ext cx="36" cy="24"/>
                </a:xfrm>
                <a:custGeom>
                  <a:avLst/>
                  <a:gdLst>
                    <a:gd name="T0" fmla="*/ 0 w 36"/>
                    <a:gd name="T1" fmla="*/ 6 h 24"/>
                    <a:gd name="T2" fmla="*/ 6 w 36"/>
                    <a:gd name="T3" fmla="*/ 0 h 24"/>
                    <a:gd name="T4" fmla="*/ 18 w 36"/>
                    <a:gd name="T5" fmla="*/ 6 h 24"/>
                    <a:gd name="T6" fmla="*/ 30 w 36"/>
                    <a:gd name="T7" fmla="*/ 12 h 24"/>
                    <a:gd name="T8" fmla="*/ 36 w 36"/>
                    <a:gd name="T9" fmla="*/ 24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24">
                      <a:moveTo>
                        <a:pt x="0" y="6"/>
                      </a:moveTo>
                      <a:lnTo>
                        <a:pt x="6" y="0"/>
                      </a:lnTo>
                      <a:lnTo>
                        <a:pt x="18" y="6"/>
                      </a:lnTo>
                      <a:lnTo>
                        <a:pt x="30" y="12"/>
                      </a:lnTo>
                      <a:lnTo>
                        <a:pt x="36" y="24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294" name="Freeform 558"/>
                <p:cNvSpPr>
                  <a:spLocks/>
                </p:cNvSpPr>
                <p:nvPr/>
              </p:nvSpPr>
              <p:spPr bwMode="auto">
                <a:xfrm>
                  <a:off x="2184" y="2328"/>
                  <a:ext cx="36" cy="180"/>
                </a:xfrm>
                <a:custGeom>
                  <a:avLst/>
                  <a:gdLst>
                    <a:gd name="T0" fmla="*/ 0 w 36"/>
                    <a:gd name="T1" fmla="*/ 0 h 180"/>
                    <a:gd name="T2" fmla="*/ 6 w 36"/>
                    <a:gd name="T3" fmla="*/ 18 h 180"/>
                    <a:gd name="T4" fmla="*/ 6 w 36"/>
                    <a:gd name="T5" fmla="*/ 48 h 180"/>
                    <a:gd name="T6" fmla="*/ 12 w 36"/>
                    <a:gd name="T7" fmla="*/ 78 h 180"/>
                    <a:gd name="T8" fmla="*/ 18 w 36"/>
                    <a:gd name="T9" fmla="*/ 114 h 180"/>
                    <a:gd name="T10" fmla="*/ 24 w 36"/>
                    <a:gd name="T11" fmla="*/ 144 h 180"/>
                    <a:gd name="T12" fmla="*/ 24 w 36"/>
                    <a:gd name="T13" fmla="*/ 168 h 180"/>
                    <a:gd name="T14" fmla="*/ 30 w 36"/>
                    <a:gd name="T15" fmla="*/ 180 h 180"/>
                    <a:gd name="T16" fmla="*/ 36 w 36"/>
                    <a:gd name="T17" fmla="*/ 180 h 180"/>
                    <a:gd name="T18" fmla="*/ 36 w 36"/>
                    <a:gd name="T19" fmla="*/ 180 h 1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6" h="180">
                      <a:moveTo>
                        <a:pt x="0" y="0"/>
                      </a:moveTo>
                      <a:lnTo>
                        <a:pt x="6" y="18"/>
                      </a:lnTo>
                      <a:lnTo>
                        <a:pt x="6" y="48"/>
                      </a:lnTo>
                      <a:lnTo>
                        <a:pt x="12" y="78"/>
                      </a:lnTo>
                      <a:lnTo>
                        <a:pt x="18" y="114"/>
                      </a:lnTo>
                      <a:lnTo>
                        <a:pt x="24" y="144"/>
                      </a:lnTo>
                      <a:lnTo>
                        <a:pt x="24" y="168"/>
                      </a:lnTo>
                      <a:lnTo>
                        <a:pt x="30" y="180"/>
                      </a:lnTo>
                      <a:lnTo>
                        <a:pt x="36" y="180"/>
                      </a:lnTo>
                      <a:lnTo>
                        <a:pt x="36" y="180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295" name="Freeform 559"/>
                <p:cNvSpPr>
                  <a:spLocks/>
                </p:cNvSpPr>
                <p:nvPr/>
              </p:nvSpPr>
              <p:spPr bwMode="auto">
                <a:xfrm>
                  <a:off x="2220" y="2166"/>
                  <a:ext cx="36" cy="342"/>
                </a:xfrm>
                <a:custGeom>
                  <a:avLst/>
                  <a:gdLst>
                    <a:gd name="T0" fmla="*/ 0 w 36"/>
                    <a:gd name="T1" fmla="*/ 342 h 342"/>
                    <a:gd name="T2" fmla="*/ 0 w 36"/>
                    <a:gd name="T3" fmla="*/ 336 h 342"/>
                    <a:gd name="T4" fmla="*/ 6 w 36"/>
                    <a:gd name="T5" fmla="*/ 324 h 342"/>
                    <a:gd name="T6" fmla="*/ 12 w 36"/>
                    <a:gd name="T7" fmla="*/ 288 h 342"/>
                    <a:gd name="T8" fmla="*/ 12 w 36"/>
                    <a:gd name="T9" fmla="*/ 246 h 342"/>
                    <a:gd name="T10" fmla="*/ 18 w 36"/>
                    <a:gd name="T11" fmla="*/ 198 h 342"/>
                    <a:gd name="T12" fmla="*/ 24 w 36"/>
                    <a:gd name="T13" fmla="*/ 144 h 342"/>
                    <a:gd name="T14" fmla="*/ 30 w 36"/>
                    <a:gd name="T15" fmla="*/ 90 h 342"/>
                    <a:gd name="T16" fmla="*/ 30 w 36"/>
                    <a:gd name="T17" fmla="*/ 42 h 342"/>
                    <a:gd name="T18" fmla="*/ 36 w 36"/>
                    <a:gd name="T19" fmla="*/ 0 h 3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6" h="342">
                      <a:moveTo>
                        <a:pt x="0" y="342"/>
                      </a:moveTo>
                      <a:lnTo>
                        <a:pt x="0" y="336"/>
                      </a:lnTo>
                      <a:lnTo>
                        <a:pt x="6" y="324"/>
                      </a:lnTo>
                      <a:lnTo>
                        <a:pt x="12" y="288"/>
                      </a:lnTo>
                      <a:lnTo>
                        <a:pt x="12" y="246"/>
                      </a:lnTo>
                      <a:lnTo>
                        <a:pt x="18" y="198"/>
                      </a:lnTo>
                      <a:lnTo>
                        <a:pt x="24" y="144"/>
                      </a:lnTo>
                      <a:lnTo>
                        <a:pt x="30" y="90"/>
                      </a:lnTo>
                      <a:lnTo>
                        <a:pt x="30" y="42"/>
                      </a:lnTo>
                      <a:lnTo>
                        <a:pt x="36" y="0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296" name="Freeform 560"/>
                <p:cNvSpPr>
                  <a:spLocks/>
                </p:cNvSpPr>
                <p:nvPr/>
              </p:nvSpPr>
              <p:spPr bwMode="auto">
                <a:xfrm>
                  <a:off x="2256" y="1944"/>
                  <a:ext cx="30" cy="222"/>
                </a:xfrm>
                <a:custGeom>
                  <a:avLst/>
                  <a:gdLst>
                    <a:gd name="T0" fmla="*/ 0 w 30"/>
                    <a:gd name="T1" fmla="*/ 222 h 222"/>
                    <a:gd name="T2" fmla="*/ 6 w 30"/>
                    <a:gd name="T3" fmla="*/ 186 h 222"/>
                    <a:gd name="T4" fmla="*/ 6 w 30"/>
                    <a:gd name="T5" fmla="*/ 144 h 222"/>
                    <a:gd name="T6" fmla="*/ 12 w 30"/>
                    <a:gd name="T7" fmla="*/ 102 h 222"/>
                    <a:gd name="T8" fmla="*/ 12 w 30"/>
                    <a:gd name="T9" fmla="*/ 60 h 222"/>
                    <a:gd name="T10" fmla="*/ 18 w 30"/>
                    <a:gd name="T11" fmla="*/ 30 h 222"/>
                    <a:gd name="T12" fmla="*/ 24 w 30"/>
                    <a:gd name="T13" fmla="*/ 12 h 222"/>
                    <a:gd name="T14" fmla="*/ 24 w 30"/>
                    <a:gd name="T15" fmla="*/ 0 h 222"/>
                    <a:gd name="T16" fmla="*/ 30 w 30"/>
                    <a:gd name="T17" fmla="*/ 6 h 222"/>
                    <a:gd name="T18" fmla="*/ 30 w 30"/>
                    <a:gd name="T19" fmla="*/ 12 h 2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0" h="222">
                      <a:moveTo>
                        <a:pt x="0" y="222"/>
                      </a:moveTo>
                      <a:lnTo>
                        <a:pt x="6" y="186"/>
                      </a:lnTo>
                      <a:lnTo>
                        <a:pt x="6" y="144"/>
                      </a:lnTo>
                      <a:lnTo>
                        <a:pt x="12" y="102"/>
                      </a:lnTo>
                      <a:lnTo>
                        <a:pt x="12" y="60"/>
                      </a:lnTo>
                      <a:lnTo>
                        <a:pt x="18" y="30"/>
                      </a:lnTo>
                      <a:lnTo>
                        <a:pt x="24" y="12"/>
                      </a:lnTo>
                      <a:lnTo>
                        <a:pt x="24" y="0"/>
                      </a:lnTo>
                      <a:lnTo>
                        <a:pt x="30" y="6"/>
                      </a:lnTo>
                      <a:lnTo>
                        <a:pt x="30" y="12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297" name="Freeform 561"/>
                <p:cNvSpPr>
                  <a:spLocks/>
                </p:cNvSpPr>
                <p:nvPr/>
              </p:nvSpPr>
              <p:spPr bwMode="auto">
                <a:xfrm>
                  <a:off x="2286" y="1956"/>
                  <a:ext cx="36" cy="528"/>
                </a:xfrm>
                <a:custGeom>
                  <a:avLst/>
                  <a:gdLst>
                    <a:gd name="T0" fmla="*/ 0 w 36"/>
                    <a:gd name="T1" fmla="*/ 0 h 528"/>
                    <a:gd name="T2" fmla="*/ 0 w 36"/>
                    <a:gd name="T3" fmla="*/ 12 h 528"/>
                    <a:gd name="T4" fmla="*/ 6 w 36"/>
                    <a:gd name="T5" fmla="*/ 36 h 528"/>
                    <a:gd name="T6" fmla="*/ 6 w 36"/>
                    <a:gd name="T7" fmla="*/ 66 h 528"/>
                    <a:gd name="T8" fmla="*/ 6 w 36"/>
                    <a:gd name="T9" fmla="*/ 102 h 528"/>
                    <a:gd name="T10" fmla="*/ 12 w 36"/>
                    <a:gd name="T11" fmla="*/ 144 h 528"/>
                    <a:gd name="T12" fmla="*/ 12 w 36"/>
                    <a:gd name="T13" fmla="*/ 192 h 528"/>
                    <a:gd name="T14" fmla="*/ 18 w 36"/>
                    <a:gd name="T15" fmla="*/ 282 h 528"/>
                    <a:gd name="T16" fmla="*/ 24 w 36"/>
                    <a:gd name="T17" fmla="*/ 372 h 528"/>
                    <a:gd name="T18" fmla="*/ 24 w 36"/>
                    <a:gd name="T19" fmla="*/ 414 h 528"/>
                    <a:gd name="T20" fmla="*/ 24 w 36"/>
                    <a:gd name="T21" fmla="*/ 450 h 528"/>
                    <a:gd name="T22" fmla="*/ 30 w 36"/>
                    <a:gd name="T23" fmla="*/ 486 h 528"/>
                    <a:gd name="T24" fmla="*/ 30 w 36"/>
                    <a:gd name="T25" fmla="*/ 510 h 528"/>
                    <a:gd name="T26" fmla="*/ 36 w 36"/>
                    <a:gd name="T27" fmla="*/ 522 h 528"/>
                    <a:gd name="T28" fmla="*/ 36 w 36"/>
                    <a:gd name="T29" fmla="*/ 528 h 5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36" h="528">
                      <a:moveTo>
                        <a:pt x="0" y="0"/>
                      </a:moveTo>
                      <a:lnTo>
                        <a:pt x="0" y="12"/>
                      </a:lnTo>
                      <a:lnTo>
                        <a:pt x="6" y="36"/>
                      </a:lnTo>
                      <a:lnTo>
                        <a:pt x="6" y="66"/>
                      </a:lnTo>
                      <a:lnTo>
                        <a:pt x="6" y="102"/>
                      </a:lnTo>
                      <a:lnTo>
                        <a:pt x="12" y="144"/>
                      </a:lnTo>
                      <a:lnTo>
                        <a:pt x="12" y="192"/>
                      </a:lnTo>
                      <a:lnTo>
                        <a:pt x="18" y="282"/>
                      </a:lnTo>
                      <a:lnTo>
                        <a:pt x="24" y="372"/>
                      </a:lnTo>
                      <a:lnTo>
                        <a:pt x="24" y="414"/>
                      </a:lnTo>
                      <a:lnTo>
                        <a:pt x="24" y="450"/>
                      </a:lnTo>
                      <a:lnTo>
                        <a:pt x="30" y="486"/>
                      </a:lnTo>
                      <a:lnTo>
                        <a:pt x="30" y="510"/>
                      </a:lnTo>
                      <a:lnTo>
                        <a:pt x="36" y="522"/>
                      </a:lnTo>
                      <a:lnTo>
                        <a:pt x="36" y="528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298" name="Freeform 562"/>
                <p:cNvSpPr>
                  <a:spLocks/>
                </p:cNvSpPr>
                <p:nvPr/>
              </p:nvSpPr>
              <p:spPr bwMode="auto">
                <a:xfrm>
                  <a:off x="2322" y="1956"/>
                  <a:ext cx="36" cy="528"/>
                </a:xfrm>
                <a:custGeom>
                  <a:avLst/>
                  <a:gdLst>
                    <a:gd name="T0" fmla="*/ 0 w 36"/>
                    <a:gd name="T1" fmla="*/ 528 h 528"/>
                    <a:gd name="T2" fmla="*/ 0 w 36"/>
                    <a:gd name="T3" fmla="*/ 522 h 528"/>
                    <a:gd name="T4" fmla="*/ 6 w 36"/>
                    <a:gd name="T5" fmla="*/ 510 h 528"/>
                    <a:gd name="T6" fmla="*/ 6 w 36"/>
                    <a:gd name="T7" fmla="*/ 486 h 528"/>
                    <a:gd name="T8" fmla="*/ 6 w 36"/>
                    <a:gd name="T9" fmla="*/ 456 h 528"/>
                    <a:gd name="T10" fmla="*/ 12 w 36"/>
                    <a:gd name="T11" fmla="*/ 420 h 528"/>
                    <a:gd name="T12" fmla="*/ 12 w 36"/>
                    <a:gd name="T13" fmla="*/ 384 h 528"/>
                    <a:gd name="T14" fmla="*/ 18 w 36"/>
                    <a:gd name="T15" fmla="*/ 294 h 528"/>
                    <a:gd name="T16" fmla="*/ 24 w 36"/>
                    <a:gd name="T17" fmla="*/ 198 h 528"/>
                    <a:gd name="T18" fmla="*/ 24 w 36"/>
                    <a:gd name="T19" fmla="*/ 114 h 528"/>
                    <a:gd name="T20" fmla="*/ 30 w 36"/>
                    <a:gd name="T21" fmla="*/ 78 h 528"/>
                    <a:gd name="T22" fmla="*/ 30 w 36"/>
                    <a:gd name="T23" fmla="*/ 42 h 528"/>
                    <a:gd name="T24" fmla="*/ 36 w 36"/>
                    <a:gd name="T25" fmla="*/ 18 h 528"/>
                    <a:gd name="T26" fmla="*/ 36 w 36"/>
                    <a:gd name="T27" fmla="*/ 0 h 5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6" h="528">
                      <a:moveTo>
                        <a:pt x="0" y="528"/>
                      </a:moveTo>
                      <a:lnTo>
                        <a:pt x="0" y="522"/>
                      </a:lnTo>
                      <a:lnTo>
                        <a:pt x="6" y="510"/>
                      </a:lnTo>
                      <a:lnTo>
                        <a:pt x="6" y="486"/>
                      </a:lnTo>
                      <a:lnTo>
                        <a:pt x="6" y="456"/>
                      </a:lnTo>
                      <a:lnTo>
                        <a:pt x="12" y="420"/>
                      </a:lnTo>
                      <a:lnTo>
                        <a:pt x="12" y="384"/>
                      </a:lnTo>
                      <a:lnTo>
                        <a:pt x="18" y="294"/>
                      </a:lnTo>
                      <a:lnTo>
                        <a:pt x="24" y="198"/>
                      </a:lnTo>
                      <a:lnTo>
                        <a:pt x="24" y="114"/>
                      </a:lnTo>
                      <a:lnTo>
                        <a:pt x="30" y="78"/>
                      </a:lnTo>
                      <a:lnTo>
                        <a:pt x="30" y="42"/>
                      </a:lnTo>
                      <a:lnTo>
                        <a:pt x="36" y="18"/>
                      </a:lnTo>
                      <a:lnTo>
                        <a:pt x="36" y="0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299" name="Freeform 563"/>
                <p:cNvSpPr>
                  <a:spLocks/>
                </p:cNvSpPr>
                <p:nvPr/>
              </p:nvSpPr>
              <p:spPr bwMode="auto">
                <a:xfrm>
                  <a:off x="2358" y="1950"/>
                  <a:ext cx="36" cy="72"/>
                </a:xfrm>
                <a:custGeom>
                  <a:avLst/>
                  <a:gdLst>
                    <a:gd name="T0" fmla="*/ 0 w 36"/>
                    <a:gd name="T1" fmla="*/ 6 h 72"/>
                    <a:gd name="T2" fmla="*/ 0 w 36"/>
                    <a:gd name="T3" fmla="*/ 0 h 72"/>
                    <a:gd name="T4" fmla="*/ 6 w 36"/>
                    <a:gd name="T5" fmla="*/ 0 h 72"/>
                    <a:gd name="T6" fmla="*/ 12 w 36"/>
                    <a:gd name="T7" fmla="*/ 12 h 72"/>
                    <a:gd name="T8" fmla="*/ 18 w 36"/>
                    <a:gd name="T9" fmla="*/ 24 h 72"/>
                    <a:gd name="T10" fmla="*/ 30 w 36"/>
                    <a:gd name="T11" fmla="*/ 54 h 72"/>
                    <a:gd name="T12" fmla="*/ 36 w 36"/>
                    <a:gd name="T13" fmla="*/ 66 h 72"/>
                    <a:gd name="T14" fmla="*/ 36 w 36"/>
                    <a:gd name="T15" fmla="*/ 72 h 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36" h="72">
                      <a:moveTo>
                        <a:pt x="0" y="6"/>
                      </a:moveTo>
                      <a:lnTo>
                        <a:pt x="0" y="0"/>
                      </a:lnTo>
                      <a:lnTo>
                        <a:pt x="6" y="0"/>
                      </a:lnTo>
                      <a:lnTo>
                        <a:pt x="12" y="12"/>
                      </a:lnTo>
                      <a:lnTo>
                        <a:pt x="18" y="24"/>
                      </a:lnTo>
                      <a:lnTo>
                        <a:pt x="30" y="54"/>
                      </a:lnTo>
                      <a:lnTo>
                        <a:pt x="36" y="66"/>
                      </a:lnTo>
                      <a:lnTo>
                        <a:pt x="36" y="72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300" name="Freeform 564"/>
                <p:cNvSpPr>
                  <a:spLocks/>
                </p:cNvSpPr>
                <p:nvPr/>
              </p:nvSpPr>
              <p:spPr bwMode="auto">
                <a:xfrm>
                  <a:off x="2394" y="1944"/>
                  <a:ext cx="36" cy="78"/>
                </a:xfrm>
                <a:custGeom>
                  <a:avLst/>
                  <a:gdLst>
                    <a:gd name="T0" fmla="*/ 0 w 36"/>
                    <a:gd name="T1" fmla="*/ 78 h 78"/>
                    <a:gd name="T2" fmla="*/ 6 w 36"/>
                    <a:gd name="T3" fmla="*/ 72 h 78"/>
                    <a:gd name="T4" fmla="*/ 6 w 36"/>
                    <a:gd name="T5" fmla="*/ 60 h 78"/>
                    <a:gd name="T6" fmla="*/ 18 w 36"/>
                    <a:gd name="T7" fmla="*/ 30 h 78"/>
                    <a:gd name="T8" fmla="*/ 24 w 36"/>
                    <a:gd name="T9" fmla="*/ 12 h 78"/>
                    <a:gd name="T10" fmla="*/ 30 w 36"/>
                    <a:gd name="T11" fmla="*/ 0 h 78"/>
                    <a:gd name="T12" fmla="*/ 30 w 36"/>
                    <a:gd name="T13" fmla="*/ 0 h 78"/>
                    <a:gd name="T14" fmla="*/ 36 w 36"/>
                    <a:gd name="T15" fmla="*/ 6 h 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36" h="78">
                      <a:moveTo>
                        <a:pt x="0" y="78"/>
                      </a:moveTo>
                      <a:lnTo>
                        <a:pt x="6" y="72"/>
                      </a:lnTo>
                      <a:lnTo>
                        <a:pt x="6" y="60"/>
                      </a:lnTo>
                      <a:lnTo>
                        <a:pt x="18" y="30"/>
                      </a:lnTo>
                      <a:lnTo>
                        <a:pt x="24" y="12"/>
                      </a:lnTo>
                      <a:lnTo>
                        <a:pt x="30" y="0"/>
                      </a:lnTo>
                      <a:lnTo>
                        <a:pt x="30" y="0"/>
                      </a:lnTo>
                      <a:lnTo>
                        <a:pt x="36" y="6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301" name="Freeform 565"/>
                <p:cNvSpPr>
                  <a:spLocks/>
                </p:cNvSpPr>
                <p:nvPr/>
              </p:nvSpPr>
              <p:spPr bwMode="auto">
                <a:xfrm>
                  <a:off x="2430" y="1950"/>
                  <a:ext cx="30" cy="360"/>
                </a:xfrm>
                <a:custGeom>
                  <a:avLst/>
                  <a:gdLst>
                    <a:gd name="T0" fmla="*/ 0 w 30"/>
                    <a:gd name="T1" fmla="*/ 0 h 360"/>
                    <a:gd name="T2" fmla="*/ 0 w 30"/>
                    <a:gd name="T3" fmla="*/ 12 h 360"/>
                    <a:gd name="T4" fmla="*/ 6 w 30"/>
                    <a:gd name="T5" fmla="*/ 30 h 360"/>
                    <a:gd name="T6" fmla="*/ 6 w 30"/>
                    <a:gd name="T7" fmla="*/ 54 h 360"/>
                    <a:gd name="T8" fmla="*/ 6 w 30"/>
                    <a:gd name="T9" fmla="*/ 78 h 360"/>
                    <a:gd name="T10" fmla="*/ 12 w 30"/>
                    <a:gd name="T11" fmla="*/ 138 h 360"/>
                    <a:gd name="T12" fmla="*/ 12 w 30"/>
                    <a:gd name="T13" fmla="*/ 204 h 360"/>
                    <a:gd name="T14" fmla="*/ 18 w 30"/>
                    <a:gd name="T15" fmla="*/ 264 h 360"/>
                    <a:gd name="T16" fmla="*/ 24 w 30"/>
                    <a:gd name="T17" fmla="*/ 318 h 360"/>
                    <a:gd name="T18" fmla="*/ 24 w 30"/>
                    <a:gd name="T19" fmla="*/ 336 h 360"/>
                    <a:gd name="T20" fmla="*/ 24 w 30"/>
                    <a:gd name="T21" fmla="*/ 354 h 360"/>
                    <a:gd name="T22" fmla="*/ 30 w 30"/>
                    <a:gd name="T23" fmla="*/ 360 h 360"/>
                    <a:gd name="T24" fmla="*/ 30 w 30"/>
                    <a:gd name="T25" fmla="*/ 360 h 3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0" h="360">
                      <a:moveTo>
                        <a:pt x="0" y="0"/>
                      </a:moveTo>
                      <a:lnTo>
                        <a:pt x="0" y="12"/>
                      </a:lnTo>
                      <a:lnTo>
                        <a:pt x="6" y="30"/>
                      </a:lnTo>
                      <a:lnTo>
                        <a:pt x="6" y="54"/>
                      </a:lnTo>
                      <a:lnTo>
                        <a:pt x="6" y="78"/>
                      </a:lnTo>
                      <a:lnTo>
                        <a:pt x="12" y="138"/>
                      </a:lnTo>
                      <a:lnTo>
                        <a:pt x="12" y="204"/>
                      </a:lnTo>
                      <a:lnTo>
                        <a:pt x="18" y="264"/>
                      </a:lnTo>
                      <a:lnTo>
                        <a:pt x="24" y="318"/>
                      </a:lnTo>
                      <a:lnTo>
                        <a:pt x="24" y="336"/>
                      </a:lnTo>
                      <a:lnTo>
                        <a:pt x="24" y="354"/>
                      </a:lnTo>
                      <a:lnTo>
                        <a:pt x="30" y="360"/>
                      </a:lnTo>
                      <a:lnTo>
                        <a:pt x="30" y="360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302" name="Freeform 566"/>
                <p:cNvSpPr>
                  <a:spLocks/>
                </p:cNvSpPr>
                <p:nvPr/>
              </p:nvSpPr>
              <p:spPr bwMode="auto">
                <a:xfrm>
                  <a:off x="2460" y="1848"/>
                  <a:ext cx="36" cy="462"/>
                </a:xfrm>
                <a:custGeom>
                  <a:avLst/>
                  <a:gdLst>
                    <a:gd name="T0" fmla="*/ 0 w 36"/>
                    <a:gd name="T1" fmla="*/ 462 h 462"/>
                    <a:gd name="T2" fmla="*/ 0 w 36"/>
                    <a:gd name="T3" fmla="*/ 456 h 462"/>
                    <a:gd name="T4" fmla="*/ 6 w 36"/>
                    <a:gd name="T5" fmla="*/ 438 h 462"/>
                    <a:gd name="T6" fmla="*/ 6 w 36"/>
                    <a:gd name="T7" fmla="*/ 414 h 462"/>
                    <a:gd name="T8" fmla="*/ 6 w 36"/>
                    <a:gd name="T9" fmla="*/ 390 h 462"/>
                    <a:gd name="T10" fmla="*/ 12 w 36"/>
                    <a:gd name="T11" fmla="*/ 354 h 462"/>
                    <a:gd name="T12" fmla="*/ 12 w 36"/>
                    <a:gd name="T13" fmla="*/ 318 h 462"/>
                    <a:gd name="T14" fmla="*/ 18 w 36"/>
                    <a:gd name="T15" fmla="*/ 234 h 462"/>
                    <a:gd name="T16" fmla="*/ 24 w 36"/>
                    <a:gd name="T17" fmla="*/ 156 h 462"/>
                    <a:gd name="T18" fmla="*/ 24 w 36"/>
                    <a:gd name="T19" fmla="*/ 84 h 462"/>
                    <a:gd name="T20" fmla="*/ 30 w 36"/>
                    <a:gd name="T21" fmla="*/ 54 h 462"/>
                    <a:gd name="T22" fmla="*/ 30 w 36"/>
                    <a:gd name="T23" fmla="*/ 30 h 462"/>
                    <a:gd name="T24" fmla="*/ 36 w 36"/>
                    <a:gd name="T25" fmla="*/ 12 h 462"/>
                    <a:gd name="T26" fmla="*/ 36 w 36"/>
                    <a:gd name="T27" fmla="*/ 0 h 4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6" h="462">
                      <a:moveTo>
                        <a:pt x="0" y="462"/>
                      </a:moveTo>
                      <a:lnTo>
                        <a:pt x="0" y="456"/>
                      </a:lnTo>
                      <a:lnTo>
                        <a:pt x="6" y="438"/>
                      </a:lnTo>
                      <a:lnTo>
                        <a:pt x="6" y="414"/>
                      </a:lnTo>
                      <a:lnTo>
                        <a:pt x="6" y="390"/>
                      </a:lnTo>
                      <a:lnTo>
                        <a:pt x="12" y="354"/>
                      </a:lnTo>
                      <a:lnTo>
                        <a:pt x="12" y="318"/>
                      </a:lnTo>
                      <a:lnTo>
                        <a:pt x="18" y="234"/>
                      </a:lnTo>
                      <a:lnTo>
                        <a:pt x="24" y="156"/>
                      </a:lnTo>
                      <a:lnTo>
                        <a:pt x="24" y="84"/>
                      </a:lnTo>
                      <a:lnTo>
                        <a:pt x="30" y="54"/>
                      </a:lnTo>
                      <a:lnTo>
                        <a:pt x="30" y="30"/>
                      </a:lnTo>
                      <a:lnTo>
                        <a:pt x="36" y="12"/>
                      </a:lnTo>
                      <a:lnTo>
                        <a:pt x="36" y="0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303" name="Freeform 567"/>
                <p:cNvSpPr>
                  <a:spLocks/>
                </p:cNvSpPr>
                <p:nvPr/>
              </p:nvSpPr>
              <p:spPr bwMode="auto">
                <a:xfrm>
                  <a:off x="2496" y="1842"/>
                  <a:ext cx="36" cy="276"/>
                </a:xfrm>
                <a:custGeom>
                  <a:avLst/>
                  <a:gdLst>
                    <a:gd name="T0" fmla="*/ 0 w 36"/>
                    <a:gd name="T1" fmla="*/ 6 h 276"/>
                    <a:gd name="T2" fmla="*/ 0 w 36"/>
                    <a:gd name="T3" fmla="*/ 0 h 276"/>
                    <a:gd name="T4" fmla="*/ 6 w 36"/>
                    <a:gd name="T5" fmla="*/ 6 h 276"/>
                    <a:gd name="T6" fmla="*/ 6 w 36"/>
                    <a:gd name="T7" fmla="*/ 12 h 276"/>
                    <a:gd name="T8" fmla="*/ 6 w 36"/>
                    <a:gd name="T9" fmla="*/ 24 h 276"/>
                    <a:gd name="T10" fmla="*/ 12 w 36"/>
                    <a:gd name="T11" fmla="*/ 60 h 276"/>
                    <a:gd name="T12" fmla="*/ 18 w 36"/>
                    <a:gd name="T13" fmla="*/ 102 h 276"/>
                    <a:gd name="T14" fmla="*/ 24 w 36"/>
                    <a:gd name="T15" fmla="*/ 150 h 276"/>
                    <a:gd name="T16" fmla="*/ 24 w 36"/>
                    <a:gd name="T17" fmla="*/ 198 h 276"/>
                    <a:gd name="T18" fmla="*/ 30 w 36"/>
                    <a:gd name="T19" fmla="*/ 240 h 276"/>
                    <a:gd name="T20" fmla="*/ 36 w 36"/>
                    <a:gd name="T21" fmla="*/ 276 h 2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36" h="276">
                      <a:moveTo>
                        <a:pt x="0" y="6"/>
                      </a:moveTo>
                      <a:lnTo>
                        <a:pt x="0" y="0"/>
                      </a:lnTo>
                      <a:lnTo>
                        <a:pt x="6" y="6"/>
                      </a:lnTo>
                      <a:lnTo>
                        <a:pt x="6" y="12"/>
                      </a:lnTo>
                      <a:lnTo>
                        <a:pt x="6" y="24"/>
                      </a:lnTo>
                      <a:lnTo>
                        <a:pt x="12" y="60"/>
                      </a:lnTo>
                      <a:lnTo>
                        <a:pt x="18" y="102"/>
                      </a:lnTo>
                      <a:lnTo>
                        <a:pt x="24" y="150"/>
                      </a:lnTo>
                      <a:lnTo>
                        <a:pt x="24" y="198"/>
                      </a:lnTo>
                      <a:lnTo>
                        <a:pt x="30" y="240"/>
                      </a:lnTo>
                      <a:lnTo>
                        <a:pt x="36" y="276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304" name="Freeform 568"/>
                <p:cNvSpPr>
                  <a:spLocks/>
                </p:cNvSpPr>
                <p:nvPr/>
              </p:nvSpPr>
              <p:spPr bwMode="auto">
                <a:xfrm>
                  <a:off x="2532" y="2118"/>
                  <a:ext cx="36" cy="192"/>
                </a:xfrm>
                <a:custGeom>
                  <a:avLst/>
                  <a:gdLst>
                    <a:gd name="T0" fmla="*/ 0 w 36"/>
                    <a:gd name="T1" fmla="*/ 0 h 192"/>
                    <a:gd name="T2" fmla="*/ 6 w 36"/>
                    <a:gd name="T3" fmla="*/ 54 h 192"/>
                    <a:gd name="T4" fmla="*/ 18 w 36"/>
                    <a:gd name="T5" fmla="*/ 102 h 192"/>
                    <a:gd name="T6" fmla="*/ 24 w 36"/>
                    <a:gd name="T7" fmla="*/ 144 h 192"/>
                    <a:gd name="T8" fmla="*/ 36 w 36"/>
                    <a:gd name="T9" fmla="*/ 192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92">
                      <a:moveTo>
                        <a:pt x="0" y="0"/>
                      </a:moveTo>
                      <a:lnTo>
                        <a:pt x="6" y="54"/>
                      </a:lnTo>
                      <a:lnTo>
                        <a:pt x="18" y="102"/>
                      </a:lnTo>
                      <a:lnTo>
                        <a:pt x="24" y="144"/>
                      </a:lnTo>
                      <a:lnTo>
                        <a:pt x="36" y="192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305" name="Freeform 569"/>
                <p:cNvSpPr>
                  <a:spLocks/>
                </p:cNvSpPr>
                <p:nvPr/>
              </p:nvSpPr>
              <p:spPr bwMode="auto">
                <a:xfrm>
                  <a:off x="2568" y="2310"/>
                  <a:ext cx="36" cy="204"/>
                </a:xfrm>
                <a:custGeom>
                  <a:avLst/>
                  <a:gdLst>
                    <a:gd name="T0" fmla="*/ 0 w 36"/>
                    <a:gd name="T1" fmla="*/ 0 h 204"/>
                    <a:gd name="T2" fmla="*/ 6 w 36"/>
                    <a:gd name="T3" fmla="*/ 30 h 204"/>
                    <a:gd name="T4" fmla="*/ 12 w 36"/>
                    <a:gd name="T5" fmla="*/ 60 h 204"/>
                    <a:gd name="T6" fmla="*/ 18 w 36"/>
                    <a:gd name="T7" fmla="*/ 126 h 204"/>
                    <a:gd name="T8" fmla="*/ 24 w 36"/>
                    <a:gd name="T9" fmla="*/ 156 h 204"/>
                    <a:gd name="T10" fmla="*/ 30 w 36"/>
                    <a:gd name="T11" fmla="*/ 180 h 204"/>
                    <a:gd name="T12" fmla="*/ 30 w 36"/>
                    <a:gd name="T13" fmla="*/ 198 h 204"/>
                    <a:gd name="T14" fmla="*/ 36 w 36"/>
                    <a:gd name="T15" fmla="*/ 204 h 2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36" h="204">
                      <a:moveTo>
                        <a:pt x="0" y="0"/>
                      </a:moveTo>
                      <a:lnTo>
                        <a:pt x="6" y="30"/>
                      </a:lnTo>
                      <a:lnTo>
                        <a:pt x="12" y="60"/>
                      </a:lnTo>
                      <a:lnTo>
                        <a:pt x="18" y="126"/>
                      </a:lnTo>
                      <a:lnTo>
                        <a:pt x="24" y="156"/>
                      </a:lnTo>
                      <a:lnTo>
                        <a:pt x="30" y="180"/>
                      </a:lnTo>
                      <a:lnTo>
                        <a:pt x="30" y="198"/>
                      </a:lnTo>
                      <a:lnTo>
                        <a:pt x="36" y="204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306" name="Freeform 570"/>
                <p:cNvSpPr>
                  <a:spLocks/>
                </p:cNvSpPr>
                <p:nvPr/>
              </p:nvSpPr>
              <p:spPr bwMode="auto">
                <a:xfrm>
                  <a:off x="2604" y="2322"/>
                  <a:ext cx="30" cy="192"/>
                </a:xfrm>
                <a:custGeom>
                  <a:avLst/>
                  <a:gdLst>
                    <a:gd name="T0" fmla="*/ 0 w 30"/>
                    <a:gd name="T1" fmla="*/ 192 h 192"/>
                    <a:gd name="T2" fmla="*/ 6 w 30"/>
                    <a:gd name="T3" fmla="*/ 186 h 192"/>
                    <a:gd name="T4" fmla="*/ 6 w 30"/>
                    <a:gd name="T5" fmla="*/ 174 h 192"/>
                    <a:gd name="T6" fmla="*/ 12 w 30"/>
                    <a:gd name="T7" fmla="*/ 156 h 192"/>
                    <a:gd name="T8" fmla="*/ 12 w 30"/>
                    <a:gd name="T9" fmla="*/ 132 h 192"/>
                    <a:gd name="T10" fmla="*/ 18 w 30"/>
                    <a:gd name="T11" fmla="*/ 102 h 192"/>
                    <a:gd name="T12" fmla="*/ 24 w 30"/>
                    <a:gd name="T13" fmla="*/ 72 h 192"/>
                    <a:gd name="T14" fmla="*/ 30 w 30"/>
                    <a:gd name="T15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30" h="192">
                      <a:moveTo>
                        <a:pt x="0" y="192"/>
                      </a:moveTo>
                      <a:lnTo>
                        <a:pt x="6" y="186"/>
                      </a:lnTo>
                      <a:lnTo>
                        <a:pt x="6" y="174"/>
                      </a:lnTo>
                      <a:lnTo>
                        <a:pt x="12" y="156"/>
                      </a:lnTo>
                      <a:lnTo>
                        <a:pt x="12" y="132"/>
                      </a:lnTo>
                      <a:lnTo>
                        <a:pt x="18" y="102"/>
                      </a:lnTo>
                      <a:lnTo>
                        <a:pt x="24" y="72"/>
                      </a:lnTo>
                      <a:lnTo>
                        <a:pt x="30" y="0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307" name="Freeform 571"/>
                <p:cNvSpPr>
                  <a:spLocks/>
                </p:cNvSpPr>
                <p:nvPr/>
              </p:nvSpPr>
              <p:spPr bwMode="auto">
                <a:xfrm>
                  <a:off x="2634" y="1836"/>
                  <a:ext cx="36" cy="486"/>
                </a:xfrm>
                <a:custGeom>
                  <a:avLst/>
                  <a:gdLst>
                    <a:gd name="T0" fmla="*/ 0 w 36"/>
                    <a:gd name="T1" fmla="*/ 486 h 486"/>
                    <a:gd name="T2" fmla="*/ 0 w 36"/>
                    <a:gd name="T3" fmla="*/ 462 h 486"/>
                    <a:gd name="T4" fmla="*/ 6 w 36"/>
                    <a:gd name="T5" fmla="*/ 432 h 486"/>
                    <a:gd name="T6" fmla="*/ 6 w 36"/>
                    <a:gd name="T7" fmla="*/ 366 h 486"/>
                    <a:gd name="T8" fmla="*/ 12 w 36"/>
                    <a:gd name="T9" fmla="*/ 288 h 486"/>
                    <a:gd name="T10" fmla="*/ 18 w 36"/>
                    <a:gd name="T11" fmla="*/ 210 h 486"/>
                    <a:gd name="T12" fmla="*/ 24 w 36"/>
                    <a:gd name="T13" fmla="*/ 132 h 486"/>
                    <a:gd name="T14" fmla="*/ 24 w 36"/>
                    <a:gd name="T15" fmla="*/ 66 h 486"/>
                    <a:gd name="T16" fmla="*/ 30 w 36"/>
                    <a:gd name="T17" fmla="*/ 42 h 486"/>
                    <a:gd name="T18" fmla="*/ 30 w 36"/>
                    <a:gd name="T19" fmla="*/ 24 h 486"/>
                    <a:gd name="T20" fmla="*/ 36 w 36"/>
                    <a:gd name="T21" fmla="*/ 6 h 486"/>
                    <a:gd name="T22" fmla="*/ 36 w 36"/>
                    <a:gd name="T23" fmla="*/ 0 h 4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36" h="486">
                      <a:moveTo>
                        <a:pt x="0" y="486"/>
                      </a:moveTo>
                      <a:lnTo>
                        <a:pt x="0" y="462"/>
                      </a:lnTo>
                      <a:lnTo>
                        <a:pt x="6" y="432"/>
                      </a:lnTo>
                      <a:lnTo>
                        <a:pt x="6" y="366"/>
                      </a:lnTo>
                      <a:lnTo>
                        <a:pt x="12" y="288"/>
                      </a:lnTo>
                      <a:lnTo>
                        <a:pt x="18" y="210"/>
                      </a:lnTo>
                      <a:lnTo>
                        <a:pt x="24" y="132"/>
                      </a:lnTo>
                      <a:lnTo>
                        <a:pt x="24" y="66"/>
                      </a:lnTo>
                      <a:lnTo>
                        <a:pt x="30" y="42"/>
                      </a:lnTo>
                      <a:lnTo>
                        <a:pt x="30" y="24"/>
                      </a:lnTo>
                      <a:lnTo>
                        <a:pt x="36" y="6"/>
                      </a:lnTo>
                      <a:lnTo>
                        <a:pt x="36" y="0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308" name="Freeform 572"/>
                <p:cNvSpPr>
                  <a:spLocks/>
                </p:cNvSpPr>
                <p:nvPr/>
              </p:nvSpPr>
              <p:spPr bwMode="auto">
                <a:xfrm>
                  <a:off x="2670" y="1836"/>
                  <a:ext cx="36" cy="372"/>
                </a:xfrm>
                <a:custGeom>
                  <a:avLst/>
                  <a:gdLst>
                    <a:gd name="T0" fmla="*/ 0 w 36"/>
                    <a:gd name="T1" fmla="*/ 0 h 372"/>
                    <a:gd name="T2" fmla="*/ 0 w 36"/>
                    <a:gd name="T3" fmla="*/ 0 h 372"/>
                    <a:gd name="T4" fmla="*/ 6 w 36"/>
                    <a:gd name="T5" fmla="*/ 12 h 372"/>
                    <a:gd name="T6" fmla="*/ 6 w 36"/>
                    <a:gd name="T7" fmla="*/ 24 h 372"/>
                    <a:gd name="T8" fmla="*/ 6 w 36"/>
                    <a:gd name="T9" fmla="*/ 48 h 372"/>
                    <a:gd name="T10" fmla="*/ 12 w 36"/>
                    <a:gd name="T11" fmla="*/ 72 h 372"/>
                    <a:gd name="T12" fmla="*/ 12 w 36"/>
                    <a:gd name="T13" fmla="*/ 102 h 372"/>
                    <a:gd name="T14" fmla="*/ 18 w 36"/>
                    <a:gd name="T15" fmla="*/ 168 h 372"/>
                    <a:gd name="T16" fmla="*/ 24 w 36"/>
                    <a:gd name="T17" fmla="*/ 240 h 372"/>
                    <a:gd name="T18" fmla="*/ 24 w 36"/>
                    <a:gd name="T19" fmla="*/ 300 h 372"/>
                    <a:gd name="T20" fmla="*/ 30 w 36"/>
                    <a:gd name="T21" fmla="*/ 324 h 372"/>
                    <a:gd name="T22" fmla="*/ 30 w 36"/>
                    <a:gd name="T23" fmla="*/ 348 h 372"/>
                    <a:gd name="T24" fmla="*/ 36 w 36"/>
                    <a:gd name="T25" fmla="*/ 366 h 372"/>
                    <a:gd name="T26" fmla="*/ 36 w 36"/>
                    <a:gd name="T27" fmla="*/ 372 h 3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6" h="372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6" y="12"/>
                      </a:lnTo>
                      <a:lnTo>
                        <a:pt x="6" y="24"/>
                      </a:lnTo>
                      <a:lnTo>
                        <a:pt x="6" y="48"/>
                      </a:lnTo>
                      <a:lnTo>
                        <a:pt x="12" y="72"/>
                      </a:lnTo>
                      <a:lnTo>
                        <a:pt x="12" y="102"/>
                      </a:lnTo>
                      <a:lnTo>
                        <a:pt x="18" y="168"/>
                      </a:lnTo>
                      <a:lnTo>
                        <a:pt x="24" y="240"/>
                      </a:lnTo>
                      <a:lnTo>
                        <a:pt x="24" y="300"/>
                      </a:lnTo>
                      <a:lnTo>
                        <a:pt x="30" y="324"/>
                      </a:lnTo>
                      <a:lnTo>
                        <a:pt x="30" y="348"/>
                      </a:lnTo>
                      <a:lnTo>
                        <a:pt x="36" y="366"/>
                      </a:lnTo>
                      <a:lnTo>
                        <a:pt x="36" y="372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309" name="Freeform 573"/>
                <p:cNvSpPr>
                  <a:spLocks/>
                </p:cNvSpPr>
                <p:nvPr/>
              </p:nvSpPr>
              <p:spPr bwMode="auto">
                <a:xfrm>
                  <a:off x="2706" y="1992"/>
                  <a:ext cx="36" cy="216"/>
                </a:xfrm>
                <a:custGeom>
                  <a:avLst/>
                  <a:gdLst>
                    <a:gd name="T0" fmla="*/ 0 w 36"/>
                    <a:gd name="T1" fmla="*/ 216 h 216"/>
                    <a:gd name="T2" fmla="*/ 0 w 36"/>
                    <a:gd name="T3" fmla="*/ 216 h 216"/>
                    <a:gd name="T4" fmla="*/ 6 w 36"/>
                    <a:gd name="T5" fmla="*/ 216 h 216"/>
                    <a:gd name="T6" fmla="*/ 6 w 36"/>
                    <a:gd name="T7" fmla="*/ 204 h 216"/>
                    <a:gd name="T8" fmla="*/ 6 w 36"/>
                    <a:gd name="T9" fmla="*/ 192 h 216"/>
                    <a:gd name="T10" fmla="*/ 12 w 36"/>
                    <a:gd name="T11" fmla="*/ 156 h 216"/>
                    <a:gd name="T12" fmla="*/ 18 w 36"/>
                    <a:gd name="T13" fmla="*/ 114 h 216"/>
                    <a:gd name="T14" fmla="*/ 24 w 36"/>
                    <a:gd name="T15" fmla="*/ 72 h 216"/>
                    <a:gd name="T16" fmla="*/ 24 w 36"/>
                    <a:gd name="T17" fmla="*/ 30 h 216"/>
                    <a:gd name="T18" fmla="*/ 30 w 36"/>
                    <a:gd name="T19" fmla="*/ 18 h 216"/>
                    <a:gd name="T20" fmla="*/ 30 w 36"/>
                    <a:gd name="T21" fmla="*/ 6 h 216"/>
                    <a:gd name="T22" fmla="*/ 36 w 36"/>
                    <a:gd name="T23" fmla="*/ 0 h 216"/>
                    <a:gd name="T24" fmla="*/ 36 w 36"/>
                    <a:gd name="T25" fmla="*/ 0 h 2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6" h="216">
                      <a:moveTo>
                        <a:pt x="0" y="216"/>
                      </a:moveTo>
                      <a:lnTo>
                        <a:pt x="0" y="216"/>
                      </a:lnTo>
                      <a:lnTo>
                        <a:pt x="6" y="216"/>
                      </a:lnTo>
                      <a:lnTo>
                        <a:pt x="6" y="204"/>
                      </a:lnTo>
                      <a:lnTo>
                        <a:pt x="6" y="192"/>
                      </a:lnTo>
                      <a:lnTo>
                        <a:pt x="12" y="156"/>
                      </a:lnTo>
                      <a:lnTo>
                        <a:pt x="18" y="114"/>
                      </a:lnTo>
                      <a:lnTo>
                        <a:pt x="24" y="72"/>
                      </a:lnTo>
                      <a:lnTo>
                        <a:pt x="24" y="30"/>
                      </a:lnTo>
                      <a:lnTo>
                        <a:pt x="30" y="18"/>
                      </a:lnTo>
                      <a:lnTo>
                        <a:pt x="30" y="6"/>
                      </a:lnTo>
                      <a:lnTo>
                        <a:pt x="36" y="0"/>
                      </a:lnTo>
                      <a:lnTo>
                        <a:pt x="36" y="0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310" name="Freeform 574"/>
                <p:cNvSpPr>
                  <a:spLocks/>
                </p:cNvSpPr>
                <p:nvPr/>
              </p:nvSpPr>
              <p:spPr bwMode="auto">
                <a:xfrm>
                  <a:off x="2742" y="1992"/>
                  <a:ext cx="36" cy="288"/>
                </a:xfrm>
                <a:custGeom>
                  <a:avLst/>
                  <a:gdLst>
                    <a:gd name="T0" fmla="*/ 0 w 36"/>
                    <a:gd name="T1" fmla="*/ 0 h 288"/>
                    <a:gd name="T2" fmla="*/ 0 w 36"/>
                    <a:gd name="T3" fmla="*/ 6 h 288"/>
                    <a:gd name="T4" fmla="*/ 6 w 36"/>
                    <a:gd name="T5" fmla="*/ 18 h 288"/>
                    <a:gd name="T6" fmla="*/ 6 w 36"/>
                    <a:gd name="T7" fmla="*/ 30 h 288"/>
                    <a:gd name="T8" fmla="*/ 12 w 36"/>
                    <a:gd name="T9" fmla="*/ 48 h 288"/>
                    <a:gd name="T10" fmla="*/ 12 w 36"/>
                    <a:gd name="T11" fmla="*/ 96 h 288"/>
                    <a:gd name="T12" fmla="*/ 18 w 36"/>
                    <a:gd name="T13" fmla="*/ 150 h 288"/>
                    <a:gd name="T14" fmla="*/ 24 w 36"/>
                    <a:gd name="T15" fmla="*/ 204 h 288"/>
                    <a:gd name="T16" fmla="*/ 30 w 36"/>
                    <a:gd name="T17" fmla="*/ 246 h 288"/>
                    <a:gd name="T18" fmla="*/ 30 w 36"/>
                    <a:gd name="T19" fmla="*/ 264 h 288"/>
                    <a:gd name="T20" fmla="*/ 30 w 36"/>
                    <a:gd name="T21" fmla="*/ 276 h 288"/>
                    <a:gd name="T22" fmla="*/ 36 w 36"/>
                    <a:gd name="T23" fmla="*/ 288 h 288"/>
                    <a:gd name="T24" fmla="*/ 36 w 36"/>
                    <a:gd name="T25" fmla="*/ 288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6" h="288">
                      <a:moveTo>
                        <a:pt x="0" y="0"/>
                      </a:moveTo>
                      <a:lnTo>
                        <a:pt x="0" y="6"/>
                      </a:lnTo>
                      <a:lnTo>
                        <a:pt x="6" y="18"/>
                      </a:lnTo>
                      <a:lnTo>
                        <a:pt x="6" y="30"/>
                      </a:lnTo>
                      <a:lnTo>
                        <a:pt x="12" y="48"/>
                      </a:lnTo>
                      <a:lnTo>
                        <a:pt x="12" y="96"/>
                      </a:lnTo>
                      <a:lnTo>
                        <a:pt x="18" y="150"/>
                      </a:lnTo>
                      <a:lnTo>
                        <a:pt x="24" y="204"/>
                      </a:lnTo>
                      <a:lnTo>
                        <a:pt x="30" y="246"/>
                      </a:lnTo>
                      <a:lnTo>
                        <a:pt x="30" y="264"/>
                      </a:lnTo>
                      <a:lnTo>
                        <a:pt x="30" y="276"/>
                      </a:lnTo>
                      <a:lnTo>
                        <a:pt x="36" y="288"/>
                      </a:lnTo>
                      <a:lnTo>
                        <a:pt x="36" y="288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311" name="Freeform 575"/>
                <p:cNvSpPr>
                  <a:spLocks/>
                </p:cNvSpPr>
                <p:nvPr/>
              </p:nvSpPr>
              <p:spPr bwMode="auto">
                <a:xfrm>
                  <a:off x="2778" y="1968"/>
                  <a:ext cx="30" cy="312"/>
                </a:xfrm>
                <a:custGeom>
                  <a:avLst/>
                  <a:gdLst>
                    <a:gd name="T0" fmla="*/ 0 w 30"/>
                    <a:gd name="T1" fmla="*/ 312 h 312"/>
                    <a:gd name="T2" fmla="*/ 0 w 30"/>
                    <a:gd name="T3" fmla="*/ 306 h 312"/>
                    <a:gd name="T4" fmla="*/ 6 w 30"/>
                    <a:gd name="T5" fmla="*/ 300 h 312"/>
                    <a:gd name="T6" fmla="*/ 6 w 30"/>
                    <a:gd name="T7" fmla="*/ 282 h 312"/>
                    <a:gd name="T8" fmla="*/ 6 w 30"/>
                    <a:gd name="T9" fmla="*/ 264 h 312"/>
                    <a:gd name="T10" fmla="*/ 12 w 30"/>
                    <a:gd name="T11" fmla="*/ 216 h 312"/>
                    <a:gd name="T12" fmla="*/ 12 w 30"/>
                    <a:gd name="T13" fmla="*/ 162 h 312"/>
                    <a:gd name="T14" fmla="*/ 18 w 30"/>
                    <a:gd name="T15" fmla="*/ 102 h 312"/>
                    <a:gd name="T16" fmla="*/ 24 w 30"/>
                    <a:gd name="T17" fmla="*/ 54 h 312"/>
                    <a:gd name="T18" fmla="*/ 24 w 30"/>
                    <a:gd name="T19" fmla="*/ 36 h 312"/>
                    <a:gd name="T20" fmla="*/ 24 w 30"/>
                    <a:gd name="T21" fmla="*/ 18 h 312"/>
                    <a:gd name="T22" fmla="*/ 30 w 30"/>
                    <a:gd name="T23" fmla="*/ 6 h 312"/>
                    <a:gd name="T24" fmla="*/ 30 w 30"/>
                    <a:gd name="T25" fmla="*/ 0 h 3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0" h="312">
                      <a:moveTo>
                        <a:pt x="0" y="312"/>
                      </a:moveTo>
                      <a:lnTo>
                        <a:pt x="0" y="306"/>
                      </a:lnTo>
                      <a:lnTo>
                        <a:pt x="6" y="300"/>
                      </a:lnTo>
                      <a:lnTo>
                        <a:pt x="6" y="282"/>
                      </a:lnTo>
                      <a:lnTo>
                        <a:pt x="6" y="264"/>
                      </a:lnTo>
                      <a:lnTo>
                        <a:pt x="12" y="216"/>
                      </a:lnTo>
                      <a:lnTo>
                        <a:pt x="12" y="162"/>
                      </a:lnTo>
                      <a:lnTo>
                        <a:pt x="18" y="102"/>
                      </a:lnTo>
                      <a:lnTo>
                        <a:pt x="24" y="54"/>
                      </a:lnTo>
                      <a:lnTo>
                        <a:pt x="24" y="36"/>
                      </a:lnTo>
                      <a:lnTo>
                        <a:pt x="24" y="18"/>
                      </a:lnTo>
                      <a:lnTo>
                        <a:pt x="30" y="6"/>
                      </a:lnTo>
                      <a:lnTo>
                        <a:pt x="30" y="0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312" name="Freeform 576"/>
                <p:cNvSpPr>
                  <a:spLocks/>
                </p:cNvSpPr>
                <p:nvPr/>
              </p:nvSpPr>
              <p:spPr bwMode="auto">
                <a:xfrm>
                  <a:off x="2808" y="1968"/>
                  <a:ext cx="36" cy="216"/>
                </a:xfrm>
                <a:custGeom>
                  <a:avLst/>
                  <a:gdLst>
                    <a:gd name="T0" fmla="*/ 0 w 36"/>
                    <a:gd name="T1" fmla="*/ 0 h 216"/>
                    <a:gd name="T2" fmla="*/ 0 w 36"/>
                    <a:gd name="T3" fmla="*/ 0 h 216"/>
                    <a:gd name="T4" fmla="*/ 6 w 36"/>
                    <a:gd name="T5" fmla="*/ 6 h 216"/>
                    <a:gd name="T6" fmla="*/ 6 w 36"/>
                    <a:gd name="T7" fmla="*/ 24 h 216"/>
                    <a:gd name="T8" fmla="*/ 12 w 36"/>
                    <a:gd name="T9" fmla="*/ 48 h 216"/>
                    <a:gd name="T10" fmla="*/ 18 w 36"/>
                    <a:gd name="T11" fmla="*/ 84 h 216"/>
                    <a:gd name="T12" fmla="*/ 24 w 36"/>
                    <a:gd name="T13" fmla="*/ 126 h 216"/>
                    <a:gd name="T14" fmla="*/ 24 w 36"/>
                    <a:gd name="T15" fmla="*/ 162 h 216"/>
                    <a:gd name="T16" fmla="*/ 30 w 36"/>
                    <a:gd name="T17" fmla="*/ 192 h 216"/>
                    <a:gd name="T18" fmla="*/ 36 w 36"/>
                    <a:gd name="T19" fmla="*/ 216 h 2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6" h="216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6" y="6"/>
                      </a:lnTo>
                      <a:lnTo>
                        <a:pt x="6" y="24"/>
                      </a:lnTo>
                      <a:lnTo>
                        <a:pt x="12" y="48"/>
                      </a:lnTo>
                      <a:lnTo>
                        <a:pt x="18" y="84"/>
                      </a:lnTo>
                      <a:lnTo>
                        <a:pt x="24" y="126"/>
                      </a:lnTo>
                      <a:lnTo>
                        <a:pt x="24" y="162"/>
                      </a:lnTo>
                      <a:lnTo>
                        <a:pt x="30" y="192"/>
                      </a:lnTo>
                      <a:lnTo>
                        <a:pt x="36" y="216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313" name="Freeform 577"/>
                <p:cNvSpPr>
                  <a:spLocks/>
                </p:cNvSpPr>
                <p:nvPr/>
              </p:nvSpPr>
              <p:spPr bwMode="auto">
                <a:xfrm>
                  <a:off x="2844" y="2184"/>
                  <a:ext cx="36" cy="42"/>
                </a:xfrm>
                <a:custGeom>
                  <a:avLst/>
                  <a:gdLst>
                    <a:gd name="T0" fmla="*/ 0 w 36"/>
                    <a:gd name="T1" fmla="*/ 0 h 42"/>
                    <a:gd name="T2" fmla="*/ 6 w 36"/>
                    <a:gd name="T3" fmla="*/ 18 h 42"/>
                    <a:gd name="T4" fmla="*/ 18 w 36"/>
                    <a:gd name="T5" fmla="*/ 30 h 42"/>
                    <a:gd name="T6" fmla="*/ 30 w 36"/>
                    <a:gd name="T7" fmla="*/ 42 h 42"/>
                    <a:gd name="T8" fmla="*/ 36 w 36"/>
                    <a:gd name="T9" fmla="*/ 42 h 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42">
                      <a:moveTo>
                        <a:pt x="0" y="0"/>
                      </a:moveTo>
                      <a:lnTo>
                        <a:pt x="6" y="18"/>
                      </a:lnTo>
                      <a:lnTo>
                        <a:pt x="18" y="30"/>
                      </a:lnTo>
                      <a:lnTo>
                        <a:pt x="30" y="42"/>
                      </a:lnTo>
                      <a:lnTo>
                        <a:pt x="36" y="42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314" name="Freeform 578"/>
                <p:cNvSpPr>
                  <a:spLocks/>
                </p:cNvSpPr>
                <p:nvPr/>
              </p:nvSpPr>
              <p:spPr bwMode="auto">
                <a:xfrm>
                  <a:off x="2880" y="2160"/>
                  <a:ext cx="36" cy="66"/>
                </a:xfrm>
                <a:custGeom>
                  <a:avLst/>
                  <a:gdLst>
                    <a:gd name="T0" fmla="*/ 0 w 36"/>
                    <a:gd name="T1" fmla="*/ 66 h 66"/>
                    <a:gd name="T2" fmla="*/ 6 w 36"/>
                    <a:gd name="T3" fmla="*/ 60 h 66"/>
                    <a:gd name="T4" fmla="*/ 18 w 36"/>
                    <a:gd name="T5" fmla="*/ 42 h 66"/>
                    <a:gd name="T6" fmla="*/ 24 w 36"/>
                    <a:gd name="T7" fmla="*/ 24 h 66"/>
                    <a:gd name="T8" fmla="*/ 36 w 36"/>
                    <a:gd name="T9" fmla="*/ 0 h 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66">
                      <a:moveTo>
                        <a:pt x="0" y="66"/>
                      </a:moveTo>
                      <a:lnTo>
                        <a:pt x="6" y="60"/>
                      </a:lnTo>
                      <a:lnTo>
                        <a:pt x="18" y="42"/>
                      </a:lnTo>
                      <a:lnTo>
                        <a:pt x="24" y="24"/>
                      </a:lnTo>
                      <a:lnTo>
                        <a:pt x="36" y="0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315" name="Freeform 579"/>
                <p:cNvSpPr>
                  <a:spLocks/>
                </p:cNvSpPr>
                <p:nvPr/>
              </p:nvSpPr>
              <p:spPr bwMode="auto">
                <a:xfrm>
                  <a:off x="2916" y="2016"/>
                  <a:ext cx="36" cy="144"/>
                </a:xfrm>
                <a:custGeom>
                  <a:avLst/>
                  <a:gdLst>
                    <a:gd name="T0" fmla="*/ 0 w 36"/>
                    <a:gd name="T1" fmla="*/ 144 h 144"/>
                    <a:gd name="T2" fmla="*/ 6 w 36"/>
                    <a:gd name="T3" fmla="*/ 126 h 144"/>
                    <a:gd name="T4" fmla="*/ 12 w 36"/>
                    <a:gd name="T5" fmla="*/ 102 h 144"/>
                    <a:gd name="T6" fmla="*/ 18 w 36"/>
                    <a:gd name="T7" fmla="*/ 42 h 144"/>
                    <a:gd name="T8" fmla="*/ 24 w 36"/>
                    <a:gd name="T9" fmla="*/ 18 h 144"/>
                    <a:gd name="T10" fmla="*/ 30 w 36"/>
                    <a:gd name="T11" fmla="*/ 6 h 144"/>
                    <a:gd name="T12" fmla="*/ 30 w 36"/>
                    <a:gd name="T13" fmla="*/ 0 h 144"/>
                    <a:gd name="T14" fmla="*/ 36 w 36"/>
                    <a:gd name="T15" fmla="*/ 6 h 144"/>
                    <a:gd name="T16" fmla="*/ 36 w 36"/>
                    <a:gd name="T17" fmla="*/ 12 h 1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6" h="144">
                      <a:moveTo>
                        <a:pt x="0" y="144"/>
                      </a:moveTo>
                      <a:lnTo>
                        <a:pt x="6" y="126"/>
                      </a:lnTo>
                      <a:lnTo>
                        <a:pt x="12" y="102"/>
                      </a:lnTo>
                      <a:lnTo>
                        <a:pt x="18" y="42"/>
                      </a:lnTo>
                      <a:lnTo>
                        <a:pt x="24" y="18"/>
                      </a:lnTo>
                      <a:lnTo>
                        <a:pt x="30" y="6"/>
                      </a:lnTo>
                      <a:lnTo>
                        <a:pt x="30" y="0"/>
                      </a:lnTo>
                      <a:lnTo>
                        <a:pt x="36" y="6"/>
                      </a:lnTo>
                      <a:lnTo>
                        <a:pt x="36" y="12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316" name="Freeform 580"/>
                <p:cNvSpPr>
                  <a:spLocks/>
                </p:cNvSpPr>
                <p:nvPr/>
              </p:nvSpPr>
              <p:spPr bwMode="auto">
                <a:xfrm>
                  <a:off x="2952" y="2028"/>
                  <a:ext cx="30" cy="474"/>
                </a:xfrm>
                <a:custGeom>
                  <a:avLst/>
                  <a:gdLst>
                    <a:gd name="T0" fmla="*/ 0 w 30"/>
                    <a:gd name="T1" fmla="*/ 0 h 474"/>
                    <a:gd name="T2" fmla="*/ 0 w 30"/>
                    <a:gd name="T3" fmla="*/ 12 h 474"/>
                    <a:gd name="T4" fmla="*/ 6 w 30"/>
                    <a:gd name="T5" fmla="*/ 36 h 474"/>
                    <a:gd name="T6" fmla="*/ 6 w 30"/>
                    <a:gd name="T7" fmla="*/ 66 h 474"/>
                    <a:gd name="T8" fmla="*/ 6 w 30"/>
                    <a:gd name="T9" fmla="*/ 96 h 474"/>
                    <a:gd name="T10" fmla="*/ 12 w 30"/>
                    <a:gd name="T11" fmla="*/ 174 h 474"/>
                    <a:gd name="T12" fmla="*/ 12 w 30"/>
                    <a:gd name="T13" fmla="*/ 258 h 474"/>
                    <a:gd name="T14" fmla="*/ 18 w 30"/>
                    <a:gd name="T15" fmla="*/ 336 h 474"/>
                    <a:gd name="T16" fmla="*/ 18 w 30"/>
                    <a:gd name="T17" fmla="*/ 372 h 474"/>
                    <a:gd name="T18" fmla="*/ 24 w 30"/>
                    <a:gd name="T19" fmla="*/ 408 h 474"/>
                    <a:gd name="T20" fmla="*/ 24 w 30"/>
                    <a:gd name="T21" fmla="*/ 432 h 474"/>
                    <a:gd name="T22" fmla="*/ 24 w 30"/>
                    <a:gd name="T23" fmla="*/ 456 h 474"/>
                    <a:gd name="T24" fmla="*/ 30 w 30"/>
                    <a:gd name="T25" fmla="*/ 468 h 474"/>
                    <a:gd name="T26" fmla="*/ 30 w 30"/>
                    <a:gd name="T27" fmla="*/ 474 h 47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0" h="474">
                      <a:moveTo>
                        <a:pt x="0" y="0"/>
                      </a:moveTo>
                      <a:lnTo>
                        <a:pt x="0" y="12"/>
                      </a:lnTo>
                      <a:lnTo>
                        <a:pt x="6" y="36"/>
                      </a:lnTo>
                      <a:lnTo>
                        <a:pt x="6" y="66"/>
                      </a:lnTo>
                      <a:lnTo>
                        <a:pt x="6" y="96"/>
                      </a:lnTo>
                      <a:lnTo>
                        <a:pt x="12" y="174"/>
                      </a:lnTo>
                      <a:lnTo>
                        <a:pt x="12" y="258"/>
                      </a:lnTo>
                      <a:lnTo>
                        <a:pt x="18" y="336"/>
                      </a:lnTo>
                      <a:lnTo>
                        <a:pt x="18" y="372"/>
                      </a:lnTo>
                      <a:lnTo>
                        <a:pt x="24" y="408"/>
                      </a:lnTo>
                      <a:lnTo>
                        <a:pt x="24" y="432"/>
                      </a:lnTo>
                      <a:lnTo>
                        <a:pt x="24" y="456"/>
                      </a:lnTo>
                      <a:lnTo>
                        <a:pt x="30" y="468"/>
                      </a:lnTo>
                      <a:lnTo>
                        <a:pt x="30" y="474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317" name="Freeform 581"/>
                <p:cNvSpPr>
                  <a:spLocks/>
                </p:cNvSpPr>
                <p:nvPr/>
              </p:nvSpPr>
              <p:spPr bwMode="auto">
                <a:xfrm>
                  <a:off x="2982" y="2058"/>
                  <a:ext cx="36" cy="444"/>
                </a:xfrm>
                <a:custGeom>
                  <a:avLst/>
                  <a:gdLst>
                    <a:gd name="T0" fmla="*/ 0 w 36"/>
                    <a:gd name="T1" fmla="*/ 444 h 444"/>
                    <a:gd name="T2" fmla="*/ 0 w 36"/>
                    <a:gd name="T3" fmla="*/ 438 h 444"/>
                    <a:gd name="T4" fmla="*/ 6 w 36"/>
                    <a:gd name="T5" fmla="*/ 426 h 444"/>
                    <a:gd name="T6" fmla="*/ 6 w 36"/>
                    <a:gd name="T7" fmla="*/ 408 h 444"/>
                    <a:gd name="T8" fmla="*/ 6 w 36"/>
                    <a:gd name="T9" fmla="*/ 378 h 444"/>
                    <a:gd name="T10" fmla="*/ 12 w 36"/>
                    <a:gd name="T11" fmla="*/ 348 h 444"/>
                    <a:gd name="T12" fmla="*/ 12 w 36"/>
                    <a:gd name="T13" fmla="*/ 312 h 444"/>
                    <a:gd name="T14" fmla="*/ 18 w 36"/>
                    <a:gd name="T15" fmla="*/ 228 h 444"/>
                    <a:gd name="T16" fmla="*/ 24 w 36"/>
                    <a:gd name="T17" fmla="*/ 150 h 444"/>
                    <a:gd name="T18" fmla="*/ 24 w 36"/>
                    <a:gd name="T19" fmla="*/ 114 h 444"/>
                    <a:gd name="T20" fmla="*/ 24 w 36"/>
                    <a:gd name="T21" fmla="*/ 78 h 444"/>
                    <a:gd name="T22" fmla="*/ 30 w 36"/>
                    <a:gd name="T23" fmla="*/ 48 h 444"/>
                    <a:gd name="T24" fmla="*/ 30 w 36"/>
                    <a:gd name="T25" fmla="*/ 24 h 444"/>
                    <a:gd name="T26" fmla="*/ 36 w 36"/>
                    <a:gd name="T27" fmla="*/ 6 h 444"/>
                    <a:gd name="T28" fmla="*/ 36 w 36"/>
                    <a:gd name="T29" fmla="*/ 0 h 4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36" h="444">
                      <a:moveTo>
                        <a:pt x="0" y="444"/>
                      </a:moveTo>
                      <a:lnTo>
                        <a:pt x="0" y="438"/>
                      </a:lnTo>
                      <a:lnTo>
                        <a:pt x="6" y="426"/>
                      </a:lnTo>
                      <a:lnTo>
                        <a:pt x="6" y="408"/>
                      </a:lnTo>
                      <a:lnTo>
                        <a:pt x="6" y="378"/>
                      </a:lnTo>
                      <a:lnTo>
                        <a:pt x="12" y="348"/>
                      </a:lnTo>
                      <a:lnTo>
                        <a:pt x="12" y="312"/>
                      </a:lnTo>
                      <a:lnTo>
                        <a:pt x="18" y="228"/>
                      </a:lnTo>
                      <a:lnTo>
                        <a:pt x="24" y="150"/>
                      </a:lnTo>
                      <a:lnTo>
                        <a:pt x="24" y="114"/>
                      </a:lnTo>
                      <a:lnTo>
                        <a:pt x="24" y="78"/>
                      </a:lnTo>
                      <a:lnTo>
                        <a:pt x="30" y="48"/>
                      </a:lnTo>
                      <a:lnTo>
                        <a:pt x="30" y="24"/>
                      </a:lnTo>
                      <a:lnTo>
                        <a:pt x="36" y="6"/>
                      </a:lnTo>
                      <a:lnTo>
                        <a:pt x="36" y="0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318" name="Freeform 582"/>
                <p:cNvSpPr>
                  <a:spLocks/>
                </p:cNvSpPr>
                <p:nvPr/>
              </p:nvSpPr>
              <p:spPr bwMode="auto">
                <a:xfrm>
                  <a:off x="3018" y="2058"/>
                  <a:ext cx="36" cy="330"/>
                </a:xfrm>
                <a:custGeom>
                  <a:avLst/>
                  <a:gdLst>
                    <a:gd name="T0" fmla="*/ 0 w 36"/>
                    <a:gd name="T1" fmla="*/ 0 h 330"/>
                    <a:gd name="T2" fmla="*/ 0 w 36"/>
                    <a:gd name="T3" fmla="*/ 0 h 330"/>
                    <a:gd name="T4" fmla="*/ 6 w 36"/>
                    <a:gd name="T5" fmla="*/ 6 h 330"/>
                    <a:gd name="T6" fmla="*/ 6 w 36"/>
                    <a:gd name="T7" fmla="*/ 18 h 330"/>
                    <a:gd name="T8" fmla="*/ 6 w 36"/>
                    <a:gd name="T9" fmla="*/ 36 h 330"/>
                    <a:gd name="T10" fmla="*/ 12 w 36"/>
                    <a:gd name="T11" fmla="*/ 84 h 330"/>
                    <a:gd name="T12" fmla="*/ 18 w 36"/>
                    <a:gd name="T13" fmla="*/ 144 h 330"/>
                    <a:gd name="T14" fmla="*/ 24 w 36"/>
                    <a:gd name="T15" fmla="*/ 204 h 330"/>
                    <a:gd name="T16" fmla="*/ 24 w 36"/>
                    <a:gd name="T17" fmla="*/ 258 h 330"/>
                    <a:gd name="T18" fmla="*/ 30 w 36"/>
                    <a:gd name="T19" fmla="*/ 300 h 330"/>
                    <a:gd name="T20" fmla="*/ 36 w 36"/>
                    <a:gd name="T21" fmla="*/ 318 h 330"/>
                    <a:gd name="T22" fmla="*/ 36 w 36"/>
                    <a:gd name="T23" fmla="*/ 330 h 3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36" h="33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6" y="6"/>
                      </a:lnTo>
                      <a:lnTo>
                        <a:pt x="6" y="18"/>
                      </a:lnTo>
                      <a:lnTo>
                        <a:pt x="6" y="36"/>
                      </a:lnTo>
                      <a:lnTo>
                        <a:pt x="12" y="84"/>
                      </a:lnTo>
                      <a:lnTo>
                        <a:pt x="18" y="144"/>
                      </a:lnTo>
                      <a:lnTo>
                        <a:pt x="24" y="204"/>
                      </a:lnTo>
                      <a:lnTo>
                        <a:pt x="24" y="258"/>
                      </a:lnTo>
                      <a:lnTo>
                        <a:pt x="30" y="300"/>
                      </a:lnTo>
                      <a:lnTo>
                        <a:pt x="36" y="318"/>
                      </a:lnTo>
                      <a:lnTo>
                        <a:pt x="36" y="330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319" name="Freeform 583"/>
                <p:cNvSpPr>
                  <a:spLocks/>
                </p:cNvSpPr>
                <p:nvPr/>
              </p:nvSpPr>
              <p:spPr bwMode="auto">
                <a:xfrm>
                  <a:off x="3054" y="2322"/>
                  <a:ext cx="36" cy="72"/>
                </a:xfrm>
                <a:custGeom>
                  <a:avLst/>
                  <a:gdLst>
                    <a:gd name="T0" fmla="*/ 0 w 36"/>
                    <a:gd name="T1" fmla="*/ 66 h 72"/>
                    <a:gd name="T2" fmla="*/ 0 w 36"/>
                    <a:gd name="T3" fmla="*/ 72 h 72"/>
                    <a:gd name="T4" fmla="*/ 6 w 36"/>
                    <a:gd name="T5" fmla="*/ 72 h 72"/>
                    <a:gd name="T6" fmla="*/ 12 w 36"/>
                    <a:gd name="T7" fmla="*/ 66 h 72"/>
                    <a:gd name="T8" fmla="*/ 18 w 36"/>
                    <a:gd name="T9" fmla="*/ 54 h 72"/>
                    <a:gd name="T10" fmla="*/ 30 w 36"/>
                    <a:gd name="T11" fmla="*/ 30 h 72"/>
                    <a:gd name="T12" fmla="*/ 36 w 36"/>
                    <a:gd name="T13" fmla="*/ 0 h 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6" h="72">
                      <a:moveTo>
                        <a:pt x="0" y="66"/>
                      </a:moveTo>
                      <a:lnTo>
                        <a:pt x="0" y="72"/>
                      </a:lnTo>
                      <a:lnTo>
                        <a:pt x="6" y="72"/>
                      </a:lnTo>
                      <a:lnTo>
                        <a:pt x="12" y="66"/>
                      </a:lnTo>
                      <a:lnTo>
                        <a:pt x="18" y="54"/>
                      </a:lnTo>
                      <a:lnTo>
                        <a:pt x="30" y="30"/>
                      </a:lnTo>
                      <a:lnTo>
                        <a:pt x="36" y="0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320" name="Freeform 584"/>
                <p:cNvSpPr>
                  <a:spLocks/>
                </p:cNvSpPr>
                <p:nvPr/>
              </p:nvSpPr>
              <p:spPr bwMode="auto">
                <a:xfrm>
                  <a:off x="3090" y="1920"/>
                  <a:ext cx="36" cy="402"/>
                </a:xfrm>
                <a:custGeom>
                  <a:avLst/>
                  <a:gdLst>
                    <a:gd name="T0" fmla="*/ 0 w 36"/>
                    <a:gd name="T1" fmla="*/ 402 h 402"/>
                    <a:gd name="T2" fmla="*/ 0 w 36"/>
                    <a:gd name="T3" fmla="*/ 384 h 402"/>
                    <a:gd name="T4" fmla="*/ 6 w 36"/>
                    <a:gd name="T5" fmla="*/ 360 h 402"/>
                    <a:gd name="T6" fmla="*/ 12 w 36"/>
                    <a:gd name="T7" fmla="*/ 306 h 402"/>
                    <a:gd name="T8" fmla="*/ 12 w 36"/>
                    <a:gd name="T9" fmla="*/ 234 h 402"/>
                    <a:gd name="T10" fmla="*/ 18 w 36"/>
                    <a:gd name="T11" fmla="*/ 162 h 402"/>
                    <a:gd name="T12" fmla="*/ 24 w 36"/>
                    <a:gd name="T13" fmla="*/ 96 h 402"/>
                    <a:gd name="T14" fmla="*/ 24 w 36"/>
                    <a:gd name="T15" fmla="*/ 66 h 402"/>
                    <a:gd name="T16" fmla="*/ 30 w 36"/>
                    <a:gd name="T17" fmla="*/ 42 h 402"/>
                    <a:gd name="T18" fmla="*/ 30 w 36"/>
                    <a:gd name="T19" fmla="*/ 24 h 402"/>
                    <a:gd name="T20" fmla="*/ 30 w 36"/>
                    <a:gd name="T21" fmla="*/ 6 h 402"/>
                    <a:gd name="T22" fmla="*/ 36 w 36"/>
                    <a:gd name="T23" fmla="*/ 0 h 402"/>
                    <a:gd name="T24" fmla="*/ 36 w 36"/>
                    <a:gd name="T25" fmla="*/ 0 h 4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6" h="402">
                      <a:moveTo>
                        <a:pt x="0" y="402"/>
                      </a:moveTo>
                      <a:lnTo>
                        <a:pt x="0" y="384"/>
                      </a:lnTo>
                      <a:lnTo>
                        <a:pt x="6" y="360"/>
                      </a:lnTo>
                      <a:lnTo>
                        <a:pt x="12" y="306"/>
                      </a:lnTo>
                      <a:lnTo>
                        <a:pt x="12" y="234"/>
                      </a:lnTo>
                      <a:lnTo>
                        <a:pt x="18" y="162"/>
                      </a:lnTo>
                      <a:lnTo>
                        <a:pt x="24" y="96"/>
                      </a:lnTo>
                      <a:lnTo>
                        <a:pt x="24" y="66"/>
                      </a:lnTo>
                      <a:lnTo>
                        <a:pt x="30" y="42"/>
                      </a:lnTo>
                      <a:lnTo>
                        <a:pt x="30" y="24"/>
                      </a:lnTo>
                      <a:lnTo>
                        <a:pt x="30" y="6"/>
                      </a:lnTo>
                      <a:lnTo>
                        <a:pt x="36" y="0"/>
                      </a:lnTo>
                      <a:lnTo>
                        <a:pt x="36" y="0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321" name="Freeform 585"/>
                <p:cNvSpPr>
                  <a:spLocks/>
                </p:cNvSpPr>
                <p:nvPr/>
              </p:nvSpPr>
              <p:spPr bwMode="auto">
                <a:xfrm>
                  <a:off x="3126" y="1920"/>
                  <a:ext cx="30" cy="522"/>
                </a:xfrm>
                <a:custGeom>
                  <a:avLst/>
                  <a:gdLst>
                    <a:gd name="T0" fmla="*/ 0 w 30"/>
                    <a:gd name="T1" fmla="*/ 0 h 522"/>
                    <a:gd name="T2" fmla="*/ 0 w 30"/>
                    <a:gd name="T3" fmla="*/ 6 h 522"/>
                    <a:gd name="T4" fmla="*/ 6 w 30"/>
                    <a:gd name="T5" fmla="*/ 30 h 522"/>
                    <a:gd name="T6" fmla="*/ 6 w 30"/>
                    <a:gd name="T7" fmla="*/ 54 h 522"/>
                    <a:gd name="T8" fmla="*/ 6 w 30"/>
                    <a:gd name="T9" fmla="*/ 84 h 522"/>
                    <a:gd name="T10" fmla="*/ 12 w 30"/>
                    <a:gd name="T11" fmla="*/ 126 h 522"/>
                    <a:gd name="T12" fmla="*/ 12 w 30"/>
                    <a:gd name="T13" fmla="*/ 168 h 522"/>
                    <a:gd name="T14" fmla="*/ 12 w 30"/>
                    <a:gd name="T15" fmla="*/ 258 h 522"/>
                    <a:gd name="T16" fmla="*/ 18 w 30"/>
                    <a:gd name="T17" fmla="*/ 354 h 522"/>
                    <a:gd name="T18" fmla="*/ 18 w 30"/>
                    <a:gd name="T19" fmla="*/ 396 h 522"/>
                    <a:gd name="T20" fmla="*/ 24 w 30"/>
                    <a:gd name="T21" fmla="*/ 432 h 522"/>
                    <a:gd name="T22" fmla="*/ 24 w 30"/>
                    <a:gd name="T23" fmla="*/ 468 h 522"/>
                    <a:gd name="T24" fmla="*/ 24 w 30"/>
                    <a:gd name="T25" fmla="*/ 492 h 522"/>
                    <a:gd name="T26" fmla="*/ 30 w 30"/>
                    <a:gd name="T27" fmla="*/ 510 h 522"/>
                    <a:gd name="T28" fmla="*/ 30 w 30"/>
                    <a:gd name="T29" fmla="*/ 522 h 5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30" h="522">
                      <a:moveTo>
                        <a:pt x="0" y="0"/>
                      </a:moveTo>
                      <a:lnTo>
                        <a:pt x="0" y="6"/>
                      </a:lnTo>
                      <a:lnTo>
                        <a:pt x="6" y="30"/>
                      </a:lnTo>
                      <a:lnTo>
                        <a:pt x="6" y="54"/>
                      </a:lnTo>
                      <a:lnTo>
                        <a:pt x="6" y="84"/>
                      </a:lnTo>
                      <a:lnTo>
                        <a:pt x="12" y="126"/>
                      </a:lnTo>
                      <a:lnTo>
                        <a:pt x="12" y="168"/>
                      </a:lnTo>
                      <a:lnTo>
                        <a:pt x="12" y="258"/>
                      </a:lnTo>
                      <a:lnTo>
                        <a:pt x="18" y="354"/>
                      </a:lnTo>
                      <a:lnTo>
                        <a:pt x="18" y="396"/>
                      </a:lnTo>
                      <a:lnTo>
                        <a:pt x="24" y="432"/>
                      </a:lnTo>
                      <a:lnTo>
                        <a:pt x="24" y="468"/>
                      </a:lnTo>
                      <a:lnTo>
                        <a:pt x="24" y="492"/>
                      </a:lnTo>
                      <a:lnTo>
                        <a:pt x="30" y="510"/>
                      </a:lnTo>
                      <a:lnTo>
                        <a:pt x="30" y="522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322" name="Freeform 586"/>
                <p:cNvSpPr>
                  <a:spLocks/>
                </p:cNvSpPr>
                <p:nvPr/>
              </p:nvSpPr>
              <p:spPr bwMode="auto">
                <a:xfrm>
                  <a:off x="3156" y="2052"/>
                  <a:ext cx="36" cy="390"/>
                </a:xfrm>
                <a:custGeom>
                  <a:avLst/>
                  <a:gdLst>
                    <a:gd name="T0" fmla="*/ 0 w 36"/>
                    <a:gd name="T1" fmla="*/ 390 h 390"/>
                    <a:gd name="T2" fmla="*/ 0 w 36"/>
                    <a:gd name="T3" fmla="*/ 390 h 390"/>
                    <a:gd name="T4" fmla="*/ 6 w 36"/>
                    <a:gd name="T5" fmla="*/ 378 h 390"/>
                    <a:gd name="T6" fmla="*/ 6 w 36"/>
                    <a:gd name="T7" fmla="*/ 360 h 390"/>
                    <a:gd name="T8" fmla="*/ 6 w 36"/>
                    <a:gd name="T9" fmla="*/ 342 h 390"/>
                    <a:gd name="T10" fmla="*/ 12 w 36"/>
                    <a:gd name="T11" fmla="*/ 312 h 390"/>
                    <a:gd name="T12" fmla="*/ 12 w 36"/>
                    <a:gd name="T13" fmla="*/ 276 h 390"/>
                    <a:gd name="T14" fmla="*/ 18 w 36"/>
                    <a:gd name="T15" fmla="*/ 204 h 390"/>
                    <a:gd name="T16" fmla="*/ 24 w 36"/>
                    <a:gd name="T17" fmla="*/ 132 h 390"/>
                    <a:gd name="T18" fmla="*/ 24 w 36"/>
                    <a:gd name="T19" fmla="*/ 66 h 390"/>
                    <a:gd name="T20" fmla="*/ 30 w 36"/>
                    <a:gd name="T21" fmla="*/ 42 h 390"/>
                    <a:gd name="T22" fmla="*/ 30 w 36"/>
                    <a:gd name="T23" fmla="*/ 18 h 390"/>
                    <a:gd name="T24" fmla="*/ 36 w 36"/>
                    <a:gd name="T25" fmla="*/ 6 h 390"/>
                    <a:gd name="T26" fmla="*/ 36 w 36"/>
                    <a:gd name="T27" fmla="*/ 0 h 3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6" h="390">
                      <a:moveTo>
                        <a:pt x="0" y="390"/>
                      </a:moveTo>
                      <a:lnTo>
                        <a:pt x="0" y="390"/>
                      </a:lnTo>
                      <a:lnTo>
                        <a:pt x="6" y="378"/>
                      </a:lnTo>
                      <a:lnTo>
                        <a:pt x="6" y="360"/>
                      </a:lnTo>
                      <a:lnTo>
                        <a:pt x="6" y="342"/>
                      </a:lnTo>
                      <a:lnTo>
                        <a:pt x="12" y="312"/>
                      </a:lnTo>
                      <a:lnTo>
                        <a:pt x="12" y="276"/>
                      </a:lnTo>
                      <a:lnTo>
                        <a:pt x="18" y="204"/>
                      </a:lnTo>
                      <a:lnTo>
                        <a:pt x="24" y="132"/>
                      </a:lnTo>
                      <a:lnTo>
                        <a:pt x="24" y="66"/>
                      </a:lnTo>
                      <a:lnTo>
                        <a:pt x="30" y="42"/>
                      </a:lnTo>
                      <a:lnTo>
                        <a:pt x="30" y="18"/>
                      </a:lnTo>
                      <a:lnTo>
                        <a:pt x="36" y="6"/>
                      </a:lnTo>
                      <a:lnTo>
                        <a:pt x="36" y="0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323" name="Freeform 587"/>
                <p:cNvSpPr>
                  <a:spLocks/>
                </p:cNvSpPr>
                <p:nvPr/>
              </p:nvSpPr>
              <p:spPr bwMode="auto">
                <a:xfrm>
                  <a:off x="3192" y="2052"/>
                  <a:ext cx="36" cy="330"/>
                </a:xfrm>
                <a:custGeom>
                  <a:avLst/>
                  <a:gdLst>
                    <a:gd name="T0" fmla="*/ 0 w 36"/>
                    <a:gd name="T1" fmla="*/ 0 h 330"/>
                    <a:gd name="T2" fmla="*/ 0 w 36"/>
                    <a:gd name="T3" fmla="*/ 0 h 330"/>
                    <a:gd name="T4" fmla="*/ 6 w 36"/>
                    <a:gd name="T5" fmla="*/ 12 h 330"/>
                    <a:gd name="T6" fmla="*/ 6 w 36"/>
                    <a:gd name="T7" fmla="*/ 24 h 330"/>
                    <a:gd name="T8" fmla="*/ 6 w 36"/>
                    <a:gd name="T9" fmla="*/ 42 h 330"/>
                    <a:gd name="T10" fmla="*/ 12 w 36"/>
                    <a:gd name="T11" fmla="*/ 96 h 330"/>
                    <a:gd name="T12" fmla="*/ 18 w 36"/>
                    <a:gd name="T13" fmla="*/ 150 h 330"/>
                    <a:gd name="T14" fmla="*/ 24 w 36"/>
                    <a:gd name="T15" fmla="*/ 210 h 330"/>
                    <a:gd name="T16" fmla="*/ 24 w 36"/>
                    <a:gd name="T17" fmla="*/ 264 h 330"/>
                    <a:gd name="T18" fmla="*/ 30 w 36"/>
                    <a:gd name="T19" fmla="*/ 288 h 330"/>
                    <a:gd name="T20" fmla="*/ 30 w 36"/>
                    <a:gd name="T21" fmla="*/ 306 h 330"/>
                    <a:gd name="T22" fmla="*/ 36 w 36"/>
                    <a:gd name="T23" fmla="*/ 324 h 330"/>
                    <a:gd name="T24" fmla="*/ 36 w 36"/>
                    <a:gd name="T25" fmla="*/ 330 h 3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6" h="33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6" y="12"/>
                      </a:lnTo>
                      <a:lnTo>
                        <a:pt x="6" y="24"/>
                      </a:lnTo>
                      <a:lnTo>
                        <a:pt x="6" y="42"/>
                      </a:lnTo>
                      <a:lnTo>
                        <a:pt x="12" y="96"/>
                      </a:lnTo>
                      <a:lnTo>
                        <a:pt x="18" y="150"/>
                      </a:lnTo>
                      <a:lnTo>
                        <a:pt x="24" y="210"/>
                      </a:lnTo>
                      <a:lnTo>
                        <a:pt x="24" y="264"/>
                      </a:lnTo>
                      <a:lnTo>
                        <a:pt x="30" y="288"/>
                      </a:lnTo>
                      <a:lnTo>
                        <a:pt x="30" y="306"/>
                      </a:lnTo>
                      <a:lnTo>
                        <a:pt x="36" y="324"/>
                      </a:lnTo>
                      <a:lnTo>
                        <a:pt x="36" y="330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324" name="Freeform 588"/>
                <p:cNvSpPr>
                  <a:spLocks/>
                </p:cNvSpPr>
                <p:nvPr/>
              </p:nvSpPr>
              <p:spPr bwMode="auto">
                <a:xfrm>
                  <a:off x="3228" y="2208"/>
                  <a:ext cx="36" cy="174"/>
                </a:xfrm>
                <a:custGeom>
                  <a:avLst/>
                  <a:gdLst>
                    <a:gd name="T0" fmla="*/ 0 w 36"/>
                    <a:gd name="T1" fmla="*/ 174 h 174"/>
                    <a:gd name="T2" fmla="*/ 6 w 36"/>
                    <a:gd name="T3" fmla="*/ 174 h 174"/>
                    <a:gd name="T4" fmla="*/ 6 w 36"/>
                    <a:gd name="T5" fmla="*/ 168 h 174"/>
                    <a:gd name="T6" fmla="*/ 12 w 36"/>
                    <a:gd name="T7" fmla="*/ 144 h 174"/>
                    <a:gd name="T8" fmla="*/ 18 w 36"/>
                    <a:gd name="T9" fmla="*/ 120 h 174"/>
                    <a:gd name="T10" fmla="*/ 24 w 36"/>
                    <a:gd name="T11" fmla="*/ 54 h 174"/>
                    <a:gd name="T12" fmla="*/ 30 w 36"/>
                    <a:gd name="T13" fmla="*/ 24 h 174"/>
                    <a:gd name="T14" fmla="*/ 36 w 36"/>
                    <a:gd name="T15" fmla="*/ 0 h 17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36" h="174">
                      <a:moveTo>
                        <a:pt x="0" y="174"/>
                      </a:moveTo>
                      <a:lnTo>
                        <a:pt x="6" y="174"/>
                      </a:lnTo>
                      <a:lnTo>
                        <a:pt x="6" y="168"/>
                      </a:lnTo>
                      <a:lnTo>
                        <a:pt x="12" y="144"/>
                      </a:lnTo>
                      <a:lnTo>
                        <a:pt x="18" y="120"/>
                      </a:lnTo>
                      <a:lnTo>
                        <a:pt x="24" y="54"/>
                      </a:lnTo>
                      <a:lnTo>
                        <a:pt x="30" y="24"/>
                      </a:lnTo>
                      <a:lnTo>
                        <a:pt x="36" y="0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325" name="Line 589"/>
                <p:cNvSpPr>
                  <a:spLocks noChangeShapeType="1"/>
                </p:cNvSpPr>
                <p:nvPr/>
              </p:nvSpPr>
              <p:spPr bwMode="auto">
                <a:xfrm flipV="1">
                  <a:off x="3264" y="2022"/>
                  <a:ext cx="36" cy="186"/>
                </a:xfrm>
                <a:prstGeom prst="line">
                  <a:avLst/>
                </a:prstGeom>
                <a:noFill/>
                <a:ln w="9525">
                  <a:solidFill>
                    <a:srgbClr val="00008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326" name="Freeform 590"/>
                <p:cNvSpPr>
                  <a:spLocks/>
                </p:cNvSpPr>
                <p:nvPr/>
              </p:nvSpPr>
              <p:spPr bwMode="auto">
                <a:xfrm>
                  <a:off x="3300" y="1824"/>
                  <a:ext cx="30" cy="198"/>
                </a:xfrm>
                <a:custGeom>
                  <a:avLst/>
                  <a:gdLst>
                    <a:gd name="T0" fmla="*/ 0 w 30"/>
                    <a:gd name="T1" fmla="*/ 198 h 198"/>
                    <a:gd name="T2" fmla="*/ 6 w 30"/>
                    <a:gd name="T3" fmla="*/ 174 h 198"/>
                    <a:gd name="T4" fmla="*/ 6 w 30"/>
                    <a:gd name="T5" fmla="*/ 144 h 198"/>
                    <a:gd name="T6" fmla="*/ 12 w 30"/>
                    <a:gd name="T7" fmla="*/ 78 h 198"/>
                    <a:gd name="T8" fmla="*/ 18 w 30"/>
                    <a:gd name="T9" fmla="*/ 48 h 198"/>
                    <a:gd name="T10" fmla="*/ 24 w 30"/>
                    <a:gd name="T11" fmla="*/ 24 h 198"/>
                    <a:gd name="T12" fmla="*/ 24 w 30"/>
                    <a:gd name="T13" fmla="*/ 6 h 198"/>
                    <a:gd name="T14" fmla="*/ 30 w 30"/>
                    <a:gd name="T15" fmla="*/ 0 h 1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30" h="198">
                      <a:moveTo>
                        <a:pt x="0" y="198"/>
                      </a:moveTo>
                      <a:lnTo>
                        <a:pt x="6" y="174"/>
                      </a:lnTo>
                      <a:lnTo>
                        <a:pt x="6" y="144"/>
                      </a:lnTo>
                      <a:lnTo>
                        <a:pt x="12" y="78"/>
                      </a:lnTo>
                      <a:lnTo>
                        <a:pt x="18" y="48"/>
                      </a:lnTo>
                      <a:lnTo>
                        <a:pt x="24" y="24"/>
                      </a:lnTo>
                      <a:lnTo>
                        <a:pt x="24" y="6"/>
                      </a:lnTo>
                      <a:lnTo>
                        <a:pt x="30" y="0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327" name="Freeform 591"/>
                <p:cNvSpPr>
                  <a:spLocks/>
                </p:cNvSpPr>
                <p:nvPr/>
              </p:nvSpPr>
              <p:spPr bwMode="auto">
                <a:xfrm>
                  <a:off x="3330" y="1824"/>
                  <a:ext cx="36" cy="156"/>
                </a:xfrm>
                <a:custGeom>
                  <a:avLst/>
                  <a:gdLst>
                    <a:gd name="T0" fmla="*/ 0 w 36"/>
                    <a:gd name="T1" fmla="*/ 0 h 156"/>
                    <a:gd name="T2" fmla="*/ 6 w 36"/>
                    <a:gd name="T3" fmla="*/ 0 h 156"/>
                    <a:gd name="T4" fmla="*/ 6 w 36"/>
                    <a:gd name="T5" fmla="*/ 12 h 156"/>
                    <a:gd name="T6" fmla="*/ 12 w 36"/>
                    <a:gd name="T7" fmla="*/ 24 h 156"/>
                    <a:gd name="T8" fmla="*/ 18 w 36"/>
                    <a:gd name="T9" fmla="*/ 48 h 156"/>
                    <a:gd name="T10" fmla="*/ 30 w 36"/>
                    <a:gd name="T11" fmla="*/ 96 h 156"/>
                    <a:gd name="T12" fmla="*/ 36 w 36"/>
                    <a:gd name="T13" fmla="*/ 156 h 1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6" h="156">
                      <a:moveTo>
                        <a:pt x="0" y="0"/>
                      </a:moveTo>
                      <a:lnTo>
                        <a:pt x="6" y="0"/>
                      </a:lnTo>
                      <a:lnTo>
                        <a:pt x="6" y="12"/>
                      </a:lnTo>
                      <a:lnTo>
                        <a:pt x="12" y="24"/>
                      </a:lnTo>
                      <a:lnTo>
                        <a:pt x="18" y="48"/>
                      </a:lnTo>
                      <a:lnTo>
                        <a:pt x="30" y="96"/>
                      </a:lnTo>
                      <a:lnTo>
                        <a:pt x="36" y="156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328" name="Freeform 592"/>
                <p:cNvSpPr>
                  <a:spLocks/>
                </p:cNvSpPr>
                <p:nvPr/>
              </p:nvSpPr>
              <p:spPr bwMode="auto">
                <a:xfrm>
                  <a:off x="3366" y="1980"/>
                  <a:ext cx="36" cy="420"/>
                </a:xfrm>
                <a:custGeom>
                  <a:avLst/>
                  <a:gdLst>
                    <a:gd name="T0" fmla="*/ 0 w 36"/>
                    <a:gd name="T1" fmla="*/ 0 h 420"/>
                    <a:gd name="T2" fmla="*/ 0 w 36"/>
                    <a:gd name="T3" fmla="*/ 18 h 420"/>
                    <a:gd name="T4" fmla="*/ 6 w 36"/>
                    <a:gd name="T5" fmla="*/ 42 h 420"/>
                    <a:gd name="T6" fmla="*/ 6 w 36"/>
                    <a:gd name="T7" fmla="*/ 102 h 420"/>
                    <a:gd name="T8" fmla="*/ 12 w 36"/>
                    <a:gd name="T9" fmla="*/ 168 h 420"/>
                    <a:gd name="T10" fmla="*/ 18 w 36"/>
                    <a:gd name="T11" fmla="*/ 234 h 420"/>
                    <a:gd name="T12" fmla="*/ 24 w 36"/>
                    <a:gd name="T13" fmla="*/ 300 h 420"/>
                    <a:gd name="T14" fmla="*/ 24 w 36"/>
                    <a:gd name="T15" fmla="*/ 354 h 420"/>
                    <a:gd name="T16" fmla="*/ 30 w 36"/>
                    <a:gd name="T17" fmla="*/ 378 h 420"/>
                    <a:gd name="T18" fmla="*/ 30 w 36"/>
                    <a:gd name="T19" fmla="*/ 396 h 420"/>
                    <a:gd name="T20" fmla="*/ 36 w 36"/>
                    <a:gd name="T21" fmla="*/ 414 h 420"/>
                    <a:gd name="T22" fmla="*/ 36 w 36"/>
                    <a:gd name="T23" fmla="*/ 420 h 4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36" h="420">
                      <a:moveTo>
                        <a:pt x="0" y="0"/>
                      </a:moveTo>
                      <a:lnTo>
                        <a:pt x="0" y="18"/>
                      </a:lnTo>
                      <a:lnTo>
                        <a:pt x="6" y="42"/>
                      </a:lnTo>
                      <a:lnTo>
                        <a:pt x="6" y="102"/>
                      </a:lnTo>
                      <a:lnTo>
                        <a:pt x="12" y="168"/>
                      </a:lnTo>
                      <a:lnTo>
                        <a:pt x="18" y="234"/>
                      </a:lnTo>
                      <a:lnTo>
                        <a:pt x="24" y="300"/>
                      </a:lnTo>
                      <a:lnTo>
                        <a:pt x="24" y="354"/>
                      </a:lnTo>
                      <a:lnTo>
                        <a:pt x="30" y="378"/>
                      </a:lnTo>
                      <a:lnTo>
                        <a:pt x="30" y="396"/>
                      </a:lnTo>
                      <a:lnTo>
                        <a:pt x="36" y="414"/>
                      </a:lnTo>
                      <a:lnTo>
                        <a:pt x="36" y="420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329" name="Freeform 593"/>
                <p:cNvSpPr>
                  <a:spLocks/>
                </p:cNvSpPr>
                <p:nvPr/>
              </p:nvSpPr>
              <p:spPr bwMode="auto">
                <a:xfrm>
                  <a:off x="3402" y="2172"/>
                  <a:ext cx="36" cy="228"/>
                </a:xfrm>
                <a:custGeom>
                  <a:avLst/>
                  <a:gdLst>
                    <a:gd name="T0" fmla="*/ 0 w 36"/>
                    <a:gd name="T1" fmla="*/ 228 h 228"/>
                    <a:gd name="T2" fmla="*/ 0 w 36"/>
                    <a:gd name="T3" fmla="*/ 228 h 228"/>
                    <a:gd name="T4" fmla="*/ 6 w 36"/>
                    <a:gd name="T5" fmla="*/ 228 h 228"/>
                    <a:gd name="T6" fmla="*/ 6 w 36"/>
                    <a:gd name="T7" fmla="*/ 216 h 228"/>
                    <a:gd name="T8" fmla="*/ 6 w 36"/>
                    <a:gd name="T9" fmla="*/ 204 h 228"/>
                    <a:gd name="T10" fmla="*/ 12 w 36"/>
                    <a:gd name="T11" fmla="*/ 168 h 228"/>
                    <a:gd name="T12" fmla="*/ 18 w 36"/>
                    <a:gd name="T13" fmla="*/ 120 h 228"/>
                    <a:gd name="T14" fmla="*/ 24 w 36"/>
                    <a:gd name="T15" fmla="*/ 78 h 228"/>
                    <a:gd name="T16" fmla="*/ 24 w 36"/>
                    <a:gd name="T17" fmla="*/ 36 h 228"/>
                    <a:gd name="T18" fmla="*/ 30 w 36"/>
                    <a:gd name="T19" fmla="*/ 18 h 228"/>
                    <a:gd name="T20" fmla="*/ 30 w 36"/>
                    <a:gd name="T21" fmla="*/ 6 h 228"/>
                    <a:gd name="T22" fmla="*/ 36 w 36"/>
                    <a:gd name="T23" fmla="*/ 0 h 228"/>
                    <a:gd name="T24" fmla="*/ 36 w 36"/>
                    <a:gd name="T25" fmla="*/ 0 h 2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6" h="228">
                      <a:moveTo>
                        <a:pt x="0" y="228"/>
                      </a:moveTo>
                      <a:lnTo>
                        <a:pt x="0" y="228"/>
                      </a:lnTo>
                      <a:lnTo>
                        <a:pt x="6" y="228"/>
                      </a:lnTo>
                      <a:lnTo>
                        <a:pt x="6" y="216"/>
                      </a:lnTo>
                      <a:lnTo>
                        <a:pt x="6" y="204"/>
                      </a:lnTo>
                      <a:lnTo>
                        <a:pt x="12" y="168"/>
                      </a:lnTo>
                      <a:lnTo>
                        <a:pt x="18" y="120"/>
                      </a:lnTo>
                      <a:lnTo>
                        <a:pt x="24" y="78"/>
                      </a:lnTo>
                      <a:lnTo>
                        <a:pt x="24" y="36"/>
                      </a:lnTo>
                      <a:lnTo>
                        <a:pt x="30" y="18"/>
                      </a:lnTo>
                      <a:lnTo>
                        <a:pt x="30" y="6"/>
                      </a:lnTo>
                      <a:lnTo>
                        <a:pt x="36" y="0"/>
                      </a:lnTo>
                      <a:lnTo>
                        <a:pt x="36" y="0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330" name="Freeform 594"/>
                <p:cNvSpPr>
                  <a:spLocks/>
                </p:cNvSpPr>
                <p:nvPr/>
              </p:nvSpPr>
              <p:spPr bwMode="auto">
                <a:xfrm>
                  <a:off x="3438" y="2172"/>
                  <a:ext cx="36" cy="300"/>
                </a:xfrm>
                <a:custGeom>
                  <a:avLst/>
                  <a:gdLst>
                    <a:gd name="T0" fmla="*/ 0 w 36"/>
                    <a:gd name="T1" fmla="*/ 0 h 300"/>
                    <a:gd name="T2" fmla="*/ 0 w 36"/>
                    <a:gd name="T3" fmla="*/ 6 h 300"/>
                    <a:gd name="T4" fmla="*/ 6 w 36"/>
                    <a:gd name="T5" fmla="*/ 18 h 300"/>
                    <a:gd name="T6" fmla="*/ 6 w 36"/>
                    <a:gd name="T7" fmla="*/ 36 h 300"/>
                    <a:gd name="T8" fmla="*/ 12 w 36"/>
                    <a:gd name="T9" fmla="*/ 60 h 300"/>
                    <a:gd name="T10" fmla="*/ 12 w 36"/>
                    <a:gd name="T11" fmla="*/ 108 h 300"/>
                    <a:gd name="T12" fmla="*/ 18 w 36"/>
                    <a:gd name="T13" fmla="*/ 168 h 300"/>
                    <a:gd name="T14" fmla="*/ 24 w 36"/>
                    <a:gd name="T15" fmla="*/ 228 h 300"/>
                    <a:gd name="T16" fmla="*/ 24 w 36"/>
                    <a:gd name="T17" fmla="*/ 252 h 300"/>
                    <a:gd name="T18" fmla="*/ 30 w 36"/>
                    <a:gd name="T19" fmla="*/ 270 h 300"/>
                    <a:gd name="T20" fmla="*/ 30 w 36"/>
                    <a:gd name="T21" fmla="*/ 288 h 300"/>
                    <a:gd name="T22" fmla="*/ 30 w 36"/>
                    <a:gd name="T23" fmla="*/ 294 h 300"/>
                    <a:gd name="T24" fmla="*/ 36 w 36"/>
                    <a:gd name="T25" fmla="*/ 300 h 300"/>
                    <a:gd name="T26" fmla="*/ 36 w 36"/>
                    <a:gd name="T27" fmla="*/ 294 h 3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6" h="300">
                      <a:moveTo>
                        <a:pt x="0" y="0"/>
                      </a:moveTo>
                      <a:lnTo>
                        <a:pt x="0" y="6"/>
                      </a:lnTo>
                      <a:lnTo>
                        <a:pt x="6" y="18"/>
                      </a:lnTo>
                      <a:lnTo>
                        <a:pt x="6" y="36"/>
                      </a:lnTo>
                      <a:lnTo>
                        <a:pt x="12" y="60"/>
                      </a:lnTo>
                      <a:lnTo>
                        <a:pt x="12" y="108"/>
                      </a:lnTo>
                      <a:lnTo>
                        <a:pt x="18" y="168"/>
                      </a:lnTo>
                      <a:lnTo>
                        <a:pt x="24" y="228"/>
                      </a:lnTo>
                      <a:lnTo>
                        <a:pt x="24" y="252"/>
                      </a:lnTo>
                      <a:lnTo>
                        <a:pt x="30" y="270"/>
                      </a:lnTo>
                      <a:lnTo>
                        <a:pt x="30" y="288"/>
                      </a:lnTo>
                      <a:lnTo>
                        <a:pt x="30" y="294"/>
                      </a:lnTo>
                      <a:lnTo>
                        <a:pt x="36" y="300"/>
                      </a:lnTo>
                      <a:lnTo>
                        <a:pt x="36" y="294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331" name="Freeform 595"/>
                <p:cNvSpPr>
                  <a:spLocks/>
                </p:cNvSpPr>
                <p:nvPr/>
              </p:nvSpPr>
              <p:spPr bwMode="auto">
                <a:xfrm>
                  <a:off x="3474" y="1878"/>
                  <a:ext cx="30" cy="588"/>
                </a:xfrm>
                <a:custGeom>
                  <a:avLst/>
                  <a:gdLst>
                    <a:gd name="T0" fmla="*/ 0 w 30"/>
                    <a:gd name="T1" fmla="*/ 588 h 588"/>
                    <a:gd name="T2" fmla="*/ 0 w 30"/>
                    <a:gd name="T3" fmla="*/ 576 h 588"/>
                    <a:gd name="T4" fmla="*/ 6 w 30"/>
                    <a:gd name="T5" fmla="*/ 552 h 588"/>
                    <a:gd name="T6" fmla="*/ 6 w 30"/>
                    <a:gd name="T7" fmla="*/ 516 h 588"/>
                    <a:gd name="T8" fmla="*/ 6 w 30"/>
                    <a:gd name="T9" fmla="*/ 480 h 588"/>
                    <a:gd name="T10" fmla="*/ 12 w 30"/>
                    <a:gd name="T11" fmla="*/ 438 h 588"/>
                    <a:gd name="T12" fmla="*/ 12 w 30"/>
                    <a:gd name="T13" fmla="*/ 390 h 588"/>
                    <a:gd name="T14" fmla="*/ 12 w 30"/>
                    <a:gd name="T15" fmla="*/ 288 h 588"/>
                    <a:gd name="T16" fmla="*/ 18 w 30"/>
                    <a:gd name="T17" fmla="*/ 186 h 588"/>
                    <a:gd name="T18" fmla="*/ 18 w 30"/>
                    <a:gd name="T19" fmla="*/ 138 h 588"/>
                    <a:gd name="T20" fmla="*/ 24 w 30"/>
                    <a:gd name="T21" fmla="*/ 96 h 588"/>
                    <a:gd name="T22" fmla="*/ 24 w 30"/>
                    <a:gd name="T23" fmla="*/ 60 h 588"/>
                    <a:gd name="T24" fmla="*/ 24 w 30"/>
                    <a:gd name="T25" fmla="*/ 30 h 588"/>
                    <a:gd name="T26" fmla="*/ 30 w 30"/>
                    <a:gd name="T27" fmla="*/ 12 h 588"/>
                    <a:gd name="T28" fmla="*/ 30 w 30"/>
                    <a:gd name="T29" fmla="*/ 0 h 5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30" h="588">
                      <a:moveTo>
                        <a:pt x="0" y="588"/>
                      </a:moveTo>
                      <a:lnTo>
                        <a:pt x="0" y="576"/>
                      </a:lnTo>
                      <a:lnTo>
                        <a:pt x="6" y="552"/>
                      </a:lnTo>
                      <a:lnTo>
                        <a:pt x="6" y="516"/>
                      </a:lnTo>
                      <a:lnTo>
                        <a:pt x="6" y="480"/>
                      </a:lnTo>
                      <a:lnTo>
                        <a:pt x="12" y="438"/>
                      </a:lnTo>
                      <a:lnTo>
                        <a:pt x="12" y="390"/>
                      </a:lnTo>
                      <a:lnTo>
                        <a:pt x="12" y="288"/>
                      </a:lnTo>
                      <a:lnTo>
                        <a:pt x="18" y="186"/>
                      </a:lnTo>
                      <a:lnTo>
                        <a:pt x="18" y="138"/>
                      </a:lnTo>
                      <a:lnTo>
                        <a:pt x="24" y="96"/>
                      </a:lnTo>
                      <a:lnTo>
                        <a:pt x="24" y="60"/>
                      </a:lnTo>
                      <a:lnTo>
                        <a:pt x="24" y="30"/>
                      </a:lnTo>
                      <a:lnTo>
                        <a:pt x="30" y="12"/>
                      </a:lnTo>
                      <a:lnTo>
                        <a:pt x="30" y="0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332" name="Freeform 596"/>
                <p:cNvSpPr>
                  <a:spLocks/>
                </p:cNvSpPr>
                <p:nvPr/>
              </p:nvSpPr>
              <p:spPr bwMode="auto">
                <a:xfrm>
                  <a:off x="3504" y="1878"/>
                  <a:ext cx="36" cy="414"/>
                </a:xfrm>
                <a:custGeom>
                  <a:avLst/>
                  <a:gdLst>
                    <a:gd name="T0" fmla="*/ 0 w 36"/>
                    <a:gd name="T1" fmla="*/ 0 h 414"/>
                    <a:gd name="T2" fmla="*/ 0 w 36"/>
                    <a:gd name="T3" fmla="*/ 0 h 414"/>
                    <a:gd name="T4" fmla="*/ 6 w 36"/>
                    <a:gd name="T5" fmla="*/ 6 h 414"/>
                    <a:gd name="T6" fmla="*/ 6 w 36"/>
                    <a:gd name="T7" fmla="*/ 24 h 414"/>
                    <a:gd name="T8" fmla="*/ 6 w 36"/>
                    <a:gd name="T9" fmla="*/ 42 h 414"/>
                    <a:gd name="T10" fmla="*/ 12 w 36"/>
                    <a:gd name="T11" fmla="*/ 66 h 414"/>
                    <a:gd name="T12" fmla="*/ 12 w 36"/>
                    <a:gd name="T13" fmla="*/ 102 h 414"/>
                    <a:gd name="T14" fmla="*/ 18 w 36"/>
                    <a:gd name="T15" fmla="*/ 168 h 414"/>
                    <a:gd name="T16" fmla="*/ 24 w 36"/>
                    <a:gd name="T17" fmla="*/ 246 h 414"/>
                    <a:gd name="T18" fmla="*/ 24 w 36"/>
                    <a:gd name="T19" fmla="*/ 318 h 414"/>
                    <a:gd name="T20" fmla="*/ 30 w 36"/>
                    <a:gd name="T21" fmla="*/ 348 h 414"/>
                    <a:gd name="T22" fmla="*/ 30 w 36"/>
                    <a:gd name="T23" fmla="*/ 372 h 414"/>
                    <a:gd name="T24" fmla="*/ 36 w 36"/>
                    <a:gd name="T25" fmla="*/ 396 h 414"/>
                    <a:gd name="T26" fmla="*/ 36 w 36"/>
                    <a:gd name="T27" fmla="*/ 414 h 4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6" h="414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6" y="6"/>
                      </a:lnTo>
                      <a:lnTo>
                        <a:pt x="6" y="24"/>
                      </a:lnTo>
                      <a:lnTo>
                        <a:pt x="6" y="42"/>
                      </a:lnTo>
                      <a:lnTo>
                        <a:pt x="12" y="66"/>
                      </a:lnTo>
                      <a:lnTo>
                        <a:pt x="12" y="102"/>
                      </a:lnTo>
                      <a:lnTo>
                        <a:pt x="18" y="168"/>
                      </a:lnTo>
                      <a:lnTo>
                        <a:pt x="24" y="246"/>
                      </a:lnTo>
                      <a:lnTo>
                        <a:pt x="24" y="318"/>
                      </a:lnTo>
                      <a:lnTo>
                        <a:pt x="30" y="348"/>
                      </a:lnTo>
                      <a:lnTo>
                        <a:pt x="30" y="372"/>
                      </a:lnTo>
                      <a:lnTo>
                        <a:pt x="36" y="396"/>
                      </a:lnTo>
                      <a:lnTo>
                        <a:pt x="36" y="414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333" name="Freeform 597"/>
                <p:cNvSpPr>
                  <a:spLocks/>
                </p:cNvSpPr>
                <p:nvPr/>
              </p:nvSpPr>
              <p:spPr bwMode="auto">
                <a:xfrm>
                  <a:off x="3540" y="2292"/>
                  <a:ext cx="36" cy="12"/>
                </a:xfrm>
                <a:custGeom>
                  <a:avLst/>
                  <a:gdLst>
                    <a:gd name="T0" fmla="*/ 0 w 36"/>
                    <a:gd name="T1" fmla="*/ 0 h 12"/>
                    <a:gd name="T2" fmla="*/ 6 w 36"/>
                    <a:gd name="T3" fmla="*/ 12 h 12"/>
                    <a:gd name="T4" fmla="*/ 18 w 36"/>
                    <a:gd name="T5" fmla="*/ 12 h 12"/>
                    <a:gd name="T6" fmla="*/ 30 w 36"/>
                    <a:gd name="T7" fmla="*/ 12 h 12"/>
                    <a:gd name="T8" fmla="*/ 36 w 36"/>
                    <a:gd name="T9" fmla="*/ 1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2">
                      <a:moveTo>
                        <a:pt x="0" y="0"/>
                      </a:moveTo>
                      <a:lnTo>
                        <a:pt x="6" y="12"/>
                      </a:lnTo>
                      <a:lnTo>
                        <a:pt x="18" y="12"/>
                      </a:lnTo>
                      <a:lnTo>
                        <a:pt x="30" y="12"/>
                      </a:lnTo>
                      <a:lnTo>
                        <a:pt x="36" y="12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</p:grpSp>
          <p:grpSp>
            <p:nvGrpSpPr>
              <p:cNvPr id="117334" name="Group 598"/>
              <p:cNvGrpSpPr>
                <a:grpSpLocks/>
              </p:cNvGrpSpPr>
              <p:nvPr/>
            </p:nvGrpSpPr>
            <p:grpSpPr bwMode="auto">
              <a:xfrm rot="5400000">
                <a:off x="1610" y="2666"/>
                <a:ext cx="1286" cy="198"/>
                <a:chOff x="1447" y="1749"/>
                <a:chExt cx="2042" cy="963"/>
              </a:xfrm>
            </p:grpSpPr>
            <p:sp>
              <p:nvSpPr>
                <p:cNvPr id="117335" name="Freeform 599"/>
                <p:cNvSpPr>
                  <a:spLocks/>
                </p:cNvSpPr>
                <p:nvPr/>
              </p:nvSpPr>
              <p:spPr bwMode="auto">
                <a:xfrm>
                  <a:off x="1447" y="1965"/>
                  <a:ext cx="43" cy="632"/>
                </a:xfrm>
                <a:custGeom>
                  <a:avLst/>
                  <a:gdLst>
                    <a:gd name="T0" fmla="*/ 0 w 43"/>
                    <a:gd name="T1" fmla="*/ 0 h 632"/>
                    <a:gd name="T2" fmla="*/ 7 w 43"/>
                    <a:gd name="T3" fmla="*/ 86 h 632"/>
                    <a:gd name="T4" fmla="*/ 14 w 43"/>
                    <a:gd name="T5" fmla="*/ 172 h 632"/>
                    <a:gd name="T6" fmla="*/ 22 w 43"/>
                    <a:gd name="T7" fmla="*/ 352 h 632"/>
                    <a:gd name="T8" fmla="*/ 29 w 43"/>
                    <a:gd name="T9" fmla="*/ 438 h 632"/>
                    <a:gd name="T10" fmla="*/ 36 w 43"/>
                    <a:gd name="T11" fmla="*/ 517 h 632"/>
                    <a:gd name="T12" fmla="*/ 36 w 43"/>
                    <a:gd name="T13" fmla="*/ 582 h 632"/>
                    <a:gd name="T14" fmla="*/ 43 w 43"/>
                    <a:gd name="T15" fmla="*/ 632 h 6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3" h="632">
                      <a:moveTo>
                        <a:pt x="0" y="0"/>
                      </a:moveTo>
                      <a:lnTo>
                        <a:pt x="7" y="86"/>
                      </a:lnTo>
                      <a:lnTo>
                        <a:pt x="14" y="172"/>
                      </a:lnTo>
                      <a:lnTo>
                        <a:pt x="22" y="352"/>
                      </a:lnTo>
                      <a:lnTo>
                        <a:pt x="29" y="438"/>
                      </a:lnTo>
                      <a:lnTo>
                        <a:pt x="36" y="517"/>
                      </a:lnTo>
                      <a:lnTo>
                        <a:pt x="36" y="582"/>
                      </a:lnTo>
                      <a:lnTo>
                        <a:pt x="43" y="632"/>
                      </a:lnTo>
                    </a:path>
                  </a:pathLst>
                </a:custGeom>
                <a:noFill/>
                <a:ln w="11113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336" name="Freeform 600"/>
                <p:cNvSpPr>
                  <a:spLocks/>
                </p:cNvSpPr>
                <p:nvPr/>
              </p:nvSpPr>
              <p:spPr bwMode="auto">
                <a:xfrm>
                  <a:off x="1490" y="2597"/>
                  <a:ext cx="36" cy="15"/>
                </a:xfrm>
                <a:custGeom>
                  <a:avLst/>
                  <a:gdLst>
                    <a:gd name="T0" fmla="*/ 0 w 36"/>
                    <a:gd name="T1" fmla="*/ 0 h 15"/>
                    <a:gd name="T2" fmla="*/ 7 w 36"/>
                    <a:gd name="T3" fmla="*/ 8 h 15"/>
                    <a:gd name="T4" fmla="*/ 15 w 36"/>
                    <a:gd name="T5" fmla="*/ 15 h 15"/>
                    <a:gd name="T6" fmla="*/ 29 w 36"/>
                    <a:gd name="T7" fmla="*/ 15 h 15"/>
                    <a:gd name="T8" fmla="*/ 36 w 36"/>
                    <a:gd name="T9" fmla="*/ 8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5">
                      <a:moveTo>
                        <a:pt x="0" y="0"/>
                      </a:moveTo>
                      <a:lnTo>
                        <a:pt x="7" y="8"/>
                      </a:lnTo>
                      <a:lnTo>
                        <a:pt x="15" y="15"/>
                      </a:lnTo>
                      <a:lnTo>
                        <a:pt x="29" y="15"/>
                      </a:lnTo>
                      <a:lnTo>
                        <a:pt x="36" y="8"/>
                      </a:lnTo>
                    </a:path>
                  </a:pathLst>
                </a:custGeom>
                <a:noFill/>
                <a:ln w="11113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337" name="Freeform 601"/>
                <p:cNvSpPr>
                  <a:spLocks/>
                </p:cNvSpPr>
                <p:nvPr/>
              </p:nvSpPr>
              <p:spPr bwMode="auto">
                <a:xfrm>
                  <a:off x="1526" y="2080"/>
                  <a:ext cx="43" cy="525"/>
                </a:xfrm>
                <a:custGeom>
                  <a:avLst/>
                  <a:gdLst>
                    <a:gd name="T0" fmla="*/ 0 w 43"/>
                    <a:gd name="T1" fmla="*/ 525 h 525"/>
                    <a:gd name="T2" fmla="*/ 0 w 43"/>
                    <a:gd name="T3" fmla="*/ 503 h 525"/>
                    <a:gd name="T4" fmla="*/ 7 w 43"/>
                    <a:gd name="T5" fmla="*/ 481 h 525"/>
                    <a:gd name="T6" fmla="*/ 7 w 43"/>
                    <a:gd name="T7" fmla="*/ 410 h 525"/>
                    <a:gd name="T8" fmla="*/ 14 w 43"/>
                    <a:gd name="T9" fmla="*/ 331 h 525"/>
                    <a:gd name="T10" fmla="*/ 22 w 43"/>
                    <a:gd name="T11" fmla="*/ 251 h 525"/>
                    <a:gd name="T12" fmla="*/ 29 w 43"/>
                    <a:gd name="T13" fmla="*/ 165 h 525"/>
                    <a:gd name="T14" fmla="*/ 29 w 43"/>
                    <a:gd name="T15" fmla="*/ 93 h 525"/>
                    <a:gd name="T16" fmla="*/ 36 w 43"/>
                    <a:gd name="T17" fmla="*/ 57 h 525"/>
                    <a:gd name="T18" fmla="*/ 36 w 43"/>
                    <a:gd name="T19" fmla="*/ 36 h 525"/>
                    <a:gd name="T20" fmla="*/ 43 w 43"/>
                    <a:gd name="T21" fmla="*/ 14 h 525"/>
                    <a:gd name="T22" fmla="*/ 43 w 43"/>
                    <a:gd name="T23" fmla="*/ 0 h 5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43" h="525">
                      <a:moveTo>
                        <a:pt x="0" y="525"/>
                      </a:moveTo>
                      <a:lnTo>
                        <a:pt x="0" y="503"/>
                      </a:lnTo>
                      <a:lnTo>
                        <a:pt x="7" y="481"/>
                      </a:lnTo>
                      <a:lnTo>
                        <a:pt x="7" y="410"/>
                      </a:lnTo>
                      <a:lnTo>
                        <a:pt x="14" y="331"/>
                      </a:lnTo>
                      <a:lnTo>
                        <a:pt x="22" y="251"/>
                      </a:lnTo>
                      <a:lnTo>
                        <a:pt x="29" y="165"/>
                      </a:lnTo>
                      <a:lnTo>
                        <a:pt x="29" y="93"/>
                      </a:lnTo>
                      <a:lnTo>
                        <a:pt x="36" y="57"/>
                      </a:lnTo>
                      <a:lnTo>
                        <a:pt x="36" y="36"/>
                      </a:lnTo>
                      <a:lnTo>
                        <a:pt x="43" y="14"/>
                      </a:lnTo>
                      <a:lnTo>
                        <a:pt x="43" y="0"/>
                      </a:lnTo>
                    </a:path>
                  </a:pathLst>
                </a:custGeom>
                <a:noFill/>
                <a:ln w="11113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338" name="Freeform 602"/>
                <p:cNvSpPr>
                  <a:spLocks/>
                </p:cNvSpPr>
                <p:nvPr/>
              </p:nvSpPr>
              <p:spPr bwMode="auto">
                <a:xfrm>
                  <a:off x="1569" y="2073"/>
                  <a:ext cx="43" cy="237"/>
                </a:xfrm>
                <a:custGeom>
                  <a:avLst/>
                  <a:gdLst>
                    <a:gd name="T0" fmla="*/ 0 w 43"/>
                    <a:gd name="T1" fmla="*/ 7 h 237"/>
                    <a:gd name="T2" fmla="*/ 0 w 43"/>
                    <a:gd name="T3" fmla="*/ 0 h 237"/>
                    <a:gd name="T4" fmla="*/ 7 w 43"/>
                    <a:gd name="T5" fmla="*/ 0 h 237"/>
                    <a:gd name="T6" fmla="*/ 7 w 43"/>
                    <a:gd name="T7" fmla="*/ 7 h 237"/>
                    <a:gd name="T8" fmla="*/ 15 w 43"/>
                    <a:gd name="T9" fmla="*/ 36 h 237"/>
                    <a:gd name="T10" fmla="*/ 22 w 43"/>
                    <a:gd name="T11" fmla="*/ 72 h 237"/>
                    <a:gd name="T12" fmla="*/ 29 w 43"/>
                    <a:gd name="T13" fmla="*/ 115 h 237"/>
                    <a:gd name="T14" fmla="*/ 29 w 43"/>
                    <a:gd name="T15" fmla="*/ 158 h 237"/>
                    <a:gd name="T16" fmla="*/ 36 w 43"/>
                    <a:gd name="T17" fmla="*/ 201 h 237"/>
                    <a:gd name="T18" fmla="*/ 43 w 43"/>
                    <a:gd name="T19" fmla="*/ 237 h 2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43" h="237">
                      <a:moveTo>
                        <a:pt x="0" y="7"/>
                      </a:moveTo>
                      <a:lnTo>
                        <a:pt x="0" y="0"/>
                      </a:lnTo>
                      <a:lnTo>
                        <a:pt x="7" y="0"/>
                      </a:lnTo>
                      <a:lnTo>
                        <a:pt x="7" y="7"/>
                      </a:lnTo>
                      <a:lnTo>
                        <a:pt x="15" y="36"/>
                      </a:lnTo>
                      <a:lnTo>
                        <a:pt x="22" y="72"/>
                      </a:lnTo>
                      <a:lnTo>
                        <a:pt x="29" y="115"/>
                      </a:lnTo>
                      <a:lnTo>
                        <a:pt x="29" y="158"/>
                      </a:lnTo>
                      <a:lnTo>
                        <a:pt x="36" y="201"/>
                      </a:lnTo>
                      <a:lnTo>
                        <a:pt x="43" y="237"/>
                      </a:lnTo>
                    </a:path>
                  </a:pathLst>
                </a:custGeom>
                <a:noFill/>
                <a:ln w="11113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339" name="Freeform 603"/>
                <p:cNvSpPr>
                  <a:spLocks/>
                </p:cNvSpPr>
                <p:nvPr/>
              </p:nvSpPr>
              <p:spPr bwMode="auto">
                <a:xfrm>
                  <a:off x="1612" y="2310"/>
                  <a:ext cx="44" cy="316"/>
                </a:xfrm>
                <a:custGeom>
                  <a:avLst/>
                  <a:gdLst>
                    <a:gd name="T0" fmla="*/ 0 w 44"/>
                    <a:gd name="T1" fmla="*/ 0 h 316"/>
                    <a:gd name="T2" fmla="*/ 8 w 44"/>
                    <a:gd name="T3" fmla="*/ 43 h 316"/>
                    <a:gd name="T4" fmla="*/ 8 w 44"/>
                    <a:gd name="T5" fmla="*/ 86 h 316"/>
                    <a:gd name="T6" fmla="*/ 22 w 44"/>
                    <a:gd name="T7" fmla="*/ 194 h 316"/>
                    <a:gd name="T8" fmla="*/ 29 w 44"/>
                    <a:gd name="T9" fmla="*/ 237 h 316"/>
                    <a:gd name="T10" fmla="*/ 29 w 44"/>
                    <a:gd name="T11" fmla="*/ 280 h 316"/>
                    <a:gd name="T12" fmla="*/ 36 w 44"/>
                    <a:gd name="T13" fmla="*/ 309 h 316"/>
                    <a:gd name="T14" fmla="*/ 44 w 44"/>
                    <a:gd name="T15" fmla="*/ 316 h 3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4" h="316">
                      <a:moveTo>
                        <a:pt x="0" y="0"/>
                      </a:moveTo>
                      <a:lnTo>
                        <a:pt x="8" y="43"/>
                      </a:lnTo>
                      <a:lnTo>
                        <a:pt x="8" y="86"/>
                      </a:lnTo>
                      <a:lnTo>
                        <a:pt x="22" y="194"/>
                      </a:lnTo>
                      <a:lnTo>
                        <a:pt x="29" y="237"/>
                      </a:lnTo>
                      <a:lnTo>
                        <a:pt x="29" y="280"/>
                      </a:lnTo>
                      <a:lnTo>
                        <a:pt x="36" y="309"/>
                      </a:lnTo>
                      <a:lnTo>
                        <a:pt x="44" y="316"/>
                      </a:lnTo>
                    </a:path>
                  </a:pathLst>
                </a:custGeom>
                <a:noFill/>
                <a:ln w="11113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340" name="Freeform 604"/>
                <p:cNvSpPr>
                  <a:spLocks/>
                </p:cNvSpPr>
                <p:nvPr/>
              </p:nvSpPr>
              <p:spPr bwMode="auto">
                <a:xfrm>
                  <a:off x="1656" y="2303"/>
                  <a:ext cx="43" cy="323"/>
                </a:xfrm>
                <a:custGeom>
                  <a:avLst/>
                  <a:gdLst>
                    <a:gd name="T0" fmla="*/ 0 w 43"/>
                    <a:gd name="T1" fmla="*/ 323 h 323"/>
                    <a:gd name="T2" fmla="*/ 7 w 43"/>
                    <a:gd name="T3" fmla="*/ 316 h 323"/>
                    <a:gd name="T4" fmla="*/ 14 w 43"/>
                    <a:gd name="T5" fmla="*/ 294 h 323"/>
                    <a:gd name="T6" fmla="*/ 14 w 43"/>
                    <a:gd name="T7" fmla="*/ 258 h 323"/>
                    <a:gd name="T8" fmla="*/ 21 w 43"/>
                    <a:gd name="T9" fmla="*/ 215 h 323"/>
                    <a:gd name="T10" fmla="*/ 28 w 43"/>
                    <a:gd name="T11" fmla="*/ 165 h 323"/>
                    <a:gd name="T12" fmla="*/ 35 w 43"/>
                    <a:gd name="T13" fmla="*/ 108 h 323"/>
                    <a:gd name="T14" fmla="*/ 43 w 43"/>
                    <a:gd name="T15" fmla="*/ 0 h 3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3" h="323">
                      <a:moveTo>
                        <a:pt x="0" y="323"/>
                      </a:moveTo>
                      <a:lnTo>
                        <a:pt x="7" y="316"/>
                      </a:lnTo>
                      <a:lnTo>
                        <a:pt x="14" y="294"/>
                      </a:lnTo>
                      <a:lnTo>
                        <a:pt x="14" y="258"/>
                      </a:lnTo>
                      <a:lnTo>
                        <a:pt x="21" y="215"/>
                      </a:lnTo>
                      <a:lnTo>
                        <a:pt x="28" y="165"/>
                      </a:lnTo>
                      <a:lnTo>
                        <a:pt x="35" y="108"/>
                      </a:lnTo>
                      <a:lnTo>
                        <a:pt x="43" y="0"/>
                      </a:lnTo>
                    </a:path>
                  </a:pathLst>
                </a:custGeom>
                <a:noFill/>
                <a:ln w="11113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341" name="Freeform 605"/>
                <p:cNvSpPr>
                  <a:spLocks/>
                </p:cNvSpPr>
                <p:nvPr/>
              </p:nvSpPr>
              <p:spPr bwMode="auto">
                <a:xfrm>
                  <a:off x="1699" y="1799"/>
                  <a:ext cx="36" cy="504"/>
                </a:xfrm>
                <a:custGeom>
                  <a:avLst/>
                  <a:gdLst>
                    <a:gd name="T0" fmla="*/ 0 w 36"/>
                    <a:gd name="T1" fmla="*/ 504 h 504"/>
                    <a:gd name="T2" fmla="*/ 0 w 36"/>
                    <a:gd name="T3" fmla="*/ 475 h 504"/>
                    <a:gd name="T4" fmla="*/ 7 w 36"/>
                    <a:gd name="T5" fmla="*/ 439 h 504"/>
                    <a:gd name="T6" fmla="*/ 7 w 36"/>
                    <a:gd name="T7" fmla="*/ 360 h 504"/>
                    <a:gd name="T8" fmla="*/ 14 w 36"/>
                    <a:gd name="T9" fmla="*/ 266 h 504"/>
                    <a:gd name="T10" fmla="*/ 14 w 36"/>
                    <a:gd name="T11" fmla="*/ 180 h 504"/>
                    <a:gd name="T12" fmla="*/ 21 w 36"/>
                    <a:gd name="T13" fmla="*/ 101 h 504"/>
                    <a:gd name="T14" fmla="*/ 21 w 36"/>
                    <a:gd name="T15" fmla="*/ 65 h 504"/>
                    <a:gd name="T16" fmla="*/ 28 w 36"/>
                    <a:gd name="T17" fmla="*/ 36 h 504"/>
                    <a:gd name="T18" fmla="*/ 28 w 36"/>
                    <a:gd name="T19" fmla="*/ 15 h 504"/>
                    <a:gd name="T20" fmla="*/ 28 w 36"/>
                    <a:gd name="T21" fmla="*/ 0 h 504"/>
                    <a:gd name="T22" fmla="*/ 36 w 36"/>
                    <a:gd name="T23" fmla="*/ 0 h 504"/>
                    <a:gd name="T24" fmla="*/ 36 w 36"/>
                    <a:gd name="T25" fmla="*/ 8 h 5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6" h="504">
                      <a:moveTo>
                        <a:pt x="0" y="504"/>
                      </a:moveTo>
                      <a:lnTo>
                        <a:pt x="0" y="475"/>
                      </a:lnTo>
                      <a:lnTo>
                        <a:pt x="7" y="439"/>
                      </a:lnTo>
                      <a:lnTo>
                        <a:pt x="7" y="360"/>
                      </a:lnTo>
                      <a:lnTo>
                        <a:pt x="14" y="266"/>
                      </a:lnTo>
                      <a:lnTo>
                        <a:pt x="14" y="180"/>
                      </a:lnTo>
                      <a:lnTo>
                        <a:pt x="21" y="101"/>
                      </a:lnTo>
                      <a:lnTo>
                        <a:pt x="21" y="65"/>
                      </a:lnTo>
                      <a:lnTo>
                        <a:pt x="28" y="36"/>
                      </a:lnTo>
                      <a:lnTo>
                        <a:pt x="28" y="15"/>
                      </a:lnTo>
                      <a:lnTo>
                        <a:pt x="28" y="0"/>
                      </a:lnTo>
                      <a:lnTo>
                        <a:pt x="36" y="0"/>
                      </a:lnTo>
                      <a:lnTo>
                        <a:pt x="36" y="8"/>
                      </a:lnTo>
                    </a:path>
                  </a:pathLst>
                </a:custGeom>
                <a:noFill/>
                <a:ln w="11113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342" name="Freeform 606"/>
                <p:cNvSpPr>
                  <a:spLocks/>
                </p:cNvSpPr>
                <p:nvPr/>
              </p:nvSpPr>
              <p:spPr bwMode="auto">
                <a:xfrm>
                  <a:off x="1735" y="1807"/>
                  <a:ext cx="43" cy="905"/>
                </a:xfrm>
                <a:custGeom>
                  <a:avLst/>
                  <a:gdLst>
                    <a:gd name="T0" fmla="*/ 0 w 43"/>
                    <a:gd name="T1" fmla="*/ 0 h 905"/>
                    <a:gd name="T2" fmla="*/ 0 w 43"/>
                    <a:gd name="T3" fmla="*/ 21 h 905"/>
                    <a:gd name="T4" fmla="*/ 7 w 43"/>
                    <a:gd name="T5" fmla="*/ 57 h 905"/>
                    <a:gd name="T6" fmla="*/ 7 w 43"/>
                    <a:gd name="T7" fmla="*/ 107 h 905"/>
                    <a:gd name="T8" fmla="*/ 7 w 43"/>
                    <a:gd name="T9" fmla="*/ 165 h 905"/>
                    <a:gd name="T10" fmla="*/ 14 w 43"/>
                    <a:gd name="T11" fmla="*/ 230 h 905"/>
                    <a:gd name="T12" fmla="*/ 14 w 43"/>
                    <a:gd name="T13" fmla="*/ 302 h 905"/>
                    <a:gd name="T14" fmla="*/ 21 w 43"/>
                    <a:gd name="T15" fmla="*/ 460 h 905"/>
                    <a:gd name="T16" fmla="*/ 28 w 43"/>
                    <a:gd name="T17" fmla="*/ 618 h 905"/>
                    <a:gd name="T18" fmla="*/ 28 w 43"/>
                    <a:gd name="T19" fmla="*/ 690 h 905"/>
                    <a:gd name="T20" fmla="*/ 28 w 43"/>
                    <a:gd name="T21" fmla="*/ 754 h 905"/>
                    <a:gd name="T22" fmla="*/ 36 w 43"/>
                    <a:gd name="T23" fmla="*/ 812 h 905"/>
                    <a:gd name="T24" fmla="*/ 36 w 43"/>
                    <a:gd name="T25" fmla="*/ 855 h 905"/>
                    <a:gd name="T26" fmla="*/ 43 w 43"/>
                    <a:gd name="T27" fmla="*/ 891 h 905"/>
                    <a:gd name="T28" fmla="*/ 43 w 43"/>
                    <a:gd name="T29" fmla="*/ 905 h 9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43" h="905">
                      <a:moveTo>
                        <a:pt x="0" y="0"/>
                      </a:moveTo>
                      <a:lnTo>
                        <a:pt x="0" y="21"/>
                      </a:lnTo>
                      <a:lnTo>
                        <a:pt x="7" y="57"/>
                      </a:lnTo>
                      <a:lnTo>
                        <a:pt x="7" y="107"/>
                      </a:lnTo>
                      <a:lnTo>
                        <a:pt x="7" y="165"/>
                      </a:lnTo>
                      <a:lnTo>
                        <a:pt x="14" y="230"/>
                      </a:lnTo>
                      <a:lnTo>
                        <a:pt x="14" y="302"/>
                      </a:lnTo>
                      <a:lnTo>
                        <a:pt x="21" y="460"/>
                      </a:lnTo>
                      <a:lnTo>
                        <a:pt x="28" y="618"/>
                      </a:lnTo>
                      <a:lnTo>
                        <a:pt x="28" y="690"/>
                      </a:lnTo>
                      <a:lnTo>
                        <a:pt x="28" y="754"/>
                      </a:lnTo>
                      <a:lnTo>
                        <a:pt x="36" y="812"/>
                      </a:lnTo>
                      <a:lnTo>
                        <a:pt x="36" y="855"/>
                      </a:lnTo>
                      <a:lnTo>
                        <a:pt x="43" y="891"/>
                      </a:lnTo>
                      <a:lnTo>
                        <a:pt x="43" y="905"/>
                      </a:lnTo>
                    </a:path>
                  </a:pathLst>
                </a:custGeom>
                <a:noFill/>
                <a:ln w="11113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343" name="Freeform 607"/>
                <p:cNvSpPr>
                  <a:spLocks/>
                </p:cNvSpPr>
                <p:nvPr/>
              </p:nvSpPr>
              <p:spPr bwMode="auto">
                <a:xfrm>
                  <a:off x="1778" y="2073"/>
                  <a:ext cx="43" cy="639"/>
                </a:xfrm>
                <a:custGeom>
                  <a:avLst/>
                  <a:gdLst>
                    <a:gd name="T0" fmla="*/ 0 w 43"/>
                    <a:gd name="T1" fmla="*/ 639 h 639"/>
                    <a:gd name="T2" fmla="*/ 0 w 43"/>
                    <a:gd name="T3" fmla="*/ 639 h 639"/>
                    <a:gd name="T4" fmla="*/ 7 w 43"/>
                    <a:gd name="T5" fmla="*/ 625 h 639"/>
                    <a:gd name="T6" fmla="*/ 7 w 43"/>
                    <a:gd name="T7" fmla="*/ 604 h 639"/>
                    <a:gd name="T8" fmla="*/ 7 w 43"/>
                    <a:gd name="T9" fmla="*/ 560 h 639"/>
                    <a:gd name="T10" fmla="*/ 14 w 43"/>
                    <a:gd name="T11" fmla="*/ 517 h 639"/>
                    <a:gd name="T12" fmla="*/ 14 w 43"/>
                    <a:gd name="T13" fmla="*/ 467 h 639"/>
                    <a:gd name="T14" fmla="*/ 21 w 43"/>
                    <a:gd name="T15" fmla="*/ 352 h 639"/>
                    <a:gd name="T16" fmla="*/ 29 w 43"/>
                    <a:gd name="T17" fmla="*/ 230 h 639"/>
                    <a:gd name="T18" fmla="*/ 29 w 43"/>
                    <a:gd name="T19" fmla="*/ 172 h 639"/>
                    <a:gd name="T20" fmla="*/ 29 w 43"/>
                    <a:gd name="T21" fmla="*/ 122 h 639"/>
                    <a:gd name="T22" fmla="*/ 36 w 43"/>
                    <a:gd name="T23" fmla="*/ 79 h 639"/>
                    <a:gd name="T24" fmla="*/ 36 w 43"/>
                    <a:gd name="T25" fmla="*/ 43 h 639"/>
                    <a:gd name="T26" fmla="*/ 43 w 43"/>
                    <a:gd name="T27" fmla="*/ 14 h 639"/>
                    <a:gd name="T28" fmla="*/ 43 w 43"/>
                    <a:gd name="T29" fmla="*/ 0 h 6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43" h="639">
                      <a:moveTo>
                        <a:pt x="0" y="639"/>
                      </a:moveTo>
                      <a:lnTo>
                        <a:pt x="0" y="639"/>
                      </a:lnTo>
                      <a:lnTo>
                        <a:pt x="7" y="625"/>
                      </a:lnTo>
                      <a:lnTo>
                        <a:pt x="7" y="604"/>
                      </a:lnTo>
                      <a:lnTo>
                        <a:pt x="7" y="560"/>
                      </a:lnTo>
                      <a:lnTo>
                        <a:pt x="14" y="517"/>
                      </a:lnTo>
                      <a:lnTo>
                        <a:pt x="14" y="467"/>
                      </a:lnTo>
                      <a:lnTo>
                        <a:pt x="21" y="352"/>
                      </a:lnTo>
                      <a:lnTo>
                        <a:pt x="29" y="230"/>
                      </a:lnTo>
                      <a:lnTo>
                        <a:pt x="29" y="172"/>
                      </a:lnTo>
                      <a:lnTo>
                        <a:pt x="29" y="122"/>
                      </a:lnTo>
                      <a:lnTo>
                        <a:pt x="36" y="79"/>
                      </a:lnTo>
                      <a:lnTo>
                        <a:pt x="36" y="43"/>
                      </a:lnTo>
                      <a:lnTo>
                        <a:pt x="43" y="14"/>
                      </a:lnTo>
                      <a:lnTo>
                        <a:pt x="43" y="0"/>
                      </a:lnTo>
                    </a:path>
                  </a:pathLst>
                </a:custGeom>
                <a:noFill/>
                <a:ln w="11113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344" name="Freeform 608"/>
                <p:cNvSpPr>
                  <a:spLocks/>
                </p:cNvSpPr>
                <p:nvPr/>
              </p:nvSpPr>
              <p:spPr bwMode="auto">
                <a:xfrm>
                  <a:off x="1821" y="2073"/>
                  <a:ext cx="43" cy="409"/>
                </a:xfrm>
                <a:custGeom>
                  <a:avLst/>
                  <a:gdLst>
                    <a:gd name="T0" fmla="*/ 0 w 43"/>
                    <a:gd name="T1" fmla="*/ 0 h 409"/>
                    <a:gd name="T2" fmla="*/ 0 w 43"/>
                    <a:gd name="T3" fmla="*/ 0 h 409"/>
                    <a:gd name="T4" fmla="*/ 7 w 43"/>
                    <a:gd name="T5" fmla="*/ 7 h 409"/>
                    <a:gd name="T6" fmla="*/ 7 w 43"/>
                    <a:gd name="T7" fmla="*/ 28 h 409"/>
                    <a:gd name="T8" fmla="*/ 7 w 43"/>
                    <a:gd name="T9" fmla="*/ 57 h 409"/>
                    <a:gd name="T10" fmla="*/ 14 w 43"/>
                    <a:gd name="T11" fmla="*/ 86 h 409"/>
                    <a:gd name="T12" fmla="*/ 14 w 43"/>
                    <a:gd name="T13" fmla="*/ 129 h 409"/>
                    <a:gd name="T14" fmla="*/ 21 w 43"/>
                    <a:gd name="T15" fmla="*/ 208 h 409"/>
                    <a:gd name="T16" fmla="*/ 29 w 43"/>
                    <a:gd name="T17" fmla="*/ 294 h 409"/>
                    <a:gd name="T18" fmla="*/ 29 w 43"/>
                    <a:gd name="T19" fmla="*/ 330 h 409"/>
                    <a:gd name="T20" fmla="*/ 29 w 43"/>
                    <a:gd name="T21" fmla="*/ 359 h 409"/>
                    <a:gd name="T22" fmla="*/ 36 w 43"/>
                    <a:gd name="T23" fmla="*/ 388 h 409"/>
                    <a:gd name="T24" fmla="*/ 36 w 43"/>
                    <a:gd name="T25" fmla="*/ 402 h 409"/>
                    <a:gd name="T26" fmla="*/ 43 w 43"/>
                    <a:gd name="T27" fmla="*/ 409 h 409"/>
                    <a:gd name="T28" fmla="*/ 43 w 43"/>
                    <a:gd name="T29" fmla="*/ 409 h 40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43" h="409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7" y="7"/>
                      </a:lnTo>
                      <a:lnTo>
                        <a:pt x="7" y="28"/>
                      </a:lnTo>
                      <a:lnTo>
                        <a:pt x="7" y="57"/>
                      </a:lnTo>
                      <a:lnTo>
                        <a:pt x="14" y="86"/>
                      </a:lnTo>
                      <a:lnTo>
                        <a:pt x="14" y="129"/>
                      </a:lnTo>
                      <a:lnTo>
                        <a:pt x="21" y="208"/>
                      </a:lnTo>
                      <a:lnTo>
                        <a:pt x="29" y="294"/>
                      </a:lnTo>
                      <a:lnTo>
                        <a:pt x="29" y="330"/>
                      </a:lnTo>
                      <a:lnTo>
                        <a:pt x="29" y="359"/>
                      </a:lnTo>
                      <a:lnTo>
                        <a:pt x="36" y="388"/>
                      </a:lnTo>
                      <a:lnTo>
                        <a:pt x="36" y="402"/>
                      </a:lnTo>
                      <a:lnTo>
                        <a:pt x="43" y="409"/>
                      </a:lnTo>
                      <a:lnTo>
                        <a:pt x="43" y="409"/>
                      </a:lnTo>
                    </a:path>
                  </a:pathLst>
                </a:custGeom>
                <a:noFill/>
                <a:ln w="11113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345" name="Freeform 609"/>
                <p:cNvSpPr>
                  <a:spLocks/>
                </p:cNvSpPr>
                <p:nvPr/>
              </p:nvSpPr>
              <p:spPr bwMode="auto">
                <a:xfrm>
                  <a:off x="1864" y="1764"/>
                  <a:ext cx="43" cy="718"/>
                </a:xfrm>
                <a:custGeom>
                  <a:avLst/>
                  <a:gdLst>
                    <a:gd name="T0" fmla="*/ 0 w 43"/>
                    <a:gd name="T1" fmla="*/ 718 h 718"/>
                    <a:gd name="T2" fmla="*/ 0 w 43"/>
                    <a:gd name="T3" fmla="*/ 704 h 718"/>
                    <a:gd name="T4" fmla="*/ 7 w 43"/>
                    <a:gd name="T5" fmla="*/ 675 h 718"/>
                    <a:gd name="T6" fmla="*/ 7 w 43"/>
                    <a:gd name="T7" fmla="*/ 639 h 718"/>
                    <a:gd name="T8" fmla="*/ 14 w 43"/>
                    <a:gd name="T9" fmla="*/ 596 h 718"/>
                    <a:gd name="T10" fmla="*/ 14 w 43"/>
                    <a:gd name="T11" fmla="*/ 553 h 718"/>
                    <a:gd name="T12" fmla="*/ 14 w 43"/>
                    <a:gd name="T13" fmla="*/ 496 h 718"/>
                    <a:gd name="T14" fmla="*/ 22 w 43"/>
                    <a:gd name="T15" fmla="*/ 381 h 718"/>
                    <a:gd name="T16" fmla="*/ 29 w 43"/>
                    <a:gd name="T17" fmla="*/ 258 h 718"/>
                    <a:gd name="T18" fmla="*/ 36 w 43"/>
                    <a:gd name="T19" fmla="*/ 150 h 718"/>
                    <a:gd name="T20" fmla="*/ 36 w 43"/>
                    <a:gd name="T21" fmla="*/ 100 h 718"/>
                    <a:gd name="T22" fmla="*/ 36 w 43"/>
                    <a:gd name="T23" fmla="*/ 57 h 718"/>
                    <a:gd name="T24" fmla="*/ 43 w 43"/>
                    <a:gd name="T25" fmla="*/ 21 h 718"/>
                    <a:gd name="T26" fmla="*/ 43 w 43"/>
                    <a:gd name="T27" fmla="*/ 0 h 7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43" h="718">
                      <a:moveTo>
                        <a:pt x="0" y="718"/>
                      </a:moveTo>
                      <a:lnTo>
                        <a:pt x="0" y="704"/>
                      </a:lnTo>
                      <a:lnTo>
                        <a:pt x="7" y="675"/>
                      </a:lnTo>
                      <a:lnTo>
                        <a:pt x="7" y="639"/>
                      </a:lnTo>
                      <a:lnTo>
                        <a:pt x="14" y="596"/>
                      </a:lnTo>
                      <a:lnTo>
                        <a:pt x="14" y="553"/>
                      </a:lnTo>
                      <a:lnTo>
                        <a:pt x="14" y="496"/>
                      </a:lnTo>
                      <a:lnTo>
                        <a:pt x="22" y="381"/>
                      </a:lnTo>
                      <a:lnTo>
                        <a:pt x="29" y="258"/>
                      </a:lnTo>
                      <a:lnTo>
                        <a:pt x="36" y="150"/>
                      </a:lnTo>
                      <a:lnTo>
                        <a:pt x="36" y="100"/>
                      </a:lnTo>
                      <a:lnTo>
                        <a:pt x="36" y="57"/>
                      </a:lnTo>
                      <a:lnTo>
                        <a:pt x="43" y="21"/>
                      </a:lnTo>
                      <a:lnTo>
                        <a:pt x="43" y="0"/>
                      </a:lnTo>
                    </a:path>
                  </a:pathLst>
                </a:custGeom>
                <a:noFill/>
                <a:ln w="11113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346" name="Freeform 610"/>
                <p:cNvSpPr>
                  <a:spLocks/>
                </p:cNvSpPr>
                <p:nvPr/>
              </p:nvSpPr>
              <p:spPr bwMode="auto">
                <a:xfrm>
                  <a:off x="1907" y="1749"/>
                  <a:ext cx="36" cy="108"/>
                </a:xfrm>
                <a:custGeom>
                  <a:avLst/>
                  <a:gdLst>
                    <a:gd name="T0" fmla="*/ 0 w 36"/>
                    <a:gd name="T1" fmla="*/ 15 h 108"/>
                    <a:gd name="T2" fmla="*/ 0 w 36"/>
                    <a:gd name="T3" fmla="*/ 0 h 108"/>
                    <a:gd name="T4" fmla="*/ 7 w 36"/>
                    <a:gd name="T5" fmla="*/ 7 h 108"/>
                    <a:gd name="T6" fmla="*/ 15 w 36"/>
                    <a:gd name="T7" fmla="*/ 15 h 108"/>
                    <a:gd name="T8" fmla="*/ 15 w 36"/>
                    <a:gd name="T9" fmla="*/ 36 h 108"/>
                    <a:gd name="T10" fmla="*/ 29 w 36"/>
                    <a:gd name="T11" fmla="*/ 72 h 108"/>
                    <a:gd name="T12" fmla="*/ 36 w 36"/>
                    <a:gd name="T13" fmla="*/ 94 h 108"/>
                    <a:gd name="T14" fmla="*/ 36 w 36"/>
                    <a:gd name="T15" fmla="*/ 108 h 1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36" h="108">
                      <a:moveTo>
                        <a:pt x="0" y="15"/>
                      </a:moveTo>
                      <a:lnTo>
                        <a:pt x="0" y="0"/>
                      </a:lnTo>
                      <a:lnTo>
                        <a:pt x="7" y="7"/>
                      </a:lnTo>
                      <a:lnTo>
                        <a:pt x="15" y="15"/>
                      </a:lnTo>
                      <a:lnTo>
                        <a:pt x="15" y="36"/>
                      </a:lnTo>
                      <a:lnTo>
                        <a:pt x="29" y="72"/>
                      </a:lnTo>
                      <a:lnTo>
                        <a:pt x="36" y="94"/>
                      </a:lnTo>
                      <a:lnTo>
                        <a:pt x="36" y="108"/>
                      </a:lnTo>
                    </a:path>
                  </a:pathLst>
                </a:custGeom>
                <a:noFill/>
                <a:ln w="11113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347" name="Freeform 611"/>
                <p:cNvSpPr>
                  <a:spLocks/>
                </p:cNvSpPr>
                <p:nvPr/>
              </p:nvSpPr>
              <p:spPr bwMode="auto">
                <a:xfrm>
                  <a:off x="1943" y="1857"/>
                  <a:ext cx="43" cy="237"/>
                </a:xfrm>
                <a:custGeom>
                  <a:avLst/>
                  <a:gdLst>
                    <a:gd name="T0" fmla="*/ 0 w 43"/>
                    <a:gd name="T1" fmla="*/ 0 h 237"/>
                    <a:gd name="T2" fmla="*/ 7 w 43"/>
                    <a:gd name="T3" fmla="*/ 22 h 237"/>
                    <a:gd name="T4" fmla="*/ 7 w 43"/>
                    <a:gd name="T5" fmla="*/ 57 h 237"/>
                    <a:gd name="T6" fmla="*/ 22 w 43"/>
                    <a:gd name="T7" fmla="*/ 122 h 237"/>
                    <a:gd name="T8" fmla="*/ 29 w 43"/>
                    <a:gd name="T9" fmla="*/ 158 h 237"/>
                    <a:gd name="T10" fmla="*/ 29 w 43"/>
                    <a:gd name="T11" fmla="*/ 194 h 237"/>
                    <a:gd name="T12" fmla="*/ 36 w 43"/>
                    <a:gd name="T13" fmla="*/ 216 h 237"/>
                    <a:gd name="T14" fmla="*/ 43 w 43"/>
                    <a:gd name="T15" fmla="*/ 237 h 2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3" h="237">
                      <a:moveTo>
                        <a:pt x="0" y="0"/>
                      </a:moveTo>
                      <a:lnTo>
                        <a:pt x="7" y="22"/>
                      </a:lnTo>
                      <a:lnTo>
                        <a:pt x="7" y="57"/>
                      </a:lnTo>
                      <a:lnTo>
                        <a:pt x="22" y="122"/>
                      </a:lnTo>
                      <a:lnTo>
                        <a:pt x="29" y="158"/>
                      </a:lnTo>
                      <a:lnTo>
                        <a:pt x="29" y="194"/>
                      </a:lnTo>
                      <a:lnTo>
                        <a:pt x="36" y="216"/>
                      </a:lnTo>
                      <a:lnTo>
                        <a:pt x="43" y="237"/>
                      </a:lnTo>
                    </a:path>
                  </a:pathLst>
                </a:custGeom>
                <a:noFill/>
                <a:ln w="11113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348" name="Freeform 612"/>
                <p:cNvSpPr>
                  <a:spLocks/>
                </p:cNvSpPr>
                <p:nvPr/>
              </p:nvSpPr>
              <p:spPr bwMode="auto">
                <a:xfrm>
                  <a:off x="1986" y="2080"/>
                  <a:ext cx="43" cy="21"/>
                </a:xfrm>
                <a:custGeom>
                  <a:avLst/>
                  <a:gdLst>
                    <a:gd name="T0" fmla="*/ 0 w 43"/>
                    <a:gd name="T1" fmla="*/ 14 h 21"/>
                    <a:gd name="T2" fmla="*/ 7 w 43"/>
                    <a:gd name="T3" fmla="*/ 21 h 21"/>
                    <a:gd name="T4" fmla="*/ 7 w 43"/>
                    <a:gd name="T5" fmla="*/ 21 h 21"/>
                    <a:gd name="T6" fmla="*/ 22 w 43"/>
                    <a:gd name="T7" fmla="*/ 7 h 21"/>
                    <a:gd name="T8" fmla="*/ 36 w 43"/>
                    <a:gd name="T9" fmla="*/ 0 h 21"/>
                    <a:gd name="T10" fmla="*/ 36 w 43"/>
                    <a:gd name="T11" fmla="*/ 0 h 21"/>
                    <a:gd name="T12" fmla="*/ 43 w 43"/>
                    <a:gd name="T13" fmla="*/ 0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3" h="21">
                      <a:moveTo>
                        <a:pt x="0" y="14"/>
                      </a:moveTo>
                      <a:lnTo>
                        <a:pt x="7" y="21"/>
                      </a:lnTo>
                      <a:lnTo>
                        <a:pt x="7" y="21"/>
                      </a:lnTo>
                      <a:lnTo>
                        <a:pt x="22" y="7"/>
                      </a:lnTo>
                      <a:lnTo>
                        <a:pt x="36" y="0"/>
                      </a:lnTo>
                      <a:lnTo>
                        <a:pt x="36" y="0"/>
                      </a:lnTo>
                      <a:lnTo>
                        <a:pt x="43" y="0"/>
                      </a:lnTo>
                    </a:path>
                  </a:pathLst>
                </a:custGeom>
                <a:noFill/>
                <a:ln w="11113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349" name="Freeform 613"/>
                <p:cNvSpPr>
                  <a:spLocks/>
                </p:cNvSpPr>
                <p:nvPr/>
              </p:nvSpPr>
              <p:spPr bwMode="auto">
                <a:xfrm>
                  <a:off x="2029" y="2080"/>
                  <a:ext cx="44" cy="172"/>
                </a:xfrm>
                <a:custGeom>
                  <a:avLst/>
                  <a:gdLst>
                    <a:gd name="T0" fmla="*/ 0 w 44"/>
                    <a:gd name="T1" fmla="*/ 0 h 172"/>
                    <a:gd name="T2" fmla="*/ 8 w 44"/>
                    <a:gd name="T3" fmla="*/ 29 h 172"/>
                    <a:gd name="T4" fmla="*/ 22 w 44"/>
                    <a:gd name="T5" fmla="*/ 65 h 172"/>
                    <a:gd name="T6" fmla="*/ 29 w 44"/>
                    <a:gd name="T7" fmla="*/ 115 h 172"/>
                    <a:gd name="T8" fmla="*/ 44 w 44"/>
                    <a:gd name="T9" fmla="*/ 172 h 1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4" h="172">
                      <a:moveTo>
                        <a:pt x="0" y="0"/>
                      </a:moveTo>
                      <a:lnTo>
                        <a:pt x="8" y="29"/>
                      </a:lnTo>
                      <a:lnTo>
                        <a:pt x="22" y="65"/>
                      </a:lnTo>
                      <a:lnTo>
                        <a:pt x="29" y="115"/>
                      </a:lnTo>
                      <a:lnTo>
                        <a:pt x="44" y="172"/>
                      </a:lnTo>
                    </a:path>
                  </a:pathLst>
                </a:custGeom>
                <a:noFill/>
                <a:ln w="11113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350" name="Freeform 614"/>
                <p:cNvSpPr>
                  <a:spLocks/>
                </p:cNvSpPr>
                <p:nvPr/>
              </p:nvSpPr>
              <p:spPr bwMode="auto">
                <a:xfrm>
                  <a:off x="2073" y="2252"/>
                  <a:ext cx="43" cy="345"/>
                </a:xfrm>
                <a:custGeom>
                  <a:avLst/>
                  <a:gdLst>
                    <a:gd name="T0" fmla="*/ 0 w 43"/>
                    <a:gd name="T1" fmla="*/ 0 h 345"/>
                    <a:gd name="T2" fmla="*/ 7 w 43"/>
                    <a:gd name="T3" fmla="*/ 43 h 345"/>
                    <a:gd name="T4" fmla="*/ 14 w 43"/>
                    <a:gd name="T5" fmla="*/ 94 h 345"/>
                    <a:gd name="T6" fmla="*/ 14 w 43"/>
                    <a:gd name="T7" fmla="*/ 159 h 345"/>
                    <a:gd name="T8" fmla="*/ 21 w 43"/>
                    <a:gd name="T9" fmla="*/ 216 h 345"/>
                    <a:gd name="T10" fmla="*/ 28 w 43"/>
                    <a:gd name="T11" fmla="*/ 274 h 345"/>
                    <a:gd name="T12" fmla="*/ 35 w 43"/>
                    <a:gd name="T13" fmla="*/ 317 h 345"/>
                    <a:gd name="T14" fmla="*/ 35 w 43"/>
                    <a:gd name="T15" fmla="*/ 331 h 345"/>
                    <a:gd name="T16" fmla="*/ 35 w 43"/>
                    <a:gd name="T17" fmla="*/ 338 h 345"/>
                    <a:gd name="T18" fmla="*/ 43 w 43"/>
                    <a:gd name="T19" fmla="*/ 345 h 345"/>
                    <a:gd name="T20" fmla="*/ 43 w 43"/>
                    <a:gd name="T21" fmla="*/ 338 h 3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43" h="345">
                      <a:moveTo>
                        <a:pt x="0" y="0"/>
                      </a:moveTo>
                      <a:lnTo>
                        <a:pt x="7" y="43"/>
                      </a:lnTo>
                      <a:lnTo>
                        <a:pt x="14" y="94"/>
                      </a:lnTo>
                      <a:lnTo>
                        <a:pt x="14" y="159"/>
                      </a:lnTo>
                      <a:lnTo>
                        <a:pt x="21" y="216"/>
                      </a:lnTo>
                      <a:lnTo>
                        <a:pt x="28" y="274"/>
                      </a:lnTo>
                      <a:lnTo>
                        <a:pt x="35" y="317"/>
                      </a:lnTo>
                      <a:lnTo>
                        <a:pt x="35" y="331"/>
                      </a:lnTo>
                      <a:lnTo>
                        <a:pt x="35" y="338"/>
                      </a:lnTo>
                      <a:lnTo>
                        <a:pt x="43" y="345"/>
                      </a:lnTo>
                      <a:lnTo>
                        <a:pt x="43" y="338"/>
                      </a:lnTo>
                    </a:path>
                  </a:pathLst>
                </a:custGeom>
                <a:noFill/>
                <a:ln w="11113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351" name="Freeform 615"/>
                <p:cNvSpPr>
                  <a:spLocks/>
                </p:cNvSpPr>
                <p:nvPr/>
              </p:nvSpPr>
              <p:spPr bwMode="auto">
                <a:xfrm>
                  <a:off x="2116" y="1994"/>
                  <a:ext cx="36" cy="596"/>
                </a:xfrm>
                <a:custGeom>
                  <a:avLst/>
                  <a:gdLst>
                    <a:gd name="T0" fmla="*/ 0 w 36"/>
                    <a:gd name="T1" fmla="*/ 596 h 596"/>
                    <a:gd name="T2" fmla="*/ 0 w 36"/>
                    <a:gd name="T3" fmla="*/ 582 h 596"/>
                    <a:gd name="T4" fmla="*/ 7 w 36"/>
                    <a:gd name="T5" fmla="*/ 560 h 596"/>
                    <a:gd name="T6" fmla="*/ 7 w 36"/>
                    <a:gd name="T7" fmla="*/ 532 h 596"/>
                    <a:gd name="T8" fmla="*/ 7 w 36"/>
                    <a:gd name="T9" fmla="*/ 496 h 596"/>
                    <a:gd name="T10" fmla="*/ 14 w 36"/>
                    <a:gd name="T11" fmla="*/ 409 h 596"/>
                    <a:gd name="T12" fmla="*/ 14 w 36"/>
                    <a:gd name="T13" fmla="*/ 309 h 596"/>
                    <a:gd name="T14" fmla="*/ 21 w 36"/>
                    <a:gd name="T15" fmla="*/ 208 h 596"/>
                    <a:gd name="T16" fmla="*/ 28 w 36"/>
                    <a:gd name="T17" fmla="*/ 115 h 596"/>
                    <a:gd name="T18" fmla="*/ 28 w 36"/>
                    <a:gd name="T19" fmla="*/ 79 h 596"/>
                    <a:gd name="T20" fmla="*/ 28 w 36"/>
                    <a:gd name="T21" fmla="*/ 43 h 596"/>
                    <a:gd name="T22" fmla="*/ 36 w 36"/>
                    <a:gd name="T23" fmla="*/ 14 h 596"/>
                    <a:gd name="T24" fmla="*/ 36 w 36"/>
                    <a:gd name="T25" fmla="*/ 0 h 5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6" h="596">
                      <a:moveTo>
                        <a:pt x="0" y="596"/>
                      </a:moveTo>
                      <a:lnTo>
                        <a:pt x="0" y="582"/>
                      </a:lnTo>
                      <a:lnTo>
                        <a:pt x="7" y="560"/>
                      </a:lnTo>
                      <a:lnTo>
                        <a:pt x="7" y="532"/>
                      </a:lnTo>
                      <a:lnTo>
                        <a:pt x="7" y="496"/>
                      </a:lnTo>
                      <a:lnTo>
                        <a:pt x="14" y="409"/>
                      </a:lnTo>
                      <a:lnTo>
                        <a:pt x="14" y="309"/>
                      </a:lnTo>
                      <a:lnTo>
                        <a:pt x="21" y="208"/>
                      </a:lnTo>
                      <a:lnTo>
                        <a:pt x="28" y="115"/>
                      </a:lnTo>
                      <a:lnTo>
                        <a:pt x="28" y="79"/>
                      </a:lnTo>
                      <a:lnTo>
                        <a:pt x="28" y="43"/>
                      </a:lnTo>
                      <a:lnTo>
                        <a:pt x="36" y="14"/>
                      </a:lnTo>
                      <a:lnTo>
                        <a:pt x="36" y="0"/>
                      </a:lnTo>
                    </a:path>
                  </a:pathLst>
                </a:custGeom>
                <a:noFill/>
                <a:ln w="11113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352" name="Freeform 616"/>
                <p:cNvSpPr>
                  <a:spLocks/>
                </p:cNvSpPr>
                <p:nvPr/>
              </p:nvSpPr>
              <p:spPr bwMode="auto">
                <a:xfrm>
                  <a:off x="2152" y="1979"/>
                  <a:ext cx="43" cy="194"/>
                </a:xfrm>
                <a:custGeom>
                  <a:avLst/>
                  <a:gdLst>
                    <a:gd name="T0" fmla="*/ 0 w 43"/>
                    <a:gd name="T1" fmla="*/ 15 h 194"/>
                    <a:gd name="T2" fmla="*/ 0 w 43"/>
                    <a:gd name="T3" fmla="*/ 7 h 194"/>
                    <a:gd name="T4" fmla="*/ 7 w 43"/>
                    <a:gd name="T5" fmla="*/ 0 h 194"/>
                    <a:gd name="T6" fmla="*/ 7 w 43"/>
                    <a:gd name="T7" fmla="*/ 7 h 194"/>
                    <a:gd name="T8" fmla="*/ 14 w 43"/>
                    <a:gd name="T9" fmla="*/ 29 h 194"/>
                    <a:gd name="T10" fmla="*/ 21 w 43"/>
                    <a:gd name="T11" fmla="*/ 65 h 194"/>
                    <a:gd name="T12" fmla="*/ 28 w 43"/>
                    <a:gd name="T13" fmla="*/ 137 h 194"/>
                    <a:gd name="T14" fmla="*/ 36 w 43"/>
                    <a:gd name="T15" fmla="*/ 173 h 194"/>
                    <a:gd name="T16" fmla="*/ 43 w 43"/>
                    <a:gd name="T17" fmla="*/ 194 h 1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3" h="194">
                      <a:moveTo>
                        <a:pt x="0" y="15"/>
                      </a:moveTo>
                      <a:lnTo>
                        <a:pt x="0" y="7"/>
                      </a:lnTo>
                      <a:lnTo>
                        <a:pt x="7" y="0"/>
                      </a:lnTo>
                      <a:lnTo>
                        <a:pt x="7" y="7"/>
                      </a:lnTo>
                      <a:lnTo>
                        <a:pt x="14" y="29"/>
                      </a:lnTo>
                      <a:lnTo>
                        <a:pt x="21" y="65"/>
                      </a:lnTo>
                      <a:lnTo>
                        <a:pt x="28" y="137"/>
                      </a:lnTo>
                      <a:lnTo>
                        <a:pt x="36" y="173"/>
                      </a:lnTo>
                      <a:lnTo>
                        <a:pt x="43" y="194"/>
                      </a:lnTo>
                    </a:path>
                  </a:pathLst>
                </a:custGeom>
                <a:noFill/>
                <a:ln w="11113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353" name="Freeform 617"/>
                <p:cNvSpPr>
                  <a:spLocks/>
                </p:cNvSpPr>
                <p:nvPr/>
              </p:nvSpPr>
              <p:spPr bwMode="auto">
                <a:xfrm>
                  <a:off x="2195" y="2173"/>
                  <a:ext cx="43" cy="79"/>
                </a:xfrm>
                <a:custGeom>
                  <a:avLst/>
                  <a:gdLst>
                    <a:gd name="T0" fmla="*/ 0 w 43"/>
                    <a:gd name="T1" fmla="*/ 0 h 79"/>
                    <a:gd name="T2" fmla="*/ 7 w 43"/>
                    <a:gd name="T3" fmla="*/ 15 h 79"/>
                    <a:gd name="T4" fmla="*/ 7 w 43"/>
                    <a:gd name="T5" fmla="*/ 29 h 79"/>
                    <a:gd name="T6" fmla="*/ 21 w 43"/>
                    <a:gd name="T7" fmla="*/ 58 h 79"/>
                    <a:gd name="T8" fmla="*/ 29 w 43"/>
                    <a:gd name="T9" fmla="*/ 72 h 79"/>
                    <a:gd name="T10" fmla="*/ 36 w 43"/>
                    <a:gd name="T11" fmla="*/ 79 h 79"/>
                    <a:gd name="T12" fmla="*/ 36 w 43"/>
                    <a:gd name="T13" fmla="*/ 79 h 79"/>
                    <a:gd name="T14" fmla="*/ 43 w 43"/>
                    <a:gd name="T15" fmla="*/ 72 h 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3" h="79">
                      <a:moveTo>
                        <a:pt x="0" y="0"/>
                      </a:moveTo>
                      <a:lnTo>
                        <a:pt x="7" y="15"/>
                      </a:lnTo>
                      <a:lnTo>
                        <a:pt x="7" y="29"/>
                      </a:lnTo>
                      <a:lnTo>
                        <a:pt x="21" y="58"/>
                      </a:lnTo>
                      <a:lnTo>
                        <a:pt x="29" y="72"/>
                      </a:lnTo>
                      <a:lnTo>
                        <a:pt x="36" y="79"/>
                      </a:lnTo>
                      <a:lnTo>
                        <a:pt x="36" y="79"/>
                      </a:lnTo>
                      <a:lnTo>
                        <a:pt x="43" y="72"/>
                      </a:lnTo>
                    </a:path>
                  </a:pathLst>
                </a:custGeom>
                <a:noFill/>
                <a:ln w="11113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354" name="Freeform 618"/>
                <p:cNvSpPr>
                  <a:spLocks/>
                </p:cNvSpPr>
                <p:nvPr/>
              </p:nvSpPr>
              <p:spPr bwMode="auto">
                <a:xfrm>
                  <a:off x="2238" y="1771"/>
                  <a:ext cx="43" cy="474"/>
                </a:xfrm>
                <a:custGeom>
                  <a:avLst/>
                  <a:gdLst>
                    <a:gd name="T0" fmla="*/ 0 w 43"/>
                    <a:gd name="T1" fmla="*/ 474 h 474"/>
                    <a:gd name="T2" fmla="*/ 0 w 43"/>
                    <a:gd name="T3" fmla="*/ 460 h 474"/>
                    <a:gd name="T4" fmla="*/ 7 w 43"/>
                    <a:gd name="T5" fmla="*/ 431 h 474"/>
                    <a:gd name="T6" fmla="*/ 7 w 43"/>
                    <a:gd name="T7" fmla="*/ 402 h 474"/>
                    <a:gd name="T8" fmla="*/ 7 w 43"/>
                    <a:gd name="T9" fmla="*/ 374 h 474"/>
                    <a:gd name="T10" fmla="*/ 14 w 43"/>
                    <a:gd name="T11" fmla="*/ 294 h 474"/>
                    <a:gd name="T12" fmla="*/ 21 w 43"/>
                    <a:gd name="T13" fmla="*/ 208 h 474"/>
                    <a:gd name="T14" fmla="*/ 29 w 43"/>
                    <a:gd name="T15" fmla="*/ 129 h 474"/>
                    <a:gd name="T16" fmla="*/ 29 w 43"/>
                    <a:gd name="T17" fmla="*/ 93 h 474"/>
                    <a:gd name="T18" fmla="*/ 29 w 43"/>
                    <a:gd name="T19" fmla="*/ 57 h 474"/>
                    <a:gd name="T20" fmla="*/ 36 w 43"/>
                    <a:gd name="T21" fmla="*/ 36 h 474"/>
                    <a:gd name="T22" fmla="*/ 36 w 43"/>
                    <a:gd name="T23" fmla="*/ 14 h 474"/>
                    <a:gd name="T24" fmla="*/ 43 w 43"/>
                    <a:gd name="T25" fmla="*/ 0 h 474"/>
                    <a:gd name="T26" fmla="*/ 43 w 43"/>
                    <a:gd name="T27" fmla="*/ 0 h 47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43" h="474">
                      <a:moveTo>
                        <a:pt x="0" y="474"/>
                      </a:moveTo>
                      <a:lnTo>
                        <a:pt x="0" y="460"/>
                      </a:lnTo>
                      <a:lnTo>
                        <a:pt x="7" y="431"/>
                      </a:lnTo>
                      <a:lnTo>
                        <a:pt x="7" y="402"/>
                      </a:lnTo>
                      <a:lnTo>
                        <a:pt x="7" y="374"/>
                      </a:lnTo>
                      <a:lnTo>
                        <a:pt x="14" y="294"/>
                      </a:lnTo>
                      <a:lnTo>
                        <a:pt x="21" y="208"/>
                      </a:lnTo>
                      <a:lnTo>
                        <a:pt x="29" y="129"/>
                      </a:lnTo>
                      <a:lnTo>
                        <a:pt x="29" y="93"/>
                      </a:lnTo>
                      <a:lnTo>
                        <a:pt x="29" y="57"/>
                      </a:lnTo>
                      <a:lnTo>
                        <a:pt x="36" y="36"/>
                      </a:lnTo>
                      <a:lnTo>
                        <a:pt x="36" y="14"/>
                      </a:lnTo>
                      <a:lnTo>
                        <a:pt x="43" y="0"/>
                      </a:lnTo>
                      <a:lnTo>
                        <a:pt x="43" y="0"/>
                      </a:lnTo>
                    </a:path>
                  </a:pathLst>
                </a:custGeom>
                <a:noFill/>
                <a:ln w="11113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355" name="Freeform 619"/>
                <p:cNvSpPr>
                  <a:spLocks/>
                </p:cNvSpPr>
                <p:nvPr/>
              </p:nvSpPr>
              <p:spPr bwMode="auto">
                <a:xfrm>
                  <a:off x="2281" y="1771"/>
                  <a:ext cx="43" cy="546"/>
                </a:xfrm>
                <a:custGeom>
                  <a:avLst/>
                  <a:gdLst>
                    <a:gd name="T0" fmla="*/ 0 w 43"/>
                    <a:gd name="T1" fmla="*/ 0 h 546"/>
                    <a:gd name="T2" fmla="*/ 0 w 43"/>
                    <a:gd name="T3" fmla="*/ 7 h 546"/>
                    <a:gd name="T4" fmla="*/ 7 w 43"/>
                    <a:gd name="T5" fmla="*/ 21 h 546"/>
                    <a:gd name="T6" fmla="*/ 7 w 43"/>
                    <a:gd name="T7" fmla="*/ 50 h 546"/>
                    <a:gd name="T8" fmla="*/ 14 w 43"/>
                    <a:gd name="T9" fmla="*/ 79 h 546"/>
                    <a:gd name="T10" fmla="*/ 14 w 43"/>
                    <a:gd name="T11" fmla="*/ 115 h 546"/>
                    <a:gd name="T12" fmla="*/ 14 w 43"/>
                    <a:gd name="T13" fmla="*/ 158 h 546"/>
                    <a:gd name="T14" fmla="*/ 22 w 43"/>
                    <a:gd name="T15" fmla="*/ 244 h 546"/>
                    <a:gd name="T16" fmla="*/ 29 w 43"/>
                    <a:gd name="T17" fmla="*/ 338 h 546"/>
                    <a:gd name="T18" fmla="*/ 36 w 43"/>
                    <a:gd name="T19" fmla="*/ 431 h 546"/>
                    <a:gd name="T20" fmla="*/ 36 w 43"/>
                    <a:gd name="T21" fmla="*/ 467 h 546"/>
                    <a:gd name="T22" fmla="*/ 36 w 43"/>
                    <a:gd name="T23" fmla="*/ 503 h 546"/>
                    <a:gd name="T24" fmla="*/ 43 w 43"/>
                    <a:gd name="T25" fmla="*/ 524 h 546"/>
                    <a:gd name="T26" fmla="*/ 43 w 43"/>
                    <a:gd name="T27" fmla="*/ 546 h 5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43" h="546">
                      <a:moveTo>
                        <a:pt x="0" y="0"/>
                      </a:moveTo>
                      <a:lnTo>
                        <a:pt x="0" y="7"/>
                      </a:lnTo>
                      <a:lnTo>
                        <a:pt x="7" y="21"/>
                      </a:lnTo>
                      <a:lnTo>
                        <a:pt x="7" y="50"/>
                      </a:lnTo>
                      <a:lnTo>
                        <a:pt x="14" y="79"/>
                      </a:lnTo>
                      <a:lnTo>
                        <a:pt x="14" y="115"/>
                      </a:lnTo>
                      <a:lnTo>
                        <a:pt x="14" y="158"/>
                      </a:lnTo>
                      <a:lnTo>
                        <a:pt x="22" y="244"/>
                      </a:lnTo>
                      <a:lnTo>
                        <a:pt x="29" y="338"/>
                      </a:lnTo>
                      <a:lnTo>
                        <a:pt x="36" y="431"/>
                      </a:lnTo>
                      <a:lnTo>
                        <a:pt x="36" y="467"/>
                      </a:lnTo>
                      <a:lnTo>
                        <a:pt x="36" y="503"/>
                      </a:lnTo>
                      <a:lnTo>
                        <a:pt x="43" y="524"/>
                      </a:lnTo>
                      <a:lnTo>
                        <a:pt x="43" y="546"/>
                      </a:lnTo>
                    </a:path>
                  </a:pathLst>
                </a:custGeom>
                <a:noFill/>
                <a:ln w="11113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356" name="Freeform 620"/>
                <p:cNvSpPr>
                  <a:spLocks/>
                </p:cNvSpPr>
                <p:nvPr/>
              </p:nvSpPr>
              <p:spPr bwMode="auto">
                <a:xfrm>
                  <a:off x="2324" y="2260"/>
                  <a:ext cx="36" cy="64"/>
                </a:xfrm>
                <a:custGeom>
                  <a:avLst/>
                  <a:gdLst>
                    <a:gd name="T0" fmla="*/ 0 w 36"/>
                    <a:gd name="T1" fmla="*/ 57 h 64"/>
                    <a:gd name="T2" fmla="*/ 0 w 36"/>
                    <a:gd name="T3" fmla="*/ 64 h 64"/>
                    <a:gd name="T4" fmla="*/ 7 w 36"/>
                    <a:gd name="T5" fmla="*/ 64 h 64"/>
                    <a:gd name="T6" fmla="*/ 15 w 36"/>
                    <a:gd name="T7" fmla="*/ 64 h 64"/>
                    <a:gd name="T8" fmla="*/ 15 w 36"/>
                    <a:gd name="T9" fmla="*/ 50 h 64"/>
                    <a:gd name="T10" fmla="*/ 29 w 36"/>
                    <a:gd name="T11" fmla="*/ 28 h 64"/>
                    <a:gd name="T12" fmla="*/ 36 w 36"/>
                    <a:gd name="T13" fmla="*/ 0 h 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6" h="64">
                      <a:moveTo>
                        <a:pt x="0" y="57"/>
                      </a:moveTo>
                      <a:lnTo>
                        <a:pt x="0" y="64"/>
                      </a:lnTo>
                      <a:lnTo>
                        <a:pt x="7" y="64"/>
                      </a:lnTo>
                      <a:lnTo>
                        <a:pt x="15" y="64"/>
                      </a:lnTo>
                      <a:lnTo>
                        <a:pt x="15" y="50"/>
                      </a:lnTo>
                      <a:lnTo>
                        <a:pt x="29" y="28"/>
                      </a:lnTo>
                      <a:lnTo>
                        <a:pt x="36" y="0"/>
                      </a:lnTo>
                    </a:path>
                  </a:pathLst>
                </a:custGeom>
                <a:noFill/>
                <a:ln w="11113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357" name="Freeform 621"/>
                <p:cNvSpPr>
                  <a:spLocks/>
                </p:cNvSpPr>
                <p:nvPr/>
              </p:nvSpPr>
              <p:spPr bwMode="auto">
                <a:xfrm>
                  <a:off x="2360" y="1914"/>
                  <a:ext cx="43" cy="346"/>
                </a:xfrm>
                <a:custGeom>
                  <a:avLst/>
                  <a:gdLst>
                    <a:gd name="T0" fmla="*/ 0 w 43"/>
                    <a:gd name="T1" fmla="*/ 346 h 346"/>
                    <a:gd name="T2" fmla="*/ 7 w 43"/>
                    <a:gd name="T3" fmla="*/ 310 h 346"/>
                    <a:gd name="T4" fmla="*/ 7 w 43"/>
                    <a:gd name="T5" fmla="*/ 259 h 346"/>
                    <a:gd name="T6" fmla="*/ 15 w 43"/>
                    <a:gd name="T7" fmla="*/ 209 h 346"/>
                    <a:gd name="T8" fmla="*/ 22 w 43"/>
                    <a:gd name="T9" fmla="*/ 144 h 346"/>
                    <a:gd name="T10" fmla="*/ 29 w 43"/>
                    <a:gd name="T11" fmla="*/ 87 h 346"/>
                    <a:gd name="T12" fmla="*/ 29 w 43"/>
                    <a:gd name="T13" fmla="*/ 44 h 346"/>
                    <a:gd name="T14" fmla="*/ 36 w 43"/>
                    <a:gd name="T15" fmla="*/ 8 h 346"/>
                    <a:gd name="T16" fmla="*/ 43 w 43"/>
                    <a:gd name="T17" fmla="*/ 0 h 346"/>
                    <a:gd name="T18" fmla="*/ 43 w 43"/>
                    <a:gd name="T19" fmla="*/ 0 h 3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43" h="346">
                      <a:moveTo>
                        <a:pt x="0" y="346"/>
                      </a:moveTo>
                      <a:lnTo>
                        <a:pt x="7" y="310"/>
                      </a:lnTo>
                      <a:lnTo>
                        <a:pt x="7" y="259"/>
                      </a:lnTo>
                      <a:lnTo>
                        <a:pt x="15" y="209"/>
                      </a:lnTo>
                      <a:lnTo>
                        <a:pt x="22" y="144"/>
                      </a:lnTo>
                      <a:lnTo>
                        <a:pt x="29" y="87"/>
                      </a:lnTo>
                      <a:lnTo>
                        <a:pt x="29" y="44"/>
                      </a:lnTo>
                      <a:lnTo>
                        <a:pt x="36" y="8"/>
                      </a:lnTo>
                      <a:lnTo>
                        <a:pt x="43" y="0"/>
                      </a:lnTo>
                      <a:lnTo>
                        <a:pt x="43" y="0"/>
                      </a:lnTo>
                    </a:path>
                  </a:pathLst>
                </a:custGeom>
                <a:noFill/>
                <a:ln w="11113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358" name="Freeform 622"/>
                <p:cNvSpPr>
                  <a:spLocks/>
                </p:cNvSpPr>
                <p:nvPr/>
              </p:nvSpPr>
              <p:spPr bwMode="auto">
                <a:xfrm>
                  <a:off x="2403" y="1914"/>
                  <a:ext cx="43" cy="381"/>
                </a:xfrm>
                <a:custGeom>
                  <a:avLst/>
                  <a:gdLst>
                    <a:gd name="T0" fmla="*/ 0 w 43"/>
                    <a:gd name="T1" fmla="*/ 0 h 381"/>
                    <a:gd name="T2" fmla="*/ 0 w 43"/>
                    <a:gd name="T3" fmla="*/ 8 h 381"/>
                    <a:gd name="T4" fmla="*/ 7 w 43"/>
                    <a:gd name="T5" fmla="*/ 15 h 381"/>
                    <a:gd name="T6" fmla="*/ 7 w 43"/>
                    <a:gd name="T7" fmla="*/ 51 h 381"/>
                    <a:gd name="T8" fmla="*/ 15 w 43"/>
                    <a:gd name="T9" fmla="*/ 101 h 381"/>
                    <a:gd name="T10" fmla="*/ 22 w 43"/>
                    <a:gd name="T11" fmla="*/ 159 h 381"/>
                    <a:gd name="T12" fmla="*/ 29 w 43"/>
                    <a:gd name="T13" fmla="*/ 223 h 381"/>
                    <a:gd name="T14" fmla="*/ 29 w 43"/>
                    <a:gd name="T15" fmla="*/ 288 h 381"/>
                    <a:gd name="T16" fmla="*/ 36 w 43"/>
                    <a:gd name="T17" fmla="*/ 338 h 381"/>
                    <a:gd name="T18" fmla="*/ 43 w 43"/>
                    <a:gd name="T19" fmla="*/ 381 h 3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43" h="381">
                      <a:moveTo>
                        <a:pt x="0" y="0"/>
                      </a:moveTo>
                      <a:lnTo>
                        <a:pt x="0" y="8"/>
                      </a:lnTo>
                      <a:lnTo>
                        <a:pt x="7" y="15"/>
                      </a:lnTo>
                      <a:lnTo>
                        <a:pt x="7" y="51"/>
                      </a:lnTo>
                      <a:lnTo>
                        <a:pt x="15" y="101"/>
                      </a:lnTo>
                      <a:lnTo>
                        <a:pt x="22" y="159"/>
                      </a:lnTo>
                      <a:lnTo>
                        <a:pt x="29" y="223"/>
                      </a:lnTo>
                      <a:lnTo>
                        <a:pt x="29" y="288"/>
                      </a:lnTo>
                      <a:lnTo>
                        <a:pt x="36" y="338"/>
                      </a:lnTo>
                      <a:lnTo>
                        <a:pt x="43" y="381"/>
                      </a:lnTo>
                    </a:path>
                  </a:pathLst>
                </a:custGeom>
                <a:noFill/>
                <a:ln w="11113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359" name="Freeform 623"/>
                <p:cNvSpPr>
                  <a:spLocks/>
                </p:cNvSpPr>
                <p:nvPr/>
              </p:nvSpPr>
              <p:spPr bwMode="auto">
                <a:xfrm>
                  <a:off x="2446" y="2295"/>
                  <a:ext cx="44" cy="130"/>
                </a:xfrm>
                <a:custGeom>
                  <a:avLst/>
                  <a:gdLst>
                    <a:gd name="T0" fmla="*/ 0 w 44"/>
                    <a:gd name="T1" fmla="*/ 0 h 130"/>
                    <a:gd name="T2" fmla="*/ 8 w 44"/>
                    <a:gd name="T3" fmla="*/ 44 h 130"/>
                    <a:gd name="T4" fmla="*/ 22 w 44"/>
                    <a:gd name="T5" fmla="*/ 80 h 130"/>
                    <a:gd name="T6" fmla="*/ 36 w 44"/>
                    <a:gd name="T7" fmla="*/ 101 h 130"/>
                    <a:gd name="T8" fmla="*/ 44 w 44"/>
                    <a:gd name="T9" fmla="*/ 130 h 1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4" h="130">
                      <a:moveTo>
                        <a:pt x="0" y="0"/>
                      </a:moveTo>
                      <a:lnTo>
                        <a:pt x="8" y="44"/>
                      </a:lnTo>
                      <a:lnTo>
                        <a:pt x="22" y="80"/>
                      </a:lnTo>
                      <a:lnTo>
                        <a:pt x="36" y="101"/>
                      </a:lnTo>
                      <a:lnTo>
                        <a:pt x="44" y="130"/>
                      </a:lnTo>
                    </a:path>
                  </a:pathLst>
                </a:custGeom>
                <a:noFill/>
                <a:ln w="11113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360" name="Freeform 624"/>
                <p:cNvSpPr>
                  <a:spLocks/>
                </p:cNvSpPr>
                <p:nvPr/>
              </p:nvSpPr>
              <p:spPr bwMode="auto">
                <a:xfrm>
                  <a:off x="2490" y="2425"/>
                  <a:ext cx="43" cy="136"/>
                </a:xfrm>
                <a:custGeom>
                  <a:avLst/>
                  <a:gdLst>
                    <a:gd name="T0" fmla="*/ 0 w 43"/>
                    <a:gd name="T1" fmla="*/ 0 h 136"/>
                    <a:gd name="T2" fmla="*/ 7 w 43"/>
                    <a:gd name="T3" fmla="*/ 21 h 136"/>
                    <a:gd name="T4" fmla="*/ 14 w 43"/>
                    <a:gd name="T5" fmla="*/ 43 h 136"/>
                    <a:gd name="T6" fmla="*/ 21 w 43"/>
                    <a:gd name="T7" fmla="*/ 93 h 136"/>
                    <a:gd name="T8" fmla="*/ 28 w 43"/>
                    <a:gd name="T9" fmla="*/ 115 h 136"/>
                    <a:gd name="T10" fmla="*/ 36 w 43"/>
                    <a:gd name="T11" fmla="*/ 129 h 136"/>
                    <a:gd name="T12" fmla="*/ 36 w 43"/>
                    <a:gd name="T13" fmla="*/ 136 h 136"/>
                    <a:gd name="T14" fmla="*/ 43 w 43"/>
                    <a:gd name="T15" fmla="*/ 129 h 1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3" h="136">
                      <a:moveTo>
                        <a:pt x="0" y="0"/>
                      </a:moveTo>
                      <a:lnTo>
                        <a:pt x="7" y="21"/>
                      </a:lnTo>
                      <a:lnTo>
                        <a:pt x="14" y="43"/>
                      </a:lnTo>
                      <a:lnTo>
                        <a:pt x="21" y="93"/>
                      </a:lnTo>
                      <a:lnTo>
                        <a:pt x="28" y="115"/>
                      </a:lnTo>
                      <a:lnTo>
                        <a:pt x="36" y="129"/>
                      </a:lnTo>
                      <a:lnTo>
                        <a:pt x="36" y="136"/>
                      </a:lnTo>
                      <a:lnTo>
                        <a:pt x="43" y="129"/>
                      </a:lnTo>
                    </a:path>
                  </a:pathLst>
                </a:custGeom>
                <a:noFill/>
                <a:ln w="11113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361" name="Freeform 625"/>
                <p:cNvSpPr>
                  <a:spLocks/>
                </p:cNvSpPr>
                <p:nvPr/>
              </p:nvSpPr>
              <p:spPr bwMode="auto">
                <a:xfrm>
                  <a:off x="2533" y="2216"/>
                  <a:ext cx="36" cy="338"/>
                </a:xfrm>
                <a:custGeom>
                  <a:avLst/>
                  <a:gdLst>
                    <a:gd name="T0" fmla="*/ 0 w 36"/>
                    <a:gd name="T1" fmla="*/ 338 h 338"/>
                    <a:gd name="T2" fmla="*/ 7 w 36"/>
                    <a:gd name="T3" fmla="*/ 317 h 338"/>
                    <a:gd name="T4" fmla="*/ 7 w 36"/>
                    <a:gd name="T5" fmla="*/ 281 h 338"/>
                    <a:gd name="T6" fmla="*/ 14 w 36"/>
                    <a:gd name="T7" fmla="*/ 230 h 338"/>
                    <a:gd name="T8" fmla="*/ 14 w 36"/>
                    <a:gd name="T9" fmla="*/ 173 h 338"/>
                    <a:gd name="T10" fmla="*/ 21 w 36"/>
                    <a:gd name="T11" fmla="*/ 123 h 338"/>
                    <a:gd name="T12" fmla="*/ 28 w 36"/>
                    <a:gd name="T13" fmla="*/ 65 h 338"/>
                    <a:gd name="T14" fmla="*/ 28 w 36"/>
                    <a:gd name="T15" fmla="*/ 29 h 338"/>
                    <a:gd name="T16" fmla="*/ 36 w 36"/>
                    <a:gd name="T17" fmla="*/ 0 h 3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6" h="338">
                      <a:moveTo>
                        <a:pt x="0" y="338"/>
                      </a:moveTo>
                      <a:lnTo>
                        <a:pt x="7" y="317"/>
                      </a:lnTo>
                      <a:lnTo>
                        <a:pt x="7" y="281"/>
                      </a:lnTo>
                      <a:lnTo>
                        <a:pt x="14" y="230"/>
                      </a:lnTo>
                      <a:lnTo>
                        <a:pt x="14" y="173"/>
                      </a:lnTo>
                      <a:lnTo>
                        <a:pt x="21" y="123"/>
                      </a:lnTo>
                      <a:lnTo>
                        <a:pt x="28" y="65"/>
                      </a:lnTo>
                      <a:lnTo>
                        <a:pt x="28" y="29"/>
                      </a:lnTo>
                      <a:lnTo>
                        <a:pt x="36" y="0"/>
                      </a:lnTo>
                    </a:path>
                  </a:pathLst>
                </a:custGeom>
                <a:noFill/>
                <a:ln w="11113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362" name="Freeform 626"/>
                <p:cNvSpPr>
                  <a:spLocks/>
                </p:cNvSpPr>
                <p:nvPr/>
              </p:nvSpPr>
              <p:spPr bwMode="auto">
                <a:xfrm>
                  <a:off x="2569" y="2209"/>
                  <a:ext cx="43" cy="58"/>
                </a:xfrm>
                <a:custGeom>
                  <a:avLst/>
                  <a:gdLst>
                    <a:gd name="T0" fmla="*/ 0 w 43"/>
                    <a:gd name="T1" fmla="*/ 7 h 58"/>
                    <a:gd name="T2" fmla="*/ 7 w 43"/>
                    <a:gd name="T3" fmla="*/ 0 h 58"/>
                    <a:gd name="T4" fmla="*/ 7 w 43"/>
                    <a:gd name="T5" fmla="*/ 0 h 58"/>
                    <a:gd name="T6" fmla="*/ 14 w 43"/>
                    <a:gd name="T7" fmla="*/ 7 h 58"/>
                    <a:gd name="T8" fmla="*/ 21 w 43"/>
                    <a:gd name="T9" fmla="*/ 22 h 58"/>
                    <a:gd name="T10" fmla="*/ 36 w 43"/>
                    <a:gd name="T11" fmla="*/ 43 h 58"/>
                    <a:gd name="T12" fmla="*/ 36 w 43"/>
                    <a:gd name="T13" fmla="*/ 58 h 58"/>
                    <a:gd name="T14" fmla="*/ 43 w 43"/>
                    <a:gd name="T15" fmla="*/ 58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3" h="58">
                      <a:moveTo>
                        <a:pt x="0" y="7"/>
                      </a:moveTo>
                      <a:lnTo>
                        <a:pt x="7" y="0"/>
                      </a:lnTo>
                      <a:lnTo>
                        <a:pt x="7" y="0"/>
                      </a:lnTo>
                      <a:lnTo>
                        <a:pt x="14" y="7"/>
                      </a:lnTo>
                      <a:lnTo>
                        <a:pt x="21" y="22"/>
                      </a:lnTo>
                      <a:lnTo>
                        <a:pt x="36" y="43"/>
                      </a:lnTo>
                      <a:lnTo>
                        <a:pt x="36" y="58"/>
                      </a:lnTo>
                      <a:lnTo>
                        <a:pt x="43" y="58"/>
                      </a:lnTo>
                    </a:path>
                  </a:pathLst>
                </a:custGeom>
                <a:noFill/>
                <a:ln w="11113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363" name="Freeform 627"/>
                <p:cNvSpPr>
                  <a:spLocks/>
                </p:cNvSpPr>
                <p:nvPr/>
              </p:nvSpPr>
              <p:spPr bwMode="auto">
                <a:xfrm>
                  <a:off x="2612" y="2202"/>
                  <a:ext cx="43" cy="65"/>
                </a:xfrm>
                <a:custGeom>
                  <a:avLst/>
                  <a:gdLst>
                    <a:gd name="T0" fmla="*/ 0 w 43"/>
                    <a:gd name="T1" fmla="*/ 65 h 65"/>
                    <a:gd name="T2" fmla="*/ 7 w 43"/>
                    <a:gd name="T3" fmla="*/ 58 h 65"/>
                    <a:gd name="T4" fmla="*/ 7 w 43"/>
                    <a:gd name="T5" fmla="*/ 50 h 65"/>
                    <a:gd name="T6" fmla="*/ 21 w 43"/>
                    <a:gd name="T7" fmla="*/ 22 h 65"/>
                    <a:gd name="T8" fmla="*/ 29 w 43"/>
                    <a:gd name="T9" fmla="*/ 7 h 65"/>
                    <a:gd name="T10" fmla="*/ 36 w 43"/>
                    <a:gd name="T11" fmla="*/ 0 h 65"/>
                    <a:gd name="T12" fmla="*/ 36 w 43"/>
                    <a:gd name="T13" fmla="*/ 0 h 65"/>
                    <a:gd name="T14" fmla="*/ 43 w 43"/>
                    <a:gd name="T15" fmla="*/ 7 h 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3" h="65">
                      <a:moveTo>
                        <a:pt x="0" y="65"/>
                      </a:moveTo>
                      <a:lnTo>
                        <a:pt x="7" y="58"/>
                      </a:lnTo>
                      <a:lnTo>
                        <a:pt x="7" y="50"/>
                      </a:lnTo>
                      <a:lnTo>
                        <a:pt x="21" y="22"/>
                      </a:lnTo>
                      <a:lnTo>
                        <a:pt x="29" y="7"/>
                      </a:lnTo>
                      <a:lnTo>
                        <a:pt x="36" y="0"/>
                      </a:lnTo>
                      <a:lnTo>
                        <a:pt x="36" y="0"/>
                      </a:lnTo>
                      <a:lnTo>
                        <a:pt x="43" y="7"/>
                      </a:lnTo>
                    </a:path>
                  </a:pathLst>
                </a:custGeom>
                <a:noFill/>
                <a:ln w="11113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364" name="Freeform 628"/>
                <p:cNvSpPr>
                  <a:spLocks/>
                </p:cNvSpPr>
                <p:nvPr/>
              </p:nvSpPr>
              <p:spPr bwMode="auto">
                <a:xfrm>
                  <a:off x="2655" y="2209"/>
                  <a:ext cx="43" cy="360"/>
                </a:xfrm>
                <a:custGeom>
                  <a:avLst/>
                  <a:gdLst>
                    <a:gd name="T0" fmla="*/ 0 w 43"/>
                    <a:gd name="T1" fmla="*/ 0 h 360"/>
                    <a:gd name="T2" fmla="*/ 0 w 43"/>
                    <a:gd name="T3" fmla="*/ 15 h 360"/>
                    <a:gd name="T4" fmla="*/ 7 w 43"/>
                    <a:gd name="T5" fmla="*/ 29 h 360"/>
                    <a:gd name="T6" fmla="*/ 7 w 43"/>
                    <a:gd name="T7" fmla="*/ 86 h 360"/>
                    <a:gd name="T8" fmla="*/ 14 w 43"/>
                    <a:gd name="T9" fmla="*/ 144 h 360"/>
                    <a:gd name="T10" fmla="*/ 22 w 43"/>
                    <a:gd name="T11" fmla="*/ 216 h 360"/>
                    <a:gd name="T12" fmla="*/ 29 w 43"/>
                    <a:gd name="T13" fmla="*/ 273 h 360"/>
                    <a:gd name="T14" fmla="*/ 29 w 43"/>
                    <a:gd name="T15" fmla="*/ 324 h 360"/>
                    <a:gd name="T16" fmla="*/ 36 w 43"/>
                    <a:gd name="T17" fmla="*/ 345 h 360"/>
                    <a:gd name="T18" fmla="*/ 36 w 43"/>
                    <a:gd name="T19" fmla="*/ 352 h 360"/>
                    <a:gd name="T20" fmla="*/ 43 w 43"/>
                    <a:gd name="T21" fmla="*/ 360 h 360"/>
                    <a:gd name="T22" fmla="*/ 43 w 43"/>
                    <a:gd name="T23" fmla="*/ 352 h 3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43" h="360">
                      <a:moveTo>
                        <a:pt x="0" y="0"/>
                      </a:moveTo>
                      <a:lnTo>
                        <a:pt x="0" y="15"/>
                      </a:lnTo>
                      <a:lnTo>
                        <a:pt x="7" y="29"/>
                      </a:lnTo>
                      <a:lnTo>
                        <a:pt x="7" y="86"/>
                      </a:lnTo>
                      <a:lnTo>
                        <a:pt x="14" y="144"/>
                      </a:lnTo>
                      <a:lnTo>
                        <a:pt x="22" y="216"/>
                      </a:lnTo>
                      <a:lnTo>
                        <a:pt x="29" y="273"/>
                      </a:lnTo>
                      <a:lnTo>
                        <a:pt x="29" y="324"/>
                      </a:lnTo>
                      <a:lnTo>
                        <a:pt x="36" y="345"/>
                      </a:lnTo>
                      <a:lnTo>
                        <a:pt x="36" y="352"/>
                      </a:lnTo>
                      <a:lnTo>
                        <a:pt x="43" y="360"/>
                      </a:lnTo>
                      <a:lnTo>
                        <a:pt x="43" y="352"/>
                      </a:lnTo>
                    </a:path>
                  </a:pathLst>
                </a:custGeom>
                <a:noFill/>
                <a:ln w="11113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365" name="Freeform 629"/>
                <p:cNvSpPr>
                  <a:spLocks/>
                </p:cNvSpPr>
                <p:nvPr/>
              </p:nvSpPr>
              <p:spPr bwMode="auto">
                <a:xfrm>
                  <a:off x="2698" y="1900"/>
                  <a:ext cx="43" cy="661"/>
                </a:xfrm>
                <a:custGeom>
                  <a:avLst/>
                  <a:gdLst>
                    <a:gd name="T0" fmla="*/ 0 w 43"/>
                    <a:gd name="T1" fmla="*/ 661 h 661"/>
                    <a:gd name="T2" fmla="*/ 0 w 43"/>
                    <a:gd name="T3" fmla="*/ 647 h 661"/>
                    <a:gd name="T4" fmla="*/ 7 w 43"/>
                    <a:gd name="T5" fmla="*/ 618 h 661"/>
                    <a:gd name="T6" fmla="*/ 7 w 43"/>
                    <a:gd name="T7" fmla="*/ 582 h 661"/>
                    <a:gd name="T8" fmla="*/ 14 w 43"/>
                    <a:gd name="T9" fmla="*/ 546 h 661"/>
                    <a:gd name="T10" fmla="*/ 14 w 43"/>
                    <a:gd name="T11" fmla="*/ 496 h 661"/>
                    <a:gd name="T12" fmla="*/ 14 w 43"/>
                    <a:gd name="T13" fmla="*/ 439 h 661"/>
                    <a:gd name="T14" fmla="*/ 22 w 43"/>
                    <a:gd name="T15" fmla="*/ 331 h 661"/>
                    <a:gd name="T16" fmla="*/ 29 w 43"/>
                    <a:gd name="T17" fmla="*/ 216 h 661"/>
                    <a:gd name="T18" fmla="*/ 29 w 43"/>
                    <a:gd name="T19" fmla="*/ 165 h 661"/>
                    <a:gd name="T20" fmla="*/ 36 w 43"/>
                    <a:gd name="T21" fmla="*/ 115 h 661"/>
                    <a:gd name="T22" fmla="*/ 36 w 43"/>
                    <a:gd name="T23" fmla="*/ 72 h 661"/>
                    <a:gd name="T24" fmla="*/ 36 w 43"/>
                    <a:gd name="T25" fmla="*/ 43 h 661"/>
                    <a:gd name="T26" fmla="*/ 43 w 43"/>
                    <a:gd name="T27" fmla="*/ 14 h 661"/>
                    <a:gd name="T28" fmla="*/ 43 w 43"/>
                    <a:gd name="T29" fmla="*/ 0 h 6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43" h="661">
                      <a:moveTo>
                        <a:pt x="0" y="661"/>
                      </a:moveTo>
                      <a:lnTo>
                        <a:pt x="0" y="647"/>
                      </a:lnTo>
                      <a:lnTo>
                        <a:pt x="7" y="618"/>
                      </a:lnTo>
                      <a:lnTo>
                        <a:pt x="7" y="582"/>
                      </a:lnTo>
                      <a:lnTo>
                        <a:pt x="14" y="546"/>
                      </a:lnTo>
                      <a:lnTo>
                        <a:pt x="14" y="496"/>
                      </a:lnTo>
                      <a:lnTo>
                        <a:pt x="14" y="439"/>
                      </a:lnTo>
                      <a:lnTo>
                        <a:pt x="22" y="331"/>
                      </a:lnTo>
                      <a:lnTo>
                        <a:pt x="29" y="216"/>
                      </a:lnTo>
                      <a:lnTo>
                        <a:pt x="29" y="165"/>
                      </a:lnTo>
                      <a:lnTo>
                        <a:pt x="36" y="115"/>
                      </a:lnTo>
                      <a:lnTo>
                        <a:pt x="36" y="72"/>
                      </a:lnTo>
                      <a:lnTo>
                        <a:pt x="36" y="43"/>
                      </a:lnTo>
                      <a:lnTo>
                        <a:pt x="43" y="14"/>
                      </a:lnTo>
                      <a:lnTo>
                        <a:pt x="43" y="0"/>
                      </a:lnTo>
                    </a:path>
                  </a:pathLst>
                </a:custGeom>
                <a:noFill/>
                <a:ln w="11113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366" name="Freeform 630"/>
                <p:cNvSpPr>
                  <a:spLocks/>
                </p:cNvSpPr>
                <p:nvPr/>
              </p:nvSpPr>
              <p:spPr bwMode="auto">
                <a:xfrm>
                  <a:off x="2741" y="1893"/>
                  <a:ext cx="36" cy="388"/>
                </a:xfrm>
                <a:custGeom>
                  <a:avLst/>
                  <a:gdLst>
                    <a:gd name="T0" fmla="*/ 0 w 36"/>
                    <a:gd name="T1" fmla="*/ 7 h 388"/>
                    <a:gd name="T2" fmla="*/ 0 w 36"/>
                    <a:gd name="T3" fmla="*/ 0 h 388"/>
                    <a:gd name="T4" fmla="*/ 7 w 36"/>
                    <a:gd name="T5" fmla="*/ 7 h 388"/>
                    <a:gd name="T6" fmla="*/ 7 w 36"/>
                    <a:gd name="T7" fmla="*/ 14 h 388"/>
                    <a:gd name="T8" fmla="*/ 7 w 36"/>
                    <a:gd name="T9" fmla="*/ 29 h 388"/>
                    <a:gd name="T10" fmla="*/ 15 w 36"/>
                    <a:gd name="T11" fmla="*/ 72 h 388"/>
                    <a:gd name="T12" fmla="*/ 15 w 36"/>
                    <a:gd name="T13" fmla="*/ 129 h 388"/>
                    <a:gd name="T14" fmla="*/ 22 w 36"/>
                    <a:gd name="T15" fmla="*/ 194 h 388"/>
                    <a:gd name="T16" fmla="*/ 29 w 36"/>
                    <a:gd name="T17" fmla="*/ 266 h 388"/>
                    <a:gd name="T18" fmla="*/ 29 w 36"/>
                    <a:gd name="T19" fmla="*/ 331 h 388"/>
                    <a:gd name="T20" fmla="*/ 36 w 36"/>
                    <a:gd name="T21" fmla="*/ 388 h 3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36" h="388">
                      <a:moveTo>
                        <a:pt x="0" y="7"/>
                      </a:moveTo>
                      <a:lnTo>
                        <a:pt x="0" y="0"/>
                      </a:lnTo>
                      <a:lnTo>
                        <a:pt x="7" y="7"/>
                      </a:lnTo>
                      <a:lnTo>
                        <a:pt x="7" y="14"/>
                      </a:lnTo>
                      <a:lnTo>
                        <a:pt x="7" y="29"/>
                      </a:lnTo>
                      <a:lnTo>
                        <a:pt x="15" y="72"/>
                      </a:lnTo>
                      <a:lnTo>
                        <a:pt x="15" y="129"/>
                      </a:lnTo>
                      <a:lnTo>
                        <a:pt x="22" y="194"/>
                      </a:lnTo>
                      <a:lnTo>
                        <a:pt x="29" y="266"/>
                      </a:lnTo>
                      <a:lnTo>
                        <a:pt x="29" y="331"/>
                      </a:lnTo>
                      <a:lnTo>
                        <a:pt x="36" y="388"/>
                      </a:lnTo>
                    </a:path>
                  </a:pathLst>
                </a:custGeom>
                <a:noFill/>
                <a:ln w="11113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367" name="Freeform 631"/>
                <p:cNvSpPr>
                  <a:spLocks/>
                </p:cNvSpPr>
                <p:nvPr/>
              </p:nvSpPr>
              <p:spPr bwMode="auto">
                <a:xfrm>
                  <a:off x="2777" y="2281"/>
                  <a:ext cx="43" cy="417"/>
                </a:xfrm>
                <a:custGeom>
                  <a:avLst/>
                  <a:gdLst>
                    <a:gd name="T0" fmla="*/ 0 w 43"/>
                    <a:gd name="T1" fmla="*/ 0 h 417"/>
                    <a:gd name="T2" fmla="*/ 7 w 43"/>
                    <a:gd name="T3" fmla="*/ 58 h 417"/>
                    <a:gd name="T4" fmla="*/ 7 w 43"/>
                    <a:gd name="T5" fmla="*/ 130 h 417"/>
                    <a:gd name="T6" fmla="*/ 15 w 43"/>
                    <a:gd name="T7" fmla="*/ 201 h 417"/>
                    <a:gd name="T8" fmla="*/ 22 w 43"/>
                    <a:gd name="T9" fmla="*/ 273 h 417"/>
                    <a:gd name="T10" fmla="*/ 29 w 43"/>
                    <a:gd name="T11" fmla="*/ 338 h 417"/>
                    <a:gd name="T12" fmla="*/ 29 w 43"/>
                    <a:gd name="T13" fmla="*/ 360 h 417"/>
                    <a:gd name="T14" fmla="*/ 29 w 43"/>
                    <a:gd name="T15" fmla="*/ 388 h 417"/>
                    <a:gd name="T16" fmla="*/ 36 w 43"/>
                    <a:gd name="T17" fmla="*/ 403 h 417"/>
                    <a:gd name="T18" fmla="*/ 36 w 43"/>
                    <a:gd name="T19" fmla="*/ 410 h 417"/>
                    <a:gd name="T20" fmla="*/ 43 w 43"/>
                    <a:gd name="T21" fmla="*/ 417 h 417"/>
                    <a:gd name="T22" fmla="*/ 43 w 43"/>
                    <a:gd name="T23" fmla="*/ 410 h 4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43" h="417">
                      <a:moveTo>
                        <a:pt x="0" y="0"/>
                      </a:moveTo>
                      <a:lnTo>
                        <a:pt x="7" y="58"/>
                      </a:lnTo>
                      <a:lnTo>
                        <a:pt x="7" y="130"/>
                      </a:lnTo>
                      <a:lnTo>
                        <a:pt x="15" y="201"/>
                      </a:lnTo>
                      <a:lnTo>
                        <a:pt x="22" y="273"/>
                      </a:lnTo>
                      <a:lnTo>
                        <a:pt x="29" y="338"/>
                      </a:lnTo>
                      <a:lnTo>
                        <a:pt x="29" y="360"/>
                      </a:lnTo>
                      <a:lnTo>
                        <a:pt x="29" y="388"/>
                      </a:lnTo>
                      <a:lnTo>
                        <a:pt x="36" y="403"/>
                      </a:lnTo>
                      <a:lnTo>
                        <a:pt x="36" y="410"/>
                      </a:lnTo>
                      <a:lnTo>
                        <a:pt x="43" y="417"/>
                      </a:lnTo>
                      <a:lnTo>
                        <a:pt x="43" y="410"/>
                      </a:lnTo>
                    </a:path>
                  </a:pathLst>
                </a:custGeom>
                <a:noFill/>
                <a:ln w="11113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368" name="Freeform 632"/>
                <p:cNvSpPr>
                  <a:spLocks/>
                </p:cNvSpPr>
                <p:nvPr/>
              </p:nvSpPr>
              <p:spPr bwMode="auto">
                <a:xfrm>
                  <a:off x="2820" y="1986"/>
                  <a:ext cx="43" cy="705"/>
                </a:xfrm>
                <a:custGeom>
                  <a:avLst/>
                  <a:gdLst>
                    <a:gd name="T0" fmla="*/ 0 w 43"/>
                    <a:gd name="T1" fmla="*/ 705 h 705"/>
                    <a:gd name="T2" fmla="*/ 0 w 43"/>
                    <a:gd name="T3" fmla="*/ 691 h 705"/>
                    <a:gd name="T4" fmla="*/ 8 w 43"/>
                    <a:gd name="T5" fmla="*/ 669 h 705"/>
                    <a:gd name="T6" fmla="*/ 8 w 43"/>
                    <a:gd name="T7" fmla="*/ 633 h 705"/>
                    <a:gd name="T8" fmla="*/ 8 w 43"/>
                    <a:gd name="T9" fmla="*/ 597 h 705"/>
                    <a:gd name="T10" fmla="*/ 15 w 43"/>
                    <a:gd name="T11" fmla="*/ 547 h 705"/>
                    <a:gd name="T12" fmla="*/ 15 w 43"/>
                    <a:gd name="T13" fmla="*/ 496 h 705"/>
                    <a:gd name="T14" fmla="*/ 22 w 43"/>
                    <a:gd name="T15" fmla="*/ 389 h 705"/>
                    <a:gd name="T16" fmla="*/ 29 w 43"/>
                    <a:gd name="T17" fmla="*/ 274 h 705"/>
                    <a:gd name="T18" fmla="*/ 29 w 43"/>
                    <a:gd name="T19" fmla="*/ 166 h 705"/>
                    <a:gd name="T20" fmla="*/ 36 w 43"/>
                    <a:gd name="T21" fmla="*/ 115 h 705"/>
                    <a:gd name="T22" fmla="*/ 36 w 43"/>
                    <a:gd name="T23" fmla="*/ 72 h 705"/>
                    <a:gd name="T24" fmla="*/ 43 w 43"/>
                    <a:gd name="T25" fmla="*/ 29 h 705"/>
                    <a:gd name="T26" fmla="*/ 43 w 43"/>
                    <a:gd name="T27" fmla="*/ 0 h 7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43" h="705">
                      <a:moveTo>
                        <a:pt x="0" y="705"/>
                      </a:moveTo>
                      <a:lnTo>
                        <a:pt x="0" y="691"/>
                      </a:lnTo>
                      <a:lnTo>
                        <a:pt x="8" y="669"/>
                      </a:lnTo>
                      <a:lnTo>
                        <a:pt x="8" y="633"/>
                      </a:lnTo>
                      <a:lnTo>
                        <a:pt x="8" y="597"/>
                      </a:lnTo>
                      <a:lnTo>
                        <a:pt x="15" y="547"/>
                      </a:lnTo>
                      <a:lnTo>
                        <a:pt x="15" y="496"/>
                      </a:lnTo>
                      <a:lnTo>
                        <a:pt x="22" y="389"/>
                      </a:lnTo>
                      <a:lnTo>
                        <a:pt x="29" y="274"/>
                      </a:lnTo>
                      <a:lnTo>
                        <a:pt x="29" y="166"/>
                      </a:lnTo>
                      <a:lnTo>
                        <a:pt x="36" y="115"/>
                      </a:lnTo>
                      <a:lnTo>
                        <a:pt x="36" y="72"/>
                      </a:lnTo>
                      <a:lnTo>
                        <a:pt x="43" y="29"/>
                      </a:lnTo>
                      <a:lnTo>
                        <a:pt x="43" y="0"/>
                      </a:lnTo>
                    </a:path>
                  </a:pathLst>
                </a:custGeom>
                <a:noFill/>
                <a:ln w="11113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369" name="Freeform 633"/>
                <p:cNvSpPr>
                  <a:spLocks/>
                </p:cNvSpPr>
                <p:nvPr/>
              </p:nvSpPr>
              <p:spPr bwMode="auto">
                <a:xfrm>
                  <a:off x="2863" y="1828"/>
                  <a:ext cx="44" cy="158"/>
                </a:xfrm>
                <a:custGeom>
                  <a:avLst/>
                  <a:gdLst>
                    <a:gd name="T0" fmla="*/ 0 w 44"/>
                    <a:gd name="T1" fmla="*/ 158 h 158"/>
                    <a:gd name="T2" fmla="*/ 8 w 44"/>
                    <a:gd name="T3" fmla="*/ 101 h 158"/>
                    <a:gd name="T4" fmla="*/ 22 w 44"/>
                    <a:gd name="T5" fmla="*/ 51 h 158"/>
                    <a:gd name="T6" fmla="*/ 29 w 44"/>
                    <a:gd name="T7" fmla="*/ 29 h 158"/>
                    <a:gd name="T8" fmla="*/ 36 w 44"/>
                    <a:gd name="T9" fmla="*/ 15 h 158"/>
                    <a:gd name="T10" fmla="*/ 36 w 44"/>
                    <a:gd name="T11" fmla="*/ 0 h 158"/>
                    <a:gd name="T12" fmla="*/ 44 w 44"/>
                    <a:gd name="T13" fmla="*/ 0 h 1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4" h="158">
                      <a:moveTo>
                        <a:pt x="0" y="158"/>
                      </a:moveTo>
                      <a:lnTo>
                        <a:pt x="8" y="101"/>
                      </a:lnTo>
                      <a:lnTo>
                        <a:pt x="22" y="51"/>
                      </a:lnTo>
                      <a:lnTo>
                        <a:pt x="29" y="29"/>
                      </a:lnTo>
                      <a:lnTo>
                        <a:pt x="36" y="15"/>
                      </a:lnTo>
                      <a:lnTo>
                        <a:pt x="36" y="0"/>
                      </a:lnTo>
                      <a:lnTo>
                        <a:pt x="44" y="0"/>
                      </a:lnTo>
                    </a:path>
                  </a:pathLst>
                </a:custGeom>
                <a:noFill/>
                <a:ln w="11113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370" name="Freeform 634"/>
                <p:cNvSpPr>
                  <a:spLocks/>
                </p:cNvSpPr>
                <p:nvPr/>
              </p:nvSpPr>
              <p:spPr bwMode="auto">
                <a:xfrm>
                  <a:off x="2907" y="1828"/>
                  <a:ext cx="43" cy="187"/>
                </a:xfrm>
                <a:custGeom>
                  <a:avLst/>
                  <a:gdLst>
                    <a:gd name="T0" fmla="*/ 0 w 43"/>
                    <a:gd name="T1" fmla="*/ 0 h 187"/>
                    <a:gd name="T2" fmla="*/ 7 w 43"/>
                    <a:gd name="T3" fmla="*/ 7 h 187"/>
                    <a:gd name="T4" fmla="*/ 14 w 43"/>
                    <a:gd name="T5" fmla="*/ 29 h 187"/>
                    <a:gd name="T6" fmla="*/ 14 w 43"/>
                    <a:gd name="T7" fmla="*/ 58 h 187"/>
                    <a:gd name="T8" fmla="*/ 21 w 43"/>
                    <a:gd name="T9" fmla="*/ 94 h 187"/>
                    <a:gd name="T10" fmla="*/ 28 w 43"/>
                    <a:gd name="T11" fmla="*/ 122 h 187"/>
                    <a:gd name="T12" fmla="*/ 36 w 43"/>
                    <a:gd name="T13" fmla="*/ 158 h 187"/>
                    <a:gd name="T14" fmla="*/ 36 w 43"/>
                    <a:gd name="T15" fmla="*/ 180 h 187"/>
                    <a:gd name="T16" fmla="*/ 43 w 43"/>
                    <a:gd name="T17" fmla="*/ 187 h 1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3" h="187">
                      <a:moveTo>
                        <a:pt x="0" y="0"/>
                      </a:moveTo>
                      <a:lnTo>
                        <a:pt x="7" y="7"/>
                      </a:lnTo>
                      <a:lnTo>
                        <a:pt x="14" y="29"/>
                      </a:lnTo>
                      <a:lnTo>
                        <a:pt x="14" y="58"/>
                      </a:lnTo>
                      <a:lnTo>
                        <a:pt x="21" y="94"/>
                      </a:lnTo>
                      <a:lnTo>
                        <a:pt x="28" y="122"/>
                      </a:lnTo>
                      <a:lnTo>
                        <a:pt x="36" y="158"/>
                      </a:lnTo>
                      <a:lnTo>
                        <a:pt x="36" y="180"/>
                      </a:lnTo>
                      <a:lnTo>
                        <a:pt x="43" y="187"/>
                      </a:lnTo>
                    </a:path>
                  </a:pathLst>
                </a:custGeom>
                <a:noFill/>
                <a:ln w="11113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371" name="Freeform 635"/>
                <p:cNvSpPr>
                  <a:spLocks/>
                </p:cNvSpPr>
                <p:nvPr/>
              </p:nvSpPr>
              <p:spPr bwMode="auto">
                <a:xfrm>
                  <a:off x="2950" y="1879"/>
                  <a:ext cx="36" cy="136"/>
                </a:xfrm>
                <a:custGeom>
                  <a:avLst/>
                  <a:gdLst>
                    <a:gd name="T0" fmla="*/ 0 w 36"/>
                    <a:gd name="T1" fmla="*/ 136 h 136"/>
                    <a:gd name="T2" fmla="*/ 7 w 36"/>
                    <a:gd name="T3" fmla="*/ 136 h 136"/>
                    <a:gd name="T4" fmla="*/ 7 w 36"/>
                    <a:gd name="T5" fmla="*/ 122 h 136"/>
                    <a:gd name="T6" fmla="*/ 14 w 36"/>
                    <a:gd name="T7" fmla="*/ 100 h 136"/>
                    <a:gd name="T8" fmla="*/ 14 w 36"/>
                    <a:gd name="T9" fmla="*/ 79 h 136"/>
                    <a:gd name="T10" fmla="*/ 29 w 36"/>
                    <a:gd name="T11" fmla="*/ 28 h 136"/>
                    <a:gd name="T12" fmla="*/ 29 w 36"/>
                    <a:gd name="T13" fmla="*/ 7 h 136"/>
                    <a:gd name="T14" fmla="*/ 36 w 36"/>
                    <a:gd name="T15" fmla="*/ 0 h 1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36" h="136">
                      <a:moveTo>
                        <a:pt x="0" y="136"/>
                      </a:moveTo>
                      <a:lnTo>
                        <a:pt x="7" y="136"/>
                      </a:lnTo>
                      <a:lnTo>
                        <a:pt x="7" y="122"/>
                      </a:lnTo>
                      <a:lnTo>
                        <a:pt x="14" y="100"/>
                      </a:lnTo>
                      <a:lnTo>
                        <a:pt x="14" y="79"/>
                      </a:lnTo>
                      <a:lnTo>
                        <a:pt x="29" y="28"/>
                      </a:lnTo>
                      <a:lnTo>
                        <a:pt x="29" y="7"/>
                      </a:lnTo>
                      <a:lnTo>
                        <a:pt x="36" y="0"/>
                      </a:lnTo>
                    </a:path>
                  </a:pathLst>
                </a:custGeom>
                <a:noFill/>
                <a:ln w="11113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372" name="Freeform 636"/>
                <p:cNvSpPr>
                  <a:spLocks/>
                </p:cNvSpPr>
                <p:nvPr/>
              </p:nvSpPr>
              <p:spPr bwMode="auto">
                <a:xfrm>
                  <a:off x="2986" y="1879"/>
                  <a:ext cx="43" cy="57"/>
                </a:xfrm>
                <a:custGeom>
                  <a:avLst/>
                  <a:gdLst>
                    <a:gd name="T0" fmla="*/ 0 w 43"/>
                    <a:gd name="T1" fmla="*/ 0 h 57"/>
                    <a:gd name="T2" fmla="*/ 7 w 43"/>
                    <a:gd name="T3" fmla="*/ 0 h 57"/>
                    <a:gd name="T4" fmla="*/ 7 w 43"/>
                    <a:gd name="T5" fmla="*/ 0 h 57"/>
                    <a:gd name="T6" fmla="*/ 21 w 43"/>
                    <a:gd name="T7" fmla="*/ 14 h 57"/>
                    <a:gd name="T8" fmla="*/ 28 w 43"/>
                    <a:gd name="T9" fmla="*/ 35 h 57"/>
                    <a:gd name="T10" fmla="*/ 43 w 43"/>
                    <a:gd name="T11" fmla="*/ 57 h 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3" h="57">
                      <a:moveTo>
                        <a:pt x="0" y="0"/>
                      </a:moveTo>
                      <a:lnTo>
                        <a:pt x="7" y="0"/>
                      </a:lnTo>
                      <a:lnTo>
                        <a:pt x="7" y="0"/>
                      </a:lnTo>
                      <a:lnTo>
                        <a:pt x="21" y="14"/>
                      </a:lnTo>
                      <a:lnTo>
                        <a:pt x="28" y="35"/>
                      </a:lnTo>
                      <a:lnTo>
                        <a:pt x="43" y="57"/>
                      </a:lnTo>
                    </a:path>
                  </a:pathLst>
                </a:custGeom>
                <a:noFill/>
                <a:ln w="11113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373" name="Freeform 637"/>
                <p:cNvSpPr>
                  <a:spLocks/>
                </p:cNvSpPr>
                <p:nvPr/>
              </p:nvSpPr>
              <p:spPr bwMode="auto">
                <a:xfrm>
                  <a:off x="3029" y="1936"/>
                  <a:ext cx="43" cy="65"/>
                </a:xfrm>
                <a:custGeom>
                  <a:avLst/>
                  <a:gdLst>
                    <a:gd name="T0" fmla="*/ 0 w 43"/>
                    <a:gd name="T1" fmla="*/ 0 h 65"/>
                    <a:gd name="T2" fmla="*/ 7 w 43"/>
                    <a:gd name="T3" fmla="*/ 7 h 65"/>
                    <a:gd name="T4" fmla="*/ 21 w 43"/>
                    <a:gd name="T5" fmla="*/ 22 h 65"/>
                    <a:gd name="T6" fmla="*/ 36 w 43"/>
                    <a:gd name="T7" fmla="*/ 43 h 65"/>
                    <a:gd name="T8" fmla="*/ 43 w 43"/>
                    <a:gd name="T9" fmla="*/ 65 h 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3" h="65">
                      <a:moveTo>
                        <a:pt x="0" y="0"/>
                      </a:moveTo>
                      <a:lnTo>
                        <a:pt x="7" y="7"/>
                      </a:lnTo>
                      <a:lnTo>
                        <a:pt x="21" y="22"/>
                      </a:lnTo>
                      <a:lnTo>
                        <a:pt x="36" y="43"/>
                      </a:lnTo>
                      <a:lnTo>
                        <a:pt x="43" y="65"/>
                      </a:lnTo>
                    </a:path>
                  </a:pathLst>
                </a:custGeom>
                <a:noFill/>
                <a:ln w="11113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374" name="Freeform 638"/>
                <p:cNvSpPr>
                  <a:spLocks/>
                </p:cNvSpPr>
                <p:nvPr/>
              </p:nvSpPr>
              <p:spPr bwMode="auto">
                <a:xfrm>
                  <a:off x="3072" y="2001"/>
                  <a:ext cx="43" cy="352"/>
                </a:xfrm>
                <a:custGeom>
                  <a:avLst/>
                  <a:gdLst>
                    <a:gd name="T0" fmla="*/ 0 w 43"/>
                    <a:gd name="T1" fmla="*/ 0 h 352"/>
                    <a:gd name="T2" fmla="*/ 7 w 43"/>
                    <a:gd name="T3" fmla="*/ 36 h 352"/>
                    <a:gd name="T4" fmla="*/ 7 w 43"/>
                    <a:gd name="T5" fmla="*/ 79 h 352"/>
                    <a:gd name="T6" fmla="*/ 14 w 43"/>
                    <a:gd name="T7" fmla="*/ 129 h 352"/>
                    <a:gd name="T8" fmla="*/ 22 w 43"/>
                    <a:gd name="T9" fmla="*/ 179 h 352"/>
                    <a:gd name="T10" fmla="*/ 29 w 43"/>
                    <a:gd name="T11" fmla="*/ 237 h 352"/>
                    <a:gd name="T12" fmla="*/ 29 w 43"/>
                    <a:gd name="T13" fmla="*/ 287 h 352"/>
                    <a:gd name="T14" fmla="*/ 36 w 43"/>
                    <a:gd name="T15" fmla="*/ 323 h 352"/>
                    <a:gd name="T16" fmla="*/ 43 w 43"/>
                    <a:gd name="T17" fmla="*/ 352 h 3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3" h="352">
                      <a:moveTo>
                        <a:pt x="0" y="0"/>
                      </a:moveTo>
                      <a:lnTo>
                        <a:pt x="7" y="36"/>
                      </a:lnTo>
                      <a:lnTo>
                        <a:pt x="7" y="79"/>
                      </a:lnTo>
                      <a:lnTo>
                        <a:pt x="14" y="129"/>
                      </a:lnTo>
                      <a:lnTo>
                        <a:pt x="22" y="179"/>
                      </a:lnTo>
                      <a:lnTo>
                        <a:pt x="29" y="237"/>
                      </a:lnTo>
                      <a:lnTo>
                        <a:pt x="29" y="287"/>
                      </a:lnTo>
                      <a:lnTo>
                        <a:pt x="36" y="323"/>
                      </a:lnTo>
                      <a:lnTo>
                        <a:pt x="43" y="352"/>
                      </a:lnTo>
                    </a:path>
                  </a:pathLst>
                </a:custGeom>
                <a:noFill/>
                <a:ln w="11113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375" name="Freeform 639"/>
                <p:cNvSpPr>
                  <a:spLocks/>
                </p:cNvSpPr>
                <p:nvPr/>
              </p:nvSpPr>
              <p:spPr bwMode="auto">
                <a:xfrm>
                  <a:off x="3115" y="2310"/>
                  <a:ext cx="43" cy="50"/>
                </a:xfrm>
                <a:custGeom>
                  <a:avLst/>
                  <a:gdLst>
                    <a:gd name="T0" fmla="*/ 0 w 43"/>
                    <a:gd name="T1" fmla="*/ 43 h 50"/>
                    <a:gd name="T2" fmla="*/ 7 w 43"/>
                    <a:gd name="T3" fmla="*/ 50 h 50"/>
                    <a:gd name="T4" fmla="*/ 7 w 43"/>
                    <a:gd name="T5" fmla="*/ 43 h 50"/>
                    <a:gd name="T6" fmla="*/ 15 w 43"/>
                    <a:gd name="T7" fmla="*/ 36 h 50"/>
                    <a:gd name="T8" fmla="*/ 22 w 43"/>
                    <a:gd name="T9" fmla="*/ 29 h 50"/>
                    <a:gd name="T10" fmla="*/ 36 w 43"/>
                    <a:gd name="T11" fmla="*/ 7 h 50"/>
                    <a:gd name="T12" fmla="*/ 43 w 43"/>
                    <a:gd name="T13" fmla="*/ 0 h 50"/>
                    <a:gd name="T14" fmla="*/ 43 w 43"/>
                    <a:gd name="T15" fmla="*/ 0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3" h="50">
                      <a:moveTo>
                        <a:pt x="0" y="43"/>
                      </a:moveTo>
                      <a:lnTo>
                        <a:pt x="7" y="50"/>
                      </a:lnTo>
                      <a:lnTo>
                        <a:pt x="7" y="43"/>
                      </a:lnTo>
                      <a:lnTo>
                        <a:pt x="15" y="36"/>
                      </a:lnTo>
                      <a:lnTo>
                        <a:pt x="22" y="29"/>
                      </a:lnTo>
                      <a:lnTo>
                        <a:pt x="36" y="7"/>
                      </a:lnTo>
                      <a:lnTo>
                        <a:pt x="43" y="0"/>
                      </a:lnTo>
                      <a:lnTo>
                        <a:pt x="43" y="0"/>
                      </a:lnTo>
                    </a:path>
                  </a:pathLst>
                </a:custGeom>
                <a:noFill/>
                <a:ln w="11113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376" name="Freeform 640"/>
                <p:cNvSpPr>
                  <a:spLocks/>
                </p:cNvSpPr>
                <p:nvPr/>
              </p:nvSpPr>
              <p:spPr bwMode="auto">
                <a:xfrm>
                  <a:off x="3158" y="2310"/>
                  <a:ext cx="36" cy="223"/>
                </a:xfrm>
                <a:custGeom>
                  <a:avLst/>
                  <a:gdLst>
                    <a:gd name="T0" fmla="*/ 0 w 36"/>
                    <a:gd name="T1" fmla="*/ 0 h 223"/>
                    <a:gd name="T2" fmla="*/ 7 w 36"/>
                    <a:gd name="T3" fmla="*/ 14 h 223"/>
                    <a:gd name="T4" fmla="*/ 7 w 36"/>
                    <a:gd name="T5" fmla="*/ 43 h 223"/>
                    <a:gd name="T6" fmla="*/ 15 w 36"/>
                    <a:gd name="T7" fmla="*/ 72 h 223"/>
                    <a:gd name="T8" fmla="*/ 15 w 36"/>
                    <a:gd name="T9" fmla="*/ 108 h 223"/>
                    <a:gd name="T10" fmla="*/ 29 w 36"/>
                    <a:gd name="T11" fmla="*/ 172 h 223"/>
                    <a:gd name="T12" fmla="*/ 29 w 36"/>
                    <a:gd name="T13" fmla="*/ 201 h 223"/>
                    <a:gd name="T14" fmla="*/ 36 w 36"/>
                    <a:gd name="T15" fmla="*/ 223 h 2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36" h="223">
                      <a:moveTo>
                        <a:pt x="0" y="0"/>
                      </a:moveTo>
                      <a:lnTo>
                        <a:pt x="7" y="14"/>
                      </a:lnTo>
                      <a:lnTo>
                        <a:pt x="7" y="43"/>
                      </a:lnTo>
                      <a:lnTo>
                        <a:pt x="15" y="72"/>
                      </a:lnTo>
                      <a:lnTo>
                        <a:pt x="15" y="108"/>
                      </a:lnTo>
                      <a:lnTo>
                        <a:pt x="29" y="172"/>
                      </a:lnTo>
                      <a:lnTo>
                        <a:pt x="29" y="201"/>
                      </a:lnTo>
                      <a:lnTo>
                        <a:pt x="36" y="223"/>
                      </a:lnTo>
                    </a:path>
                  </a:pathLst>
                </a:custGeom>
                <a:noFill/>
                <a:ln w="11113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377" name="Freeform 641"/>
                <p:cNvSpPr>
                  <a:spLocks/>
                </p:cNvSpPr>
                <p:nvPr/>
              </p:nvSpPr>
              <p:spPr bwMode="auto">
                <a:xfrm>
                  <a:off x="3194" y="2533"/>
                  <a:ext cx="43" cy="50"/>
                </a:xfrm>
                <a:custGeom>
                  <a:avLst/>
                  <a:gdLst>
                    <a:gd name="T0" fmla="*/ 0 w 43"/>
                    <a:gd name="T1" fmla="*/ 0 h 50"/>
                    <a:gd name="T2" fmla="*/ 7 w 43"/>
                    <a:gd name="T3" fmla="*/ 21 h 50"/>
                    <a:gd name="T4" fmla="*/ 22 w 43"/>
                    <a:gd name="T5" fmla="*/ 43 h 50"/>
                    <a:gd name="T6" fmla="*/ 36 w 43"/>
                    <a:gd name="T7" fmla="*/ 50 h 50"/>
                    <a:gd name="T8" fmla="*/ 43 w 43"/>
                    <a:gd name="T9" fmla="*/ 43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3" h="50">
                      <a:moveTo>
                        <a:pt x="0" y="0"/>
                      </a:moveTo>
                      <a:lnTo>
                        <a:pt x="7" y="21"/>
                      </a:lnTo>
                      <a:lnTo>
                        <a:pt x="22" y="43"/>
                      </a:lnTo>
                      <a:lnTo>
                        <a:pt x="36" y="50"/>
                      </a:lnTo>
                      <a:lnTo>
                        <a:pt x="43" y="43"/>
                      </a:lnTo>
                    </a:path>
                  </a:pathLst>
                </a:custGeom>
                <a:noFill/>
                <a:ln w="11113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378" name="Freeform 642"/>
                <p:cNvSpPr>
                  <a:spLocks/>
                </p:cNvSpPr>
                <p:nvPr/>
              </p:nvSpPr>
              <p:spPr bwMode="auto">
                <a:xfrm>
                  <a:off x="3237" y="2346"/>
                  <a:ext cx="44" cy="230"/>
                </a:xfrm>
                <a:custGeom>
                  <a:avLst/>
                  <a:gdLst>
                    <a:gd name="T0" fmla="*/ 0 w 44"/>
                    <a:gd name="T1" fmla="*/ 230 h 230"/>
                    <a:gd name="T2" fmla="*/ 8 w 44"/>
                    <a:gd name="T3" fmla="*/ 208 h 230"/>
                    <a:gd name="T4" fmla="*/ 8 w 44"/>
                    <a:gd name="T5" fmla="*/ 180 h 230"/>
                    <a:gd name="T6" fmla="*/ 15 w 44"/>
                    <a:gd name="T7" fmla="*/ 144 h 230"/>
                    <a:gd name="T8" fmla="*/ 22 w 44"/>
                    <a:gd name="T9" fmla="*/ 108 h 230"/>
                    <a:gd name="T10" fmla="*/ 29 w 44"/>
                    <a:gd name="T11" fmla="*/ 72 h 230"/>
                    <a:gd name="T12" fmla="*/ 29 w 44"/>
                    <a:gd name="T13" fmla="*/ 36 h 230"/>
                    <a:gd name="T14" fmla="*/ 36 w 44"/>
                    <a:gd name="T15" fmla="*/ 14 h 230"/>
                    <a:gd name="T16" fmla="*/ 44 w 44"/>
                    <a:gd name="T17" fmla="*/ 0 h 2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4" h="230">
                      <a:moveTo>
                        <a:pt x="0" y="230"/>
                      </a:moveTo>
                      <a:lnTo>
                        <a:pt x="8" y="208"/>
                      </a:lnTo>
                      <a:lnTo>
                        <a:pt x="8" y="180"/>
                      </a:lnTo>
                      <a:lnTo>
                        <a:pt x="15" y="144"/>
                      </a:lnTo>
                      <a:lnTo>
                        <a:pt x="22" y="108"/>
                      </a:lnTo>
                      <a:lnTo>
                        <a:pt x="29" y="72"/>
                      </a:lnTo>
                      <a:lnTo>
                        <a:pt x="29" y="36"/>
                      </a:lnTo>
                      <a:lnTo>
                        <a:pt x="36" y="14"/>
                      </a:lnTo>
                      <a:lnTo>
                        <a:pt x="44" y="0"/>
                      </a:lnTo>
                    </a:path>
                  </a:pathLst>
                </a:custGeom>
                <a:noFill/>
                <a:ln w="11113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379" name="Freeform 643"/>
                <p:cNvSpPr>
                  <a:spLocks/>
                </p:cNvSpPr>
                <p:nvPr/>
              </p:nvSpPr>
              <p:spPr bwMode="auto">
                <a:xfrm>
                  <a:off x="3281" y="2346"/>
                  <a:ext cx="43" cy="165"/>
                </a:xfrm>
                <a:custGeom>
                  <a:avLst/>
                  <a:gdLst>
                    <a:gd name="T0" fmla="*/ 0 w 43"/>
                    <a:gd name="T1" fmla="*/ 0 h 165"/>
                    <a:gd name="T2" fmla="*/ 7 w 43"/>
                    <a:gd name="T3" fmla="*/ 0 h 165"/>
                    <a:gd name="T4" fmla="*/ 7 w 43"/>
                    <a:gd name="T5" fmla="*/ 14 h 165"/>
                    <a:gd name="T6" fmla="*/ 14 w 43"/>
                    <a:gd name="T7" fmla="*/ 36 h 165"/>
                    <a:gd name="T8" fmla="*/ 21 w 43"/>
                    <a:gd name="T9" fmla="*/ 57 h 165"/>
                    <a:gd name="T10" fmla="*/ 28 w 43"/>
                    <a:gd name="T11" fmla="*/ 115 h 165"/>
                    <a:gd name="T12" fmla="*/ 35 w 43"/>
                    <a:gd name="T13" fmla="*/ 144 h 165"/>
                    <a:gd name="T14" fmla="*/ 43 w 43"/>
                    <a:gd name="T15" fmla="*/ 165 h 1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3" h="165">
                      <a:moveTo>
                        <a:pt x="0" y="0"/>
                      </a:moveTo>
                      <a:lnTo>
                        <a:pt x="7" y="0"/>
                      </a:lnTo>
                      <a:lnTo>
                        <a:pt x="7" y="14"/>
                      </a:lnTo>
                      <a:lnTo>
                        <a:pt x="14" y="36"/>
                      </a:lnTo>
                      <a:lnTo>
                        <a:pt x="21" y="57"/>
                      </a:lnTo>
                      <a:lnTo>
                        <a:pt x="28" y="115"/>
                      </a:lnTo>
                      <a:lnTo>
                        <a:pt x="35" y="144"/>
                      </a:lnTo>
                      <a:lnTo>
                        <a:pt x="43" y="165"/>
                      </a:lnTo>
                    </a:path>
                  </a:pathLst>
                </a:custGeom>
                <a:noFill/>
                <a:ln w="11113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380" name="Freeform 644"/>
                <p:cNvSpPr>
                  <a:spLocks/>
                </p:cNvSpPr>
                <p:nvPr/>
              </p:nvSpPr>
              <p:spPr bwMode="auto">
                <a:xfrm>
                  <a:off x="3324" y="2511"/>
                  <a:ext cx="43" cy="130"/>
                </a:xfrm>
                <a:custGeom>
                  <a:avLst/>
                  <a:gdLst>
                    <a:gd name="T0" fmla="*/ 0 w 43"/>
                    <a:gd name="T1" fmla="*/ 0 h 130"/>
                    <a:gd name="T2" fmla="*/ 7 w 43"/>
                    <a:gd name="T3" fmla="*/ 22 h 130"/>
                    <a:gd name="T4" fmla="*/ 7 w 43"/>
                    <a:gd name="T5" fmla="*/ 43 h 130"/>
                    <a:gd name="T6" fmla="*/ 21 w 43"/>
                    <a:gd name="T7" fmla="*/ 94 h 130"/>
                    <a:gd name="T8" fmla="*/ 28 w 43"/>
                    <a:gd name="T9" fmla="*/ 115 h 130"/>
                    <a:gd name="T10" fmla="*/ 36 w 43"/>
                    <a:gd name="T11" fmla="*/ 130 h 130"/>
                    <a:gd name="T12" fmla="*/ 36 w 43"/>
                    <a:gd name="T13" fmla="*/ 130 h 130"/>
                    <a:gd name="T14" fmla="*/ 43 w 43"/>
                    <a:gd name="T15" fmla="*/ 115 h 1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3" h="130">
                      <a:moveTo>
                        <a:pt x="0" y="0"/>
                      </a:moveTo>
                      <a:lnTo>
                        <a:pt x="7" y="22"/>
                      </a:lnTo>
                      <a:lnTo>
                        <a:pt x="7" y="43"/>
                      </a:lnTo>
                      <a:lnTo>
                        <a:pt x="21" y="94"/>
                      </a:lnTo>
                      <a:lnTo>
                        <a:pt x="28" y="115"/>
                      </a:lnTo>
                      <a:lnTo>
                        <a:pt x="36" y="130"/>
                      </a:lnTo>
                      <a:lnTo>
                        <a:pt x="36" y="130"/>
                      </a:lnTo>
                      <a:lnTo>
                        <a:pt x="43" y="115"/>
                      </a:lnTo>
                    </a:path>
                  </a:pathLst>
                </a:custGeom>
                <a:noFill/>
                <a:ln w="11113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381" name="Freeform 645"/>
                <p:cNvSpPr>
                  <a:spLocks/>
                </p:cNvSpPr>
                <p:nvPr/>
              </p:nvSpPr>
              <p:spPr bwMode="auto">
                <a:xfrm>
                  <a:off x="3367" y="2101"/>
                  <a:ext cx="36" cy="525"/>
                </a:xfrm>
                <a:custGeom>
                  <a:avLst/>
                  <a:gdLst>
                    <a:gd name="T0" fmla="*/ 0 w 36"/>
                    <a:gd name="T1" fmla="*/ 525 h 525"/>
                    <a:gd name="T2" fmla="*/ 0 w 36"/>
                    <a:gd name="T3" fmla="*/ 511 h 525"/>
                    <a:gd name="T4" fmla="*/ 7 w 36"/>
                    <a:gd name="T5" fmla="*/ 482 h 525"/>
                    <a:gd name="T6" fmla="*/ 7 w 36"/>
                    <a:gd name="T7" fmla="*/ 453 h 525"/>
                    <a:gd name="T8" fmla="*/ 7 w 36"/>
                    <a:gd name="T9" fmla="*/ 417 h 525"/>
                    <a:gd name="T10" fmla="*/ 14 w 36"/>
                    <a:gd name="T11" fmla="*/ 331 h 525"/>
                    <a:gd name="T12" fmla="*/ 14 w 36"/>
                    <a:gd name="T13" fmla="*/ 238 h 525"/>
                    <a:gd name="T14" fmla="*/ 21 w 36"/>
                    <a:gd name="T15" fmla="*/ 151 h 525"/>
                    <a:gd name="T16" fmla="*/ 21 w 36"/>
                    <a:gd name="T17" fmla="*/ 115 h 525"/>
                    <a:gd name="T18" fmla="*/ 29 w 36"/>
                    <a:gd name="T19" fmla="*/ 79 h 525"/>
                    <a:gd name="T20" fmla="*/ 29 w 36"/>
                    <a:gd name="T21" fmla="*/ 44 h 525"/>
                    <a:gd name="T22" fmla="*/ 29 w 36"/>
                    <a:gd name="T23" fmla="*/ 22 h 525"/>
                    <a:gd name="T24" fmla="*/ 36 w 36"/>
                    <a:gd name="T25" fmla="*/ 8 h 525"/>
                    <a:gd name="T26" fmla="*/ 36 w 36"/>
                    <a:gd name="T27" fmla="*/ 0 h 5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6" h="525">
                      <a:moveTo>
                        <a:pt x="0" y="525"/>
                      </a:moveTo>
                      <a:lnTo>
                        <a:pt x="0" y="511"/>
                      </a:lnTo>
                      <a:lnTo>
                        <a:pt x="7" y="482"/>
                      </a:lnTo>
                      <a:lnTo>
                        <a:pt x="7" y="453"/>
                      </a:lnTo>
                      <a:lnTo>
                        <a:pt x="7" y="417"/>
                      </a:lnTo>
                      <a:lnTo>
                        <a:pt x="14" y="331"/>
                      </a:lnTo>
                      <a:lnTo>
                        <a:pt x="14" y="238"/>
                      </a:lnTo>
                      <a:lnTo>
                        <a:pt x="21" y="151"/>
                      </a:lnTo>
                      <a:lnTo>
                        <a:pt x="21" y="115"/>
                      </a:lnTo>
                      <a:lnTo>
                        <a:pt x="29" y="79"/>
                      </a:lnTo>
                      <a:lnTo>
                        <a:pt x="29" y="44"/>
                      </a:lnTo>
                      <a:lnTo>
                        <a:pt x="29" y="22"/>
                      </a:lnTo>
                      <a:lnTo>
                        <a:pt x="36" y="8"/>
                      </a:lnTo>
                      <a:lnTo>
                        <a:pt x="36" y="0"/>
                      </a:lnTo>
                    </a:path>
                  </a:pathLst>
                </a:custGeom>
                <a:noFill/>
                <a:ln w="11113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382" name="Freeform 646"/>
                <p:cNvSpPr>
                  <a:spLocks/>
                </p:cNvSpPr>
                <p:nvPr/>
              </p:nvSpPr>
              <p:spPr bwMode="auto">
                <a:xfrm>
                  <a:off x="3403" y="2101"/>
                  <a:ext cx="43" cy="475"/>
                </a:xfrm>
                <a:custGeom>
                  <a:avLst/>
                  <a:gdLst>
                    <a:gd name="T0" fmla="*/ 0 w 43"/>
                    <a:gd name="T1" fmla="*/ 0 h 475"/>
                    <a:gd name="T2" fmla="*/ 0 w 43"/>
                    <a:gd name="T3" fmla="*/ 8 h 475"/>
                    <a:gd name="T4" fmla="*/ 7 w 43"/>
                    <a:gd name="T5" fmla="*/ 22 h 475"/>
                    <a:gd name="T6" fmla="*/ 7 w 43"/>
                    <a:gd name="T7" fmla="*/ 44 h 475"/>
                    <a:gd name="T8" fmla="*/ 7 w 43"/>
                    <a:gd name="T9" fmla="*/ 72 h 475"/>
                    <a:gd name="T10" fmla="*/ 14 w 43"/>
                    <a:gd name="T11" fmla="*/ 115 h 475"/>
                    <a:gd name="T12" fmla="*/ 14 w 43"/>
                    <a:gd name="T13" fmla="*/ 151 h 475"/>
                    <a:gd name="T14" fmla="*/ 21 w 43"/>
                    <a:gd name="T15" fmla="*/ 245 h 475"/>
                    <a:gd name="T16" fmla="*/ 29 w 43"/>
                    <a:gd name="T17" fmla="*/ 338 h 475"/>
                    <a:gd name="T18" fmla="*/ 29 w 43"/>
                    <a:gd name="T19" fmla="*/ 374 h 475"/>
                    <a:gd name="T20" fmla="*/ 29 w 43"/>
                    <a:gd name="T21" fmla="*/ 410 h 475"/>
                    <a:gd name="T22" fmla="*/ 36 w 43"/>
                    <a:gd name="T23" fmla="*/ 439 h 475"/>
                    <a:gd name="T24" fmla="*/ 36 w 43"/>
                    <a:gd name="T25" fmla="*/ 460 h 475"/>
                    <a:gd name="T26" fmla="*/ 43 w 43"/>
                    <a:gd name="T27" fmla="*/ 475 h 475"/>
                    <a:gd name="T28" fmla="*/ 43 w 43"/>
                    <a:gd name="T29" fmla="*/ 475 h 4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43" h="475">
                      <a:moveTo>
                        <a:pt x="0" y="0"/>
                      </a:moveTo>
                      <a:lnTo>
                        <a:pt x="0" y="8"/>
                      </a:lnTo>
                      <a:lnTo>
                        <a:pt x="7" y="22"/>
                      </a:lnTo>
                      <a:lnTo>
                        <a:pt x="7" y="44"/>
                      </a:lnTo>
                      <a:lnTo>
                        <a:pt x="7" y="72"/>
                      </a:lnTo>
                      <a:lnTo>
                        <a:pt x="14" y="115"/>
                      </a:lnTo>
                      <a:lnTo>
                        <a:pt x="14" y="151"/>
                      </a:lnTo>
                      <a:lnTo>
                        <a:pt x="21" y="245"/>
                      </a:lnTo>
                      <a:lnTo>
                        <a:pt x="29" y="338"/>
                      </a:lnTo>
                      <a:lnTo>
                        <a:pt x="29" y="374"/>
                      </a:lnTo>
                      <a:lnTo>
                        <a:pt x="29" y="410"/>
                      </a:lnTo>
                      <a:lnTo>
                        <a:pt x="36" y="439"/>
                      </a:lnTo>
                      <a:lnTo>
                        <a:pt x="36" y="460"/>
                      </a:lnTo>
                      <a:lnTo>
                        <a:pt x="43" y="475"/>
                      </a:lnTo>
                      <a:lnTo>
                        <a:pt x="43" y="475"/>
                      </a:lnTo>
                    </a:path>
                  </a:pathLst>
                </a:custGeom>
                <a:noFill/>
                <a:ln w="11113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383" name="Freeform 647"/>
                <p:cNvSpPr>
                  <a:spLocks/>
                </p:cNvSpPr>
                <p:nvPr/>
              </p:nvSpPr>
              <p:spPr bwMode="auto">
                <a:xfrm>
                  <a:off x="3446" y="1922"/>
                  <a:ext cx="43" cy="654"/>
                </a:xfrm>
                <a:custGeom>
                  <a:avLst/>
                  <a:gdLst>
                    <a:gd name="T0" fmla="*/ 0 w 43"/>
                    <a:gd name="T1" fmla="*/ 654 h 654"/>
                    <a:gd name="T2" fmla="*/ 0 w 43"/>
                    <a:gd name="T3" fmla="*/ 647 h 654"/>
                    <a:gd name="T4" fmla="*/ 7 w 43"/>
                    <a:gd name="T5" fmla="*/ 625 h 654"/>
                    <a:gd name="T6" fmla="*/ 7 w 43"/>
                    <a:gd name="T7" fmla="*/ 604 h 654"/>
                    <a:gd name="T8" fmla="*/ 7 w 43"/>
                    <a:gd name="T9" fmla="*/ 568 h 654"/>
                    <a:gd name="T10" fmla="*/ 14 w 43"/>
                    <a:gd name="T11" fmla="*/ 532 h 654"/>
                    <a:gd name="T12" fmla="*/ 14 w 43"/>
                    <a:gd name="T13" fmla="*/ 489 h 654"/>
                    <a:gd name="T14" fmla="*/ 21 w 43"/>
                    <a:gd name="T15" fmla="*/ 395 h 654"/>
                    <a:gd name="T16" fmla="*/ 29 w 43"/>
                    <a:gd name="T17" fmla="*/ 294 h 654"/>
                    <a:gd name="T18" fmla="*/ 29 w 43"/>
                    <a:gd name="T19" fmla="*/ 187 h 654"/>
                    <a:gd name="T20" fmla="*/ 36 w 43"/>
                    <a:gd name="T21" fmla="*/ 86 h 654"/>
                    <a:gd name="T22" fmla="*/ 43 w 43"/>
                    <a:gd name="T23" fmla="*/ 0 h 6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43" h="654">
                      <a:moveTo>
                        <a:pt x="0" y="654"/>
                      </a:moveTo>
                      <a:lnTo>
                        <a:pt x="0" y="647"/>
                      </a:lnTo>
                      <a:lnTo>
                        <a:pt x="7" y="625"/>
                      </a:lnTo>
                      <a:lnTo>
                        <a:pt x="7" y="604"/>
                      </a:lnTo>
                      <a:lnTo>
                        <a:pt x="7" y="568"/>
                      </a:lnTo>
                      <a:lnTo>
                        <a:pt x="14" y="532"/>
                      </a:lnTo>
                      <a:lnTo>
                        <a:pt x="14" y="489"/>
                      </a:lnTo>
                      <a:lnTo>
                        <a:pt x="21" y="395"/>
                      </a:lnTo>
                      <a:lnTo>
                        <a:pt x="29" y="294"/>
                      </a:lnTo>
                      <a:lnTo>
                        <a:pt x="29" y="187"/>
                      </a:lnTo>
                      <a:lnTo>
                        <a:pt x="36" y="86"/>
                      </a:lnTo>
                      <a:lnTo>
                        <a:pt x="43" y="0"/>
                      </a:lnTo>
                    </a:path>
                  </a:pathLst>
                </a:custGeom>
                <a:noFill/>
                <a:ln w="11113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</p:grpSp>
          <p:grpSp>
            <p:nvGrpSpPr>
              <p:cNvPr id="117384" name="Group 648"/>
              <p:cNvGrpSpPr>
                <a:grpSpLocks/>
              </p:cNvGrpSpPr>
              <p:nvPr/>
            </p:nvGrpSpPr>
            <p:grpSpPr bwMode="auto">
              <a:xfrm rot="5400000">
                <a:off x="1800" y="2664"/>
                <a:ext cx="1296" cy="192"/>
                <a:chOff x="1872" y="1800"/>
                <a:chExt cx="1704" cy="720"/>
              </a:xfrm>
            </p:grpSpPr>
            <p:sp>
              <p:nvSpPr>
                <p:cNvPr id="117385" name="Freeform 649"/>
                <p:cNvSpPr>
                  <a:spLocks/>
                </p:cNvSpPr>
                <p:nvPr/>
              </p:nvSpPr>
              <p:spPr bwMode="auto">
                <a:xfrm>
                  <a:off x="1872" y="2400"/>
                  <a:ext cx="36" cy="78"/>
                </a:xfrm>
                <a:custGeom>
                  <a:avLst/>
                  <a:gdLst>
                    <a:gd name="T0" fmla="*/ 0 w 36"/>
                    <a:gd name="T1" fmla="*/ 78 h 78"/>
                    <a:gd name="T2" fmla="*/ 18 w 36"/>
                    <a:gd name="T3" fmla="*/ 48 h 78"/>
                    <a:gd name="T4" fmla="*/ 30 w 36"/>
                    <a:gd name="T5" fmla="*/ 30 h 78"/>
                    <a:gd name="T6" fmla="*/ 36 w 36"/>
                    <a:gd name="T7" fmla="*/ 0 h 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78">
                      <a:moveTo>
                        <a:pt x="0" y="78"/>
                      </a:moveTo>
                      <a:lnTo>
                        <a:pt x="18" y="48"/>
                      </a:lnTo>
                      <a:lnTo>
                        <a:pt x="30" y="30"/>
                      </a:lnTo>
                      <a:lnTo>
                        <a:pt x="36" y="0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386" name="Freeform 650"/>
                <p:cNvSpPr>
                  <a:spLocks/>
                </p:cNvSpPr>
                <p:nvPr/>
              </p:nvSpPr>
              <p:spPr bwMode="auto">
                <a:xfrm>
                  <a:off x="1908" y="2130"/>
                  <a:ext cx="30" cy="270"/>
                </a:xfrm>
                <a:custGeom>
                  <a:avLst/>
                  <a:gdLst>
                    <a:gd name="T0" fmla="*/ 0 w 30"/>
                    <a:gd name="T1" fmla="*/ 270 h 270"/>
                    <a:gd name="T2" fmla="*/ 6 w 30"/>
                    <a:gd name="T3" fmla="*/ 246 h 270"/>
                    <a:gd name="T4" fmla="*/ 6 w 30"/>
                    <a:gd name="T5" fmla="*/ 216 h 270"/>
                    <a:gd name="T6" fmla="*/ 12 w 30"/>
                    <a:gd name="T7" fmla="*/ 138 h 270"/>
                    <a:gd name="T8" fmla="*/ 24 w 30"/>
                    <a:gd name="T9" fmla="*/ 66 h 270"/>
                    <a:gd name="T10" fmla="*/ 24 w 30"/>
                    <a:gd name="T11" fmla="*/ 30 h 270"/>
                    <a:gd name="T12" fmla="*/ 30 w 30"/>
                    <a:gd name="T13" fmla="*/ 0 h 2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0" h="270">
                      <a:moveTo>
                        <a:pt x="0" y="270"/>
                      </a:moveTo>
                      <a:lnTo>
                        <a:pt x="6" y="246"/>
                      </a:lnTo>
                      <a:lnTo>
                        <a:pt x="6" y="216"/>
                      </a:lnTo>
                      <a:lnTo>
                        <a:pt x="12" y="138"/>
                      </a:lnTo>
                      <a:lnTo>
                        <a:pt x="24" y="66"/>
                      </a:lnTo>
                      <a:lnTo>
                        <a:pt x="24" y="30"/>
                      </a:lnTo>
                      <a:lnTo>
                        <a:pt x="30" y="0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387" name="Freeform 651"/>
                <p:cNvSpPr>
                  <a:spLocks/>
                </p:cNvSpPr>
                <p:nvPr/>
              </p:nvSpPr>
              <p:spPr bwMode="auto">
                <a:xfrm>
                  <a:off x="1938" y="1980"/>
                  <a:ext cx="36" cy="150"/>
                </a:xfrm>
                <a:custGeom>
                  <a:avLst/>
                  <a:gdLst>
                    <a:gd name="T0" fmla="*/ 0 w 36"/>
                    <a:gd name="T1" fmla="*/ 150 h 150"/>
                    <a:gd name="T2" fmla="*/ 6 w 36"/>
                    <a:gd name="T3" fmla="*/ 96 h 150"/>
                    <a:gd name="T4" fmla="*/ 18 w 36"/>
                    <a:gd name="T5" fmla="*/ 54 h 150"/>
                    <a:gd name="T6" fmla="*/ 24 w 36"/>
                    <a:gd name="T7" fmla="*/ 18 h 150"/>
                    <a:gd name="T8" fmla="*/ 30 w 36"/>
                    <a:gd name="T9" fmla="*/ 6 h 150"/>
                    <a:gd name="T10" fmla="*/ 36 w 36"/>
                    <a:gd name="T11" fmla="*/ 0 h 1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6" h="150">
                      <a:moveTo>
                        <a:pt x="0" y="150"/>
                      </a:moveTo>
                      <a:lnTo>
                        <a:pt x="6" y="96"/>
                      </a:lnTo>
                      <a:lnTo>
                        <a:pt x="18" y="54"/>
                      </a:lnTo>
                      <a:lnTo>
                        <a:pt x="24" y="18"/>
                      </a:lnTo>
                      <a:lnTo>
                        <a:pt x="30" y="6"/>
                      </a:lnTo>
                      <a:lnTo>
                        <a:pt x="36" y="0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388" name="Freeform 652"/>
                <p:cNvSpPr>
                  <a:spLocks/>
                </p:cNvSpPr>
                <p:nvPr/>
              </p:nvSpPr>
              <p:spPr bwMode="auto">
                <a:xfrm>
                  <a:off x="1974" y="1980"/>
                  <a:ext cx="36" cy="96"/>
                </a:xfrm>
                <a:custGeom>
                  <a:avLst/>
                  <a:gdLst>
                    <a:gd name="T0" fmla="*/ 0 w 36"/>
                    <a:gd name="T1" fmla="*/ 0 h 96"/>
                    <a:gd name="T2" fmla="*/ 6 w 36"/>
                    <a:gd name="T3" fmla="*/ 0 h 96"/>
                    <a:gd name="T4" fmla="*/ 6 w 36"/>
                    <a:gd name="T5" fmla="*/ 6 h 96"/>
                    <a:gd name="T6" fmla="*/ 18 w 36"/>
                    <a:gd name="T7" fmla="*/ 24 h 96"/>
                    <a:gd name="T8" fmla="*/ 30 w 36"/>
                    <a:gd name="T9" fmla="*/ 60 h 96"/>
                    <a:gd name="T10" fmla="*/ 36 w 36"/>
                    <a:gd name="T11" fmla="*/ 96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6" h="96">
                      <a:moveTo>
                        <a:pt x="0" y="0"/>
                      </a:moveTo>
                      <a:lnTo>
                        <a:pt x="6" y="0"/>
                      </a:lnTo>
                      <a:lnTo>
                        <a:pt x="6" y="6"/>
                      </a:lnTo>
                      <a:lnTo>
                        <a:pt x="18" y="24"/>
                      </a:lnTo>
                      <a:lnTo>
                        <a:pt x="30" y="60"/>
                      </a:lnTo>
                      <a:lnTo>
                        <a:pt x="36" y="96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389" name="Freeform 653"/>
                <p:cNvSpPr>
                  <a:spLocks/>
                </p:cNvSpPr>
                <p:nvPr/>
              </p:nvSpPr>
              <p:spPr bwMode="auto">
                <a:xfrm>
                  <a:off x="2010" y="2076"/>
                  <a:ext cx="36" cy="336"/>
                </a:xfrm>
                <a:custGeom>
                  <a:avLst/>
                  <a:gdLst>
                    <a:gd name="T0" fmla="*/ 0 w 36"/>
                    <a:gd name="T1" fmla="*/ 0 h 336"/>
                    <a:gd name="T2" fmla="*/ 0 w 36"/>
                    <a:gd name="T3" fmla="*/ 18 h 336"/>
                    <a:gd name="T4" fmla="*/ 6 w 36"/>
                    <a:gd name="T5" fmla="*/ 36 h 336"/>
                    <a:gd name="T6" fmla="*/ 6 w 36"/>
                    <a:gd name="T7" fmla="*/ 84 h 336"/>
                    <a:gd name="T8" fmla="*/ 12 w 36"/>
                    <a:gd name="T9" fmla="*/ 144 h 336"/>
                    <a:gd name="T10" fmla="*/ 18 w 36"/>
                    <a:gd name="T11" fmla="*/ 204 h 336"/>
                    <a:gd name="T12" fmla="*/ 24 w 36"/>
                    <a:gd name="T13" fmla="*/ 258 h 336"/>
                    <a:gd name="T14" fmla="*/ 24 w 36"/>
                    <a:gd name="T15" fmla="*/ 300 h 336"/>
                    <a:gd name="T16" fmla="*/ 30 w 36"/>
                    <a:gd name="T17" fmla="*/ 318 h 336"/>
                    <a:gd name="T18" fmla="*/ 30 w 36"/>
                    <a:gd name="T19" fmla="*/ 330 h 336"/>
                    <a:gd name="T20" fmla="*/ 36 w 36"/>
                    <a:gd name="T21" fmla="*/ 336 h 336"/>
                    <a:gd name="T22" fmla="*/ 36 w 36"/>
                    <a:gd name="T23" fmla="*/ 336 h 3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36" h="336">
                      <a:moveTo>
                        <a:pt x="0" y="0"/>
                      </a:moveTo>
                      <a:lnTo>
                        <a:pt x="0" y="18"/>
                      </a:lnTo>
                      <a:lnTo>
                        <a:pt x="6" y="36"/>
                      </a:lnTo>
                      <a:lnTo>
                        <a:pt x="6" y="84"/>
                      </a:lnTo>
                      <a:lnTo>
                        <a:pt x="12" y="144"/>
                      </a:lnTo>
                      <a:lnTo>
                        <a:pt x="18" y="204"/>
                      </a:lnTo>
                      <a:lnTo>
                        <a:pt x="24" y="258"/>
                      </a:lnTo>
                      <a:lnTo>
                        <a:pt x="24" y="300"/>
                      </a:lnTo>
                      <a:lnTo>
                        <a:pt x="30" y="318"/>
                      </a:lnTo>
                      <a:lnTo>
                        <a:pt x="30" y="330"/>
                      </a:lnTo>
                      <a:lnTo>
                        <a:pt x="36" y="336"/>
                      </a:lnTo>
                      <a:lnTo>
                        <a:pt x="36" y="336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390" name="Freeform 654"/>
                <p:cNvSpPr>
                  <a:spLocks/>
                </p:cNvSpPr>
                <p:nvPr/>
              </p:nvSpPr>
              <p:spPr bwMode="auto">
                <a:xfrm>
                  <a:off x="2046" y="1974"/>
                  <a:ext cx="36" cy="438"/>
                </a:xfrm>
                <a:custGeom>
                  <a:avLst/>
                  <a:gdLst>
                    <a:gd name="T0" fmla="*/ 0 w 36"/>
                    <a:gd name="T1" fmla="*/ 438 h 438"/>
                    <a:gd name="T2" fmla="*/ 0 w 36"/>
                    <a:gd name="T3" fmla="*/ 432 h 438"/>
                    <a:gd name="T4" fmla="*/ 6 w 36"/>
                    <a:gd name="T5" fmla="*/ 414 h 438"/>
                    <a:gd name="T6" fmla="*/ 6 w 36"/>
                    <a:gd name="T7" fmla="*/ 390 h 438"/>
                    <a:gd name="T8" fmla="*/ 12 w 36"/>
                    <a:gd name="T9" fmla="*/ 360 h 438"/>
                    <a:gd name="T10" fmla="*/ 12 w 36"/>
                    <a:gd name="T11" fmla="*/ 330 h 438"/>
                    <a:gd name="T12" fmla="*/ 12 w 36"/>
                    <a:gd name="T13" fmla="*/ 294 h 438"/>
                    <a:gd name="T14" fmla="*/ 18 w 36"/>
                    <a:gd name="T15" fmla="*/ 210 h 438"/>
                    <a:gd name="T16" fmla="*/ 24 w 36"/>
                    <a:gd name="T17" fmla="*/ 132 h 438"/>
                    <a:gd name="T18" fmla="*/ 24 w 36"/>
                    <a:gd name="T19" fmla="*/ 96 h 438"/>
                    <a:gd name="T20" fmla="*/ 30 w 36"/>
                    <a:gd name="T21" fmla="*/ 66 h 438"/>
                    <a:gd name="T22" fmla="*/ 30 w 36"/>
                    <a:gd name="T23" fmla="*/ 42 h 438"/>
                    <a:gd name="T24" fmla="*/ 30 w 36"/>
                    <a:gd name="T25" fmla="*/ 18 h 438"/>
                    <a:gd name="T26" fmla="*/ 36 w 36"/>
                    <a:gd name="T27" fmla="*/ 6 h 438"/>
                    <a:gd name="T28" fmla="*/ 36 w 36"/>
                    <a:gd name="T29" fmla="*/ 0 h 4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36" h="438">
                      <a:moveTo>
                        <a:pt x="0" y="438"/>
                      </a:moveTo>
                      <a:lnTo>
                        <a:pt x="0" y="432"/>
                      </a:lnTo>
                      <a:lnTo>
                        <a:pt x="6" y="414"/>
                      </a:lnTo>
                      <a:lnTo>
                        <a:pt x="6" y="390"/>
                      </a:lnTo>
                      <a:lnTo>
                        <a:pt x="12" y="360"/>
                      </a:lnTo>
                      <a:lnTo>
                        <a:pt x="12" y="330"/>
                      </a:lnTo>
                      <a:lnTo>
                        <a:pt x="12" y="294"/>
                      </a:lnTo>
                      <a:lnTo>
                        <a:pt x="18" y="210"/>
                      </a:lnTo>
                      <a:lnTo>
                        <a:pt x="24" y="132"/>
                      </a:lnTo>
                      <a:lnTo>
                        <a:pt x="24" y="96"/>
                      </a:lnTo>
                      <a:lnTo>
                        <a:pt x="30" y="66"/>
                      </a:lnTo>
                      <a:lnTo>
                        <a:pt x="30" y="42"/>
                      </a:lnTo>
                      <a:lnTo>
                        <a:pt x="30" y="18"/>
                      </a:lnTo>
                      <a:lnTo>
                        <a:pt x="36" y="6"/>
                      </a:lnTo>
                      <a:lnTo>
                        <a:pt x="36" y="0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391" name="Freeform 655"/>
                <p:cNvSpPr>
                  <a:spLocks/>
                </p:cNvSpPr>
                <p:nvPr/>
              </p:nvSpPr>
              <p:spPr bwMode="auto">
                <a:xfrm>
                  <a:off x="2082" y="1974"/>
                  <a:ext cx="30" cy="432"/>
                </a:xfrm>
                <a:custGeom>
                  <a:avLst/>
                  <a:gdLst>
                    <a:gd name="T0" fmla="*/ 0 w 30"/>
                    <a:gd name="T1" fmla="*/ 0 h 432"/>
                    <a:gd name="T2" fmla="*/ 0 w 30"/>
                    <a:gd name="T3" fmla="*/ 6 h 432"/>
                    <a:gd name="T4" fmla="*/ 6 w 30"/>
                    <a:gd name="T5" fmla="*/ 18 h 432"/>
                    <a:gd name="T6" fmla="*/ 6 w 30"/>
                    <a:gd name="T7" fmla="*/ 36 h 432"/>
                    <a:gd name="T8" fmla="*/ 6 w 30"/>
                    <a:gd name="T9" fmla="*/ 60 h 432"/>
                    <a:gd name="T10" fmla="*/ 12 w 30"/>
                    <a:gd name="T11" fmla="*/ 90 h 432"/>
                    <a:gd name="T12" fmla="*/ 12 w 30"/>
                    <a:gd name="T13" fmla="*/ 120 h 432"/>
                    <a:gd name="T14" fmla="*/ 12 w 30"/>
                    <a:gd name="T15" fmla="*/ 192 h 432"/>
                    <a:gd name="T16" fmla="*/ 18 w 30"/>
                    <a:gd name="T17" fmla="*/ 270 h 432"/>
                    <a:gd name="T18" fmla="*/ 24 w 30"/>
                    <a:gd name="T19" fmla="*/ 342 h 432"/>
                    <a:gd name="T20" fmla="*/ 24 w 30"/>
                    <a:gd name="T21" fmla="*/ 372 h 432"/>
                    <a:gd name="T22" fmla="*/ 24 w 30"/>
                    <a:gd name="T23" fmla="*/ 396 h 432"/>
                    <a:gd name="T24" fmla="*/ 30 w 30"/>
                    <a:gd name="T25" fmla="*/ 420 h 432"/>
                    <a:gd name="T26" fmla="*/ 30 w 30"/>
                    <a:gd name="T27" fmla="*/ 432 h 4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0" h="432">
                      <a:moveTo>
                        <a:pt x="0" y="0"/>
                      </a:moveTo>
                      <a:lnTo>
                        <a:pt x="0" y="6"/>
                      </a:lnTo>
                      <a:lnTo>
                        <a:pt x="6" y="18"/>
                      </a:lnTo>
                      <a:lnTo>
                        <a:pt x="6" y="36"/>
                      </a:lnTo>
                      <a:lnTo>
                        <a:pt x="6" y="60"/>
                      </a:lnTo>
                      <a:lnTo>
                        <a:pt x="12" y="90"/>
                      </a:lnTo>
                      <a:lnTo>
                        <a:pt x="12" y="120"/>
                      </a:lnTo>
                      <a:lnTo>
                        <a:pt x="12" y="192"/>
                      </a:lnTo>
                      <a:lnTo>
                        <a:pt x="18" y="270"/>
                      </a:lnTo>
                      <a:lnTo>
                        <a:pt x="24" y="342"/>
                      </a:lnTo>
                      <a:lnTo>
                        <a:pt x="24" y="372"/>
                      </a:lnTo>
                      <a:lnTo>
                        <a:pt x="24" y="396"/>
                      </a:lnTo>
                      <a:lnTo>
                        <a:pt x="30" y="420"/>
                      </a:lnTo>
                      <a:lnTo>
                        <a:pt x="30" y="432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392" name="Freeform 656"/>
                <p:cNvSpPr>
                  <a:spLocks/>
                </p:cNvSpPr>
                <p:nvPr/>
              </p:nvSpPr>
              <p:spPr bwMode="auto">
                <a:xfrm>
                  <a:off x="2112" y="2316"/>
                  <a:ext cx="36" cy="102"/>
                </a:xfrm>
                <a:custGeom>
                  <a:avLst/>
                  <a:gdLst>
                    <a:gd name="T0" fmla="*/ 0 w 36"/>
                    <a:gd name="T1" fmla="*/ 90 h 102"/>
                    <a:gd name="T2" fmla="*/ 6 w 36"/>
                    <a:gd name="T3" fmla="*/ 102 h 102"/>
                    <a:gd name="T4" fmla="*/ 6 w 36"/>
                    <a:gd name="T5" fmla="*/ 102 h 102"/>
                    <a:gd name="T6" fmla="*/ 12 w 36"/>
                    <a:gd name="T7" fmla="*/ 90 h 102"/>
                    <a:gd name="T8" fmla="*/ 18 w 36"/>
                    <a:gd name="T9" fmla="*/ 72 h 102"/>
                    <a:gd name="T10" fmla="*/ 30 w 36"/>
                    <a:gd name="T11" fmla="*/ 30 h 102"/>
                    <a:gd name="T12" fmla="*/ 30 w 36"/>
                    <a:gd name="T13" fmla="*/ 12 h 102"/>
                    <a:gd name="T14" fmla="*/ 36 w 36"/>
                    <a:gd name="T15" fmla="*/ 0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36" h="102">
                      <a:moveTo>
                        <a:pt x="0" y="90"/>
                      </a:moveTo>
                      <a:lnTo>
                        <a:pt x="6" y="102"/>
                      </a:lnTo>
                      <a:lnTo>
                        <a:pt x="6" y="102"/>
                      </a:lnTo>
                      <a:lnTo>
                        <a:pt x="12" y="90"/>
                      </a:lnTo>
                      <a:lnTo>
                        <a:pt x="18" y="72"/>
                      </a:lnTo>
                      <a:lnTo>
                        <a:pt x="30" y="30"/>
                      </a:lnTo>
                      <a:lnTo>
                        <a:pt x="30" y="12"/>
                      </a:lnTo>
                      <a:lnTo>
                        <a:pt x="36" y="0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393" name="Freeform 657"/>
                <p:cNvSpPr>
                  <a:spLocks/>
                </p:cNvSpPr>
                <p:nvPr/>
              </p:nvSpPr>
              <p:spPr bwMode="auto">
                <a:xfrm>
                  <a:off x="2148" y="2226"/>
                  <a:ext cx="36" cy="90"/>
                </a:xfrm>
                <a:custGeom>
                  <a:avLst/>
                  <a:gdLst>
                    <a:gd name="T0" fmla="*/ 0 w 36"/>
                    <a:gd name="T1" fmla="*/ 90 h 90"/>
                    <a:gd name="T2" fmla="*/ 6 w 36"/>
                    <a:gd name="T3" fmla="*/ 66 h 90"/>
                    <a:gd name="T4" fmla="*/ 18 w 36"/>
                    <a:gd name="T5" fmla="*/ 36 h 90"/>
                    <a:gd name="T6" fmla="*/ 24 w 36"/>
                    <a:gd name="T7" fmla="*/ 12 h 90"/>
                    <a:gd name="T8" fmla="*/ 30 w 36"/>
                    <a:gd name="T9" fmla="*/ 6 h 90"/>
                    <a:gd name="T10" fmla="*/ 36 w 36"/>
                    <a:gd name="T11" fmla="*/ 0 h 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6" h="90">
                      <a:moveTo>
                        <a:pt x="0" y="90"/>
                      </a:moveTo>
                      <a:lnTo>
                        <a:pt x="6" y="66"/>
                      </a:lnTo>
                      <a:lnTo>
                        <a:pt x="18" y="36"/>
                      </a:lnTo>
                      <a:lnTo>
                        <a:pt x="24" y="12"/>
                      </a:lnTo>
                      <a:lnTo>
                        <a:pt x="30" y="6"/>
                      </a:lnTo>
                      <a:lnTo>
                        <a:pt x="36" y="0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394" name="Freeform 658"/>
                <p:cNvSpPr>
                  <a:spLocks/>
                </p:cNvSpPr>
                <p:nvPr/>
              </p:nvSpPr>
              <p:spPr bwMode="auto">
                <a:xfrm>
                  <a:off x="2184" y="2226"/>
                  <a:ext cx="36" cy="72"/>
                </a:xfrm>
                <a:custGeom>
                  <a:avLst/>
                  <a:gdLst>
                    <a:gd name="T0" fmla="*/ 0 w 36"/>
                    <a:gd name="T1" fmla="*/ 0 h 72"/>
                    <a:gd name="T2" fmla="*/ 6 w 36"/>
                    <a:gd name="T3" fmla="*/ 6 h 72"/>
                    <a:gd name="T4" fmla="*/ 6 w 36"/>
                    <a:gd name="T5" fmla="*/ 12 h 72"/>
                    <a:gd name="T6" fmla="*/ 18 w 36"/>
                    <a:gd name="T7" fmla="*/ 48 h 72"/>
                    <a:gd name="T8" fmla="*/ 24 w 36"/>
                    <a:gd name="T9" fmla="*/ 60 h 72"/>
                    <a:gd name="T10" fmla="*/ 30 w 36"/>
                    <a:gd name="T11" fmla="*/ 72 h 72"/>
                    <a:gd name="T12" fmla="*/ 30 w 36"/>
                    <a:gd name="T13" fmla="*/ 72 h 72"/>
                    <a:gd name="T14" fmla="*/ 36 w 36"/>
                    <a:gd name="T15" fmla="*/ 66 h 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36" h="72">
                      <a:moveTo>
                        <a:pt x="0" y="0"/>
                      </a:moveTo>
                      <a:lnTo>
                        <a:pt x="6" y="6"/>
                      </a:lnTo>
                      <a:lnTo>
                        <a:pt x="6" y="12"/>
                      </a:lnTo>
                      <a:lnTo>
                        <a:pt x="18" y="48"/>
                      </a:lnTo>
                      <a:lnTo>
                        <a:pt x="24" y="60"/>
                      </a:lnTo>
                      <a:lnTo>
                        <a:pt x="30" y="72"/>
                      </a:lnTo>
                      <a:lnTo>
                        <a:pt x="30" y="72"/>
                      </a:lnTo>
                      <a:lnTo>
                        <a:pt x="36" y="66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395" name="Freeform 659"/>
                <p:cNvSpPr>
                  <a:spLocks/>
                </p:cNvSpPr>
                <p:nvPr/>
              </p:nvSpPr>
              <p:spPr bwMode="auto">
                <a:xfrm>
                  <a:off x="2220" y="1872"/>
                  <a:ext cx="36" cy="420"/>
                </a:xfrm>
                <a:custGeom>
                  <a:avLst/>
                  <a:gdLst>
                    <a:gd name="T0" fmla="*/ 0 w 36"/>
                    <a:gd name="T1" fmla="*/ 420 h 420"/>
                    <a:gd name="T2" fmla="*/ 0 w 36"/>
                    <a:gd name="T3" fmla="*/ 408 h 420"/>
                    <a:gd name="T4" fmla="*/ 6 w 36"/>
                    <a:gd name="T5" fmla="*/ 390 h 420"/>
                    <a:gd name="T6" fmla="*/ 12 w 36"/>
                    <a:gd name="T7" fmla="*/ 342 h 420"/>
                    <a:gd name="T8" fmla="*/ 12 w 36"/>
                    <a:gd name="T9" fmla="*/ 282 h 420"/>
                    <a:gd name="T10" fmla="*/ 18 w 36"/>
                    <a:gd name="T11" fmla="*/ 216 h 420"/>
                    <a:gd name="T12" fmla="*/ 24 w 36"/>
                    <a:gd name="T13" fmla="*/ 150 h 420"/>
                    <a:gd name="T14" fmla="*/ 30 w 36"/>
                    <a:gd name="T15" fmla="*/ 90 h 420"/>
                    <a:gd name="T16" fmla="*/ 30 w 36"/>
                    <a:gd name="T17" fmla="*/ 36 h 420"/>
                    <a:gd name="T18" fmla="*/ 36 w 36"/>
                    <a:gd name="T19" fmla="*/ 18 h 420"/>
                    <a:gd name="T20" fmla="*/ 36 w 36"/>
                    <a:gd name="T21" fmla="*/ 0 h 4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36" h="420">
                      <a:moveTo>
                        <a:pt x="0" y="420"/>
                      </a:moveTo>
                      <a:lnTo>
                        <a:pt x="0" y="408"/>
                      </a:lnTo>
                      <a:lnTo>
                        <a:pt x="6" y="390"/>
                      </a:lnTo>
                      <a:lnTo>
                        <a:pt x="12" y="342"/>
                      </a:lnTo>
                      <a:lnTo>
                        <a:pt x="12" y="282"/>
                      </a:lnTo>
                      <a:lnTo>
                        <a:pt x="18" y="216"/>
                      </a:lnTo>
                      <a:lnTo>
                        <a:pt x="24" y="150"/>
                      </a:lnTo>
                      <a:lnTo>
                        <a:pt x="30" y="90"/>
                      </a:lnTo>
                      <a:lnTo>
                        <a:pt x="30" y="36"/>
                      </a:lnTo>
                      <a:lnTo>
                        <a:pt x="36" y="18"/>
                      </a:lnTo>
                      <a:lnTo>
                        <a:pt x="36" y="0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396" name="Freeform 660"/>
                <p:cNvSpPr>
                  <a:spLocks/>
                </p:cNvSpPr>
                <p:nvPr/>
              </p:nvSpPr>
              <p:spPr bwMode="auto">
                <a:xfrm>
                  <a:off x="2256" y="1800"/>
                  <a:ext cx="30" cy="72"/>
                </a:xfrm>
                <a:custGeom>
                  <a:avLst/>
                  <a:gdLst>
                    <a:gd name="T0" fmla="*/ 0 w 30"/>
                    <a:gd name="T1" fmla="*/ 72 h 72"/>
                    <a:gd name="T2" fmla="*/ 6 w 30"/>
                    <a:gd name="T3" fmla="*/ 42 h 72"/>
                    <a:gd name="T4" fmla="*/ 12 w 30"/>
                    <a:gd name="T5" fmla="*/ 18 h 72"/>
                    <a:gd name="T6" fmla="*/ 24 w 30"/>
                    <a:gd name="T7" fmla="*/ 6 h 72"/>
                    <a:gd name="T8" fmla="*/ 30 w 30"/>
                    <a:gd name="T9" fmla="*/ 0 h 72"/>
                    <a:gd name="T10" fmla="*/ 30 w 30"/>
                    <a:gd name="T11" fmla="*/ 6 h 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0" h="72">
                      <a:moveTo>
                        <a:pt x="0" y="72"/>
                      </a:moveTo>
                      <a:lnTo>
                        <a:pt x="6" y="42"/>
                      </a:lnTo>
                      <a:lnTo>
                        <a:pt x="12" y="18"/>
                      </a:lnTo>
                      <a:lnTo>
                        <a:pt x="24" y="6"/>
                      </a:lnTo>
                      <a:lnTo>
                        <a:pt x="30" y="0"/>
                      </a:lnTo>
                      <a:lnTo>
                        <a:pt x="30" y="6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397" name="Freeform 661"/>
                <p:cNvSpPr>
                  <a:spLocks/>
                </p:cNvSpPr>
                <p:nvPr/>
              </p:nvSpPr>
              <p:spPr bwMode="auto">
                <a:xfrm>
                  <a:off x="2286" y="1806"/>
                  <a:ext cx="36" cy="300"/>
                </a:xfrm>
                <a:custGeom>
                  <a:avLst/>
                  <a:gdLst>
                    <a:gd name="T0" fmla="*/ 0 w 36"/>
                    <a:gd name="T1" fmla="*/ 0 h 300"/>
                    <a:gd name="T2" fmla="*/ 6 w 36"/>
                    <a:gd name="T3" fmla="*/ 24 h 300"/>
                    <a:gd name="T4" fmla="*/ 6 w 36"/>
                    <a:gd name="T5" fmla="*/ 54 h 300"/>
                    <a:gd name="T6" fmla="*/ 12 w 36"/>
                    <a:gd name="T7" fmla="*/ 96 h 300"/>
                    <a:gd name="T8" fmla="*/ 18 w 36"/>
                    <a:gd name="T9" fmla="*/ 144 h 300"/>
                    <a:gd name="T10" fmla="*/ 24 w 36"/>
                    <a:gd name="T11" fmla="*/ 192 h 300"/>
                    <a:gd name="T12" fmla="*/ 24 w 36"/>
                    <a:gd name="T13" fmla="*/ 240 h 300"/>
                    <a:gd name="T14" fmla="*/ 30 w 36"/>
                    <a:gd name="T15" fmla="*/ 276 h 300"/>
                    <a:gd name="T16" fmla="*/ 36 w 36"/>
                    <a:gd name="T17" fmla="*/ 300 h 3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6" h="300">
                      <a:moveTo>
                        <a:pt x="0" y="0"/>
                      </a:moveTo>
                      <a:lnTo>
                        <a:pt x="6" y="24"/>
                      </a:lnTo>
                      <a:lnTo>
                        <a:pt x="6" y="54"/>
                      </a:lnTo>
                      <a:lnTo>
                        <a:pt x="12" y="96"/>
                      </a:lnTo>
                      <a:lnTo>
                        <a:pt x="18" y="144"/>
                      </a:lnTo>
                      <a:lnTo>
                        <a:pt x="24" y="192"/>
                      </a:lnTo>
                      <a:lnTo>
                        <a:pt x="24" y="240"/>
                      </a:lnTo>
                      <a:lnTo>
                        <a:pt x="30" y="276"/>
                      </a:lnTo>
                      <a:lnTo>
                        <a:pt x="36" y="300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398" name="Freeform 662"/>
                <p:cNvSpPr>
                  <a:spLocks/>
                </p:cNvSpPr>
                <p:nvPr/>
              </p:nvSpPr>
              <p:spPr bwMode="auto">
                <a:xfrm>
                  <a:off x="2322" y="2100"/>
                  <a:ext cx="36" cy="12"/>
                </a:xfrm>
                <a:custGeom>
                  <a:avLst/>
                  <a:gdLst>
                    <a:gd name="T0" fmla="*/ 0 w 36"/>
                    <a:gd name="T1" fmla="*/ 6 h 12"/>
                    <a:gd name="T2" fmla="*/ 6 w 36"/>
                    <a:gd name="T3" fmla="*/ 12 h 12"/>
                    <a:gd name="T4" fmla="*/ 18 w 36"/>
                    <a:gd name="T5" fmla="*/ 6 h 12"/>
                    <a:gd name="T6" fmla="*/ 30 w 36"/>
                    <a:gd name="T7" fmla="*/ 0 h 12"/>
                    <a:gd name="T8" fmla="*/ 36 w 36"/>
                    <a:gd name="T9" fmla="*/ 6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2">
                      <a:moveTo>
                        <a:pt x="0" y="6"/>
                      </a:moveTo>
                      <a:lnTo>
                        <a:pt x="6" y="12"/>
                      </a:lnTo>
                      <a:lnTo>
                        <a:pt x="18" y="6"/>
                      </a:lnTo>
                      <a:lnTo>
                        <a:pt x="30" y="0"/>
                      </a:lnTo>
                      <a:lnTo>
                        <a:pt x="36" y="6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399" name="Freeform 663"/>
                <p:cNvSpPr>
                  <a:spLocks/>
                </p:cNvSpPr>
                <p:nvPr/>
              </p:nvSpPr>
              <p:spPr bwMode="auto">
                <a:xfrm>
                  <a:off x="2358" y="2106"/>
                  <a:ext cx="36" cy="228"/>
                </a:xfrm>
                <a:custGeom>
                  <a:avLst/>
                  <a:gdLst>
                    <a:gd name="T0" fmla="*/ 0 w 36"/>
                    <a:gd name="T1" fmla="*/ 0 h 228"/>
                    <a:gd name="T2" fmla="*/ 6 w 36"/>
                    <a:gd name="T3" fmla="*/ 18 h 228"/>
                    <a:gd name="T4" fmla="*/ 6 w 36"/>
                    <a:gd name="T5" fmla="*/ 48 h 228"/>
                    <a:gd name="T6" fmla="*/ 12 w 36"/>
                    <a:gd name="T7" fmla="*/ 78 h 228"/>
                    <a:gd name="T8" fmla="*/ 18 w 36"/>
                    <a:gd name="T9" fmla="*/ 114 h 228"/>
                    <a:gd name="T10" fmla="*/ 24 w 36"/>
                    <a:gd name="T11" fmla="*/ 150 h 228"/>
                    <a:gd name="T12" fmla="*/ 24 w 36"/>
                    <a:gd name="T13" fmla="*/ 180 h 228"/>
                    <a:gd name="T14" fmla="*/ 30 w 36"/>
                    <a:gd name="T15" fmla="*/ 210 h 228"/>
                    <a:gd name="T16" fmla="*/ 36 w 36"/>
                    <a:gd name="T17" fmla="*/ 228 h 2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6" h="228">
                      <a:moveTo>
                        <a:pt x="0" y="0"/>
                      </a:moveTo>
                      <a:lnTo>
                        <a:pt x="6" y="18"/>
                      </a:lnTo>
                      <a:lnTo>
                        <a:pt x="6" y="48"/>
                      </a:lnTo>
                      <a:lnTo>
                        <a:pt x="12" y="78"/>
                      </a:lnTo>
                      <a:lnTo>
                        <a:pt x="18" y="114"/>
                      </a:lnTo>
                      <a:lnTo>
                        <a:pt x="24" y="150"/>
                      </a:lnTo>
                      <a:lnTo>
                        <a:pt x="24" y="180"/>
                      </a:lnTo>
                      <a:lnTo>
                        <a:pt x="30" y="210"/>
                      </a:lnTo>
                      <a:lnTo>
                        <a:pt x="36" y="228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400" name="Freeform 664"/>
                <p:cNvSpPr>
                  <a:spLocks/>
                </p:cNvSpPr>
                <p:nvPr/>
              </p:nvSpPr>
              <p:spPr bwMode="auto">
                <a:xfrm>
                  <a:off x="2394" y="2334"/>
                  <a:ext cx="36" cy="36"/>
                </a:xfrm>
                <a:custGeom>
                  <a:avLst/>
                  <a:gdLst>
                    <a:gd name="T0" fmla="*/ 0 w 36"/>
                    <a:gd name="T1" fmla="*/ 0 h 36"/>
                    <a:gd name="T2" fmla="*/ 6 w 36"/>
                    <a:gd name="T3" fmla="*/ 12 h 36"/>
                    <a:gd name="T4" fmla="*/ 18 w 36"/>
                    <a:gd name="T5" fmla="*/ 30 h 36"/>
                    <a:gd name="T6" fmla="*/ 30 w 36"/>
                    <a:gd name="T7" fmla="*/ 36 h 36"/>
                    <a:gd name="T8" fmla="*/ 36 w 36"/>
                    <a:gd name="T9" fmla="*/ 36 h 36"/>
                    <a:gd name="T10" fmla="*/ 36 w 36"/>
                    <a:gd name="T11" fmla="*/ 30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6" h="36">
                      <a:moveTo>
                        <a:pt x="0" y="0"/>
                      </a:moveTo>
                      <a:lnTo>
                        <a:pt x="6" y="12"/>
                      </a:lnTo>
                      <a:lnTo>
                        <a:pt x="18" y="30"/>
                      </a:lnTo>
                      <a:lnTo>
                        <a:pt x="30" y="36"/>
                      </a:lnTo>
                      <a:lnTo>
                        <a:pt x="36" y="36"/>
                      </a:lnTo>
                      <a:lnTo>
                        <a:pt x="36" y="30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401" name="Freeform 665"/>
                <p:cNvSpPr>
                  <a:spLocks/>
                </p:cNvSpPr>
                <p:nvPr/>
              </p:nvSpPr>
              <p:spPr bwMode="auto">
                <a:xfrm>
                  <a:off x="2430" y="1920"/>
                  <a:ext cx="30" cy="444"/>
                </a:xfrm>
                <a:custGeom>
                  <a:avLst/>
                  <a:gdLst>
                    <a:gd name="T0" fmla="*/ 0 w 30"/>
                    <a:gd name="T1" fmla="*/ 444 h 444"/>
                    <a:gd name="T2" fmla="*/ 0 w 30"/>
                    <a:gd name="T3" fmla="*/ 426 h 444"/>
                    <a:gd name="T4" fmla="*/ 6 w 30"/>
                    <a:gd name="T5" fmla="*/ 408 h 444"/>
                    <a:gd name="T6" fmla="*/ 6 w 30"/>
                    <a:gd name="T7" fmla="*/ 378 h 444"/>
                    <a:gd name="T8" fmla="*/ 6 w 30"/>
                    <a:gd name="T9" fmla="*/ 348 h 444"/>
                    <a:gd name="T10" fmla="*/ 12 w 30"/>
                    <a:gd name="T11" fmla="*/ 282 h 444"/>
                    <a:gd name="T12" fmla="*/ 12 w 30"/>
                    <a:gd name="T13" fmla="*/ 210 h 444"/>
                    <a:gd name="T14" fmla="*/ 18 w 30"/>
                    <a:gd name="T15" fmla="*/ 138 h 444"/>
                    <a:gd name="T16" fmla="*/ 24 w 30"/>
                    <a:gd name="T17" fmla="*/ 72 h 444"/>
                    <a:gd name="T18" fmla="*/ 24 w 30"/>
                    <a:gd name="T19" fmla="*/ 48 h 444"/>
                    <a:gd name="T20" fmla="*/ 24 w 30"/>
                    <a:gd name="T21" fmla="*/ 24 h 444"/>
                    <a:gd name="T22" fmla="*/ 30 w 30"/>
                    <a:gd name="T23" fmla="*/ 12 h 444"/>
                    <a:gd name="T24" fmla="*/ 30 w 30"/>
                    <a:gd name="T25" fmla="*/ 0 h 4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0" h="444">
                      <a:moveTo>
                        <a:pt x="0" y="444"/>
                      </a:moveTo>
                      <a:lnTo>
                        <a:pt x="0" y="426"/>
                      </a:lnTo>
                      <a:lnTo>
                        <a:pt x="6" y="408"/>
                      </a:lnTo>
                      <a:lnTo>
                        <a:pt x="6" y="378"/>
                      </a:lnTo>
                      <a:lnTo>
                        <a:pt x="6" y="348"/>
                      </a:lnTo>
                      <a:lnTo>
                        <a:pt x="12" y="282"/>
                      </a:lnTo>
                      <a:lnTo>
                        <a:pt x="12" y="210"/>
                      </a:lnTo>
                      <a:lnTo>
                        <a:pt x="18" y="138"/>
                      </a:lnTo>
                      <a:lnTo>
                        <a:pt x="24" y="72"/>
                      </a:lnTo>
                      <a:lnTo>
                        <a:pt x="24" y="48"/>
                      </a:lnTo>
                      <a:lnTo>
                        <a:pt x="24" y="24"/>
                      </a:lnTo>
                      <a:lnTo>
                        <a:pt x="30" y="12"/>
                      </a:lnTo>
                      <a:lnTo>
                        <a:pt x="30" y="0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402" name="Freeform 666"/>
                <p:cNvSpPr>
                  <a:spLocks/>
                </p:cNvSpPr>
                <p:nvPr/>
              </p:nvSpPr>
              <p:spPr bwMode="auto">
                <a:xfrm>
                  <a:off x="2460" y="1920"/>
                  <a:ext cx="36" cy="264"/>
                </a:xfrm>
                <a:custGeom>
                  <a:avLst/>
                  <a:gdLst>
                    <a:gd name="T0" fmla="*/ 0 w 36"/>
                    <a:gd name="T1" fmla="*/ 0 h 264"/>
                    <a:gd name="T2" fmla="*/ 0 w 36"/>
                    <a:gd name="T3" fmla="*/ 0 h 264"/>
                    <a:gd name="T4" fmla="*/ 6 w 36"/>
                    <a:gd name="T5" fmla="*/ 0 h 264"/>
                    <a:gd name="T6" fmla="*/ 6 w 36"/>
                    <a:gd name="T7" fmla="*/ 12 h 264"/>
                    <a:gd name="T8" fmla="*/ 6 w 36"/>
                    <a:gd name="T9" fmla="*/ 30 h 264"/>
                    <a:gd name="T10" fmla="*/ 12 w 36"/>
                    <a:gd name="T11" fmla="*/ 72 h 264"/>
                    <a:gd name="T12" fmla="*/ 18 w 36"/>
                    <a:gd name="T13" fmla="*/ 120 h 264"/>
                    <a:gd name="T14" fmla="*/ 24 w 36"/>
                    <a:gd name="T15" fmla="*/ 168 h 264"/>
                    <a:gd name="T16" fmla="*/ 24 w 36"/>
                    <a:gd name="T17" fmla="*/ 216 h 264"/>
                    <a:gd name="T18" fmla="*/ 30 w 36"/>
                    <a:gd name="T19" fmla="*/ 234 h 264"/>
                    <a:gd name="T20" fmla="*/ 30 w 36"/>
                    <a:gd name="T21" fmla="*/ 252 h 264"/>
                    <a:gd name="T22" fmla="*/ 36 w 36"/>
                    <a:gd name="T23" fmla="*/ 258 h 264"/>
                    <a:gd name="T24" fmla="*/ 36 w 36"/>
                    <a:gd name="T25" fmla="*/ 264 h 2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6" h="264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6" y="0"/>
                      </a:lnTo>
                      <a:lnTo>
                        <a:pt x="6" y="12"/>
                      </a:lnTo>
                      <a:lnTo>
                        <a:pt x="6" y="30"/>
                      </a:lnTo>
                      <a:lnTo>
                        <a:pt x="12" y="72"/>
                      </a:lnTo>
                      <a:lnTo>
                        <a:pt x="18" y="120"/>
                      </a:lnTo>
                      <a:lnTo>
                        <a:pt x="24" y="168"/>
                      </a:lnTo>
                      <a:lnTo>
                        <a:pt x="24" y="216"/>
                      </a:lnTo>
                      <a:lnTo>
                        <a:pt x="30" y="234"/>
                      </a:lnTo>
                      <a:lnTo>
                        <a:pt x="30" y="252"/>
                      </a:lnTo>
                      <a:lnTo>
                        <a:pt x="36" y="258"/>
                      </a:lnTo>
                      <a:lnTo>
                        <a:pt x="36" y="264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403" name="Freeform 667"/>
                <p:cNvSpPr>
                  <a:spLocks/>
                </p:cNvSpPr>
                <p:nvPr/>
              </p:nvSpPr>
              <p:spPr bwMode="auto">
                <a:xfrm>
                  <a:off x="2496" y="1950"/>
                  <a:ext cx="36" cy="234"/>
                </a:xfrm>
                <a:custGeom>
                  <a:avLst/>
                  <a:gdLst>
                    <a:gd name="T0" fmla="*/ 0 w 36"/>
                    <a:gd name="T1" fmla="*/ 234 h 234"/>
                    <a:gd name="T2" fmla="*/ 0 w 36"/>
                    <a:gd name="T3" fmla="*/ 234 h 234"/>
                    <a:gd name="T4" fmla="*/ 6 w 36"/>
                    <a:gd name="T5" fmla="*/ 228 h 234"/>
                    <a:gd name="T6" fmla="*/ 6 w 36"/>
                    <a:gd name="T7" fmla="*/ 204 h 234"/>
                    <a:gd name="T8" fmla="*/ 12 w 36"/>
                    <a:gd name="T9" fmla="*/ 168 h 234"/>
                    <a:gd name="T10" fmla="*/ 18 w 36"/>
                    <a:gd name="T11" fmla="*/ 132 h 234"/>
                    <a:gd name="T12" fmla="*/ 24 w 36"/>
                    <a:gd name="T13" fmla="*/ 90 h 234"/>
                    <a:gd name="T14" fmla="*/ 24 w 36"/>
                    <a:gd name="T15" fmla="*/ 48 h 234"/>
                    <a:gd name="T16" fmla="*/ 30 w 36"/>
                    <a:gd name="T17" fmla="*/ 18 h 234"/>
                    <a:gd name="T18" fmla="*/ 36 w 36"/>
                    <a:gd name="T19" fmla="*/ 0 h 2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6" h="234">
                      <a:moveTo>
                        <a:pt x="0" y="234"/>
                      </a:moveTo>
                      <a:lnTo>
                        <a:pt x="0" y="234"/>
                      </a:lnTo>
                      <a:lnTo>
                        <a:pt x="6" y="228"/>
                      </a:lnTo>
                      <a:lnTo>
                        <a:pt x="6" y="204"/>
                      </a:lnTo>
                      <a:lnTo>
                        <a:pt x="12" y="168"/>
                      </a:lnTo>
                      <a:lnTo>
                        <a:pt x="18" y="132"/>
                      </a:lnTo>
                      <a:lnTo>
                        <a:pt x="24" y="90"/>
                      </a:lnTo>
                      <a:lnTo>
                        <a:pt x="24" y="48"/>
                      </a:lnTo>
                      <a:lnTo>
                        <a:pt x="30" y="18"/>
                      </a:lnTo>
                      <a:lnTo>
                        <a:pt x="36" y="0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404" name="Freeform 668"/>
                <p:cNvSpPr>
                  <a:spLocks/>
                </p:cNvSpPr>
                <p:nvPr/>
              </p:nvSpPr>
              <p:spPr bwMode="auto">
                <a:xfrm>
                  <a:off x="2532" y="1950"/>
                  <a:ext cx="36" cy="66"/>
                </a:xfrm>
                <a:custGeom>
                  <a:avLst/>
                  <a:gdLst>
                    <a:gd name="T0" fmla="*/ 0 w 36"/>
                    <a:gd name="T1" fmla="*/ 0 h 66"/>
                    <a:gd name="T2" fmla="*/ 0 w 36"/>
                    <a:gd name="T3" fmla="*/ 0 h 66"/>
                    <a:gd name="T4" fmla="*/ 6 w 36"/>
                    <a:gd name="T5" fmla="*/ 0 h 66"/>
                    <a:gd name="T6" fmla="*/ 18 w 36"/>
                    <a:gd name="T7" fmla="*/ 12 h 66"/>
                    <a:gd name="T8" fmla="*/ 30 w 36"/>
                    <a:gd name="T9" fmla="*/ 36 h 66"/>
                    <a:gd name="T10" fmla="*/ 36 w 36"/>
                    <a:gd name="T11" fmla="*/ 66 h 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6" h="66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6" y="0"/>
                      </a:lnTo>
                      <a:lnTo>
                        <a:pt x="18" y="12"/>
                      </a:lnTo>
                      <a:lnTo>
                        <a:pt x="30" y="36"/>
                      </a:lnTo>
                      <a:lnTo>
                        <a:pt x="36" y="66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405" name="Freeform 669"/>
                <p:cNvSpPr>
                  <a:spLocks/>
                </p:cNvSpPr>
                <p:nvPr/>
              </p:nvSpPr>
              <p:spPr bwMode="auto">
                <a:xfrm>
                  <a:off x="2568" y="2016"/>
                  <a:ext cx="36" cy="480"/>
                </a:xfrm>
                <a:custGeom>
                  <a:avLst/>
                  <a:gdLst>
                    <a:gd name="T0" fmla="*/ 0 w 36"/>
                    <a:gd name="T1" fmla="*/ 0 h 480"/>
                    <a:gd name="T2" fmla="*/ 0 w 36"/>
                    <a:gd name="T3" fmla="*/ 18 h 480"/>
                    <a:gd name="T4" fmla="*/ 6 w 36"/>
                    <a:gd name="T5" fmla="*/ 48 h 480"/>
                    <a:gd name="T6" fmla="*/ 6 w 36"/>
                    <a:gd name="T7" fmla="*/ 78 h 480"/>
                    <a:gd name="T8" fmla="*/ 12 w 36"/>
                    <a:gd name="T9" fmla="*/ 114 h 480"/>
                    <a:gd name="T10" fmla="*/ 12 w 36"/>
                    <a:gd name="T11" fmla="*/ 192 h 480"/>
                    <a:gd name="T12" fmla="*/ 18 w 36"/>
                    <a:gd name="T13" fmla="*/ 276 h 480"/>
                    <a:gd name="T14" fmla="*/ 24 w 36"/>
                    <a:gd name="T15" fmla="*/ 354 h 480"/>
                    <a:gd name="T16" fmla="*/ 24 w 36"/>
                    <a:gd name="T17" fmla="*/ 390 h 480"/>
                    <a:gd name="T18" fmla="*/ 30 w 36"/>
                    <a:gd name="T19" fmla="*/ 420 h 480"/>
                    <a:gd name="T20" fmla="*/ 30 w 36"/>
                    <a:gd name="T21" fmla="*/ 444 h 480"/>
                    <a:gd name="T22" fmla="*/ 30 w 36"/>
                    <a:gd name="T23" fmla="*/ 462 h 480"/>
                    <a:gd name="T24" fmla="*/ 36 w 36"/>
                    <a:gd name="T25" fmla="*/ 474 h 480"/>
                    <a:gd name="T26" fmla="*/ 36 w 36"/>
                    <a:gd name="T27" fmla="*/ 480 h 4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6" h="480">
                      <a:moveTo>
                        <a:pt x="0" y="0"/>
                      </a:moveTo>
                      <a:lnTo>
                        <a:pt x="0" y="18"/>
                      </a:lnTo>
                      <a:lnTo>
                        <a:pt x="6" y="48"/>
                      </a:lnTo>
                      <a:lnTo>
                        <a:pt x="6" y="78"/>
                      </a:lnTo>
                      <a:lnTo>
                        <a:pt x="12" y="114"/>
                      </a:lnTo>
                      <a:lnTo>
                        <a:pt x="12" y="192"/>
                      </a:lnTo>
                      <a:lnTo>
                        <a:pt x="18" y="276"/>
                      </a:lnTo>
                      <a:lnTo>
                        <a:pt x="24" y="354"/>
                      </a:lnTo>
                      <a:lnTo>
                        <a:pt x="24" y="390"/>
                      </a:lnTo>
                      <a:lnTo>
                        <a:pt x="30" y="420"/>
                      </a:lnTo>
                      <a:lnTo>
                        <a:pt x="30" y="444"/>
                      </a:lnTo>
                      <a:lnTo>
                        <a:pt x="30" y="462"/>
                      </a:lnTo>
                      <a:lnTo>
                        <a:pt x="36" y="474"/>
                      </a:lnTo>
                      <a:lnTo>
                        <a:pt x="36" y="480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406" name="Freeform 670"/>
                <p:cNvSpPr>
                  <a:spLocks/>
                </p:cNvSpPr>
                <p:nvPr/>
              </p:nvSpPr>
              <p:spPr bwMode="auto">
                <a:xfrm>
                  <a:off x="2604" y="1992"/>
                  <a:ext cx="30" cy="504"/>
                </a:xfrm>
                <a:custGeom>
                  <a:avLst/>
                  <a:gdLst>
                    <a:gd name="T0" fmla="*/ 0 w 30"/>
                    <a:gd name="T1" fmla="*/ 504 h 504"/>
                    <a:gd name="T2" fmla="*/ 0 w 30"/>
                    <a:gd name="T3" fmla="*/ 498 h 504"/>
                    <a:gd name="T4" fmla="*/ 6 w 30"/>
                    <a:gd name="T5" fmla="*/ 486 h 504"/>
                    <a:gd name="T6" fmla="*/ 6 w 30"/>
                    <a:gd name="T7" fmla="*/ 462 h 504"/>
                    <a:gd name="T8" fmla="*/ 6 w 30"/>
                    <a:gd name="T9" fmla="*/ 432 h 504"/>
                    <a:gd name="T10" fmla="*/ 12 w 30"/>
                    <a:gd name="T11" fmla="*/ 396 h 504"/>
                    <a:gd name="T12" fmla="*/ 12 w 30"/>
                    <a:gd name="T13" fmla="*/ 354 h 504"/>
                    <a:gd name="T14" fmla="*/ 12 w 30"/>
                    <a:gd name="T15" fmla="*/ 270 h 504"/>
                    <a:gd name="T16" fmla="*/ 18 w 30"/>
                    <a:gd name="T17" fmla="*/ 180 h 504"/>
                    <a:gd name="T18" fmla="*/ 24 w 30"/>
                    <a:gd name="T19" fmla="*/ 102 h 504"/>
                    <a:gd name="T20" fmla="*/ 24 w 30"/>
                    <a:gd name="T21" fmla="*/ 66 h 504"/>
                    <a:gd name="T22" fmla="*/ 24 w 30"/>
                    <a:gd name="T23" fmla="*/ 36 h 504"/>
                    <a:gd name="T24" fmla="*/ 30 w 30"/>
                    <a:gd name="T25" fmla="*/ 12 h 504"/>
                    <a:gd name="T26" fmla="*/ 30 w 30"/>
                    <a:gd name="T27" fmla="*/ 0 h 5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0" h="504">
                      <a:moveTo>
                        <a:pt x="0" y="504"/>
                      </a:moveTo>
                      <a:lnTo>
                        <a:pt x="0" y="498"/>
                      </a:lnTo>
                      <a:lnTo>
                        <a:pt x="6" y="486"/>
                      </a:lnTo>
                      <a:lnTo>
                        <a:pt x="6" y="462"/>
                      </a:lnTo>
                      <a:lnTo>
                        <a:pt x="6" y="432"/>
                      </a:lnTo>
                      <a:lnTo>
                        <a:pt x="12" y="396"/>
                      </a:lnTo>
                      <a:lnTo>
                        <a:pt x="12" y="354"/>
                      </a:lnTo>
                      <a:lnTo>
                        <a:pt x="12" y="270"/>
                      </a:lnTo>
                      <a:lnTo>
                        <a:pt x="18" y="180"/>
                      </a:lnTo>
                      <a:lnTo>
                        <a:pt x="24" y="102"/>
                      </a:lnTo>
                      <a:lnTo>
                        <a:pt x="24" y="66"/>
                      </a:lnTo>
                      <a:lnTo>
                        <a:pt x="24" y="36"/>
                      </a:lnTo>
                      <a:lnTo>
                        <a:pt x="30" y="12"/>
                      </a:lnTo>
                      <a:lnTo>
                        <a:pt x="30" y="0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407" name="Freeform 671"/>
                <p:cNvSpPr>
                  <a:spLocks/>
                </p:cNvSpPr>
                <p:nvPr/>
              </p:nvSpPr>
              <p:spPr bwMode="auto">
                <a:xfrm>
                  <a:off x="2634" y="1986"/>
                  <a:ext cx="36" cy="210"/>
                </a:xfrm>
                <a:custGeom>
                  <a:avLst/>
                  <a:gdLst>
                    <a:gd name="T0" fmla="*/ 0 w 36"/>
                    <a:gd name="T1" fmla="*/ 6 h 210"/>
                    <a:gd name="T2" fmla="*/ 0 w 36"/>
                    <a:gd name="T3" fmla="*/ 0 h 210"/>
                    <a:gd name="T4" fmla="*/ 6 w 36"/>
                    <a:gd name="T5" fmla="*/ 0 h 210"/>
                    <a:gd name="T6" fmla="*/ 6 w 36"/>
                    <a:gd name="T7" fmla="*/ 6 h 210"/>
                    <a:gd name="T8" fmla="*/ 6 w 36"/>
                    <a:gd name="T9" fmla="*/ 12 h 210"/>
                    <a:gd name="T10" fmla="*/ 12 w 36"/>
                    <a:gd name="T11" fmla="*/ 42 h 210"/>
                    <a:gd name="T12" fmla="*/ 18 w 36"/>
                    <a:gd name="T13" fmla="*/ 78 h 210"/>
                    <a:gd name="T14" fmla="*/ 24 w 36"/>
                    <a:gd name="T15" fmla="*/ 120 h 210"/>
                    <a:gd name="T16" fmla="*/ 24 w 36"/>
                    <a:gd name="T17" fmla="*/ 162 h 210"/>
                    <a:gd name="T18" fmla="*/ 30 w 36"/>
                    <a:gd name="T19" fmla="*/ 192 h 210"/>
                    <a:gd name="T20" fmla="*/ 36 w 36"/>
                    <a:gd name="T21" fmla="*/ 204 h 210"/>
                    <a:gd name="T22" fmla="*/ 36 w 36"/>
                    <a:gd name="T23" fmla="*/ 210 h 2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36" h="210">
                      <a:moveTo>
                        <a:pt x="0" y="6"/>
                      </a:moveTo>
                      <a:lnTo>
                        <a:pt x="0" y="0"/>
                      </a:lnTo>
                      <a:lnTo>
                        <a:pt x="6" y="0"/>
                      </a:lnTo>
                      <a:lnTo>
                        <a:pt x="6" y="6"/>
                      </a:lnTo>
                      <a:lnTo>
                        <a:pt x="6" y="12"/>
                      </a:lnTo>
                      <a:lnTo>
                        <a:pt x="12" y="42"/>
                      </a:lnTo>
                      <a:lnTo>
                        <a:pt x="18" y="78"/>
                      </a:lnTo>
                      <a:lnTo>
                        <a:pt x="24" y="120"/>
                      </a:lnTo>
                      <a:lnTo>
                        <a:pt x="24" y="162"/>
                      </a:lnTo>
                      <a:lnTo>
                        <a:pt x="30" y="192"/>
                      </a:lnTo>
                      <a:lnTo>
                        <a:pt x="36" y="204"/>
                      </a:lnTo>
                      <a:lnTo>
                        <a:pt x="36" y="210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408" name="Freeform 672"/>
                <p:cNvSpPr>
                  <a:spLocks/>
                </p:cNvSpPr>
                <p:nvPr/>
              </p:nvSpPr>
              <p:spPr bwMode="auto">
                <a:xfrm>
                  <a:off x="2670" y="2136"/>
                  <a:ext cx="36" cy="60"/>
                </a:xfrm>
                <a:custGeom>
                  <a:avLst/>
                  <a:gdLst>
                    <a:gd name="T0" fmla="*/ 0 w 36"/>
                    <a:gd name="T1" fmla="*/ 60 h 60"/>
                    <a:gd name="T2" fmla="*/ 6 w 36"/>
                    <a:gd name="T3" fmla="*/ 60 h 60"/>
                    <a:gd name="T4" fmla="*/ 6 w 36"/>
                    <a:gd name="T5" fmla="*/ 54 h 60"/>
                    <a:gd name="T6" fmla="*/ 12 w 36"/>
                    <a:gd name="T7" fmla="*/ 42 h 60"/>
                    <a:gd name="T8" fmla="*/ 18 w 36"/>
                    <a:gd name="T9" fmla="*/ 30 h 60"/>
                    <a:gd name="T10" fmla="*/ 24 w 36"/>
                    <a:gd name="T11" fmla="*/ 12 h 60"/>
                    <a:gd name="T12" fmla="*/ 30 w 36"/>
                    <a:gd name="T13" fmla="*/ 6 h 60"/>
                    <a:gd name="T14" fmla="*/ 30 w 36"/>
                    <a:gd name="T15" fmla="*/ 0 h 60"/>
                    <a:gd name="T16" fmla="*/ 36 w 36"/>
                    <a:gd name="T17" fmla="*/ 6 h 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6" h="60">
                      <a:moveTo>
                        <a:pt x="0" y="60"/>
                      </a:moveTo>
                      <a:lnTo>
                        <a:pt x="6" y="60"/>
                      </a:lnTo>
                      <a:lnTo>
                        <a:pt x="6" y="54"/>
                      </a:lnTo>
                      <a:lnTo>
                        <a:pt x="12" y="42"/>
                      </a:lnTo>
                      <a:lnTo>
                        <a:pt x="18" y="30"/>
                      </a:lnTo>
                      <a:lnTo>
                        <a:pt x="24" y="12"/>
                      </a:lnTo>
                      <a:lnTo>
                        <a:pt x="30" y="6"/>
                      </a:lnTo>
                      <a:lnTo>
                        <a:pt x="30" y="0"/>
                      </a:lnTo>
                      <a:lnTo>
                        <a:pt x="36" y="6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409" name="Freeform 673"/>
                <p:cNvSpPr>
                  <a:spLocks/>
                </p:cNvSpPr>
                <p:nvPr/>
              </p:nvSpPr>
              <p:spPr bwMode="auto">
                <a:xfrm>
                  <a:off x="2706" y="2142"/>
                  <a:ext cx="36" cy="330"/>
                </a:xfrm>
                <a:custGeom>
                  <a:avLst/>
                  <a:gdLst>
                    <a:gd name="T0" fmla="*/ 0 w 36"/>
                    <a:gd name="T1" fmla="*/ 0 h 330"/>
                    <a:gd name="T2" fmla="*/ 0 w 36"/>
                    <a:gd name="T3" fmla="*/ 12 h 330"/>
                    <a:gd name="T4" fmla="*/ 6 w 36"/>
                    <a:gd name="T5" fmla="*/ 30 h 330"/>
                    <a:gd name="T6" fmla="*/ 6 w 36"/>
                    <a:gd name="T7" fmla="*/ 48 h 330"/>
                    <a:gd name="T8" fmla="*/ 6 w 36"/>
                    <a:gd name="T9" fmla="*/ 78 h 330"/>
                    <a:gd name="T10" fmla="*/ 12 w 36"/>
                    <a:gd name="T11" fmla="*/ 132 h 330"/>
                    <a:gd name="T12" fmla="*/ 18 w 36"/>
                    <a:gd name="T13" fmla="*/ 192 h 330"/>
                    <a:gd name="T14" fmla="*/ 24 w 36"/>
                    <a:gd name="T15" fmla="*/ 252 h 330"/>
                    <a:gd name="T16" fmla="*/ 24 w 36"/>
                    <a:gd name="T17" fmla="*/ 276 h 330"/>
                    <a:gd name="T18" fmla="*/ 24 w 36"/>
                    <a:gd name="T19" fmla="*/ 300 h 330"/>
                    <a:gd name="T20" fmla="*/ 30 w 36"/>
                    <a:gd name="T21" fmla="*/ 318 h 330"/>
                    <a:gd name="T22" fmla="*/ 30 w 36"/>
                    <a:gd name="T23" fmla="*/ 324 h 330"/>
                    <a:gd name="T24" fmla="*/ 36 w 36"/>
                    <a:gd name="T25" fmla="*/ 330 h 330"/>
                    <a:gd name="T26" fmla="*/ 36 w 36"/>
                    <a:gd name="T27" fmla="*/ 330 h 3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6" h="330">
                      <a:moveTo>
                        <a:pt x="0" y="0"/>
                      </a:moveTo>
                      <a:lnTo>
                        <a:pt x="0" y="12"/>
                      </a:lnTo>
                      <a:lnTo>
                        <a:pt x="6" y="30"/>
                      </a:lnTo>
                      <a:lnTo>
                        <a:pt x="6" y="48"/>
                      </a:lnTo>
                      <a:lnTo>
                        <a:pt x="6" y="78"/>
                      </a:lnTo>
                      <a:lnTo>
                        <a:pt x="12" y="132"/>
                      </a:lnTo>
                      <a:lnTo>
                        <a:pt x="18" y="192"/>
                      </a:lnTo>
                      <a:lnTo>
                        <a:pt x="24" y="252"/>
                      </a:lnTo>
                      <a:lnTo>
                        <a:pt x="24" y="276"/>
                      </a:lnTo>
                      <a:lnTo>
                        <a:pt x="24" y="300"/>
                      </a:lnTo>
                      <a:lnTo>
                        <a:pt x="30" y="318"/>
                      </a:lnTo>
                      <a:lnTo>
                        <a:pt x="30" y="324"/>
                      </a:lnTo>
                      <a:lnTo>
                        <a:pt x="36" y="330"/>
                      </a:lnTo>
                      <a:lnTo>
                        <a:pt x="36" y="330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410" name="Freeform 674"/>
                <p:cNvSpPr>
                  <a:spLocks/>
                </p:cNvSpPr>
                <p:nvPr/>
              </p:nvSpPr>
              <p:spPr bwMode="auto">
                <a:xfrm>
                  <a:off x="2742" y="1950"/>
                  <a:ext cx="36" cy="522"/>
                </a:xfrm>
                <a:custGeom>
                  <a:avLst/>
                  <a:gdLst>
                    <a:gd name="T0" fmla="*/ 0 w 36"/>
                    <a:gd name="T1" fmla="*/ 522 h 522"/>
                    <a:gd name="T2" fmla="*/ 0 w 36"/>
                    <a:gd name="T3" fmla="*/ 510 h 522"/>
                    <a:gd name="T4" fmla="*/ 6 w 36"/>
                    <a:gd name="T5" fmla="*/ 492 h 522"/>
                    <a:gd name="T6" fmla="*/ 6 w 36"/>
                    <a:gd name="T7" fmla="*/ 468 h 522"/>
                    <a:gd name="T8" fmla="*/ 12 w 36"/>
                    <a:gd name="T9" fmla="*/ 438 h 522"/>
                    <a:gd name="T10" fmla="*/ 12 w 36"/>
                    <a:gd name="T11" fmla="*/ 396 h 522"/>
                    <a:gd name="T12" fmla="*/ 12 w 36"/>
                    <a:gd name="T13" fmla="*/ 360 h 522"/>
                    <a:gd name="T14" fmla="*/ 18 w 36"/>
                    <a:gd name="T15" fmla="*/ 270 h 522"/>
                    <a:gd name="T16" fmla="*/ 24 w 36"/>
                    <a:gd name="T17" fmla="*/ 180 h 522"/>
                    <a:gd name="T18" fmla="*/ 30 w 36"/>
                    <a:gd name="T19" fmla="*/ 102 h 522"/>
                    <a:gd name="T20" fmla="*/ 30 w 36"/>
                    <a:gd name="T21" fmla="*/ 66 h 522"/>
                    <a:gd name="T22" fmla="*/ 30 w 36"/>
                    <a:gd name="T23" fmla="*/ 36 h 522"/>
                    <a:gd name="T24" fmla="*/ 36 w 36"/>
                    <a:gd name="T25" fmla="*/ 12 h 522"/>
                    <a:gd name="T26" fmla="*/ 36 w 36"/>
                    <a:gd name="T27" fmla="*/ 0 h 5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6" h="522">
                      <a:moveTo>
                        <a:pt x="0" y="522"/>
                      </a:moveTo>
                      <a:lnTo>
                        <a:pt x="0" y="510"/>
                      </a:lnTo>
                      <a:lnTo>
                        <a:pt x="6" y="492"/>
                      </a:lnTo>
                      <a:lnTo>
                        <a:pt x="6" y="468"/>
                      </a:lnTo>
                      <a:lnTo>
                        <a:pt x="12" y="438"/>
                      </a:lnTo>
                      <a:lnTo>
                        <a:pt x="12" y="396"/>
                      </a:lnTo>
                      <a:lnTo>
                        <a:pt x="12" y="360"/>
                      </a:lnTo>
                      <a:lnTo>
                        <a:pt x="18" y="270"/>
                      </a:lnTo>
                      <a:lnTo>
                        <a:pt x="24" y="180"/>
                      </a:lnTo>
                      <a:lnTo>
                        <a:pt x="30" y="102"/>
                      </a:lnTo>
                      <a:lnTo>
                        <a:pt x="30" y="66"/>
                      </a:lnTo>
                      <a:lnTo>
                        <a:pt x="30" y="36"/>
                      </a:lnTo>
                      <a:lnTo>
                        <a:pt x="36" y="12"/>
                      </a:lnTo>
                      <a:lnTo>
                        <a:pt x="36" y="0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411" name="Freeform 675"/>
                <p:cNvSpPr>
                  <a:spLocks/>
                </p:cNvSpPr>
                <p:nvPr/>
              </p:nvSpPr>
              <p:spPr bwMode="auto">
                <a:xfrm>
                  <a:off x="2778" y="1938"/>
                  <a:ext cx="30" cy="192"/>
                </a:xfrm>
                <a:custGeom>
                  <a:avLst/>
                  <a:gdLst>
                    <a:gd name="T0" fmla="*/ 0 w 30"/>
                    <a:gd name="T1" fmla="*/ 12 h 192"/>
                    <a:gd name="T2" fmla="*/ 0 w 30"/>
                    <a:gd name="T3" fmla="*/ 6 h 192"/>
                    <a:gd name="T4" fmla="*/ 6 w 30"/>
                    <a:gd name="T5" fmla="*/ 0 h 192"/>
                    <a:gd name="T6" fmla="*/ 6 w 30"/>
                    <a:gd name="T7" fmla="*/ 6 h 192"/>
                    <a:gd name="T8" fmla="*/ 12 w 30"/>
                    <a:gd name="T9" fmla="*/ 18 h 192"/>
                    <a:gd name="T10" fmla="*/ 12 w 30"/>
                    <a:gd name="T11" fmla="*/ 48 h 192"/>
                    <a:gd name="T12" fmla="*/ 18 w 30"/>
                    <a:gd name="T13" fmla="*/ 78 h 192"/>
                    <a:gd name="T14" fmla="*/ 24 w 30"/>
                    <a:gd name="T15" fmla="*/ 120 h 192"/>
                    <a:gd name="T16" fmla="*/ 24 w 30"/>
                    <a:gd name="T17" fmla="*/ 156 h 192"/>
                    <a:gd name="T18" fmla="*/ 30 w 30"/>
                    <a:gd name="T19" fmla="*/ 192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0" h="192">
                      <a:moveTo>
                        <a:pt x="0" y="12"/>
                      </a:moveTo>
                      <a:lnTo>
                        <a:pt x="0" y="6"/>
                      </a:lnTo>
                      <a:lnTo>
                        <a:pt x="6" y="0"/>
                      </a:lnTo>
                      <a:lnTo>
                        <a:pt x="6" y="6"/>
                      </a:lnTo>
                      <a:lnTo>
                        <a:pt x="12" y="18"/>
                      </a:lnTo>
                      <a:lnTo>
                        <a:pt x="12" y="48"/>
                      </a:lnTo>
                      <a:lnTo>
                        <a:pt x="18" y="78"/>
                      </a:lnTo>
                      <a:lnTo>
                        <a:pt x="24" y="120"/>
                      </a:lnTo>
                      <a:lnTo>
                        <a:pt x="24" y="156"/>
                      </a:lnTo>
                      <a:lnTo>
                        <a:pt x="30" y="192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412" name="Freeform 676"/>
                <p:cNvSpPr>
                  <a:spLocks/>
                </p:cNvSpPr>
                <p:nvPr/>
              </p:nvSpPr>
              <p:spPr bwMode="auto">
                <a:xfrm>
                  <a:off x="2808" y="2130"/>
                  <a:ext cx="36" cy="372"/>
                </a:xfrm>
                <a:custGeom>
                  <a:avLst/>
                  <a:gdLst>
                    <a:gd name="T0" fmla="*/ 0 w 36"/>
                    <a:gd name="T1" fmla="*/ 0 h 372"/>
                    <a:gd name="T2" fmla="*/ 0 w 36"/>
                    <a:gd name="T3" fmla="*/ 18 h 372"/>
                    <a:gd name="T4" fmla="*/ 6 w 36"/>
                    <a:gd name="T5" fmla="*/ 42 h 372"/>
                    <a:gd name="T6" fmla="*/ 6 w 36"/>
                    <a:gd name="T7" fmla="*/ 102 h 372"/>
                    <a:gd name="T8" fmla="*/ 12 w 36"/>
                    <a:gd name="T9" fmla="*/ 168 h 372"/>
                    <a:gd name="T10" fmla="*/ 18 w 36"/>
                    <a:gd name="T11" fmla="*/ 234 h 372"/>
                    <a:gd name="T12" fmla="*/ 24 w 36"/>
                    <a:gd name="T13" fmla="*/ 294 h 372"/>
                    <a:gd name="T14" fmla="*/ 24 w 36"/>
                    <a:gd name="T15" fmla="*/ 318 h 372"/>
                    <a:gd name="T16" fmla="*/ 24 w 36"/>
                    <a:gd name="T17" fmla="*/ 342 h 372"/>
                    <a:gd name="T18" fmla="*/ 30 w 36"/>
                    <a:gd name="T19" fmla="*/ 354 h 372"/>
                    <a:gd name="T20" fmla="*/ 30 w 36"/>
                    <a:gd name="T21" fmla="*/ 366 h 372"/>
                    <a:gd name="T22" fmla="*/ 36 w 36"/>
                    <a:gd name="T23" fmla="*/ 372 h 372"/>
                    <a:gd name="T24" fmla="*/ 36 w 36"/>
                    <a:gd name="T25" fmla="*/ 366 h 3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6" h="372">
                      <a:moveTo>
                        <a:pt x="0" y="0"/>
                      </a:moveTo>
                      <a:lnTo>
                        <a:pt x="0" y="18"/>
                      </a:lnTo>
                      <a:lnTo>
                        <a:pt x="6" y="42"/>
                      </a:lnTo>
                      <a:lnTo>
                        <a:pt x="6" y="102"/>
                      </a:lnTo>
                      <a:lnTo>
                        <a:pt x="12" y="168"/>
                      </a:lnTo>
                      <a:lnTo>
                        <a:pt x="18" y="234"/>
                      </a:lnTo>
                      <a:lnTo>
                        <a:pt x="24" y="294"/>
                      </a:lnTo>
                      <a:lnTo>
                        <a:pt x="24" y="318"/>
                      </a:lnTo>
                      <a:lnTo>
                        <a:pt x="24" y="342"/>
                      </a:lnTo>
                      <a:lnTo>
                        <a:pt x="30" y="354"/>
                      </a:lnTo>
                      <a:lnTo>
                        <a:pt x="30" y="366"/>
                      </a:lnTo>
                      <a:lnTo>
                        <a:pt x="36" y="372"/>
                      </a:lnTo>
                      <a:lnTo>
                        <a:pt x="36" y="366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413" name="Freeform 677"/>
                <p:cNvSpPr>
                  <a:spLocks/>
                </p:cNvSpPr>
                <p:nvPr/>
              </p:nvSpPr>
              <p:spPr bwMode="auto">
                <a:xfrm>
                  <a:off x="2844" y="1872"/>
                  <a:ext cx="36" cy="624"/>
                </a:xfrm>
                <a:custGeom>
                  <a:avLst/>
                  <a:gdLst>
                    <a:gd name="T0" fmla="*/ 0 w 36"/>
                    <a:gd name="T1" fmla="*/ 624 h 624"/>
                    <a:gd name="T2" fmla="*/ 0 w 36"/>
                    <a:gd name="T3" fmla="*/ 612 h 624"/>
                    <a:gd name="T4" fmla="*/ 6 w 36"/>
                    <a:gd name="T5" fmla="*/ 588 h 624"/>
                    <a:gd name="T6" fmla="*/ 6 w 36"/>
                    <a:gd name="T7" fmla="*/ 558 h 624"/>
                    <a:gd name="T8" fmla="*/ 6 w 36"/>
                    <a:gd name="T9" fmla="*/ 522 h 624"/>
                    <a:gd name="T10" fmla="*/ 12 w 36"/>
                    <a:gd name="T11" fmla="*/ 480 h 624"/>
                    <a:gd name="T12" fmla="*/ 12 w 36"/>
                    <a:gd name="T13" fmla="*/ 432 h 624"/>
                    <a:gd name="T14" fmla="*/ 18 w 36"/>
                    <a:gd name="T15" fmla="*/ 330 h 624"/>
                    <a:gd name="T16" fmla="*/ 24 w 36"/>
                    <a:gd name="T17" fmla="*/ 228 h 624"/>
                    <a:gd name="T18" fmla="*/ 24 w 36"/>
                    <a:gd name="T19" fmla="*/ 126 h 624"/>
                    <a:gd name="T20" fmla="*/ 30 w 36"/>
                    <a:gd name="T21" fmla="*/ 84 h 624"/>
                    <a:gd name="T22" fmla="*/ 30 w 36"/>
                    <a:gd name="T23" fmla="*/ 48 h 624"/>
                    <a:gd name="T24" fmla="*/ 36 w 36"/>
                    <a:gd name="T25" fmla="*/ 24 h 624"/>
                    <a:gd name="T26" fmla="*/ 36 w 36"/>
                    <a:gd name="T27" fmla="*/ 0 h 6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6" h="624">
                      <a:moveTo>
                        <a:pt x="0" y="624"/>
                      </a:moveTo>
                      <a:lnTo>
                        <a:pt x="0" y="612"/>
                      </a:lnTo>
                      <a:lnTo>
                        <a:pt x="6" y="588"/>
                      </a:lnTo>
                      <a:lnTo>
                        <a:pt x="6" y="558"/>
                      </a:lnTo>
                      <a:lnTo>
                        <a:pt x="6" y="522"/>
                      </a:lnTo>
                      <a:lnTo>
                        <a:pt x="12" y="480"/>
                      </a:lnTo>
                      <a:lnTo>
                        <a:pt x="12" y="432"/>
                      </a:lnTo>
                      <a:lnTo>
                        <a:pt x="18" y="330"/>
                      </a:lnTo>
                      <a:lnTo>
                        <a:pt x="24" y="228"/>
                      </a:lnTo>
                      <a:lnTo>
                        <a:pt x="24" y="126"/>
                      </a:lnTo>
                      <a:lnTo>
                        <a:pt x="30" y="84"/>
                      </a:lnTo>
                      <a:lnTo>
                        <a:pt x="30" y="48"/>
                      </a:lnTo>
                      <a:lnTo>
                        <a:pt x="36" y="24"/>
                      </a:lnTo>
                      <a:lnTo>
                        <a:pt x="36" y="0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414" name="Freeform 678"/>
                <p:cNvSpPr>
                  <a:spLocks/>
                </p:cNvSpPr>
                <p:nvPr/>
              </p:nvSpPr>
              <p:spPr bwMode="auto">
                <a:xfrm>
                  <a:off x="2880" y="1860"/>
                  <a:ext cx="36" cy="102"/>
                </a:xfrm>
                <a:custGeom>
                  <a:avLst/>
                  <a:gdLst>
                    <a:gd name="T0" fmla="*/ 0 w 36"/>
                    <a:gd name="T1" fmla="*/ 12 h 102"/>
                    <a:gd name="T2" fmla="*/ 6 w 36"/>
                    <a:gd name="T3" fmla="*/ 0 h 102"/>
                    <a:gd name="T4" fmla="*/ 6 w 36"/>
                    <a:gd name="T5" fmla="*/ 0 h 102"/>
                    <a:gd name="T6" fmla="*/ 12 w 36"/>
                    <a:gd name="T7" fmla="*/ 12 h 102"/>
                    <a:gd name="T8" fmla="*/ 18 w 36"/>
                    <a:gd name="T9" fmla="*/ 24 h 102"/>
                    <a:gd name="T10" fmla="*/ 30 w 36"/>
                    <a:gd name="T11" fmla="*/ 66 h 102"/>
                    <a:gd name="T12" fmla="*/ 30 w 36"/>
                    <a:gd name="T13" fmla="*/ 84 h 102"/>
                    <a:gd name="T14" fmla="*/ 36 w 36"/>
                    <a:gd name="T15" fmla="*/ 102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36" h="102">
                      <a:moveTo>
                        <a:pt x="0" y="12"/>
                      </a:move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2" y="12"/>
                      </a:lnTo>
                      <a:lnTo>
                        <a:pt x="18" y="24"/>
                      </a:lnTo>
                      <a:lnTo>
                        <a:pt x="30" y="66"/>
                      </a:lnTo>
                      <a:lnTo>
                        <a:pt x="30" y="84"/>
                      </a:lnTo>
                      <a:lnTo>
                        <a:pt x="36" y="102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415" name="Freeform 679"/>
                <p:cNvSpPr>
                  <a:spLocks/>
                </p:cNvSpPr>
                <p:nvPr/>
              </p:nvSpPr>
              <p:spPr bwMode="auto">
                <a:xfrm>
                  <a:off x="2916" y="1962"/>
                  <a:ext cx="36" cy="342"/>
                </a:xfrm>
                <a:custGeom>
                  <a:avLst/>
                  <a:gdLst>
                    <a:gd name="T0" fmla="*/ 0 w 36"/>
                    <a:gd name="T1" fmla="*/ 0 h 342"/>
                    <a:gd name="T2" fmla="*/ 6 w 36"/>
                    <a:gd name="T3" fmla="*/ 36 h 342"/>
                    <a:gd name="T4" fmla="*/ 12 w 36"/>
                    <a:gd name="T5" fmla="*/ 84 h 342"/>
                    <a:gd name="T6" fmla="*/ 12 w 36"/>
                    <a:gd name="T7" fmla="*/ 138 h 342"/>
                    <a:gd name="T8" fmla="*/ 18 w 36"/>
                    <a:gd name="T9" fmla="*/ 198 h 342"/>
                    <a:gd name="T10" fmla="*/ 24 w 36"/>
                    <a:gd name="T11" fmla="*/ 252 h 342"/>
                    <a:gd name="T12" fmla="*/ 30 w 36"/>
                    <a:gd name="T13" fmla="*/ 294 h 342"/>
                    <a:gd name="T14" fmla="*/ 30 w 36"/>
                    <a:gd name="T15" fmla="*/ 312 h 342"/>
                    <a:gd name="T16" fmla="*/ 30 w 36"/>
                    <a:gd name="T17" fmla="*/ 330 h 342"/>
                    <a:gd name="T18" fmla="*/ 36 w 36"/>
                    <a:gd name="T19" fmla="*/ 336 h 342"/>
                    <a:gd name="T20" fmla="*/ 36 w 36"/>
                    <a:gd name="T21" fmla="*/ 342 h 3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36" h="342">
                      <a:moveTo>
                        <a:pt x="0" y="0"/>
                      </a:moveTo>
                      <a:lnTo>
                        <a:pt x="6" y="36"/>
                      </a:lnTo>
                      <a:lnTo>
                        <a:pt x="12" y="84"/>
                      </a:lnTo>
                      <a:lnTo>
                        <a:pt x="12" y="138"/>
                      </a:lnTo>
                      <a:lnTo>
                        <a:pt x="18" y="198"/>
                      </a:lnTo>
                      <a:lnTo>
                        <a:pt x="24" y="252"/>
                      </a:lnTo>
                      <a:lnTo>
                        <a:pt x="30" y="294"/>
                      </a:lnTo>
                      <a:lnTo>
                        <a:pt x="30" y="312"/>
                      </a:lnTo>
                      <a:lnTo>
                        <a:pt x="30" y="330"/>
                      </a:lnTo>
                      <a:lnTo>
                        <a:pt x="36" y="336"/>
                      </a:lnTo>
                      <a:lnTo>
                        <a:pt x="36" y="342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416" name="Freeform 680"/>
                <p:cNvSpPr>
                  <a:spLocks/>
                </p:cNvSpPr>
                <p:nvPr/>
              </p:nvSpPr>
              <p:spPr bwMode="auto">
                <a:xfrm>
                  <a:off x="2952" y="1998"/>
                  <a:ext cx="30" cy="306"/>
                </a:xfrm>
                <a:custGeom>
                  <a:avLst/>
                  <a:gdLst>
                    <a:gd name="T0" fmla="*/ 0 w 30"/>
                    <a:gd name="T1" fmla="*/ 306 h 306"/>
                    <a:gd name="T2" fmla="*/ 0 w 30"/>
                    <a:gd name="T3" fmla="*/ 306 h 306"/>
                    <a:gd name="T4" fmla="*/ 6 w 30"/>
                    <a:gd name="T5" fmla="*/ 294 h 306"/>
                    <a:gd name="T6" fmla="*/ 6 w 30"/>
                    <a:gd name="T7" fmla="*/ 276 h 306"/>
                    <a:gd name="T8" fmla="*/ 6 w 30"/>
                    <a:gd name="T9" fmla="*/ 258 h 306"/>
                    <a:gd name="T10" fmla="*/ 12 w 30"/>
                    <a:gd name="T11" fmla="*/ 204 h 306"/>
                    <a:gd name="T12" fmla="*/ 12 w 30"/>
                    <a:gd name="T13" fmla="*/ 144 h 306"/>
                    <a:gd name="T14" fmla="*/ 18 w 30"/>
                    <a:gd name="T15" fmla="*/ 90 h 306"/>
                    <a:gd name="T16" fmla="*/ 24 w 30"/>
                    <a:gd name="T17" fmla="*/ 36 h 306"/>
                    <a:gd name="T18" fmla="*/ 24 w 30"/>
                    <a:gd name="T19" fmla="*/ 18 h 306"/>
                    <a:gd name="T20" fmla="*/ 24 w 30"/>
                    <a:gd name="T21" fmla="*/ 6 h 306"/>
                    <a:gd name="T22" fmla="*/ 30 w 30"/>
                    <a:gd name="T23" fmla="*/ 0 h 306"/>
                    <a:gd name="T24" fmla="*/ 30 w 30"/>
                    <a:gd name="T25" fmla="*/ 0 h 3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0" h="306">
                      <a:moveTo>
                        <a:pt x="0" y="306"/>
                      </a:moveTo>
                      <a:lnTo>
                        <a:pt x="0" y="306"/>
                      </a:lnTo>
                      <a:lnTo>
                        <a:pt x="6" y="294"/>
                      </a:lnTo>
                      <a:lnTo>
                        <a:pt x="6" y="276"/>
                      </a:lnTo>
                      <a:lnTo>
                        <a:pt x="6" y="258"/>
                      </a:lnTo>
                      <a:lnTo>
                        <a:pt x="12" y="204"/>
                      </a:lnTo>
                      <a:lnTo>
                        <a:pt x="12" y="144"/>
                      </a:lnTo>
                      <a:lnTo>
                        <a:pt x="18" y="90"/>
                      </a:lnTo>
                      <a:lnTo>
                        <a:pt x="24" y="36"/>
                      </a:lnTo>
                      <a:lnTo>
                        <a:pt x="24" y="18"/>
                      </a:lnTo>
                      <a:lnTo>
                        <a:pt x="24" y="6"/>
                      </a:lnTo>
                      <a:lnTo>
                        <a:pt x="30" y="0"/>
                      </a:lnTo>
                      <a:lnTo>
                        <a:pt x="30" y="0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417" name="Freeform 681"/>
                <p:cNvSpPr>
                  <a:spLocks/>
                </p:cNvSpPr>
                <p:nvPr/>
              </p:nvSpPr>
              <p:spPr bwMode="auto">
                <a:xfrm>
                  <a:off x="2982" y="1998"/>
                  <a:ext cx="36" cy="462"/>
                </a:xfrm>
                <a:custGeom>
                  <a:avLst/>
                  <a:gdLst>
                    <a:gd name="T0" fmla="*/ 0 w 36"/>
                    <a:gd name="T1" fmla="*/ 0 h 462"/>
                    <a:gd name="T2" fmla="*/ 0 w 36"/>
                    <a:gd name="T3" fmla="*/ 12 h 462"/>
                    <a:gd name="T4" fmla="*/ 6 w 36"/>
                    <a:gd name="T5" fmla="*/ 30 h 462"/>
                    <a:gd name="T6" fmla="*/ 6 w 36"/>
                    <a:gd name="T7" fmla="*/ 54 h 462"/>
                    <a:gd name="T8" fmla="*/ 6 w 36"/>
                    <a:gd name="T9" fmla="*/ 84 h 462"/>
                    <a:gd name="T10" fmla="*/ 12 w 36"/>
                    <a:gd name="T11" fmla="*/ 120 h 462"/>
                    <a:gd name="T12" fmla="*/ 12 w 36"/>
                    <a:gd name="T13" fmla="*/ 156 h 462"/>
                    <a:gd name="T14" fmla="*/ 18 w 36"/>
                    <a:gd name="T15" fmla="*/ 240 h 462"/>
                    <a:gd name="T16" fmla="*/ 24 w 36"/>
                    <a:gd name="T17" fmla="*/ 324 h 462"/>
                    <a:gd name="T18" fmla="*/ 24 w 36"/>
                    <a:gd name="T19" fmla="*/ 360 h 462"/>
                    <a:gd name="T20" fmla="*/ 24 w 36"/>
                    <a:gd name="T21" fmla="*/ 396 h 462"/>
                    <a:gd name="T22" fmla="*/ 30 w 36"/>
                    <a:gd name="T23" fmla="*/ 420 h 462"/>
                    <a:gd name="T24" fmla="*/ 30 w 36"/>
                    <a:gd name="T25" fmla="*/ 444 h 462"/>
                    <a:gd name="T26" fmla="*/ 36 w 36"/>
                    <a:gd name="T27" fmla="*/ 456 h 462"/>
                    <a:gd name="T28" fmla="*/ 36 w 36"/>
                    <a:gd name="T29" fmla="*/ 462 h 4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36" h="462">
                      <a:moveTo>
                        <a:pt x="0" y="0"/>
                      </a:moveTo>
                      <a:lnTo>
                        <a:pt x="0" y="12"/>
                      </a:lnTo>
                      <a:lnTo>
                        <a:pt x="6" y="30"/>
                      </a:lnTo>
                      <a:lnTo>
                        <a:pt x="6" y="54"/>
                      </a:lnTo>
                      <a:lnTo>
                        <a:pt x="6" y="84"/>
                      </a:lnTo>
                      <a:lnTo>
                        <a:pt x="12" y="120"/>
                      </a:lnTo>
                      <a:lnTo>
                        <a:pt x="12" y="156"/>
                      </a:lnTo>
                      <a:lnTo>
                        <a:pt x="18" y="240"/>
                      </a:lnTo>
                      <a:lnTo>
                        <a:pt x="24" y="324"/>
                      </a:lnTo>
                      <a:lnTo>
                        <a:pt x="24" y="360"/>
                      </a:lnTo>
                      <a:lnTo>
                        <a:pt x="24" y="396"/>
                      </a:lnTo>
                      <a:lnTo>
                        <a:pt x="30" y="420"/>
                      </a:lnTo>
                      <a:lnTo>
                        <a:pt x="30" y="444"/>
                      </a:lnTo>
                      <a:lnTo>
                        <a:pt x="36" y="456"/>
                      </a:lnTo>
                      <a:lnTo>
                        <a:pt x="36" y="462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418" name="Freeform 682"/>
                <p:cNvSpPr>
                  <a:spLocks/>
                </p:cNvSpPr>
                <p:nvPr/>
              </p:nvSpPr>
              <p:spPr bwMode="auto">
                <a:xfrm>
                  <a:off x="3018" y="1998"/>
                  <a:ext cx="36" cy="462"/>
                </a:xfrm>
                <a:custGeom>
                  <a:avLst/>
                  <a:gdLst>
                    <a:gd name="T0" fmla="*/ 0 w 36"/>
                    <a:gd name="T1" fmla="*/ 462 h 462"/>
                    <a:gd name="T2" fmla="*/ 0 w 36"/>
                    <a:gd name="T3" fmla="*/ 456 h 462"/>
                    <a:gd name="T4" fmla="*/ 6 w 36"/>
                    <a:gd name="T5" fmla="*/ 444 h 462"/>
                    <a:gd name="T6" fmla="*/ 6 w 36"/>
                    <a:gd name="T7" fmla="*/ 420 h 462"/>
                    <a:gd name="T8" fmla="*/ 6 w 36"/>
                    <a:gd name="T9" fmla="*/ 390 h 462"/>
                    <a:gd name="T10" fmla="*/ 12 w 36"/>
                    <a:gd name="T11" fmla="*/ 354 h 462"/>
                    <a:gd name="T12" fmla="*/ 12 w 36"/>
                    <a:gd name="T13" fmla="*/ 318 h 462"/>
                    <a:gd name="T14" fmla="*/ 18 w 36"/>
                    <a:gd name="T15" fmla="*/ 234 h 462"/>
                    <a:gd name="T16" fmla="*/ 24 w 36"/>
                    <a:gd name="T17" fmla="*/ 150 h 462"/>
                    <a:gd name="T18" fmla="*/ 24 w 36"/>
                    <a:gd name="T19" fmla="*/ 108 h 462"/>
                    <a:gd name="T20" fmla="*/ 24 w 36"/>
                    <a:gd name="T21" fmla="*/ 72 h 462"/>
                    <a:gd name="T22" fmla="*/ 30 w 36"/>
                    <a:gd name="T23" fmla="*/ 42 h 462"/>
                    <a:gd name="T24" fmla="*/ 30 w 36"/>
                    <a:gd name="T25" fmla="*/ 18 h 462"/>
                    <a:gd name="T26" fmla="*/ 36 w 36"/>
                    <a:gd name="T27" fmla="*/ 6 h 462"/>
                    <a:gd name="T28" fmla="*/ 36 w 36"/>
                    <a:gd name="T29" fmla="*/ 0 h 4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36" h="462">
                      <a:moveTo>
                        <a:pt x="0" y="462"/>
                      </a:moveTo>
                      <a:lnTo>
                        <a:pt x="0" y="456"/>
                      </a:lnTo>
                      <a:lnTo>
                        <a:pt x="6" y="444"/>
                      </a:lnTo>
                      <a:lnTo>
                        <a:pt x="6" y="420"/>
                      </a:lnTo>
                      <a:lnTo>
                        <a:pt x="6" y="390"/>
                      </a:lnTo>
                      <a:lnTo>
                        <a:pt x="12" y="354"/>
                      </a:lnTo>
                      <a:lnTo>
                        <a:pt x="12" y="318"/>
                      </a:lnTo>
                      <a:lnTo>
                        <a:pt x="18" y="234"/>
                      </a:lnTo>
                      <a:lnTo>
                        <a:pt x="24" y="150"/>
                      </a:lnTo>
                      <a:lnTo>
                        <a:pt x="24" y="108"/>
                      </a:lnTo>
                      <a:lnTo>
                        <a:pt x="24" y="72"/>
                      </a:lnTo>
                      <a:lnTo>
                        <a:pt x="30" y="42"/>
                      </a:lnTo>
                      <a:lnTo>
                        <a:pt x="30" y="18"/>
                      </a:lnTo>
                      <a:lnTo>
                        <a:pt x="36" y="6"/>
                      </a:lnTo>
                      <a:lnTo>
                        <a:pt x="36" y="0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419" name="Freeform 683"/>
                <p:cNvSpPr>
                  <a:spLocks/>
                </p:cNvSpPr>
                <p:nvPr/>
              </p:nvSpPr>
              <p:spPr bwMode="auto">
                <a:xfrm>
                  <a:off x="3054" y="1998"/>
                  <a:ext cx="36" cy="444"/>
                </a:xfrm>
                <a:custGeom>
                  <a:avLst/>
                  <a:gdLst>
                    <a:gd name="T0" fmla="*/ 0 w 36"/>
                    <a:gd name="T1" fmla="*/ 0 h 444"/>
                    <a:gd name="T2" fmla="*/ 0 w 36"/>
                    <a:gd name="T3" fmla="*/ 6 h 444"/>
                    <a:gd name="T4" fmla="*/ 6 w 36"/>
                    <a:gd name="T5" fmla="*/ 18 h 444"/>
                    <a:gd name="T6" fmla="*/ 6 w 36"/>
                    <a:gd name="T7" fmla="*/ 36 h 444"/>
                    <a:gd name="T8" fmla="*/ 6 w 36"/>
                    <a:gd name="T9" fmla="*/ 60 h 444"/>
                    <a:gd name="T10" fmla="*/ 12 w 36"/>
                    <a:gd name="T11" fmla="*/ 90 h 444"/>
                    <a:gd name="T12" fmla="*/ 12 w 36"/>
                    <a:gd name="T13" fmla="*/ 126 h 444"/>
                    <a:gd name="T14" fmla="*/ 18 w 36"/>
                    <a:gd name="T15" fmla="*/ 204 h 444"/>
                    <a:gd name="T16" fmla="*/ 24 w 36"/>
                    <a:gd name="T17" fmla="*/ 282 h 444"/>
                    <a:gd name="T18" fmla="*/ 24 w 36"/>
                    <a:gd name="T19" fmla="*/ 354 h 444"/>
                    <a:gd name="T20" fmla="*/ 30 w 36"/>
                    <a:gd name="T21" fmla="*/ 384 h 444"/>
                    <a:gd name="T22" fmla="*/ 30 w 36"/>
                    <a:gd name="T23" fmla="*/ 408 h 444"/>
                    <a:gd name="T24" fmla="*/ 36 w 36"/>
                    <a:gd name="T25" fmla="*/ 432 h 444"/>
                    <a:gd name="T26" fmla="*/ 36 w 36"/>
                    <a:gd name="T27" fmla="*/ 444 h 4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6" h="444">
                      <a:moveTo>
                        <a:pt x="0" y="0"/>
                      </a:moveTo>
                      <a:lnTo>
                        <a:pt x="0" y="6"/>
                      </a:lnTo>
                      <a:lnTo>
                        <a:pt x="6" y="18"/>
                      </a:lnTo>
                      <a:lnTo>
                        <a:pt x="6" y="36"/>
                      </a:lnTo>
                      <a:lnTo>
                        <a:pt x="6" y="60"/>
                      </a:lnTo>
                      <a:lnTo>
                        <a:pt x="12" y="90"/>
                      </a:lnTo>
                      <a:lnTo>
                        <a:pt x="12" y="126"/>
                      </a:lnTo>
                      <a:lnTo>
                        <a:pt x="18" y="204"/>
                      </a:lnTo>
                      <a:lnTo>
                        <a:pt x="24" y="282"/>
                      </a:lnTo>
                      <a:lnTo>
                        <a:pt x="24" y="354"/>
                      </a:lnTo>
                      <a:lnTo>
                        <a:pt x="30" y="384"/>
                      </a:lnTo>
                      <a:lnTo>
                        <a:pt x="30" y="408"/>
                      </a:lnTo>
                      <a:lnTo>
                        <a:pt x="36" y="432"/>
                      </a:lnTo>
                      <a:lnTo>
                        <a:pt x="36" y="444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420" name="Freeform 684"/>
                <p:cNvSpPr>
                  <a:spLocks/>
                </p:cNvSpPr>
                <p:nvPr/>
              </p:nvSpPr>
              <p:spPr bwMode="auto">
                <a:xfrm>
                  <a:off x="3090" y="2316"/>
                  <a:ext cx="36" cy="138"/>
                </a:xfrm>
                <a:custGeom>
                  <a:avLst/>
                  <a:gdLst>
                    <a:gd name="T0" fmla="*/ 0 w 36"/>
                    <a:gd name="T1" fmla="*/ 126 h 138"/>
                    <a:gd name="T2" fmla="*/ 0 w 36"/>
                    <a:gd name="T3" fmla="*/ 132 h 138"/>
                    <a:gd name="T4" fmla="*/ 6 w 36"/>
                    <a:gd name="T5" fmla="*/ 138 h 138"/>
                    <a:gd name="T6" fmla="*/ 12 w 36"/>
                    <a:gd name="T7" fmla="*/ 132 h 138"/>
                    <a:gd name="T8" fmla="*/ 12 w 36"/>
                    <a:gd name="T9" fmla="*/ 114 h 138"/>
                    <a:gd name="T10" fmla="*/ 18 w 36"/>
                    <a:gd name="T11" fmla="*/ 90 h 138"/>
                    <a:gd name="T12" fmla="*/ 24 w 36"/>
                    <a:gd name="T13" fmla="*/ 60 h 138"/>
                    <a:gd name="T14" fmla="*/ 30 w 36"/>
                    <a:gd name="T15" fmla="*/ 30 h 138"/>
                    <a:gd name="T16" fmla="*/ 30 w 36"/>
                    <a:gd name="T17" fmla="*/ 12 h 138"/>
                    <a:gd name="T18" fmla="*/ 36 w 36"/>
                    <a:gd name="T19" fmla="*/ 0 h 1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6" h="138">
                      <a:moveTo>
                        <a:pt x="0" y="126"/>
                      </a:moveTo>
                      <a:lnTo>
                        <a:pt x="0" y="132"/>
                      </a:lnTo>
                      <a:lnTo>
                        <a:pt x="6" y="138"/>
                      </a:lnTo>
                      <a:lnTo>
                        <a:pt x="12" y="132"/>
                      </a:lnTo>
                      <a:lnTo>
                        <a:pt x="12" y="114"/>
                      </a:lnTo>
                      <a:lnTo>
                        <a:pt x="18" y="90"/>
                      </a:lnTo>
                      <a:lnTo>
                        <a:pt x="24" y="60"/>
                      </a:lnTo>
                      <a:lnTo>
                        <a:pt x="30" y="30"/>
                      </a:lnTo>
                      <a:lnTo>
                        <a:pt x="30" y="12"/>
                      </a:lnTo>
                      <a:lnTo>
                        <a:pt x="36" y="0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421" name="Freeform 685"/>
                <p:cNvSpPr>
                  <a:spLocks/>
                </p:cNvSpPr>
                <p:nvPr/>
              </p:nvSpPr>
              <p:spPr bwMode="auto">
                <a:xfrm>
                  <a:off x="3126" y="2316"/>
                  <a:ext cx="30" cy="48"/>
                </a:xfrm>
                <a:custGeom>
                  <a:avLst/>
                  <a:gdLst>
                    <a:gd name="T0" fmla="*/ 0 w 30"/>
                    <a:gd name="T1" fmla="*/ 0 h 48"/>
                    <a:gd name="T2" fmla="*/ 6 w 30"/>
                    <a:gd name="T3" fmla="*/ 0 h 48"/>
                    <a:gd name="T4" fmla="*/ 6 w 30"/>
                    <a:gd name="T5" fmla="*/ 6 h 48"/>
                    <a:gd name="T6" fmla="*/ 12 w 30"/>
                    <a:gd name="T7" fmla="*/ 24 h 48"/>
                    <a:gd name="T8" fmla="*/ 18 w 30"/>
                    <a:gd name="T9" fmla="*/ 36 h 48"/>
                    <a:gd name="T10" fmla="*/ 24 w 30"/>
                    <a:gd name="T11" fmla="*/ 42 h 48"/>
                    <a:gd name="T12" fmla="*/ 24 w 30"/>
                    <a:gd name="T13" fmla="*/ 48 h 48"/>
                    <a:gd name="T14" fmla="*/ 30 w 30"/>
                    <a:gd name="T15" fmla="*/ 42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30" h="48">
                      <a:moveTo>
                        <a:pt x="0" y="0"/>
                      </a:moveTo>
                      <a:lnTo>
                        <a:pt x="6" y="0"/>
                      </a:lnTo>
                      <a:lnTo>
                        <a:pt x="6" y="6"/>
                      </a:lnTo>
                      <a:lnTo>
                        <a:pt x="12" y="24"/>
                      </a:lnTo>
                      <a:lnTo>
                        <a:pt x="18" y="36"/>
                      </a:lnTo>
                      <a:lnTo>
                        <a:pt x="24" y="42"/>
                      </a:lnTo>
                      <a:lnTo>
                        <a:pt x="24" y="48"/>
                      </a:lnTo>
                      <a:lnTo>
                        <a:pt x="30" y="42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422" name="Freeform 686"/>
                <p:cNvSpPr>
                  <a:spLocks/>
                </p:cNvSpPr>
                <p:nvPr/>
              </p:nvSpPr>
              <p:spPr bwMode="auto">
                <a:xfrm>
                  <a:off x="3156" y="2124"/>
                  <a:ext cx="36" cy="234"/>
                </a:xfrm>
                <a:custGeom>
                  <a:avLst/>
                  <a:gdLst>
                    <a:gd name="T0" fmla="*/ 0 w 36"/>
                    <a:gd name="T1" fmla="*/ 234 h 234"/>
                    <a:gd name="T2" fmla="*/ 6 w 36"/>
                    <a:gd name="T3" fmla="*/ 216 h 234"/>
                    <a:gd name="T4" fmla="*/ 6 w 36"/>
                    <a:gd name="T5" fmla="*/ 198 h 234"/>
                    <a:gd name="T6" fmla="*/ 12 w 36"/>
                    <a:gd name="T7" fmla="*/ 168 h 234"/>
                    <a:gd name="T8" fmla="*/ 18 w 36"/>
                    <a:gd name="T9" fmla="*/ 138 h 234"/>
                    <a:gd name="T10" fmla="*/ 24 w 36"/>
                    <a:gd name="T11" fmla="*/ 72 h 234"/>
                    <a:gd name="T12" fmla="*/ 36 w 36"/>
                    <a:gd name="T13" fmla="*/ 0 h 2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6" h="234">
                      <a:moveTo>
                        <a:pt x="0" y="234"/>
                      </a:moveTo>
                      <a:lnTo>
                        <a:pt x="6" y="216"/>
                      </a:lnTo>
                      <a:lnTo>
                        <a:pt x="6" y="198"/>
                      </a:lnTo>
                      <a:lnTo>
                        <a:pt x="12" y="168"/>
                      </a:lnTo>
                      <a:lnTo>
                        <a:pt x="18" y="138"/>
                      </a:lnTo>
                      <a:lnTo>
                        <a:pt x="24" y="72"/>
                      </a:lnTo>
                      <a:lnTo>
                        <a:pt x="36" y="0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423" name="Freeform 687"/>
                <p:cNvSpPr>
                  <a:spLocks/>
                </p:cNvSpPr>
                <p:nvPr/>
              </p:nvSpPr>
              <p:spPr bwMode="auto">
                <a:xfrm>
                  <a:off x="3192" y="1806"/>
                  <a:ext cx="36" cy="318"/>
                </a:xfrm>
                <a:custGeom>
                  <a:avLst/>
                  <a:gdLst>
                    <a:gd name="T0" fmla="*/ 0 w 36"/>
                    <a:gd name="T1" fmla="*/ 318 h 318"/>
                    <a:gd name="T2" fmla="*/ 6 w 36"/>
                    <a:gd name="T3" fmla="*/ 276 h 318"/>
                    <a:gd name="T4" fmla="*/ 6 w 36"/>
                    <a:gd name="T5" fmla="*/ 228 h 318"/>
                    <a:gd name="T6" fmla="*/ 18 w 36"/>
                    <a:gd name="T7" fmla="*/ 126 h 318"/>
                    <a:gd name="T8" fmla="*/ 24 w 36"/>
                    <a:gd name="T9" fmla="*/ 72 h 318"/>
                    <a:gd name="T10" fmla="*/ 24 w 36"/>
                    <a:gd name="T11" fmla="*/ 36 h 318"/>
                    <a:gd name="T12" fmla="*/ 30 w 36"/>
                    <a:gd name="T13" fmla="*/ 6 h 318"/>
                    <a:gd name="T14" fmla="*/ 36 w 36"/>
                    <a:gd name="T15" fmla="*/ 0 h 318"/>
                    <a:gd name="T16" fmla="*/ 36 w 36"/>
                    <a:gd name="T17" fmla="*/ 0 h 3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6" h="318">
                      <a:moveTo>
                        <a:pt x="0" y="318"/>
                      </a:moveTo>
                      <a:lnTo>
                        <a:pt x="6" y="276"/>
                      </a:lnTo>
                      <a:lnTo>
                        <a:pt x="6" y="228"/>
                      </a:lnTo>
                      <a:lnTo>
                        <a:pt x="18" y="126"/>
                      </a:lnTo>
                      <a:lnTo>
                        <a:pt x="24" y="72"/>
                      </a:lnTo>
                      <a:lnTo>
                        <a:pt x="24" y="36"/>
                      </a:lnTo>
                      <a:lnTo>
                        <a:pt x="30" y="6"/>
                      </a:lnTo>
                      <a:lnTo>
                        <a:pt x="36" y="0"/>
                      </a:lnTo>
                      <a:lnTo>
                        <a:pt x="36" y="0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424" name="Freeform 688"/>
                <p:cNvSpPr>
                  <a:spLocks/>
                </p:cNvSpPr>
                <p:nvPr/>
              </p:nvSpPr>
              <p:spPr bwMode="auto">
                <a:xfrm>
                  <a:off x="3228" y="1806"/>
                  <a:ext cx="36" cy="342"/>
                </a:xfrm>
                <a:custGeom>
                  <a:avLst/>
                  <a:gdLst>
                    <a:gd name="T0" fmla="*/ 0 w 36"/>
                    <a:gd name="T1" fmla="*/ 0 h 342"/>
                    <a:gd name="T2" fmla="*/ 0 w 36"/>
                    <a:gd name="T3" fmla="*/ 6 h 342"/>
                    <a:gd name="T4" fmla="*/ 6 w 36"/>
                    <a:gd name="T5" fmla="*/ 18 h 342"/>
                    <a:gd name="T6" fmla="*/ 6 w 36"/>
                    <a:gd name="T7" fmla="*/ 30 h 342"/>
                    <a:gd name="T8" fmla="*/ 6 w 36"/>
                    <a:gd name="T9" fmla="*/ 54 h 342"/>
                    <a:gd name="T10" fmla="*/ 12 w 36"/>
                    <a:gd name="T11" fmla="*/ 108 h 342"/>
                    <a:gd name="T12" fmla="*/ 18 w 36"/>
                    <a:gd name="T13" fmla="*/ 168 h 342"/>
                    <a:gd name="T14" fmla="*/ 24 w 36"/>
                    <a:gd name="T15" fmla="*/ 234 h 342"/>
                    <a:gd name="T16" fmla="*/ 24 w 36"/>
                    <a:gd name="T17" fmla="*/ 288 h 342"/>
                    <a:gd name="T18" fmla="*/ 30 w 36"/>
                    <a:gd name="T19" fmla="*/ 306 h 342"/>
                    <a:gd name="T20" fmla="*/ 30 w 36"/>
                    <a:gd name="T21" fmla="*/ 324 h 342"/>
                    <a:gd name="T22" fmla="*/ 36 w 36"/>
                    <a:gd name="T23" fmla="*/ 336 h 342"/>
                    <a:gd name="T24" fmla="*/ 36 w 36"/>
                    <a:gd name="T25" fmla="*/ 342 h 3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6" h="342">
                      <a:moveTo>
                        <a:pt x="0" y="0"/>
                      </a:moveTo>
                      <a:lnTo>
                        <a:pt x="0" y="6"/>
                      </a:lnTo>
                      <a:lnTo>
                        <a:pt x="6" y="18"/>
                      </a:lnTo>
                      <a:lnTo>
                        <a:pt x="6" y="30"/>
                      </a:lnTo>
                      <a:lnTo>
                        <a:pt x="6" y="54"/>
                      </a:lnTo>
                      <a:lnTo>
                        <a:pt x="12" y="108"/>
                      </a:lnTo>
                      <a:lnTo>
                        <a:pt x="18" y="168"/>
                      </a:lnTo>
                      <a:lnTo>
                        <a:pt x="24" y="234"/>
                      </a:lnTo>
                      <a:lnTo>
                        <a:pt x="24" y="288"/>
                      </a:lnTo>
                      <a:lnTo>
                        <a:pt x="30" y="306"/>
                      </a:lnTo>
                      <a:lnTo>
                        <a:pt x="30" y="324"/>
                      </a:lnTo>
                      <a:lnTo>
                        <a:pt x="36" y="336"/>
                      </a:lnTo>
                      <a:lnTo>
                        <a:pt x="36" y="342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425" name="Freeform 689"/>
                <p:cNvSpPr>
                  <a:spLocks/>
                </p:cNvSpPr>
                <p:nvPr/>
              </p:nvSpPr>
              <p:spPr bwMode="auto">
                <a:xfrm>
                  <a:off x="3264" y="1842"/>
                  <a:ext cx="36" cy="306"/>
                </a:xfrm>
                <a:custGeom>
                  <a:avLst/>
                  <a:gdLst>
                    <a:gd name="T0" fmla="*/ 0 w 36"/>
                    <a:gd name="T1" fmla="*/ 306 h 306"/>
                    <a:gd name="T2" fmla="*/ 0 w 36"/>
                    <a:gd name="T3" fmla="*/ 306 h 306"/>
                    <a:gd name="T4" fmla="*/ 6 w 36"/>
                    <a:gd name="T5" fmla="*/ 294 h 306"/>
                    <a:gd name="T6" fmla="*/ 6 w 36"/>
                    <a:gd name="T7" fmla="*/ 276 h 306"/>
                    <a:gd name="T8" fmla="*/ 12 w 36"/>
                    <a:gd name="T9" fmla="*/ 258 h 306"/>
                    <a:gd name="T10" fmla="*/ 12 w 36"/>
                    <a:gd name="T11" fmla="*/ 204 h 306"/>
                    <a:gd name="T12" fmla="*/ 18 w 36"/>
                    <a:gd name="T13" fmla="*/ 138 h 306"/>
                    <a:gd name="T14" fmla="*/ 24 w 36"/>
                    <a:gd name="T15" fmla="*/ 84 h 306"/>
                    <a:gd name="T16" fmla="*/ 24 w 36"/>
                    <a:gd name="T17" fmla="*/ 54 h 306"/>
                    <a:gd name="T18" fmla="*/ 30 w 36"/>
                    <a:gd name="T19" fmla="*/ 30 h 306"/>
                    <a:gd name="T20" fmla="*/ 30 w 36"/>
                    <a:gd name="T21" fmla="*/ 12 h 306"/>
                    <a:gd name="T22" fmla="*/ 30 w 36"/>
                    <a:gd name="T23" fmla="*/ 0 h 306"/>
                    <a:gd name="T24" fmla="*/ 36 w 36"/>
                    <a:gd name="T25" fmla="*/ 0 h 306"/>
                    <a:gd name="T26" fmla="*/ 36 w 36"/>
                    <a:gd name="T27" fmla="*/ 0 h 3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6" h="306">
                      <a:moveTo>
                        <a:pt x="0" y="306"/>
                      </a:moveTo>
                      <a:lnTo>
                        <a:pt x="0" y="306"/>
                      </a:lnTo>
                      <a:lnTo>
                        <a:pt x="6" y="294"/>
                      </a:lnTo>
                      <a:lnTo>
                        <a:pt x="6" y="276"/>
                      </a:lnTo>
                      <a:lnTo>
                        <a:pt x="12" y="258"/>
                      </a:lnTo>
                      <a:lnTo>
                        <a:pt x="12" y="204"/>
                      </a:lnTo>
                      <a:lnTo>
                        <a:pt x="18" y="138"/>
                      </a:lnTo>
                      <a:lnTo>
                        <a:pt x="24" y="84"/>
                      </a:lnTo>
                      <a:lnTo>
                        <a:pt x="24" y="54"/>
                      </a:lnTo>
                      <a:lnTo>
                        <a:pt x="30" y="30"/>
                      </a:lnTo>
                      <a:lnTo>
                        <a:pt x="30" y="12"/>
                      </a:lnTo>
                      <a:lnTo>
                        <a:pt x="30" y="0"/>
                      </a:lnTo>
                      <a:lnTo>
                        <a:pt x="36" y="0"/>
                      </a:lnTo>
                      <a:lnTo>
                        <a:pt x="36" y="0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426" name="Freeform 690"/>
                <p:cNvSpPr>
                  <a:spLocks/>
                </p:cNvSpPr>
                <p:nvPr/>
              </p:nvSpPr>
              <p:spPr bwMode="auto">
                <a:xfrm>
                  <a:off x="3300" y="1842"/>
                  <a:ext cx="30" cy="540"/>
                </a:xfrm>
                <a:custGeom>
                  <a:avLst/>
                  <a:gdLst>
                    <a:gd name="T0" fmla="*/ 0 w 30"/>
                    <a:gd name="T1" fmla="*/ 0 h 540"/>
                    <a:gd name="T2" fmla="*/ 0 w 30"/>
                    <a:gd name="T3" fmla="*/ 12 h 540"/>
                    <a:gd name="T4" fmla="*/ 6 w 30"/>
                    <a:gd name="T5" fmla="*/ 30 h 540"/>
                    <a:gd name="T6" fmla="*/ 6 w 30"/>
                    <a:gd name="T7" fmla="*/ 54 h 540"/>
                    <a:gd name="T8" fmla="*/ 6 w 30"/>
                    <a:gd name="T9" fmla="*/ 90 h 540"/>
                    <a:gd name="T10" fmla="*/ 12 w 30"/>
                    <a:gd name="T11" fmla="*/ 126 h 540"/>
                    <a:gd name="T12" fmla="*/ 12 w 30"/>
                    <a:gd name="T13" fmla="*/ 162 h 540"/>
                    <a:gd name="T14" fmla="*/ 12 w 30"/>
                    <a:gd name="T15" fmla="*/ 246 h 540"/>
                    <a:gd name="T16" fmla="*/ 18 w 30"/>
                    <a:gd name="T17" fmla="*/ 336 h 540"/>
                    <a:gd name="T18" fmla="*/ 24 w 30"/>
                    <a:gd name="T19" fmla="*/ 420 h 540"/>
                    <a:gd name="T20" fmla="*/ 24 w 30"/>
                    <a:gd name="T21" fmla="*/ 456 h 540"/>
                    <a:gd name="T22" fmla="*/ 24 w 30"/>
                    <a:gd name="T23" fmla="*/ 492 h 540"/>
                    <a:gd name="T24" fmla="*/ 30 w 30"/>
                    <a:gd name="T25" fmla="*/ 516 h 540"/>
                    <a:gd name="T26" fmla="*/ 30 w 30"/>
                    <a:gd name="T27" fmla="*/ 540 h 5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0" h="540">
                      <a:moveTo>
                        <a:pt x="0" y="0"/>
                      </a:moveTo>
                      <a:lnTo>
                        <a:pt x="0" y="12"/>
                      </a:lnTo>
                      <a:lnTo>
                        <a:pt x="6" y="30"/>
                      </a:lnTo>
                      <a:lnTo>
                        <a:pt x="6" y="54"/>
                      </a:lnTo>
                      <a:lnTo>
                        <a:pt x="6" y="90"/>
                      </a:lnTo>
                      <a:lnTo>
                        <a:pt x="12" y="126"/>
                      </a:lnTo>
                      <a:lnTo>
                        <a:pt x="12" y="162"/>
                      </a:lnTo>
                      <a:lnTo>
                        <a:pt x="12" y="246"/>
                      </a:lnTo>
                      <a:lnTo>
                        <a:pt x="18" y="336"/>
                      </a:lnTo>
                      <a:lnTo>
                        <a:pt x="24" y="420"/>
                      </a:lnTo>
                      <a:lnTo>
                        <a:pt x="24" y="456"/>
                      </a:lnTo>
                      <a:lnTo>
                        <a:pt x="24" y="492"/>
                      </a:lnTo>
                      <a:lnTo>
                        <a:pt x="30" y="516"/>
                      </a:lnTo>
                      <a:lnTo>
                        <a:pt x="30" y="540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427" name="Freeform 691"/>
                <p:cNvSpPr>
                  <a:spLocks/>
                </p:cNvSpPr>
                <p:nvPr/>
              </p:nvSpPr>
              <p:spPr bwMode="auto">
                <a:xfrm>
                  <a:off x="3330" y="2382"/>
                  <a:ext cx="36" cy="42"/>
                </a:xfrm>
                <a:custGeom>
                  <a:avLst/>
                  <a:gdLst>
                    <a:gd name="T0" fmla="*/ 0 w 36"/>
                    <a:gd name="T1" fmla="*/ 0 h 42"/>
                    <a:gd name="T2" fmla="*/ 6 w 36"/>
                    <a:gd name="T3" fmla="*/ 18 h 42"/>
                    <a:gd name="T4" fmla="*/ 18 w 36"/>
                    <a:gd name="T5" fmla="*/ 36 h 42"/>
                    <a:gd name="T6" fmla="*/ 30 w 36"/>
                    <a:gd name="T7" fmla="*/ 42 h 42"/>
                    <a:gd name="T8" fmla="*/ 36 w 36"/>
                    <a:gd name="T9" fmla="*/ 42 h 42"/>
                    <a:gd name="T10" fmla="*/ 36 w 36"/>
                    <a:gd name="T11" fmla="*/ 36 h 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6" h="42">
                      <a:moveTo>
                        <a:pt x="0" y="0"/>
                      </a:moveTo>
                      <a:lnTo>
                        <a:pt x="6" y="18"/>
                      </a:lnTo>
                      <a:lnTo>
                        <a:pt x="18" y="36"/>
                      </a:lnTo>
                      <a:lnTo>
                        <a:pt x="30" y="42"/>
                      </a:lnTo>
                      <a:lnTo>
                        <a:pt x="36" y="42"/>
                      </a:lnTo>
                      <a:lnTo>
                        <a:pt x="36" y="36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428" name="Freeform 692"/>
                <p:cNvSpPr>
                  <a:spLocks/>
                </p:cNvSpPr>
                <p:nvPr/>
              </p:nvSpPr>
              <p:spPr bwMode="auto">
                <a:xfrm>
                  <a:off x="3366" y="1878"/>
                  <a:ext cx="36" cy="540"/>
                </a:xfrm>
                <a:custGeom>
                  <a:avLst/>
                  <a:gdLst>
                    <a:gd name="T0" fmla="*/ 0 w 36"/>
                    <a:gd name="T1" fmla="*/ 540 h 540"/>
                    <a:gd name="T2" fmla="*/ 0 w 36"/>
                    <a:gd name="T3" fmla="*/ 522 h 540"/>
                    <a:gd name="T4" fmla="*/ 6 w 36"/>
                    <a:gd name="T5" fmla="*/ 492 h 540"/>
                    <a:gd name="T6" fmla="*/ 6 w 36"/>
                    <a:gd name="T7" fmla="*/ 456 h 540"/>
                    <a:gd name="T8" fmla="*/ 6 w 36"/>
                    <a:gd name="T9" fmla="*/ 420 h 540"/>
                    <a:gd name="T10" fmla="*/ 12 w 36"/>
                    <a:gd name="T11" fmla="*/ 330 h 540"/>
                    <a:gd name="T12" fmla="*/ 18 w 36"/>
                    <a:gd name="T13" fmla="*/ 234 h 540"/>
                    <a:gd name="T14" fmla="*/ 24 w 36"/>
                    <a:gd name="T15" fmla="*/ 144 h 540"/>
                    <a:gd name="T16" fmla="*/ 24 w 36"/>
                    <a:gd name="T17" fmla="*/ 102 h 540"/>
                    <a:gd name="T18" fmla="*/ 24 w 36"/>
                    <a:gd name="T19" fmla="*/ 66 h 540"/>
                    <a:gd name="T20" fmla="*/ 30 w 36"/>
                    <a:gd name="T21" fmla="*/ 42 h 540"/>
                    <a:gd name="T22" fmla="*/ 30 w 36"/>
                    <a:gd name="T23" fmla="*/ 18 h 540"/>
                    <a:gd name="T24" fmla="*/ 36 w 36"/>
                    <a:gd name="T25" fmla="*/ 6 h 540"/>
                    <a:gd name="T26" fmla="*/ 36 w 36"/>
                    <a:gd name="T27" fmla="*/ 0 h 5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6" h="540">
                      <a:moveTo>
                        <a:pt x="0" y="540"/>
                      </a:moveTo>
                      <a:lnTo>
                        <a:pt x="0" y="522"/>
                      </a:lnTo>
                      <a:lnTo>
                        <a:pt x="6" y="492"/>
                      </a:lnTo>
                      <a:lnTo>
                        <a:pt x="6" y="456"/>
                      </a:lnTo>
                      <a:lnTo>
                        <a:pt x="6" y="420"/>
                      </a:lnTo>
                      <a:lnTo>
                        <a:pt x="12" y="330"/>
                      </a:lnTo>
                      <a:lnTo>
                        <a:pt x="18" y="234"/>
                      </a:lnTo>
                      <a:lnTo>
                        <a:pt x="24" y="144"/>
                      </a:lnTo>
                      <a:lnTo>
                        <a:pt x="24" y="102"/>
                      </a:lnTo>
                      <a:lnTo>
                        <a:pt x="24" y="66"/>
                      </a:lnTo>
                      <a:lnTo>
                        <a:pt x="30" y="42"/>
                      </a:lnTo>
                      <a:lnTo>
                        <a:pt x="30" y="18"/>
                      </a:lnTo>
                      <a:lnTo>
                        <a:pt x="36" y="6"/>
                      </a:lnTo>
                      <a:lnTo>
                        <a:pt x="36" y="0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429" name="Freeform 693"/>
                <p:cNvSpPr>
                  <a:spLocks/>
                </p:cNvSpPr>
                <p:nvPr/>
              </p:nvSpPr>
              <p:spPr bwMode="auto">
                <a:xfrm>
                  <a:off x="3402" y="1878"/>
                  <a:ext cx="36" cy="600"/>
                </a:xfrm>
                <a:custGeom>
                  <a:avLst/>
                  <a:gdLst>
                    <a:gd name="T0" fmla="*/ 0 w 36"/>
                    <a:gd name="T1" fmla="*/ 0 h 600"/>
                    <a:gd name="T2" fmla="*/ 0 w 36"/>
                    <a:gd name="T3" fmla="*/ 6 h 600"/>
                    <a:gd name="T4" fmla="*/ 6 w 36"/>
                    <a:gd name="T5" fmla="*/ 24 h 600"/>
                    <a:gd name="T6" fmla="*/ 6 w 36"/>
                    <a:gd name="T7" fmla="*/ 48 h 600"/>
                    <a:gd name="T8" fmla="*/ 6 w 36"/>
                    <a:gd name="T9" fmla="*/ 84 h 600"/>
                    <a:gd name="T10" fmla="*/ 12 w 36"/>
                    <a:gd name="T11" fmla="*/ 126 h 600"/>
                    <a:gd name="T12" fmla="*/ 12 w 36"/>
                    <a:gd name="T13" fmla="*/ 168 h 600"/>
                    <a:gd name="T14" fmla="*/ 18 w 36"/>
                    <a:gd name="T15" fmla="*/ 264 h 600"/>
                    <a:gd name="T16" fmla="*/ 24 w 36"/>
                    <a:gd name="T17" fmla="*/ 366 h 600"/>
                    <a:gd name="T18" fmla="*/ 24 w 36"/>
                    <a:gd name="T19" fmla="*/ 468 h 600"/>
                    <a:gd name="T20" fmla="*/ 30 w 36"/>
                    <a:gd name="T21" fmla="*/ 510 h 600"/>
                    <a:gd name="T22" fmla="*/ 30 w 36"/>
                    <a:gd name="T23" fmla="*/ 546 h 600"/>
                    <a:gd name="T24" fmla="*/ 36 w 36"/>
                    <a:gd name="T25" fmla="*/ 576 h 600"/>
                    <a:gd name="T26" fmla="*/ 36 w 36"/>
                    <a:gd name="T27" fmla="*/ 600 h 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6" h="600">
                      <a:moveTo>
                        <a:pt x="0" y="0"/>
                      </a:moveTo>
                      <a:lnTo>
                        <a:pt x="0" y="6"/>
                      </a:lnTo>
                      <a:lnTo>
                        <a:pt x="6" y="24"/>
                      </a:lnTo>
                      <a:lnTo>
                        <a:pt x="6" y="48"/>
                      </a:lnTo>
                      <a:lnTo>
                        <a:pt x="6" y="84"/>
                      </a:lnTo>
                      <a:lnTo>
                        <a:pt x="12" y="126"/>
                      </a:lnTo>
                      <a:lnTo>
                        <a:pt x="12" y="168"/>
                      </a:lnTo>
                      <a:lnTo>
                        <a:pt x="18" y="264"/>
                      </a:lnTo>
                      <a:lnTo>
                        <a:pt x="24" y="366"/>
                      </a:lnTo>
                      <a:lnTo>
                        <a:pt x="24" y="468"/>
                      </a:lnTo>
                      <a:lnTo>
                        <a:pt x="30" y="510"/>
                      </a:lnTo>
                      <a:lnTo>
                        <a:pt x="30" y="546"/>
                      </a:lnTo>
                      <a:lnTo>
                        <a:pt x="36" y="576"/>
                      </a:lnTo>
                      <a:lnTo>
                        <a:pt x="36" y="600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430" name="Freeform 694"/>
                <p:cNvSpPr>
                  <a:spLocks/>
                </p:cNvSpPr>
                <p:nvPr/>
              </p:nvSpPr>
              <p:spPr bwMode="auto">
                <a:xfrm>
                  <a:off x="3438" y="2478"/>
                  <a:ext cx="36" cy="6"/>
                </a:xfrm>
                <a:custGeom>
                  <a:avLst/>
                  <a:gdLst>
                    <a:gd name="T0" fmla="*/ 0 w 36"/>
                    <a:gd name="T1" fmla="*/ 0 h 6"/>
                    <a:gd name="T2" fmla="*/ 6 w 36"/>
                    <a:gd name="T3" fmla="*/ 6 h 6"/>
                    <a:gd name="T4" fmla="*/ 18 w 36"/>
                    <a:gd name="T5" fmla="*/ 6 h 6"/>
                    <a:gd name="T6" fmla="*/ 30 w 36"/>
                    <a:gd name="T7" fmla="*/ 0 h 6"/>
                    <a:gd name="T8" fmla="*/ 36 w 36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6">
                      <a:moveTo>
                        <a:pt x="0" y="0"/>
                      </a:moveTo>
                      <a:lnTo>
                        <a:pt x="6" y="6"/>
                      </a:lnTo>
                      <a:lnTo>
                        <a:pt x="18" y="6"/>
                      </a:lnTo>
                      <a:lnTo>
                        <a:pt x="30" y="0"/>
                      </a:lnTo>
                      <a:lnTo>
                        <a:pt x="36" y="0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431" name="Freeform 695"/>
                <p:cNvSpPr>
                  <a:spLocks/>
                </p:cNvSpPr>
                <p:nvPr/>
              </p:nvSpPr>
              <p:spPr bwMode="auto">
                <a:xfrm>
                  <a:off x="3474" y="2478"/>
                  <a:ext cx="30" cy="42"/>
                </a:xfrm>
                <a:custGeom>
                  <a:avLst/>
                  <a:gdLst>
                    <a:gd name="T0" fmla="*/ 0 w 30"/>
                    <a:gd name="T1" fmla="*/ 0 h 42"/>
                    <a:gd name="T2" fmla="*/ 0 w 30"/>
                    <a:gd name="T3" fmla="*/ 6 h 42"/>
                    <a:gd name="T4" fmla="*/ 6 w 30"/>
                    <a:gd name="T5" fmla="*/ 12 h 42"/>
                    <a:gd name="T6" fmla="*/ 12 w 30"/>
                    <a:gd name="T7" fmla="*/ 30 h 42"/>
                    <a:gd name="T8" fmla="*/ 24 w 30"/>
                    <a:gd name="T9" fmla="*/ 42 h 42"/>
                    <a:gd name="T10" fmla="*/ 30 w 30"/>
                    <a:gd name="T11" fmla="*/ 42 h 42"/>
                    <a:gd name="T12" fmla="*/ 30 w 30"/>
                    <a:gd name="T13" fmla="*/ 36 h 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0" h="42">
                      <a:moveTo>
                        <a:pt x="0" y="0"/>
                      </a:moveTo>
                      <a:lnTo>
                        <a:pt x="0" y="6"/>
                      </a:lnTo>
                      <a:lnTo>
                        <a:pt x="6" y="12"/>
                      </a:lnTo>
                      <a:lnTo>
                        <a:pt x="12" y="30"/>
                      </a:lnTo>
                      <a:lnTo>
                        <a:pt x="24" y="42"/>
                      </a:lnTo>
                      <a:lnTo>
                        <a:pt x="30" y="42"/>
                      </a:lnTo>
                      <a:lnTo>
                        <a:pt x="30" y="36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432" name="Freeform 696"/>
                <p:cNvSpPr>
                  <a:spLocks/>
                </p:cNvSpPr>
                <p:nvPr/>
              </p:nvSpPr>
              <p:spPr bwMode="auto">
                <a:xfrm>
                  <a:off x="3504" y="2100"/>
                  <a:ext cx="36" cy="414"/>
                </a:xfrm>
                <a:custGeom>
                  <a:avLst/>
                  <a:gdLst>
                    <a:gd name="T0" fmla="*/ 0 w 36"/>
                    <a:gd name="T1" fmla="*/ 414 h 414"/>
                    <a:gd name="T2" fmla="*/ 0 w 36"/>
                    <a:gd name="T3" fmla="*/ 402 h 414"/>
                    <a:gd name="T4" fmla="*/ 6 w 36"/>
                    <a:gd name="T5" fmla="*/ 378 h 414"/>
                    <a:gd name="T6" fmla="*/ 6 w 36"/>
                    <a:gd name="T7" fmla="*/ 354 h 414"/>
                    <a:gd name="T8" fmla="*/ 6 w 36"/>
                    <a:gd name="T9" fmla="*/ 324 h 414"/>
                    <a:gd name="T10" fmla="*/ 12 w 36"/>
                    <a:gd name="T11" fmla="*/ 258 h 414"/>
                    <a:gd name="T12" fmla="*/ 18 w 36"/>
                    <a:gd name="T13" fmla="*/ 186 h 414"/>
                    <a:gd name="T14" fmla="*/ 24 w 36"/>
                    <a:gd name="T15" fmla="*/ 120 h 414"/>
                    <a:gd name="T16" fmla="*/ 24 w 36"/>
                    <a:gd name="T17" fmla="*/ 60 h 414"/>
                    <a:gd name="T18" fmla="*/ 30 w 36"/>
                    <a:gd name="T19" fmla="*/ 36 h 414"/>
                    <a:gd name="T20" fmla="*/ 30 w 36"/>
                    <a:gd name="T21" fmla="*/ 18 h 414"/>
                    <a:gd name="T22" fmla="*/ 36 w 36"/>
                    <a:gd name="T23" fmla="*/ 6 h 414"/>
                    <a:gd name="T24" fmla="*/ 36 w 36"/>
                    <a:gd name="T25" fmla="*/ 0 h 4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6" h="414">
                      <a:moveTo>
                        <a:pt x="0" y="414"/>
                      </a:moveTo>
                      <a:lnTo>
                        <a:pt x="0" y="402"/>
                      </a:lnTo>
                      <a:lnTo>
                        <a:pt x="6" y="378"/>
                      </a:lnTo>
                      <a:lnTo>
                        <a:pt x="6" y="354"/>
                      </a:lnTo>
                      <a:lnTo>
                        <a:pt x="6" y="324"/>
                      </a:lnTo>
                      <a:lnTo>
                        <a:pt x="12" y="258"/>
                      </a:lnTo>
                      <a:lnTo>
                        <a:pt x="18" y="186"/>
                      </a:lnTo>
                      <a:lnTo>
                        <a:pt x="24" y="120"/>
                      </a:lnTo>
                      <a:lnTo>
                        <a:pt x="24" y="60"/>
                      </a:lnTo>
                      <a:lnTo>
                        <a:pt x="30" y="36"/>
                      </a:lnTo>
                      <a:lnTo>
                        <a:pt x="30" y="18"/>
                      </a:lnTo>
                      <a:lnTo>
                        <a:pt x="36" y="6"/>
                      </a:lnTo>
                      <a:lnTo>
                        <a:pt x="36" y="0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433" name="Freeform 697"/>
                <p:cNvSpPr>
                  <a:spLocks/>
                </p:cNvSpPr>
                <p:nvPr/>
              </p:nvSpPr>
              <p:spPr bwMode="auto">
                <a:xfrm>
                  <a:off x="3540" y="2100"/>
                  <a:ext cx="36" cy="378"/>
                </a:xfrm>
                <a:custGeom>
                  <a:avLst/>
                  <a:gdLst>
                    <a:gd name="T0" fmla="*/ 0 w 36"/>
                    <a:gd name="T1" fmla="*/ 0 h 378"/>
                    <a:gd name="T2" fmla="*/ 0 w 36"/>
                    <a:gd name="T3" fmla="*/ 0 h 378"/>
                    <a:gd name="T4" fmla="*/ 6 w 36"/>
                    <a:gd name="T5" fmla="*/ 12 h 378"/>
                    <a:gd name="T6" fmla="*/ 6 w 36"/>
                    <a:gd name="T7" fmla="*/ 24 h 378"/>
                    <a:gd name="T8" fmla="*/ 6 w 36"/>
                    <a:gd name="T9" fmla="*/ 36 h 378"/>
                    <a:gd name="T10" fmla="*/ 12 w 36"/>
                    <a:gd name="T11" fmla="*/ 84 h 378"/>
                    <a:gd name="T12" fmla="*/ 18 w 36"/>
                    <a:gd name="T13" fmla="*/ 138 h 378"/>
                    <a:gd name="T14" fmla="*/ 24 w 36"/>
                    <a:gd name="T15" fmla="*/ 204 h 378"/>
                    <a:gd name="T16" fmla="*/ 24 w 36"/>
                    <a:gd name="T17" fmla="*/ 264 h 378"/>
                    <a:gd name="T18" fmla="*/ 30 w 36"/>
                    <a:gd name="T19" fmla="*/ 324 h 378"/>
                    <a:gd name="T20" fmla="*/ 36 w 36"/>
                    <a:gd name="T21" fmla="*/ 378 h 3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36" h="378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6" y="12"/>
                      </a:lnTo>
                      <a:lnTo>
                        <a:pt x="6" y="24"/>
                      </a:lnTo>
                      <a:lnTo>
                        <a:pt x="6" y="36"/>
                      </a:lnTo>
                      <a:lnTo>
                        <a:pt x="12" y="84"/>
                      </a:lnTo>
                      <a:lnTo>
                        <a:pt x="18" y="138"/>
                      </a:lnTo>
                      <a:lnTo>
                        <a:pt x="24" y="204"/>
                      </a:lnTo>
                      <a:lnTo>
                        <a:pt x="24" y="264"/>
                      </a:lnTo>
                      <a:lnTo>
                        <a:pt x="30" y="324"/>
                      </a:lnTo>
                      <a:lnTo>
                        <a:pt x="36" y="378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</p:grpSp>
          <p:grpSp>
            <p:nvGrpSpPr>
              <p:cNvPr id="117434" name="Group 698"/>
              <p:cNvGrpSpPr>
                <a:grpSpLocks/>
              </p:cNvGrpSpPr>
              <p:nvPr/>
            </p:nvGrpSpPr>
            <p:grpSpPr bwMode="auto">
              <a:xfrm rot="-16200000" flipH="1" flipV="1">
                <a:off x="3337" y="2663"/>
                <a:ext cx="1294" cy="192"/>
                <a:chOff x="1632" y="1810"/>
                <a:chExt cx="2178" cy="915"/>
              </a:xfrm>
            </p:grpSpPr>
            <p:sp>
              <p:nvSpPr>
                <p:cNvPr id="117435" name="Line 699"/>
                <p:cNvSpPr>
                  <a:spLocks noChangeShapeType="1"/>
                </p:cNvSpPr>
                <p:nvPr/>
              </p:nvSpPr>
              <p:spPr bwMode="auto">
                <a:xfrm flipV="1">
                  <a:off x="2033" y="2690"/>
                  <a:ext cx="1" cy="35"/>
                </a:xfrm>
                <a:prstGeom prst="line">
                  <a:avLst/>
                </a:pr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436" name="Freeform 700"/>
                <p:cNvSpPr>
                  <a:spLocks/>
                </p:cNvSpPr>
                <p:nvPr/>
              </p:nvSpPr>
              <p:spPr bwMode="auto">
                <a:xfrm>
                  <a:off x="1632" y="1924"/>
                  <a:ext cx="43" cy="217"/>
                </a:xfrm>
                <a:custGeom>
                  <a:avLst/>
                  <a:gdLst>
                    <a:gd name="T0" fmla="*/ 0 w 43"/>
                    <a:gd name="T1" fmla="*/ 217 h 217"/>
                    <a:gd name="T2" fmla="*/ 9 w 43"/>
                    <a:gd name="T3" fmla="*/ 183 h 217"/>
                    <a:gd name="T4" fmla="*/ 9 w 43"/>
                    <a:gd name="T5" fmla="*/ 148 h 217"/>
                    <a:gd name="T6" fmla="*/ 17 w 43"/>
                    <a:gd name="T7" fmla="*/ 104 h 217"/>
                    <a:gd name="T8" fmla="*/ 17 w 43"/>
                    <a:gd name="T9" fmla="*/ 61 h 217"/>
                    <a:gd name="T10" fmla="*/ 26 w 43"/>
                    <a:gd name="T11" fmla="*/ 26 h 217"/>
                    <a:gd name="T12" fmla="*/ 35 w 43"/>
                    <a:gd name="T13" fmla="*/ 8 h 217"/>
                    <a:gd name="T14" fmla="*/ 35 w 43"/>
                    <a:gd name="T15" fmla="*/ 0 h 217"/>
                    <a:gd name="T16" fmla="*/ 43 w 43"/>
                    <a:gd name="T17" fmla="*/ 8 h 217"/>
                    <a:gd name="T18" fmla="*/ 43 w 43"/>
                    <a:gd name="T19" fmla="*/ 17 h 2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43" h="217">
                      <a:moveTo>
                        <a:pt x="0" y="217"/>
                      </a:moveTo>
                      <a:lnTo>
                        <a:pt x="9" y="183"/>
                      </a:lnTo>
                      <a:lnTo>
                        <a:pt x="9" y="148"/>
                      </a:lnTo>
                      <a:lnTo>
                        <a:pt x="17" y="104"/>
                      </a:lnTo>
                      <a:lnTo>
                        <a:pt x="17" y="61"/>
                      </a:lnTo>
                      <a:lnTo>
                        <a:pt x="26" y="26"/>
                      </a:lnTo>
                      <a:lnTo>
                        <a:pt x="35" y="8"/>
                      </a:lnTo>
                      <a:lnTo>
                        <a:pt x="35" y="0"/>
                      </a:lnTo>
                      <a:lnTo>
                        <a:pt x="43" y="8"/>
                      </a:lnTo>
                      <a:lnTo>
                        <a:pt x="43" y="17"/>
                      </a:lnTo>
                    </a:path>
                  </a:pathLst>
                </a:custGeom>
                <a:noFill/>
                <a:ln w="14288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437" name="Freeform 701"/>
                <p:cNvSpPr>
                  <a:spLocks/>
                </p:cNvSpPr>
                <p:nvPr/>
              </p:nvSpPr>
              <p:spPr bwMode="auto">
                <a:xfrm>
                  <a:off x="1675" y="1941"/>
                  <a:ext cx="44" cy="688"/>
                </a:xfrm>
                <a:custGeom>
                  <a:avLst/>
                  <a:gdLst>
                    <a:gd name="T0" fmla="*/ 0 w 44"/>
                    <a:gd name="T1" fmla="*/ 0 h 688"/>
                    <a:gd name="T2" fmla="*/ 0 w 44"/>
                    <a:gd name="T3" fmla="*/ 17 h 688"/>
                    <a:gd name="T4" fmla="*/ 9 w 44"/>
                    <a:gd name="T5" fmla="*/ 52 h 688"/>
                    <a:gd name="T6" fmla="*/ 9 w 44"/>
                    <a:gd name="T7" fmla="*/ 96 h 688"/>
                    <a:gd name="T8" fmla="*/ 9 w 44"/>
                    <a:gd name="T9" fmla="*/ 139 h 688"/>
                    <a:gd name="T10" fmla="*/ 18 w 44"/>
                    <a:gd name="T11" fmla="*/ 253 h 688"/>
                    <a:gd name="T12" fmla="*/ 18 w 44"/>
                    <a:gd name="T13" fmla="*/ 366 h 688"/>
                    <a:gd name="T14" fmla="*/ 27 w 44"/>
                    <a:gd name="T15" fmla="*/ 488 h 688"/>
                    <a:gd name="T16" fmla="*/ 27 w 44"/>
                    <a:gd name="T17" fmla="*/ 540 h 688"/>
                    <a:gd name="T18" fmla="*/ 35 w 44"/>
                    <a:gd name="T19" fmla="*/ 584 h 688"/>
                    <a:gd name="T20" fmla="*/ 35 w 44"/>
                    <a:gd name="T21" fmla="*/ 627 h 688"/>
                    <a:gd name="T22" fmla="*/ 35 w 44"/>
                    <a:gd name="T23" fmla="*/ 662 h 688"/>
                    <a:gd name="T24" fmla="*/ 44 w 44"/>
                    <a:gd name="T25" fmla="*/ 680 h 688"/>
                    <a:gd name="T26" fmla="*/ 44 w 44"/>
                    <a:gd name="T27" fmla="*/ 688 h 6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44" h="688">
                      <a:moveTo>
                        <a:pt x="0" y="0"/>
                      </a:moveTo>
                      <a:lnTo>
                        <a:pt x="0" y="17"/>
                      </a:lnTo>
                      <a:lnTo>
                        <a:pt x="9" y="52"/>
                      </a:lnTo>
                      <a:lnTo>
                        <a:pt x="9" y="96"/>
                      </a:lnTo>
                      <a:lnTo>
                        <a:pt x="9" y="139"/>
                      </a:lnTo>
                      <a:lnTo>
                        <a:pt x="18" y="253"/>
                      </a:lnTo>
                      <a:lnTo>
                        <a:pt x="18" y="366"/>
                      </a:lnTo>
                      <a:lnTo>
                        <a:pt x="27" y="488"/>
                      </a:lnTo>
                      <a:lnTo>
                        <a:pt x="27" y="540"/>
                      </a:lnTo>
                      <a:lnTo>
                        <a:pt x="35" y="584"/>
                      </a:lnTo>
                      <a:lnTo>
                        <a:pt x="35" y="627"/>
                      </a:lnTo>
                      <a:lnTo>
                        <a:pt x="35" y="662"/>
                      </a:lnTo>
                      <a:lnTo>
                        <a:pt x="44" y="680"/>
                      </a:lnTo>
                      <a:lnTo>
                        <a:pt x="44" y="688"/>
                      </a:lnTo>
                    </a:path>
                  </a:pathLst>
                </a:custGeom>
                <a:noFill/>
                <a:ln w="14288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438" name="Freeform 702"/>
                <p:cNvSpPr>
                  <a:spLocks/>
                </p:cNvSpPr>
                <p:nvPr/>
              </p:nvSpPr>
              <p:spPr bwMode="auto">
                <a:xfrm>
                  <a:off x="1719" y="2028"/>
                  <a:ext cx="44" cy="601"/>
                </a:xfrm>
                <a:custGeom>
                  <a:avLst/>
                  <a:gdLst>
                    <a:gd name="T0" fmla="*/ 0 w 44"/>
                    <a:gd name="T1" fmla="*/ 601 h 601"/>
                    <a:gd name="T2" fmla="*/ 0 w 44"/>
                    <a:gd name="T3" fmla="*/ 601 h 601"/>
                    <a:gd name="T4" fmla="*/ 9 w 44"/>
                    <a:gd name="T5" fmla="*/ 584 h 601"/>
                    <a:gd name="T6" fmla="*/ 9 w 44"/>
                    <a:gd name="T7" fmla="*/ 549 h 601"/>
                    <a:gd name="T8" fmla="*/ 9 w 44"/>
                    <a:gd name="T9" fmla="*/ 514 h 601"/>
                    <a:gd name="T10" fmla="*/ 17 w 44"/>
                    <a:gd name="T11" fmla="*/ 471 h 601"/>
                    <a:gd name="T12" fmla="*/ 17 w 44"/>
                    <a:gd name="T13" fmla="*/ 418 h 601"/>
                    <a:gd name="T14" fmla="*/ 17 w 44"/>
                    <a:gd name="T15" fmla="*/ 314 h 601"/>
                    <a:gd name="T16" fmla="*/ 26 w 44"/>
                    <a:gd name="T17" fmla="*/ 201 h 601"/>
                    <a:gd name="T18" fmla="*/ 26 w 44"/>
                    <a:gd name="T19" fmla="*/ 148 h 601"/>
                    <a:gd name="T20" fmla="*/ 35 w 44"/>
                    <a:gd name="T21" fmla="*/ 105 h 601"/>
                    <a:gd name="T22" fmla="*/ 35 w 44"/>
                    <a:gd name="T23" fmla="*/ 61 h 601"/>
                    <a:gd name="T24" fmla="*/ 35 w 44"/>
                    <a:gd name="T25" fmla="*/ 26 h 601"/>
                    <a:gd name="T26" fmla="*/ 44 w 44"/>
                    <a:gd name="T27" fmla="*/ 9 h 601"/>
                    <a:gd name="T28" fmla="*/ 44 w 44"/>
                    <a:gd name="T29" fmla="*/ 0 h 6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44" h="601">
                      <a:moveTo>
                        <a:pt x="0" y="601"/>
                      </a:moveTo>
                      <a:lnTo>
                        <a:pt x="0" y="601"/>
                      </a:lnTo>
                      <a:lnTo>
                        <a:pt x="9" y="584"/>
                      </a:lnTo>
                      <a:lnTo>
                        <a:pt x="9" y="549"/>
                      </a:lnTo>
                      <a:lnTo>
                        <a:pt x="9" y="514"/>
                      </a:lnTo>
                      <a:lnTo>
                        <a:pt x="17" y="471"/>
                      </a:lnTo>
                      <a:lnTo>
                        <a:pt x="17" y="418"/>
                      </a:lnTo>
                      <a:lnTo>
                        <a:pt x="17" y="314"/>
                      </a:lnTo>
                      <a:lnTo>
                        <a:pt x="26" y="201"/>
                      </a:lnTo>
                      <a:lnTo>
                        <a:pt x="26" y="148"/>
                      </a:lnTo>
                      <a:lnTo>
                        <a:pt x="35" y="105"/>
                      </a:lnTo>
                      <a:lnTo>
                        <a:pt x="35" y="61"/>
                      </a:lnTo>
                      <a:lnTo>
                        <a:pt x="35" y="26"/>
                      </a:lnTo>
                      <a:lnTo>
                        <a:pt x="44" y="9"/>
                      </a:lnTo>
                      <a:lnTo>
                        <a:pt x="44" y="0"/>
                      </a:lnTo>
                    </a:path>
                  </a:pathLst>
                </a:custGeom>
                <a:noFill/>
                <a:ln w="14288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439" name="Freeform 703"/>
                <p:cNvSpPr>
                  <a:spLocks/>
                </p:cNvSpPr>
                <p:nvPr/>
              </p:nvSpPr>
              <p:spPr bwMode="auto">
                <a:xfrm>
                  <a:off x="1763" y="2028"/>
                  <a:ext cx="52" cy="514"/>
                </a:xfrm>
                <a:custGeom>
                  <a:avLst/>
                  <a:gdLst>
                    <a:gd name="T0" fmla="*/ 0 w 52"/>
                    <a:gd name="T1" fmla="*/ 0 h 514"/>
                    <a:gd name="T2" fmla="*/ 0 w 52"/>
                    <a:gd name="T3" fmla="*/ 0 h 514"/>
                    <a:gd name="T4" fmla="*/ 8 w 52"/>
                    <a:gd name="T5" fmla="*/ 18 h 514"/>
                    <a:gd name="T6" fmla="*/ 8 w 52"/>
                    <a:gd name="T7" fmla="*/ 44 h 514"/>
                    <a:gd name="T8" fmla="*/ 8 w 52"/>
                    <a:gd name="T9" fmla="*/ 79 h 514"/>
                    <a:gd name="T10" fmla="*/ 17 w 52"/>
                    <a:gd name="T11" fmla="*/ 122 h 514"/>
                    <a:gd name="T12" fmla="*/ 17 w 52"/>
                    <a:gd name="T13" fmla="*/ 166 h 514"/>
                    <a:gd name="T14" fmla="*/ 26 w 52"/>
                    <a:gd name="T15" fmla="*/ 262 h 514"/>
                    <a:gd name="T16" fmla="*/ 34 w 52"/>
                    <a:gd name="T17" fmla="*/ 357 h 514"/>
                    <a:gd name="T18" fmla="*/ 34 w 52"/>
                    <a:gd name="T19" fmla="*/ 410 h 514"/>
                    <a:gd name="T20" fmla="*/ 43 w 52"/>
                    <a:gd name="T21" fmla="*/ 445 h 514"/>
                    <a:gd name="T22" fmla="*/ 43 w 52"/>
                    <a:gd name="T23" fmla="*/ 479 h 514"/>
                    <a:gd name="T24" fmla="*/ 43 w 52"/>
                    <a:gd name="T25" fmla="*/ 497 h 514"/>
                    <a:gd name="T26" fmla="*/ 52 w 52"/>
                    <a:gd name="T27" fmla="*/ 514 h 514"/>
                    <a:gd name="T28" fmla="*/ 52 w 52"/>
                    <a:gd name="T29" fmla="*/ 514 h 5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2" h="514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8" y="18"/>
                      </a:lnTo>
                      <a:lnTo>
                        <a:pt x="8" y="44"/>
                      </a:lnTo>
                      <a:lnTo>
                        <a:pt x="8" y="79"/>
                      </a:lnTo>
                      <a:lnTo>
                        <a:pt x="17" y="122"/>
                      </a:lnTo>
                      <a:lnTo>
                        <a:pt x="17" y="166"/>
                      </a:lnTo>
                      <a:lnTo>
                        <a:pt x="26" y="262"/>
                      </a:lnTo>
                      <a:lnTo>
                        <a:pt x="34" y="357"/>
                      </a:lnTo>
                      <a:lnTo>
                        <a:pt x="34" y="410"/>
                      </a:lnTo>
                      <a:lnTo>
                        <a:pt x="43" y="445"/>
                      </a:lnTo>
                      <a:lnTo>
                        <a:pt x="43" y="479"/>
                      </a:lnTo>
                      <a:lnTo>
                        <a:pt x="43" y="497"/>
                      </a:lnTo>
                      <a:lnTo>
                        <a:pt x="52" y="514"/>
                      </a:lnTo>
                      <a:lnTo>
                        <a:pt x="52" y="514"/>
                      </a:lnTo>
                    </a:path>
                  </a:pathLst>
                </a:custGeom>
                <a:noFill/>
                <a:ln w="14288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440" name="Freeform 704"/>
                <p:cNvSpPr>
                  <a:spLocks/>
                </p:cNvSpPr>
                <p:nvPr/>
              </p:nvSpPr>
              <p:spPr bwMode="auto">
                <a:xfrm>
                  <a:off x="1815" y="1836"/>
                  <a:ext cx="43" cy="706"/>
                </a:xfrm>
                <a:custGeom>
                  <a:avLst/>
                  <a:gdLst>
                    <a:gd name="T0" fmla="*/ 0 w 43"/>
                    <a:gd name="T1" fmla="*/ 706 h 706"/>
                    <a:gd name="T2" fmla="*/ 0 w 43"/>
                    <a:gd name="T3" fmla="*/ 698 h 706"/>
                    <a:gd name="T4" fmla="*/ 9 w 43"/>
                    <a:gd name="T5" fmla="*/ 671 h 706"/>
                    <a:gd name="T6" fmla="*/ 9 w 43"/>
                    <a:gd name="T7" fmla="*/ 637 h 706"/>
                    <a:gd name="T8" fmla="*/ 9 w 43"/>
                    <a:gd name="T9" fmla="*/ 593 h 706"/>
                    <a:gd name="T10" fmla="*/ 17 w 43"/>
                    <a:gd name="T11" fmla="*/ 541 h 706"/>
                    <a:gd name="T12" fmla="*/ 17 w 43"/>
                    <a:gd name="T13" fmla="*/ 488 h 706"/>
                    <a:gd name="T14" fmla="*/ 26 w 43"/>
                    <a:gd name="T15" fmla="*/ 366 h 706"/>
                    <a:gd name="T16" fmla="*/ 26 w 43"/>
                    <a:gd name="T17" fmla="*/ 244 h 706"/>
                    <a:gd name="T18" fmla="*/ 35 w 43"/>
                    <a:gd name="T19" fmla="*/ 131 h 706"/>
                    <a:gd name="T20" fmla="*/ 35 w 43"/>
                    <a:gd name="T21" fmla="*/ 88 h 706"/>
                    <a:gd name="T22" fmla="*/ 35 w 43"/>
                    <a:gd name="T23" fmla="*/ 44 h 706"/>
                    <a:gd name="T24" fmla="*/ 43 w 43"/>
                    <a:gd name="T25" fmla="*/ 18 h 706"/>
                    <a:gd name="T26" fmla="*/ 43 w 43"/>
                    <a:gd name="T27" fmla="*/ 0 h 7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43" h="706">
                      <a:moveTo>
                        <a:pt x="0" y="706"/>
                      </a:moveTo>
                      <a:lnTo>
                        <a:pt x="0" y="698"/>
                      </a:lnTo>
                      <a:lnTo>
                        <a:pt x="9" y="671"/>
                      </a:lnTo>
                      <a:lnTo>
                        <a:pt x="9" y="637"/>
                      </a:lnTo>
                      <a:lnTo>
                        <a:pt x="9" y="593"/>
                      </a:lnTo>
                      <a:lnTo>
                        <a:pt x="17" y="541"/>
                      </a:lnTo>
                      <a:lnTo>
                        <a:pt x="17" y="488"/>
                      </a:lnTo>
                      <a:lnTo>
                        <a:pt x="26" y="366"/>
                      </a:lnTo>
                      <a:lnTo>
                        <a:pt x="26" y="244"/>
                      </a:lnTo>
                      <a:lnTo>
                        <a:pt x="35" y="131"/>
                      </a:lnTo>
                      <a:lnTo>
                        <a:pt x="35" y="88"/>
                      </a:lnTo>
                      <a:lnTo>
                        <a:pt x="35" y="44"/>
                      </a:lnTo>
                      <a:lnTo>
                        <a:pt x="43" y="18"/>
                      </a:lnTo>
                      <a:lnTo>
                        <a:pt x="43" y="0"/>
                      </a:lnTo>
                    </a:path>
                  </a:pathLst>
                </a:custGeom>
                <a:noFill/>
                <a:ln w="14288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441" name="Freeform 705"/>
                <p:cNvSpPr>
                  <a:spLocks/>
                </p:cNvSpPr>
                <p:nvPr/>
              </p:nvSpPr>
              <p:spPr bwMode="auto">
                <a:xfrm>
                  <a:off x="1858" y="1828"/>
                  <a:ext cx="44" cy="340"/>
                </a:xfrm>
                <a:custGeom>
                  <a:avLst/>
                  <a:gdLst>
                    <a:gd name="T0" fmla="*/ 0 w 44"/>
                    <a:gd name="T1" fmla="*/ 8 h 340"/>
                    <a:gd name="T2" fmla="*/ 0 w 44"/>
                    <a:gd name="T3" fmla="*/ 0 h 340"/>
                    <a:gd name="T4" fmla="*/ 9 w 44"/>
                    <a:gd name="T5" fmla="*/ 0 h 340"/>
                    <a:gd name="T6" fmla="*/ 9 w 44"/>
                    <a:gd name="T7" fmla="*/ 8 h 340"/>
                    <a:gd name="T8" fmla="*/ 9 w 44"/>
                    <a:gd name="T9" fmla="*/ 17 h 340"/>
                    <a:gd name="T10" fmla="*/ 18 w 44"/>
                    <a:gd name="T11" fmla="*/ 61 h 340"/>
                    <a:gd name="T12" fmla="*/ 18 w 44"/>
                    <a:gd name="T13" fmla="*/ 113 h 340"/>
                    <a:gd name="T14" fmla="*/ 27 w 44"/>
                    <a:gd name="T15" fmla="*/ 174 h 340"/>
                    <a:gd name="T16" fmla="*/ 35 w 44"/>
                    <a:gd name="T17" fmla="*/ 235 h 340"/>
                    <a:gd name="T18" fmla="*/ 35 w 44"/>
                    <a:gd name="T19" fmla="*/ 287 h 340"/>
                    <a:gd name="T20" fmla="*/ 44 w 44"/>
                    <a:gd name="T21" fmla="*/ 340 h 3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44" h="340">
                      <a:moveTo>
                        <a:pt x="0" y="8"/>
                      </a:moveTo>
                      <a:lnTo>
                        <a:pt x="0" y="0"/>
                      </a:lnTo>
                      <a:lnTo>
                        <a:pt x="9" y="0"/>
                      </a:lnTo>
                      <a:lnTo>
                        <a:pt x="9" y="8"/>
                      </a:lnTo>
                      <a:lnTo>
                        <a:pt x="9" y="17"/>
                      </a:lnTo>
                      <a:lnTo>
                        <a:pt x="18" y="61"/>
                      </a:lnTo>
                      <a:lnTo>
                        <a:pt x="18" y="113"/>
                      </a:lnTo>
                      <a:lnTo>
                        <a:pt x="27" y="174"/>
                      </a:lnTo>
                      <a:lnTo>
                        <a:pt x="35" y="235"/>
                      </a:lnTo>
                      <a:lnTo>
                        <a:pt x="35" y="287"/>
                      </a:lnTo>
                      <a:lnTo>
                        <a:pt x="44" y="340"/>
                      </a:lnTo>
                    </a:path>
                  </a:pathLst>
                </a:custGeom>
                <a:noFill/>
                <a:ln w="14288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442" name="Freeform 706"/>
                <p:cNvSpPr>
                  <a:spLocks/>
                </p:cNvSpPr>
                <p:nvPr/>
              </p:nvSpPr>
              <p:spPr bwMode="auto">
                <a:xfrm>
                  <a:off x="1902" y="2168"/>
                  <a:ext cx="44" cy="322"/>
                </a:xfrm>
                <a:custGeom>
                  <a:avLst/>
                  <a:gdLst>
                    <a:gd name="T0" fmla="*/ 0 w 44"/>
                    <a:gd name="T1" fmla="*/ 0 h 322"/>
                    <a:gd name="T2" fmla="*/ 9 w 44"/>
                    <a:gd name="T3" fmla="*/ 87 h 322"/>
                    <a:gd name="T4" fmla="*/ 17 w 44"/>
                    <a:gd name="T5" fmla="*/ 174 h 322"/>
                    <a:gd name="T6" fmla="*/ 35 w 44"/>
                    <a:gd name="T7" fmla="*/ 252 h 322"/>
                    <a:gd name="T8" fmla="*/ 44 w 44"/>
                    <a:gd name="T9" fmla="*/ 322 h 3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4" h="322">
                      <a:moveTo>
                        <a:pt x="0" y="0"/>
                      </a:moveTo>
                      <a:lnTo>
                        <a:pt x="9" y="87"/>
                      </a:lnTo>
                      <a:lnTo>
                        <a:pt x="17" y="174"/>
                      </a:lnTo>
                      <a:lnTo>
                        <a:pt x="35" y="252"/>
                      </a:lnTo>
                      <a:lnTo>
                        <a:pt x="44" y="322"/>
                      </a:lnTo>
                    </a:path>
                  </a:pathLst>
                </a:custGeom>
                <a:noFill/>
                <a:ln w="14288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443" name="Freeform 707"/>
                <p:cNvSpPr>
                  <a:spLocks/>
                </p:cNvSpPr>
                <p:nvPr/>
              </p:nvSpPr>
              <p:spPr bwMode="auto">
                <a:xfrm>
                  <a:off x="1946" y="2490"/>
                  <a:ext cx="43" cy="148"/>
                </a:xfrm>
                <a:custGeom>
                  <a:avLst/>
                  <a:gdLst>
                    <a:gd name="T0" fmla="*/ 0 w 43"/>
                    <a:gd name="T1" fmla="*/ 0 h 148"/>
                    <a:gd name="T2" fmla="*/ 8 w 43"/>
                    <a:gd name="T3" fmla="*/ 52 h 148"/>
                    <a:gd name="T4" fmla="*/ 17 w 43"/>
                    <a:gd name="T5" fmla="*/ 87 h 148"/>
                    <a:gd name="T6" fmla="*/ 34 w 43"/>
                    <a:gd name="T7" fmla="*/ 122 h 148"/>
                    <a:gd name="T8" fmla="*/ 43 w 43"/>
                    <a:gd name="T9" fmla="*/ 148 h 1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3" h="148">
                      <a:moveTo>
                        <a:pt x="0" y="0"/>
                      </a:moveTo>
                      <a:lnTo>
                        <a:pt x="8" y="52"/>
                      </a:lnTo>
                      <a:lnTo>
                        <a:pt x="17" y="87"/>
                      </a:lnTo>
                      <a:lnTo>
                        <a:pt x="34" y="122"/>
                      </a:lnTo>
                      <a:lnTo>
                        <a:pt x="43" y="148"/>
                      </a:lnTo>
                    </a:path>
                  </a:pathLst>
                </a:custGeom>
                <a:noFill/>
                <a:ln w="14288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444" name="Freeform 708"/>
                <p:cNvSpPr>
                  <a:spLocks/>
                </p:cNvSpPr>
                <p:nvPr/>
              </p:nvSpPr>
              <p:spPr bwMode="auto">
                <a:xfrm>
                  <a:off x="1989" y="2638"/>
                  <a:ext cx="44" cy="61"/>
                </a:xfrm>
                <a:custGeom>
                  <a:avLst/>
                  <a:gdLst>
                    <a:gd name="T0" fmla="*/ 0 w 44"/>
                    <a:gd name="T1" fmla="*/ 0 h 61"/>
                    <a:gd name="T2" fmla="*/ 9 w 44"/>
                    <a:gd name="T3" fmla="*/ 18 h 61"/>
                    <a:gd name="T4" fmla="*/ 18 w 44"/>
                    <a:gd name="T5" fmla="*/ 44 h 61"/>
                    <a:gd name="T6" fmla="*/ 35 w 44"/>
                    <a:gd name="T7" fmla="*/ 61 h 61"/>
                    <a:gd name="T8" fmla="*/ 44 w 44"/>
                    <a:gd name="T9" fmla="*/ 61 h 61"/>
                    <a:gd name="T10" fmla="*/ 44 w 44"/>
                    <a:gd name="T11" fmla="*/ 52 h 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4" h="61">
                      <a:moveTo>
                        <a:pt x="0" y="0"/>
                      </a:moveTo>
                      <a:lnTo>
                        <a:pt x="9" y="18"/>
                      </a:lnTo>
                      <a:lnTo>
                        <a:pt x="18" y="44"/>
                      </a:lnTo>
                      <a:lnTo>
                        <a:pt x="35" y="61"/>
                      </a:lnTo>
                      <a:lnTo>
                        <a:pt x="44" y="61"/>
                      </a:lnTo>
                      <a:lnTo>
                        <a:pt x="44" y="52"/>
                      </a:lnTo>
                    </a:path>
                  </a:pathLst>
                </a:custGeom>
                <a:noFill/>
                <a:ln w="14288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445" name="Freeform 709"/>
                <p:cNvSpPr>
                  <a:spLocks/>
                </p:cNvSpPr>
                <p:nvPr/>
              </p:nvSpPr>
              <p:spPr bwMode="auto">
                <a:xfrm>
                  <a:off x="2033" y="2089"/>
                  <a:ext cx="43" cy="601"/>
                </a:xfrm>
                <a:custGeom>
                  <a:avLst/>
                  <a:gdLst>
                    <a:gd name="T0" fmla="*/ 0 w 43"/>
                    <a:gd name="T1" fmla="*/ 601 h 601"/>
                    <a:gd name="T2" fmla="*/ 0 w 43"/>
                    <a:gd name="T3" fmla="*/ 584 h 601"/>
                    <a:gd name="T4" fmla="*/ 8 w 43"/>
                    <a:gd name="T5" fmla="*/ 549 h 601"/>
                    <a:gd name="T6" fmla="*/ 8 w 43"/>
                    <a:gd name="T7" fmla="*/ 479 h 601"/>
                    <a:gd name="T8" fmla="*/ 17 w 43"/>
                    <a:gd name="T9" fmla="*/ 384 h 601"/>
                    <a:gd name="T10" fmla="*/ 17 w 43"/>
                    <a:gd name="T11" fmla="*/ 288 h 601"/>
                    <a:gd name="T12" fmla="*/ 26 w 43"/>
                    <a:gd name="T13" fmla="*/ 192 h 601"/>
                    <a:gd name="T14" fmla="*/ 35 w 43"/>
                    <a:gd name="T15" fmla="*/ 105 h 601"/>
                    <a:gd name="T16" fmla="*/ 35 w 43"/>
                    <a:gd name="T17" fmla="*/ 70 h 601"/>
                    <a:gd name="T18" fmla="*/ 35 w 43"/>
                    <a:gd name="T19" fmla="*/ 35 h 601"/>
                    <a:gd name="T20" fmla="*/ 43 w 43"/>
                    <a:gd name="T21" fmla="*/ 18 h 601"/>
                    <a:gd name="T22" fmla="*/ 43 w 43"/>
                    <a:gd name="T23" fmla="*/ 0 h 6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43" h="601">
                      <a:moveTo>
                        <a:pt x="0" y="601"/>
                      </a:moveTo>
                      <a:lnTo>
                        <a:pt x="0" y="584"/>
                      </a:lnTo>
                      <a:lnTo>
                        <a:pt x="8" y="549"/>
                      </a:lnTo>
                      <a:lnTo>
                        <a:pt x="8" y="479"/>
                      </a:lnTo>
                      <a:lnTo>
                        <a:pt x="17" y="384"/>
                      </a:lnTo>
                      <a:lnTo>
                        <a:pt x="17" y="288"/>
                      </a:lnTo>
                      <a:lnTo>
                        <a:pt x="26" y="192"/>
                      </a:lnTo>
                      <a:lnTo>
                        <a:pt x="35" y="105"/>
                      </a:lnTo>
                      <a:lnTo>
                        <a:pt x="35" y="70"/>
                      </a:lnTo>
                      <a:lnTo>
                        <a:pt x="35" y="35"/>
                      </a:lnTo>
                      <a:lnTo>
                        <a:pt x="43" y="18"/>
                      </a:lnTo>
                      <a:lnTo>
                        <a:pt x="43" y="0"/>
                      </a:lnTo>
                    </a:path>
                  </a:pathLst>
                </a:custGeom>
                <a:noFill/>
                <a:ln w="14288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446" name="Freeform 710"/>
                <p:cNvSpPr>
                  <a:spLocks/>
                </p:cNvSpPr>
                <p:nvPr/>
              </p:nvSpPr>
              <p:spPr bwMode="auto">
                <a:xfrm>
                  <a:off x="2076" y="2080"/>
                  <a:ext cx="44" cy="297"/>
                </a:xfrm>
                <a:custGeom>
                  <a:avLst/>
                  <a:gdLst>
                    <a:gd name="T0" fmla="*/ 0 w 44"/>
                    <a:gd name="T1" fmla="*/ 9 h 297"/>
                    <a:gd name="T2" fmla="*/ 0 w 44"/>
                    <a:gd name="T3" fmla="*/ 0 h 297"/>
                    <a:gd name="T4" fmla="*/ 9 w 44"/>
                    <a:gd name="T5" fmla="*/ 0 h 297"/>
                    <a:gd name="T6" fmla="*/ 9 w 44"/>
                    <a:gd name="T7" fmla="*/ 18 h 297"/>
                    <a:gd name="T8" fmla="*/ 18 w 44"/>
                    <a:gd name="T9" fmla="*/ 53 h 297"/>
                    <a:gd name="T10" fmla="*/ 18 w 44"/>
                    <a:gd name="T11" fmla="*/ 96 h 297"/>
                    <a:gd name="T12" fmla="*/ 26 w 44"/>
                    <a:gd name="T13" fmla="*/ 149 h 297"/>
                    <a:gd name="T14" fmla="*/ 35 w 44"/>
                    <a:gd name="T15" fmla="*/ 201 h 297"/>
                    <a:gd name="T16" fmla="*/ 35 w 44"/>
                    <a:gd name="T17" fmla="*/ 253 h 297"/>
                    <a:gd name="T18" fmla="*/ 44 w 44"/>
                    <a:gd name="T19" fmla="*/ 297 h 2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44" h="297">
                      <a:moveTo>
                        <a:pt x="0" y="9"/>
                      </a:moveTo>
                      <a:lnTo>
                        <a:pt x="0" y="0"/>
                      </a:lnTo>
                      <a:lnTo>
                        <a:pt x="9" y="0"/>
                      </a:lnTo>
                      <a:lnTo>
                        <a:pt x="9" y="18"/>
                      </a:lnTo>
                      <a:lnTo>
                        <a:pt x="18" y="53"/>
                      </a:lnTo>
                      <a:lnTo>
                        <a:pt x="18" y="96"/>
                      </a:lnTo>
                      <a:lnTo>
                        <a:pt x="26" y="149"/>
                      </a:lnTo>
                      <a:lnTo>
                        <a:pt x="35" y="201"/>
                      </a:lnTo>
                      <a:lnTo>
                        <a:pt x="35" y="253"/>
                      </a:lnTo>
                      <a:lnTo>
                        <a:pt x="44" y="297"/>
                      </a:lnTo>
                    </a:path>
                  </a:pathLst>
                </a:custGeom>
                <a:noFill/>
                <a:ln w="14288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447" name="Freeform 711"/>
                <p:cNvSpPr>
                  <a:spLocks/>
                </p:cNvSpPr>
                <p:nvPr/>
              </p:nvSpPr>
              <p:spPr bwMode="auto">
                <a:xfrm>
                  <a:off x="2120" y="2377"/>
                  <a:ext cx="43" cy="296"/>
                </a:xfrm>
                <a:custGeom>
                  <a:avLst/>
                  <a:gdLst>
                    <a:gd name="T0" fmla="*/ 0 w 43"/>
                    <a:gd name="T1" fmla="*/ 0 h 296"/>
                    <a:gd name="T2" fmla="*/ 9 w 43"/>
                    <a:gd name="T3" fmla="*/ 78 h 296"/>
                    <a:gd name="T4" fmla="*/ 17 w 43"/>
                    <a:gd name="T5" fmla="*/ 165 h 296"/>
                    <a:gd name="T6" fmla="*/ 26 w 43"/>
                    <a:gd name="T7" fmla="*/ 209 h 296"/>
                    <a:gd name="T8" fmla="*/ 35 w 43"/>
                    <a:gd name="T9" fmla="*/ 244 h 296"/>
                    <a:gd name="T10" fmla="*/ 35 w 43"/>
                    <a:gd name="T11" fmla="*/ 279 h 296"/>
                    <a:gd name="T12" fmla="*/ 43 w 43"/>
                    <a:gd name="T13" fmla="*/ 296 h 2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3" h="296">
                      <a:moveTo>
                        <a:pt x="0" y="0"/>
                      </a:moveTo>
                      <a:lnTo>
                        <a:pt x="9" y="78"/>
                      </a:lnTo>
                      <a:lnTo>
                        <a:pt x="17" y="165"/>
                      </a:lnTo>
                      <a:lnTo>
                        <a:pt x="26" y="209"/>
                      </a:lnTo>
                      <a:lnTo>
                        <a:pt x="35" y="244"/>
                      </a:lnTo>
                      <a:lnTo>
                        <a:pt x="35" y="279"/>
                      </a:lnTo>
                      <a:lnTo>
                        <a:pt x="43" y="296"/>
                      </a:lnTo>
                    </a:path>
                  </a:pathLst>
                </a:custGeom>
                <a:noFill/>
                <a:ln w="14288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448" name="Freeform 712"/>
                <p:cNvSpPr>
                  <a:spLocks/>
                </p:cNvSpPr>
                <p:nvPr/>
              </p:nvSpPr>
              <p:spPr bwMode="auto">
                <a:xfrm>
                  <a:off x="2163" y="2629"/>
                  <a:ext cx="44" cy="44"/>
                </a:xfrm>
                <a:custGeom>
                  <a:avLst/>
                  <a:gdLst>
                    <a:gd name="T0" fmla="*/ 0 w 44"/>
                    <a:gd name="T1" fmla="*/ 44 h 44"/>
                    <a:gd name="T2" fmla="*/ 9 w 44"/>
                    <a:gd name="T3" fmla="*/ 44 h 44"/>
                    <a:gd name="T4" fmla="*/ 18 w 44"/>
                    <a:gd name="T5" fmla="*/ 35 h 44"/>
                    <a:gd name="T6" fmla="*/ 35 w 44"/>
                    <a:gd name="T7" fmla="*/ 18 h 44"/>
                    <a:gd name="T8" fmla="*/ 44 w 44"/>
                    <a:gd name="T9" fmla="*/ 0 h 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4" h="44">
                      <a:moveTo>
                        <a:pt x="0" y="44"/>
                      </a:moveTo>
                      <a:lnTo>
                        <a:pt x="9" y="44"/>
                      </a:lnTo>
                      <a:lnTo>
                        <a:pt x="18" y="35"/>
                      </a:lnTo>
                      <a:lnTo>
                        <a:pt x="35" y="18"/>
                      </a:lnTo>
                      <a:lnTo>
                        <a:pt x="44" y="0"/>
                      </a:lnTo>
                    </a:path>
                  </a:pathLst>
                </a:custGeom>
                <a:noFill/>
                <a:ln w="14288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449" name="Freeform 713"/>
                <p:cNvSpPr>
                  <a:spLocks/>
                </p:cNvSpPr>
                <p:nvPr/>
              </p:nvSpPr>
              <p:spPr bwMode="auto">
                <a:xfrm>
                  <a:off x="2207" y="1819"/>
                  <a:ext cx="52" cy="810"/>
                </a:xfrm>
                <a:custGeom>
                  <a:avLst/>
                  <a:gdLst>
                    <a:gd name="T0" fmla="*/ 0 w 52"/>
                    <a:gd name="T1" fmla="*/ 810 h 810"/>
                    <a:gd name="T2" fmla="*/ 0 w 52"/>
                    <a:gd name="T3" fmla="*/ 776 h 810"/>
                    <a:gd name="T4" fmla="*/ 9 w 52"/>
                    <a:gd name="T5" fmla="*/ 732 h 810"/>
                    <a:gd name="T6" fmla="*/ 9 w 52"/>
                    <a:gd name="T7" fmla="*/ 680 h 810"/>
                    <a:gd name="T8" fmla="*/ 9 w 52"/>
                    <a:gd name="T9" fmla="*/ 627 h 810"/>
                    <a:gd name="T10" fmla="*/ 17 w 52"/>
                    <a:gd name="T11" fmla="*/ 497 h 810"/>
                    <a:gd name="T12" fmla="*/ 26 w 52"/>
                    <a:gd name="T13" fmla="*/ 357 h 810"/>
                    <a:gd name="T14" fmla="*/ 35 w 52"/>
                    <a:gd name="T15" fmla="*/ 227 h 810"/>
                    <a:gd name="T16" fmla="*/ 35 w 52"/>
                    <a:gd name="T17" fmla="*/ 166 h 810"/>
                    <a:gd name="T18" fmla="*/ 44 w 52"/>
                    <a:gd name="T19" fmla="*/ 113 h 810"/>
                    <a:gd name="T20" fmla="*/ 44 w 52"/>
                    <a:gd name="T21" fmla="*/ 70 h 810"/>
                    <a:gd name="T22" fmla="*/ 44 w 52"/>
                    <a:gd name="T23" fmla="*/ 35 h 810"/>
                    <a:gd name="T24" fmla="*/ 52 w 52"/>
                    <a:gd name="T25" fmla="*/ 9 h 810"/>
                    <a:gd name="T26" fmla="*/ 52 w 52"/>
                    <a:gd name="T27" fmla="*/ 0 h 8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52" h="810">
                      <a:moveTo>
                        <a:pt x="0" y="810"/>
                      </a:moveTo>
                      <a:lnTo>
                        <a:pt x="0" y="776"/>
                      </a:lnTo>
                      <a:lnTo>
                        <a:pt x="9" y="732"/>
                      </a:lnTo>
                      <a:lnTo>
                        <a:pt x="9" y="680"/>
                      </a:lnTo>
                      <a:lnTo>
                        <a:pt x="9" y="627"/>
                      </a:lnTo>
                      <a:lnTo>
                        <a:pt x="17" y="497"/>
                      </a:lnTo>
                      <a:lnTo>
                        <a:pt x="26" y="357"/>
                      </a:lnTo>
                      <a:lnTo>
                        <a:pt x="35" y="227"/>
                      </a:lnTo>
                      <a:lnTo>
                        <a:pt x="35" y="166"/>
                      </a:lnTo>
                      <a:lnTo>
                        <a:pt x="44" y="113"/>
                      </a:lnTo>
                      <a:lnTo>
                        <a:pt x="44" y="70"/>
                      </a:lnTo>
                      <a:lnTo>
                        <a:pt x="44" y="35"/>
                      </a:lnTo>
                      <a:lnTo>
                        <a:pt x="52" y="9"/>
                      </a:lnTo>
                      <a:lnTo>
                        <a:pt x="52" y="0"/>
                      </a:lnTo>
                    </a:path>
                  </a:pathLst>
                </a:custGeom>
                <a:noFill/>
                <a:ln w="14288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450" name="Freeform 714"/>
                <p:cNvSpPr>
                  <a:spLocks/>
                </p:cNvSpPr>
                <p:nvPr/>
              </p:nvSpPr>
              <p:spPr bwMode="auto">
                <a:xfrm>
                  <a:off x="2259" y="1819"/>
                  <a:ext cx="44" cy="741"/>
                </a:xfrm>
                <a:custGeom>
                  <a:avLst/>
                  <a:gdLst>
                    <a:gd name="T0" fmla="*/ 0 w 44"/>
                    <a:gd name="T1" fmla="*/ 0 h 741"/>
                    <a:gd name="T2" fmla="*/ 0 w 44"/>
                    <a:gd name="T3" fmla="*/ 9 h 741"/>
                    <a:gd name="T4" fmla="*/ 9 w 44"/>
                    <a:gd name="T5" fmla="*/ 26 h 741"/>
                    <a:gd name="T6" fmla="*/ 9 w 44"/>
                    <a:gd name="T7" fmla="*/ 61 h 741"/>
                    <a:gd name="T8" fmla="*/ 9 w 44"/>
                    <a:gd name="T9" fmla="*/ 96 h 741"/>
                    <a:gd name="T10" fmla="*/ 18 w 44"/>
                    <a:gd name="T11" fmla="*/ 148 h 741"/>
                    <a:gd name="T12" fmla="*/ 18 w 44"/>
                    <a:gd name="T13" fmla="*/ 209 h 741"/>
                    <a:gd name="T14" fmla="*/ 26 w 44"/>
                    <a:gd name="T15" fmla="*/ 340 h 741"/>
                    <a:gd name="T16" fmla="*/ 26 w 44"/>
                    <a:gd name="T17" fmla="*/ 471 h 741"/>
                    <a:gd name="T18" fmla="*/ 35 w 44"/>
                    <a:gd name="T19" fmla="*/ 593 h 741"/>
                    <a:gd name="T20" fmla="*/ 35 w 44"/>
                    <a:gd name="T21" fmla="*/ 645 h 741"/>
                    <a:gd name="T22" fmla="*/ 35 w 44"/>
                    <a:gd name="T23" fmla="*/ 688 h 741"/>
                    <a:gd name="T24" fmla="*/ 44 w 44"/>
                    <a:gd name="T25" fmla="*/ 723 h 741"/>
                    <a:gd name="T26" fmla="*/ 44 w 44"/>
                    <a:gd name="T27" fmla="*/ 741 h 7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44" h="741">
                      <a:moveTo>
                        <a:pt x="0" y="0"/>
                      </a:moveTo>
                      <a:lnTo>
                        <a:pt x="0" y="9"/>
                      </a:lnTo>
                      <a:lnTo>
                        <a:pt x="9" y="26"/>
                      </a:lnTo>
                      <a:lnTo>
                        <a:pt x="9" y="61"/>
                      </a:lnTo>
                      <a:lnTo>
                        <a:pt x="9" y="96"/>
                      </a:lnTo>
                      <a:lnTo>
                        <a:pt x="18" y="148"/>
                      </a:lnTo>
                      <a:lnTo>
                        <a:pt x="18" y="209"/>
                      </a:lnTo>
                      <a:lnTo>
                        <a:pt x="26" y="340"/>
                      </a:lnTo>
                      <a:lnTo>
                        <a:pt x="26" y="471"/>
                      </a:lnTo>
                      <a:lnTo>
                        <a:pt x="35" y="593"/>
                      </a:lnTo>
                      <a:lnTo>
                        <a:pt x="35" y="645"/>
                      </a:lnTo>
                      <a:lnTo>
                        <a:pt x="35" y="688"/>
                      </a:lnTo>
                      <a:lnTo>
                        <a:pt x="44" y="723"/>
                      </a:lnTo>
                      <a:lnTo>
                        <a:pt x="44" y="741"/>
                      </a:lnTo>
                    </a:path>
                  </a:pathLst>
                </a:custGeom>
                <a:noFill/>
                <a:ln w="14288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451" name="Freeform 715"/>
                <p:cNvSpPr>
                  <a:spLocks/>
                </p:cNvSpPr>
                <p:nvPr/>
              </p:nvSpPr>
              <p:spPr bwMode="auto">
                <a:xfrm>
                  <a:off x="2303" y="2281"/>
                  <a:ext cx="43" cy="287"/>
                </a:xfrm>
                <a:custGeom>
                  <a:avLst/>
                  <a:gdLst>
                    <a:gd name="T0" fmla="*/ 0 w 43"/>
                    <a:gd name="T1" fmla="*/ 279 h 287"/>
                    <a:gd name="T2" fmla="*/ 0 w 43"/>
                    <a:gd name="T3" fmla="*/ 287 h 287"/>
                    <a:gd name="T4" fmla="*/ 9 w 43"/>
                    <a:gd name="T5" fmla="*/ 287 h 287"/>
                    <a:gd name="T6" fmla="*/ 9 w 43"/>
                    <a:gd name="T7" fmla="*/ 287 h 287"/>
                    <a:gd name="T8" fmla="*/ 9 w 43"/>
                    <a:gd name="T9" fmla="*/ 270 h 287"/>
                    <a:gd name="T10" fmla="*/ 17 w 43"/>
                    <a:gd name="T11" fmla="*/ 235 h 287"/>
                    <a:gd name="T12" fmla="*/ 17 w 43"/>
                    <a:gd name="T13" fmla="*/ 183 h 287"/>
                    <a:gd name="T14" fmla="*/ 26 w 43"/>
                    <a:gd name="T15" fmla="*/ 122 h 287"/>
                    <a:gd name="T16" fmla="*/ 35 w 43"/>
                    <a:gd name="T17" fmla="*/ 70 h 287"/>
                    <a:gd name="T18" fmla="*/ 35 w 43"/>
                    <a:gd name="T19" fmla="*/ 26 h 287"/>
                    <a:gd name="T20" fmla="*/ 43 w 43"/>
                    <a:gd name="T21" fmla="*/ 9 h 287"/>
                    <a:gd name="T22" fmla="*/ 43 w 43"/>
                    <a:gd name="T23" fmla="*/ 0 h 2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43" h="287">
                      <a:moveTo>
                        <a:pt x="0" y="279"/>
                      </a:moveTo>
                      <a:lnTo>
                        <a:pt x="0" y="287"/>
                      </a:lnTo>
                      <a:lnTo>
                        <a:pt x="9" y="287"/>
                      </a:lnTo>
                      <a:lnTo>
                        <a:pt x="9" y="287"/>
                      </a:lnTo>
                      <a:lnTo>
                        <a:pt x="9" y="270"/>
                      </a:lnTo>
                      <a:lnTo>
                        <a:pt x="17" y="235"/>
                      </a:lnTo>
                      <a:lnTo>
                        <a:pt x="17" y="183"/>
                      </a:lnTo>
                      <a:lnTo>
                        <a:pt x="26" y="122"/>
                      </a:lnTo>
                      <a:lnTo>
                        <a:pt x="35" y="70"/>
                      </a:lnTo>
                      <a:lnTo>
                        <a:pt x="35" y="26"/>
                      </a:lnTo>
                      <a:lnTo>
                        <a:pt x="43" y="9"/>
                      </a:lnTo>
                      <a:lnTo>
                        <a:pt x="43" y="0"/>
                      </a:lnTo>
                    </a:path>
                  </a:pathLst>
                </a:custGeom>
                <a:noFill/>
                <a:ln w="14288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452" name="Freeform 716"/>
                <p:cNvSpPr>
                  <a:spLocks/>
                </p:cNvSpPr>
                <p:nvPr/>
              </p:nvSpPr>
              <p:spPr bwMode="auto">
                <a:xfrm>
                  <a:off x="2346" y="2281"/>
                  <a:ext cx="44" cy="96"/>
                </a:xfrm>
                <a:custGeom>
                  <a:avLst/>
                  <a:gdLst>
                    <a:gd name="T0" fmla="*/ 0 w 44"/>
                    <a:gd name="T1" fmla="*/ 0 h 96"/>
                    <a:gd name="T2" fmla="*/ 9 w 44"/>
                    <a:gd name="T3" fmla="*/ 0 h 96"/>
                    <a:gd name="T4" fmla="*/ 9 w 44"/>
                    <a:gd name="T5" fmla="*/ 9 h 96"/>
                    <a:gd name="T6" fmla="*/ 18 w 44"/>
                    <a:gd name="T7" fmla="*/ 26 h 96"/>
                    <a:gd name="T8" fmla="*/ 18 w 44"/>
                    <a:gd name="T9" fmla="*/ 43 h 96"/>
                    <a:gd name="T10" fmla="*/ 27 w 44"/>
                    <a:gd name="T11" fmla="*/ 70 h 96"/>
                    <a:gd name="T12" fmla="*/ 35 w 44"/>
                    <a:gd name="T13" fmla="*/ 87 h 96"/>
                    <a:gd name="T14" fmla="*/ 35 w 44"/>
                    <a:gd name="T15" fmla="*/ 96 h 96"/>
                    <a:gd name="T16" fmla="*/ 44 w 44"/>
                    <a:gd name="T17" fmla="*/ 96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4" h="96">
                      <a:moveTo>
                        <a:pt x="0" y="0"/>
                      </a:moveTo>
                      <a:lnTo>
                        <a:pt x="9" y="0"/>
                      </a:lnTo>
                      <a:lnTo>
                        <a:pt x="9" y="9"/>
                      </a:lnTo>
                      <a:lnTo>
                        <a:pt x="18" y="26"/>
                      </a:lnTo>
                      <a:lnTo>
                        <a:pt x="18" y="43"/>
                      </a:lnTo>
                      <a:lnTo>
                        <a:pt x="27" y="70"/>
                      </a:lnTo>
                      <a:lnTo>
                        <a:pt x="35" y="87"/>
                      </a:lnTo>
                      <a:lnTo>
                        <a:pt x="35" y="96"/>
                      </a:lnTo>
                      <a:lnTo>
                        <a:pt x="44" y="96"/>
                      </a:lnTo>
                    </a:path>
                  </a:pathLst>
                </a:custGeom>
                <a:noFill/>
                <a:ln w="14288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453" name="Freeform 717"/>
                <p:cNvSpPr>
                  <a:spLocks/>
                </p:cNvSpPr>
                <p:nvPr/>
              </p:nvSpPr>
              <p:spPr bwMode="auto">
                <a:xfrm>
                  <a:off x="2390" y="2098"/>
                  <a:ext cx="44" cy="279"/>
                </a:xfrm>
                <a:custGeom>
                  <a:avLst/>
                  <a:gdLst>
                    <a:gd name="T0" fmla="*/ 0 w 44"/>
                    <a:gd name="T1" fmla="*/ 279 h 279"/>
                    <a:gd name="T2" fmla="*/ 9 w 44"/>
                    <a:gd name="T3" fmla="*/ 261 h 279"/>
                    <a:gd name="T4" fmla="*/ 9 w 44"/>
                    <a:gd name="T5" fmla="*/ 226 h 279"/>
                    <a:gd name="T6" fmla="*/ 17 w 44"/>
                    <a:gd name="T7" fmla="*/ 183 h 279"/>
                    <a:gd name="T8" fmla="*/ 17 w 44"/>
                    <a:gd name="T9" fmla="*/ 131 h 279"/>
                    <a:gd name="T10" fmla="*/ 26 w 44"/>
                    <a:gd name="T11" fmla="*/ 87 h 279"/>
                    <a:gd name="T12" fmla="*/ 35 w 44"/>
                    <a:gd name="T13" fmla="*/ 43 h 279"/>
                    <a:gd name="T14" fmla="*/ 35 w 44"/>
                    <a:gd name="T15" fmla="*/ 17 h 279"/>
                    <a:gd name="T16" fmla="*/ 44 w 44"/>
                    <a:gd name="T17" fmla="*/ 0 h 2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4" h="279">
                      <a:moveTo>
                        <a:pt x="0" y="279"/>
                      </a:moveTo>
                      <a:lnTo>
                        <a:pt x="9" y="261"/>
                      </a:lnTo>
                      <a:lnTo>
                        <a:pt x="9" y="226"/>
                      </a:lnTo>
                      <a:lnTo>
                        <a:pt x="17" y="183"/>
                      </a:lnTo>
                      <a:lnTo>
                        <a:pt x="17" y="131"/>
                      </a:lnTo>
                      <a:lnTo>
                        <a:pt x="26" y="87"/>
                      </a:lnTo>
                      <a:lnTo>
                        <a:pt x="35" y="43"/>
                      </a:lnTo>
                      <a:lnTo>
                        <a:pt x="35" y="17"/>
                      </a:lnTo>
                      <a:lnTo>
                        <a:pt x="44" y="0"/>
                      </a:lnTo>
                    </a:path>
                  </a:pathLst>
                </a:custGeom>
                <a:noFill/>
                <a:ln w="14288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454" name="Freeform 718"/>
                <p:cNvSpPr>
                  <a:spLocks/>
                </p:cNvSpPr>
                <p:nvPr/>
              </p:nvSpPr>
              <p:spPr bwMode="auto">
                <a:xfrm>
                  <a:off x="2434" y="2098"/>
                  <a:ext cx="43" cy="165"/>
                </a:xfrm>
                <a:custGeom>
                  <a:avLst/>
                  <a:gdLst>
                    <a:gd name="T0" fmla="*/ 0 w 43"/>
                    <a:gd name="T1" fmla="*/ 0 h 165"/>
                    <a:gd name="T2" fmla="*/ 8 w 43"/>
                    <a:gd name="T3" fmla="*/ 0 h 165"/>
                    <a:gd name="T4" fmla="*/ 8 w 43"/>
                    <a:gd name="T5" fmla="*/ 9 h 165"/>
                    <a:gd name="T6" fmla="*/ 17 w 43"/>
                    <a:gd name="T7" fmla="*/ 26 h 165"/>
                    <a:gd name="T8" fmla="*/ 17 w 43"/>
                    <a:gd name="T9" fmla="*/ 52 h 165"/>
                    <a:gd name="T10" fmla="*/ 34 w 43"/>
                    <a:gd name="T11" fmla="*/ 113 h 165"/>
                    <a:gd name="T12" fmla="*/ 43 w 43"/>
                    <a:gd name="T13" fmla="*/ 165 h 1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3" h="165">
                      <a:moveTo>
                        <a:pt x="0" y="0"/>
                      </a:moveTo>
                      <a:lnTo>
                        <a:pt x="8" y="0"/>
                      </a:lnTo>
                      <a:lnTo>
                        <a:pt x="8" y="9"/>
                      </a:lnTo>
                      <a:lnTo>
                        <a:pt x="17" y="26"/>
                      </a:lnTo>
                      <a:lnTo>
                        <a:pt x="17" y="52"/>
                      </a:lnTo>
                      <a:lnTo>
                        <a:pt x="34" y="113"/>
                      </a:lnTo>
                      <a:lnTo>
                        <a:pt x="43" y="165"/>
                      </a:lnTo>
                    </a:path>
                  </a:pathLst>
                </a:custGeom>
                <a:noFill/>
                <a:ln w="14288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455" name="Freeform 719"/>
                <p:cNvSpPr>
                  <a:spLocks/>
                </p:cNvSpPr>
                <p:nvPr/>
              </p:nvSpPr>
              <p:spPr bwMode="auto">
                <a:xfrm>
                  <a:off x="2477" y="2263"/>
                  <a:ext cx="44" cy="201"/>
                </a:xfrm>
                <a:custGeom>
                  <a:avLst/>
                  <a:gdLst>
                    <a:gd name="T0" fmla="*/ 0 w 44"/>
                    <a:gd name="T1" fmla="*/ 0 h 201"/>
                    <a:gd name="T2" fmla="*/ 9 w 44"/>
                    <a:gd name="T3" fmla="*/ 27 h 201"/>
                    <a:gd name="T4" fmla="*/ 9 w 44"/>
                    <a:gd name="T5" fmla="*/ 61 h 201"/>
                    <a:gd name="T6" fmla="*/ 18 w 44"/>
                    <a:gd name="T7" fmla="*/ 131 h 201"/>
                    <a:gd name="T8" fmla="*/ 26 w 44"/>
                    <a:gd name="T9" fmla="*/ 157 h 201"/>
                    <a:gd name="T10" fmla="*/ 35 w 44"/>
                    <a:gd name="T11" fmla="*/ 183 h 201"/>
                    <a:gd name="T12" fmla="*/ 35 w 44"/>
                    <a:gd name="T13" fmla="*/ 201 h 201"/>
                    <a:gd name="T14" fmla="*/ 44 w 44"/>
                    <a:gd name="T15" fmla="*/ 201 h 2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4" h="201">
                      <a:moveTo>
                        <a:pt x="0" y="0"/>
                      </a:moveTo>
                      <a:lnTo>
                        <a:pt x="9" y="27"/>
                      </a:lnTo>
                      <a:lnTo>
                        <a:pt x="9" y="61"/>
                      </a:lnTo>
                      <a:lnTo>
                        <a:pt x="18" y="131"/>
                      </a:lnTo>
                      <a:lnTo>
                        <a:pt x="26" y="157"/>
                      </a:lnTo>
                      <a:lnTo>
                        <a:pt x="35" y="183"/>
                      </a:lnTo>
                      <a:lnTo>
                        <a:pt x="35" y="201"/>
                      </a:lnTo>
                      <a:lnTo>
                        <a:pt x="44" y="201"/>
                      </a:lnTo>
                    </a:path>
                  </a:pathLst>
                </a:custGeom>
                <a:noFill/>
                <a:ln w="14288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456" name="Freeform 720"/>
                <p:cNvSpPr>
                  <a:spLocks/>
                </p:cNvSpPr>
                <p:nvPr/>
              </p:nvSpPr>
              <p:spPr bwMode="auto">
                <a:xfrm>
                  <a:off x="2521" y="2185"/>
                  <a:ext cx="43" cy="279"/>
                </a:xfrm>
                <a:custGeom>
                  <a:avLst/>
                  <a:gdLst>
                    <a:gd name="T0" fmla="*/ 0 w 43"/>
                    <a:gd name="T1" fmla="*/ 279 h 279"/>
                    <a:gd name="T2" fmla="*/ 8 w 43"/>
                    <a:gd name="T3" fmla="*/ 261 h 279"/>
                    <a:gd name="T4" fmla="*/ 8 w 43"/>
                    <a:gd name="T5" fmla="*/ 227 h 279"/>
                    <a:gd name="T6" fmla="*/ 17 w 43"/>
                    <a:gd name="T7" fmla="*/ 183 h 279"/>
                    <a:gd name="T8" fmla="*/ 17 w 43"/>
                    <a:gd name="T9" fmla="*/ 131 h 279"/>
                    <a:gd name="T10" fmla="*/ 26 w 43"/>
                    <a:gd name="T11" fmla="*/ 78 h 279"/>
                    <a:gd name="T12" fmla="*/ 35 w 43"/>
                    <a:gd name="T13" fmla="*/ 35 h 279"/>
                    <a:gd name="T14" fmla="*/ 35 w 43"/>
                    <a:gd name="T15" fmla="*/ 9 h 279"/>
                    <a:gd name="T16" fmla="*/ 43 w 43"/>
                    <a:gd name="T17" fmla="*/ 0 h 279"/>
                    <a:gd name="T18" fmla="*/ 43 w 43"/>
                    <a:gd name="T19" fmla="*/ 0 h 2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43" h="279">
                      <a:moveTo>
                        <a:pt x="0" y="279"/>
                      </a:moveTo>
                      <a:lnTo>
                        <a:pt x="8" y="261"/>
                      </a:lnTo>
                      <a:lnTo>
                        <a:pt x="8" y="227"/>
                      </a:lnTo>
                      <a:lnTo>
                        <a:pt x="17" y="183"/>
                      </a:lnTo>
                      <a:lnTo>
                        <a:pt x="17" y="131"/>
                      </a:lnTo>
                      <a:lnTo>
                        <a:pt x="26" y="78"/>
                      </a:lnTo>
                      <a:lnTo>
                        <a:pt x="35" y="35"/>
                      </a:lnTo>
                      <a:lnTo>
                        <a:pt x="35" y="9"/>
                      </a:lnTo>
                      <a:lnTo>
                        <a:pt x="43" y="0"/>
                      </a:lnTo>
                      <a:lnTo>
                        <a:pt x="43" y="0"/>
                      </a:lnTo>
                    </a:path>
                  </a:pathLst>
                </a:custGeom>
                <a:noFill/>
                <a:ln w="14288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457" name="Freeform 721"/>
                <p:cNvSpPr>
                  <a:spLocks/>
                </p:cNvSpPr>
                <p:nvPr/>
              </p:nvSpPr>
              <p:spPr bwMode="auto">
                <a:xfrm>
                  <a:off x="2564" y="2185"/>
                  <a:ext cx="44" cy="357"/>
                </a:xfrm>
                <a:custGeom>
                  <a:avLst/>
                  <a:gdLst>
                    <a:gd name="T0" fmla="*/ 0 w 44"/>
                    <a:gd name="T1" fmla="*/ 0 h 357"/>
                    <a:gd name="T2" fmla="*/ 0 w 44"/>
                    <a:gd name="T3" fmla="*/ 9 h 357"/>
                    <a:gd name="T4" fmla="*/ 9 w 44"/>
                    <a:gd name="T5" fmla="*/ 17 h 357"/>
                    <a:gd name="T6" fmla="*/ 9 w 44"/>
                    <a:gd name="T7" fmla="*/ 61 h 357"/>
                    <a:gd name="T8" fmla="*/ 18 w 44"/>
                    <a:gd name="T9" fmla="*/ 113 h 357"/>
                    <a:gd name="T10" fmla="*/ 18 w 44"/>
                    <a:gd name="T11" fmla="*/ 174 h 357"/>
                    <a:gd name="T12" fmla="*/ 26 w 44"/>
                    <a:gd name="T13" fmla="*/ 235 h 357"/>
                    <a:gd name="T14" fmla="*/ 35 w 44"/>
                    <a:gd name="T15" fmla="*/ 296 h 357"/>
                    <a:gd name="T16" fmla="*/ 35 w 44"/>
                    <a:gd name="T17" fmla="*/ 340 h 357"/>
                    <a:gd name="T18" fmla="*/ 44 w 44"/>
                    <a:gd name="T19" fmla="*/ 349 h 357"/>
                    <a:gd name="T20" fmla="*/ 44 w 44"/>
                    <a:gd name="T21" fmla="*/ 357 h 3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44" h="357">
                      <a:moveTo>
                        <a:pt x="0" y="0"/>
                      </a:moveTo>
                      <a:lnTo>
                        <a:pt x="0" y="9"/>
                      </a:lnTo>
                      <a:lnTo>
                        <a:pt x="9" y="17"/>
                      </a:lnTo>
                      <a:lnTo>
                        <a:pt x="9" y="61"/>
                      </a:lnTo>
                      <a:lnTo>
                        <a:pt x="18" y="113"/>
                      </a:lnTo>
                      <a:lnTo>
                        <a:pt x="18" y="174"/>
                      </a:lnTo>
                      <a:lnTo>
                        <a:pt x="26" y="235"/>
                      </a:lnTo>
                      <a:lnTo>
                        <a:pt x="35" y="296"/>
                      </a:lnTo>
                      <a:lnTo>
                        <a:pt x="35" y="340"/>
                      </a:lnTo>
                      <a:lnTo>
                        <a:pt x="44" y="349"/>
                      </a:lnTo>
                      <a:lnTo>
                        <a:pt x="44" y="357"/>
                      </a:lnTo>
                    </a:path>
                  </a:pathLst>
                </a:custGeom>
                <a:noFill/>
                <a:ln w="14288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458" name="Freeform 722"/>
                <p:cNvSpPr>
                  <a:spLocks/>
                </p:cNvSpPr>
                <p:nvPr/>
              </p:nvSpPr>
              <p:spPr bwMode="auto">
                <a:xfrm>
                  <a:off x="2608" y="2307"/>
                  <a:ext cx="43" cy="235"/>
                </a:xfrm>
                <a:custGeom>
                  <a:avLst/>
                  <a:gdLst>
                    <a:gd name="T0" fmla="*/ 0 w 43"/>
                    <a:gd name="T1" fmla="*/ 235 h 235"/>
                    <a:gd name="T2" fmla="*/ 9 w 43"/>
                    <a:gd name="T3" fmla="*/ 235 h 235"/>
                    <a:gd name="T4" fmla="*/ 9 w 43"/>
                    <a:gd name="T5" fmla="*/ 218 h 235"/>
                    <a:gd name="T6" fmla="*/ 17 w 43"/>
                    <a:gd name="T7" fmla="*/ 192 h 235"/>
                    <a:gd name="T8" fmla="*/ 17 w 43"/>
                    <a:gd name="T9" fmla="*/ 157 h 235"/>
                    <a:gd name="T10" fmla="*/ 35 w 43"/>
                    <a:gd name="T11" fmla="*/ 70 h 235"/>
                    <a:gd name="T12" fmla="*/ 35 w 43"/>
                    <a:gd name="T13" fmla="*/ 35 h 235"/>
                    <a:gd name="T14" fmla="*/ 43 w 43"/>
                    <a:gd name="T15" fmla="*/ 0 h 2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3" h="235">
                      <a:moveTo>
                        <a:pt x="0" y="235"/>
                      </a:moveTo>
                      <a:lnTo>
                        <a:pt x="9" y="235"/>
                      </a:lnTo>
                      <a:lnTo>
                        <a:pt x="9" y="218"/>
                      </a:lnTo>
                      <a:lnTo>
                        <a:pt x="17" y="192"/>
                      </a:lnTo>
                      <a:lnTo>
                        <a:pt x="17" y="157"/>
                      </a:lnTo>
                      <a:lnTo>
                        <a:pt x="35" y="70"/>
                      </a:lnTo>
                      <a:lnTo>
                        <a:pt x="35" y="35"/>
                      </a:lnTo>
                      <a:lnTo>
                        <a:pt x="43" y="0"/>
                      </a:lnTo>
                    </a:path>
                  </a:pathLst>
                </a:custGeom>
                <a:noFill/>
                <a:ln w="14288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459" name="Freeform 723"/>
                <p:cNvSpPr>
                  <a:spLocks/>
                </p:cNvSpPr>
                <p:nvPr/>
              </p:nvSpPr>
              <p:spPr bwMode="auto">
                <a:xfrm>
                  <a:off x="2651" y="2054"/>
                  <a:ext cx="44" cy="253"/>
                </a:xfrm>
                <a:custGeom>
                  <a:avLst/>
                  <a:gdLst>
                    <a:gd name="T0" fmla="*/ 0 w 44"/>
                    <a:gd name="T1" fmla="*/ 253 h 253"/>
                    <a:gd name="T2" fmla="*/ 9 w 44"/>
                    <a:gd name="T3" fmla="*/ 218 h 253"/>
                    <a:gd name="T4" fmla="*/ 9 w 44"/>
                    <a:gd name="T5" fmla="*/ 175 h 253"/>
                    <a:gd name="T6" fmla="*/ 18 w 44"/>
                    <a:gd name="T7" fmla="*/ 87 h 253"/>
                    <a:gd name="T8" fmla="*/ 27 w 44"/>
                    <a:gd name="T9" fmla="*/ 53 h 253"/>
                    <a:gd name="T10" fmla="*/ 35 w 44"/>
                    <a:gd name="T11" fmla="*/ 18 h 253"/>
                    <a:gd name="T12" fmla="*/ 35 w 44"/>
                    <a:gd name="T13" fmla="*/ 0 h 253"/>
                    <a:gd name="T14" fmla="*/ 44 w 44"/>
                    <a:gd name="T15" fmla="*/ 0 h 2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4" h="253">
                      <a:moveTo>
                        <a:pt x="0" y="253"/>
                      </a:moveTo>
                      <a:lnTo>
                        <a:pt x="9" y="218"/>
                      </a:lnTo>
                      <a:lnTo>
                        <a:pt x="9" y="175"/>
                      </a:lnTo>
                      <a:lnTo>
                        <a:pt x="18" y="87"/>
                      </a:lnTo>
                      <a:lnTo>
                        <a:pt x="27" y="53"/>
                      </a:lnTo>
                      <a:lnTo>
                        <a:pt x="35" y="18"/>
                      </a:lnTo>
                      <a:lnTo>
                        <a:pt x="35" y="0"/>
                      </a:lnTo>
                      <a:lnTo>
                        <a:pt x="44" y="0"/>
                      </a:lnTo>
                    </a:path>
                  </a:pathLst>
                </a:custGeom>
                <a:noFill/>
                <a:ln w="14288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460" name="Freeform 724"/>
                <p:cNvSpPr>
                  <a:spLocks/>
                </p:cNvSpPr>
                <p:nvPr/>
              </p:nvSpPr>
              <p:spPr bwMode="auto">
                <a:xfrm>
                  <a:off x="2695" y="2054"/>
                  <a:ext cx="52" cy="349"/>
                </a:xfrm>
                <a:custGeom>
                  <a:avLst/>
                  <a:gdLst>
                    <a:gd name="T0" fmla="*/ 0 w 52"/>
                    <a:gd name="T1" fmla="*/ 0 h 349"/>
                    <a:gd name="T2" fmla="*/ 0 w 52"/>
                    <a:gd name="T3" fmla="*/ 9 h 349"/>
                    <a:gd name="T4" fmla="*/ 9 w 52"/>
                    <a:gd name="T5" fmla="*/ 18 h 349"/>
                    <a:gd name="T6" fmla="*/ 9 w 52"/>
                    <a:gd name="T7" fmla="*/ 61 h 349"/>
                    <a:gd name="T8" fmla="*/ 17 w 52"/>
                    <a:gd name="T9" fmla="*/ 122 h 349"/>
                    <a:gd name="T10" fmla="*/ 26 w 52"/>
                    <a:gd name="T11" fmla="*/ 183 h 349"/>
                    <a:gd name="T12" fmla="*/ 35 w 52"/>
                    <a:gd name="T13" fmla="*/ 244 h 349"/>
                    <a:gd name="T14" fmla="*/ 44 w 52"/>
                    <a:gd name="T15" fmla="*/ 297 h 349"/>
                    <a:gd name="T16" fmla="*/ 44 w 52"/>
                    <a:gd name="T17" fmla="*/ 340 h 349"/>
                    <a:gd name="T18" fmla="*/ 52 w 52"/>
                    <a:gd name="T19" fmla="*/ 349 h 349"/>
                    <a:gd name="T20" fmla="*/ 52 w 52"/>
                    <a:gd name="T21" fmla="*/ 349 h 3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52" h="349">
                      <a:moveTo>
                        <a:pt x="0" y="0"/>
                      </a:moveTo>
                      <a:lnTo>
                        <a:pt x="0" y="9"/>
                      </a:lnTo>
                      <a:lnTo>
                        <a:pt x="9" y="18"/>
                      </a:lnTo>
                      <a:lnTo>
                        <a:pt x="9" y="61"/>
                      </a:lnTo>
                      <a:lnTo>
                        <a:pt x="17" y="122"/>
                      </a:lnTo>
                      <a:lnTo>
                        <a:pt x="26" y="183"/>
                      </a:lnTo>
                      <a:lnTo>
                        <a:pt x="35" y="244"/>
                      </a:lnTo>
                      <a:lnTo>
                        <a:pt x="44" y="297"/>
                      </a:lnTo>
                      <a:lnTo>
                        <a:pt x="44" y="340"/>
                      </a:lnTo>
                      <a:lnTo>
                        <a:pt x="52" y="349"/>
                      </a:lnTo>
                      <a:lnTo>
                        <a:pt x="52" y="349"/>
                      </a:lnTo>
                    </a:path>
                  </a:pathLst>
                </a:custGeom>
                <a:noFill/>
                <a:ln w="14288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461" name="Freeform 725"/>
                <p:cNvSpPr>
                  <a:spLocks/>
                </p:cNvSpPr>
                <p:nvPr/>
              </p:nvSpPr>
              <p:spPr bwMode="auto">
                <a:xfrm>
                  <a:off x="2747" y="2002"/>
                  <a:ext cx="44" cy="401"/>
                </a:xfrm>
                <a:custGeom>
                  <a:avLst/>
                  <a:gdLst>
                    <a:gd name="T0" fmla="*/ 0 w 44"/>
                    <a:gd name="T1" fmla="*/ 401 h 401"/>
                    <a:gd name="T2" fmla="*/ 0 w 44"/>
                    <a:gd name="T3" fmla="*/ 392 h 401"/>
                    <a:gd name="T4" fmla="*/ 9 w 44"/>
                    <a:gd name="T5" fmla="*/ 383 h 401"/>
                    <a:gd name="T6" fmla="*/ 9 w 44"/>
                    <a:gd name="T7" fmla="*/ 340 h 401"/>
                    <a:gd name="T8" fmla="*/ 18 w 44"/>
                    <a:gd name="T9" fmla="*/ 279 h 401"/>
                    <a:gd name="T10" fmla="*/ 26 w 44"/>
                    <a:gd name="T11" fmla="*/ 209 h 401"/>
                    <a:gd name="T12" fmla="*/ 26 w 44"/>
                    <a:gd name="T13" fmla="*/ 139 h 401"/>
                    <a:gd name="T14" fmla="*/ 35 w 44"/>
                    <a:gd name="T15" fmla="*/ 70 h 401"/>
                    <a:gd name="T16" fmla="*/ 35 w 44"/>
                    <a:gd name="T17" fmla="*/ 26 h 401"/>
                    <a:gd name="T18" fmla="*/ 44 w 44"/>
                    <a:gd name="T19" fmla="*/ 9 h 401"/>
                    <a:gd name="T20" fmla="*/ 44 w 44"/>
                    <a:gd name="T21" fmla="*/ 0 h 4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44" h="401">
                      <a:moveTo>
                        <a:pt x="0" y="401"/>
                      </a:moveTo>
                      <a:lnTo>
                        <a:pt x="0" y="392"/>
                      </a:lnTo>
                      <a:lnTo>
                        <a:pt x="9" y="383"/>
                      </a:lnTo>
                      <a:lnTo>
                        <a:pt x="9" y="340"/>
                      </a:lnTo>
                      <a:lnTo>
                        <a:pt x="18" y="279"/>
                      </a:lnTo>
                      <a:lnTo>
                        <a:pt x="26" y="209"/>
                      </a:lnTo>
                      <a:lnTo>
                        <a:pt x="26" y="139"/>
                      </a:lnTo>
                      <a:lnTo>
                        <a:pt x="35" y="70"/>
                      </a:lnTo>
                      <a:lnTo>
                        <a:pt x="35" y="26"/>
                      </a:lnTo>
                      <a:lnTo>
                        <a:pt x="44" y="9"/>
                      </a:lnTo>
                      <a:lnTo>
                        <a:pt x="44" y="0"/>
                      </a:lnTo>
                    </a:path>
                  </a:pathLst>
                </a:custGeom>
                <a:noFill/>
                <a:ln w="14288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462" name="Freeform 726"/>
                <p:cNvSpPr>
                  <a:spLocks/>
                </p:cNvSpPr>
                <p:nvPr/>
              </p:nvSpPr>
              <p:spPr bwMode="auto">
                <a:xfrm>
                  <a:off x="2791" y="2002"/>
                  <a:ext cx="43" cy="244"/>
                </a:xfrm>
                <a:custGeom>
                  <a:avLst/>
                  <a:gdLst>
                    <a:gd name="T0" fmla="*/ 0 w 43"/>
                    <a:gd name="T1" fmla="*/ 0 h 244"/>
                    <a:gd name="T2" fmla="*/ 9 w 43"/>
                    <a:gd name="T3" fmla="*/ 0 h 244"/>
                    <a:gd name="T4" fmla="*/ 9 w 43"/>
                    <a:gd name="T5" fmla="*/ 9 h 244"/>
                    <a:gd name="T6" fmla="*/ 17 w 43"/>
                    <a:gd name="T7" fmla="*/ 35 h 244"/>
                    <a:gd name="T8" fmla="*/ 17 w 43"/>
                    <a:gd name="T9" fmla="*/ 70 h 244"/>
                    <a:gd name="T10" fmla="*/ 35 w 43"/>
                    <a:gd name="T11" fmla="*/ 157 h 244"/>
                    <a:gd name="T12" fmla="*/ 43 w 43"/>
                    <a:gd name="T13" fmla="*/ 244 h 2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3" h="244">
                      <a:moveTo>
                        <a:pt x="0" y="0"/>
                      </a:moveTo>
                      <a:lnTo>
                        <a:pt x="9" y="0"/>
                      </a:lnTo>
                      <a:lnTo>
                        <a:pt x="9" y="9"/>
                      </a:lnTo>
                      <a:lnTo>
                        <a:pt x="17" y="35"/>
                      </a:lnTo>
                      <a:lnTo>
                        <a:pt x="17" y="70"/>
                      </a:lnTo>
                      <a:lnTo>
                        <a:pt x="35" y="157"/>
                      </a:lnTo>
                      <a:lnTo>
                        <a:pt x="43" y="244"/>
                      </a:lnTo>
                    </a:path>
                  </a:pathLst>
                </a:custGeom>
                <a:noFill/>
                <a:ln w="14288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463" name="Freeform 727"/>
                <p:cNvSpPr>
                  <a:spLocks/>
                </p:cNvSpPr>
                <p:nvPr/>
              </p:nvSpPr>
              <p:spPr bwMode="auto">
                <a:xfrm>
                  <a:off x="2834" y="2246"/>
                  <a:ext cx="44" cy="401"/>
                </a:xfrm>
                <a:custGeom>
                  <a:avLst/>
                  <a:gdLst>
                    <a:gd name="T0" fmla="*/ 0 w 44"/>
                    <a:gd name="T1" fmla="*/ 0 h 401"/>
                    <a:gd name="T2" fmla="*/ 9 w 44"/>
                    <a:gd name="T3" fmla="*/ 52 h 401"/>
                    <a:gd name="T4" fmla="*/ 9 w 44"/>
                    <a:gd name="T5" fmla="*/ 113 h 401"/>
                    <a:gd name="T6" fmla="*/ 18 w 44"/>
                    <a:gd name="T7" fmla="*/ 183 h 401"/>
                    <a:gd name="T8" fmla="*/ 18 w 44"/>
                    <a:gd name="T9" fmla="*/ 253 h 401"/>
                    <a:gd name="T10" fmla="*/ 27 w 44"/>
                    <a:gd name="T11" fmla="*/ 314 h 401"/>
                    <a:gd name="T12" fmla="*/ 35 w 44"/>
                    <a:gd name="T13" fmla="*/ 366 h 401"/>
                    <a:gd name="T14" fmla="*/ 35 w 44"/>
                    <a:gd name="T15" fmla="*/ 392 h 401"/>
                    <a:gd name="T16" fmla="*/ 44 w 44"/>
                    <a:gd name="T17" fmla="*/ 401 h 401"/>
                    <a:gd name="T18" fmla="*/ 44 w 44"/>
                    <a:gd name="T19" fmla="*/ 401 h 4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44" h="401">
                      <a:moveTo>
                        <a:pt x="0" y="0"/>
                      </a:moveTo>
                      <a:lnTo>
                        <a:pt x="9" y="52"/>
                      </a:lnTo>
                      <a:lnTo>
                        <a:pt x="9" y="113"/>
                      </a:lnTo>
                      <a:lnTo>
                        <a:pt x="18" y="183"/>
                      </a:lnTo>
                      <a:lnTo>
                        <a:pt x="18" y="253"/>
                      </a:lnTo>
                      <a:lnTo>
                        <a:pt x="27" y="314"/>
                      </a:lnTo>
                      <a:lnTo>
                        <a:pt x="35" y="366"/>
                      </a:lnTo>
                      <a:lnTo>
                        <a:pt x="35" y="392"/>
                      </a:lnTo>
                      <a:lnTo>
                        <a:pt x="44" y="401"/>
                      </a:lnTo>
                      <a:lnTo>
                        <a:pt x="44" y="401"/>
                      </a:lnTo>
                    </a:path>
                  </a:pathLst>
                </a:custGeom>
                <a:noFill/>
                <a:ln w="14288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464" name="Freeform 728"/>
                <p:cNvSpPr>
                  <a:spLocks/>
                </p:cNvSpPr>
                <p:nvPr/>
              </p:nvSpPr>
              <p:spPr bwMode="auto">
                <a:xfrm>
                  <a:off x="2878" y="2089"/>
                  <a:ext cx="44" cy="558"/>
                </a:xfrm>
                <a:custGeom>
                  <a:avLst/>
                  <a:gdLst>
                    <a:gd name="T0" fmla="*/ 0 w 44"/>
                    <a:gd name="T1" fmla="*/ 558 h 558"/>
                    <a:gd name="T2" fmla="*/ 0 w 44"/>
                    <a:gd name="T3" fmla="*/ 549 h 558"/>
                    <a:gd name="T4" fmla="*/ 9 w 44"/>
                    <a:gd name="T5" fmla="*/ 532 h 558"/>
                    <a:gd name="T6" fmla="*/ 9 w 44"/>
                    <a:gd name="T7" fmla="*/ 506 h 558"/>
                    <a:gd name="T8" fmla="*/ 9 w 44"/>
                    <a:gd name="T9" fmla="*/ 471 h 558"/>
                    <a:gd name="T10" fmla="*/ 17 w 44"/>
                    <a:gd name="T11" fmla="*/ 401 h 558"/>
                    <a:gd name="T12" fmla="*/ 17 w 44"/>
                    <a:gd name="T13" fmla="*/ 305 h 558"/>
                    <a:gd name="T14" fmla="*/ 26 w 44"/>
                    <a:gd name="T15" fmla="*/ 218 h 558"/>
                    <a:gd name="T16" fmla="*/ 35 w 44"/>
                    <a:gd name="T17" fmla="*/ 131 h 558"/>
                    <a:gd name="T18" fmla="*/ 35 w 44"/>
                    <a:gd name="T19" fmla="*/ 52 h 558"/>
                    <a:gd name="T20" fmla="*/ 44 w 44"/>
                    <a:gd name="T21" fmla="*/ 26 h 558"/>
                    <a:gd name="T22" fmla="*/ 44 w 44"/>
                    <a:gd name="T23" fmla="*/ 0 h 5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44" h="558">
                      <a:moveTo>
                        <a:pt x="0" y="558"/>
                      </a:moveTo>
                      <a:lnTo>
                        <a:pt x="0" y="549"/>
                      </a:lnTo>
                      <a:lnTo>
                        <a:pt x="9" y="532"/>
                      </a:lnTo>
                      <a:lnTo>
                        <a:pt x="9" y="506"/>
                      </a:lnTo>
                      <a:lnTo>
                        <a:pt x="9" y="471"/>
                      </a:lnTo>
                      <a:lnTo>
                        <a:pt x="17" y="401"/>
                      </a:lnTo>
                      <a:lnTo>
                        <a:pt x="17" y="305"/>
                      </a:lnTo>
                      <a:lnTo>
                        <a:pt x="26" y="218"/>
                      </a:lnTo>
                      <a:lnTo>
                        <a:pt x="35" y="131"/>
                      </a:lnTo>
                      <a:lnTo>
                        <a:pt x="35" y="52"/>
                      </a:lnTo>
                      <a:lnTo>
                        <a:pt x="44" y="26"/>
                      </a:lnTo>
                      <a:lnTo>
                        <a:pt x="44" y="0"/>
                      </a:lnTo>
                    </a:path>
                  </a:pathLst>
                </a:custGeom>
                <a:noFill/>
                <a:ln w="14288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465" name="Freeform 729"/>
                <p:cNvSpPr>
                  <a:spLocks/>
                </p:cNvSpPr>
                <p:nvPr/>
              </p:nvSpPr>
              <p:spPr bwMode="auto">
                <a:xfrm>
                  <a:off x="2922" y="2011"/>
                  <a:ext cx="43" cy="78"/>
                </a:xfrm>
                <a:custGeom>
                  <a:avLst/>
                  <a:gdLst>
                    <a:gd name="T0" fmla="*/ 0 w 43"/>
                    <a:gd name="T1" fmla="*/ 78 h 78"/>
                    <a:gd name="T2" fmla="*/ 8 w 43"/>
                    <a:gd name="T3" fmla="*/ 43 h 78"/>
                    <a:gd name="T4" fmla="*/ 17 w 43"/>
                    <a:gd name="T5" fmla="*/ 17 h 78"/>
                    <a:gd name="T6" fmla="*/ 34 w 43"/>
                    <a:gd name="T7" fmla="*/ 0 h 78"/>
                    <a:gd name="T8" fmla="*/ 43 w 43"/>
                    <a:gd name="T9" fmla="*/ 0 h 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3" h="78">
                      <a:moveTo>
                        <a:pt x="0" y="78"/>
                      </a:moveTo>
                      <a:lnTo>
                        <a:pt x="8" y="43"/>
                      </a:lnTo>
                      <a:lnTo>
                        <a:pt x="17" y="17"/>
                      </a:lnTo>
                      <a:lnTo>
                        <a:pt x="34" y="0"/>
                      </a:lnTo>
                      <a:lnTo>
                        <a:pt x="43" y="0"/>
                      </a:lnTo>
                    </a:path>
                  </a:pathLst>
                </a:custGeom>
                <a:noFill/>
                <a:ln w="14288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466" name="Freeform 730"/>
                <p:cNvSpPr>
                  <a:spLocks/>
                </p:cNvSpPr>
                <p:nvPr/>
              </p:nvSpPr>
              <p:spPr bwMode="auto">
                <a:xfrm>
                  <a:off x="2965" y="2011"/>
                  <a:ext cx="44" cy="322"/>
                </a:xfrm>
                <a:custGeom>
                  <a:avLst/>
                  <a:gdLst>
                    <a:gd name="T0" fmla="*/ 0 w 44"/>
                    <a:gd name="T1" fmla="*/ 0 h 322"/>
                    <a:gd name="T2" fmla="*/ 9 w 44"/>
                    <a:gd name="T3" fmla="*/ 26 h 322"/>
                    <a:gd name="T4" fmla="*/ 9 w 44"/>
                    <a:gd name="T5" fmla="*/ 69 h 322"/>
                    <a:gd name="T6" fmla="*/ 18 w 44"/>
                    <a:gd name="T7" fmla="*/ 122 h 322"/>
                    <a:gd name="T8" fmla="*/ 18 w 44"/>
                    <a:gd name="T9" fmla="*/ 183 h 322"/>
                    <a:gd name="T10" fmla="*/ 26 w 44"/>
                    <a:gd name="T11" fmla="*/ 235 h 322"/>
                    <a:gd name="T12" fmla="*/ 35 w 44"/>
                    <a:gd name="T13" fmla="*/ 287 h 322"/>
                    <a:gd name="T14" fmla="*/ 35 w 44"/>
                    <a:gd name="T15" fmla="*/ 313 h 322"/>
                    <a:gd name="T16" fmla="*/ 44 w 44"/>
                    <a:gd name="T17" fmla="*/ 322 h 322"/>
                    <a:gd name="T18" fmla="*/ 44 w 44"/>
                    <a:gd name="T19" fmla="*/ 322 h 3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44" h="322">
                      <a:moveTo>
                        <a:pt x="0" y="0"/>
                      </a:moveTo>
                      <a:lnTo>
                        <a:pt x="9" y="26"/>
                      </a:lnTo>
                      <a:lnTo>
                        <a:pt x="9" y="69"/>
                      </a:lnTo>
                      <a:lnTo>
                        <a:pt x="18" y="122"/>
                      </a:lnTo>
                      <a:lnTo>
                        <a:pt x="18" y="183"/>
                      </a:lnTo>
                      <a:lnTo>
                        <a:pt x="26" y="235"/>
                      </a:lnTo>
                      <a:lnTo>
                        <a:pt x="35" y="287"/>
                      </a:lnTo>
                      <a:lnTo>
                        <a:pt x="35" y="313"/>
                      </a:lnTo>
                      <a:lnTo>
                        <a:pt x="44" y="322"/>
                      </a:lnTo>
                      <a:lnTo>
                        <a:pt x="44" y="322"/>
                      </a:lnTo>
                    </a:path>
                  </a:pathLst>
                </a:custGeom>
                <a:noFill/>
                <a:ln w="14288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467" name="Freeform 731"/>
                <p:cNvSpPr>
                  <a:spLocks/>
                </p:cNvSpPr>
                <p:nvPr/>
              </p:nvSpPr>
              <p:spPr bwMode="auto">
                <a:xfrm>
                  <a:off x="3009" y="1897"/>
                  <a:ext cx="43" cy="436"/>
                </a:xfrm>
                <a:custGeom>
                  <a:avLst/>
                  <a:gdLst>
                    <a:gd name="T0" fmla="*/ 0 w 43"/>
                    <a:gd name="T1" fmla="*/ 436 h 436"/>
                    <a:gd name="T2" fmla="*/ 0 w 43"/>
                    <a:gd name="T3" fmla="*/ 427 h 436"/>
                    <a:gd name="T4" fmla="*/ 8 w 43"/>
                    <a:gd name="T5" fmla="*/ 410 h 436"/>
                    <a:gd name="T6" fmla="*/ 8 w 43"/>
                    <a:gd name="T7" fmla="*/ 384 h 436"/>
                    <a:gd name="T8" fmla="*/ 8 w 43"/>
                    <a:gd name="T9" fmla="*/ 358 h 436"/>
                    <a:gd name="T10" fmla="*/ 17 w 43"/>
                    <a:gd name="T11" fmla="*/ 279 h 436"/>
                    <a:gd name="T12" fmla="*/ 17 w 43"/>
                    <a:gd name="T13" fmla="*/ 201 h 436"/>
                    <a:gd name="T14" fmla="*/ 26 w 43"/>
                    <a:gd name="T15" fmla="*/ 122 h 436"/>
                    <a:gd name="T16" fmla="*/ 35 w 43"/>
                    <a:gd name="T17" fmla="*/ 53 h 436"/>
                    <a:gd name="T18" fmla="*/ 35 w 43"/>
                    <a:gd name="T19" fmla="*/ 27 h 436"/>
                    <a:gd name="T20" fmla="*/ 35 w 43"/>
                    <a:gd name="T21" fmla="*/ 9 h 436"/>
                    <a:gd name="T22" fmla="*/ 43 w 43"/>
                    <a:gd name="T23" fmla="*/ 0 h 436"/>
                    <a:gd name="T24" fmla="*/ 43 w 43"/>
                    <a:gd name="T25" fmla="*/ 0 h 4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3" h="436">
                      <a:moveTo>
                        <a:pt x="0" y="436"/>
                      </a:moveTo>
                      <a:lnTo>
                        <a:pt x="0" y="427"/>
                      </a:lnTo>
                      <a:lnTo>
                        <a:pt x="8" y="410"/>
                      </a:lnTo>
                      <a:lnTo>
                        <a:pt x="8" y="384"/>
                      </a:lnTo>
                      <a:lnTo>
                        <a:pt x="8" y="358"/>
                      </a:lnTo>
                      <a:lnTo>
                        <a:pt x="17" y="279"/>
                      </a:lnTo>
                      <a:lnTo>
                        <a:pt x="17" y="201"/>
                      </a:lnTo>
                      <a:lnTo>
                        <a:pt x="26" y="122"/>
                      </a:lnTo>
                      <a:lnTo>
                        <a:pt x="35" y="53"/>
                      </a:lnTo>
                      <a:lnTo>
                        <a:pt x="35" y="27"/>
                      </a:lnTo>
                      <a:lnTo>
                        <a:pt x="35" y="9"/>
                      </a:lnTo>
                      <a:lnTo>
                        <a:pt x="43" y="0"/>
                      </a:lnTo>
                      <a:lnTo>
                        <a:pt x="43" y="0"/>
                      </a:lnTo>
                    </a:path>
                  </a:pathLst>
                </a:custGeom>
                <a:noFill/>
                <a:ln w="14288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468" name="Freeform 732"/>
                <p:cNvSpPr>
                  <a:spLocks/>
                </p:cNvSpPr>
                <p:nvPr/>
              </p:nvSpPr>
              <p:spPr bwMode="auto">
                <a:xfrm>
                  <a:off x="3052" y="1897"/>
                  <a:ext cx="44" cy="610"/>
                </a:xfrm>
                <a:custGeom>
                  <a:avLst/>
                  <a:gdLst>
                    <a:gd name="T0" fmla="*/ 0 w 44"/>
                    <a:gd name="T1" fmla="*/ 0 h 610"/>
                    <a:gd name="T2" fmla="*/ 0 w 44"/>
                    <a:gd name="T3" fmla="*/ 9 h 610"/>
                    <a:gd name="T4" fmla="*/ 9 w 44"/>
                    <a:gd name="T5" fmla="*/ 27 h 610"/>
                    <a:gd name="T6" fmla="*/ 9 w 44"/>
                    <a:gd name="T7" fmla="*/ 61 h 610"/>
                    <a:gd name="T8" fmla="*/ 9 w 44"/>
                    <a:gd name="T9" fmla="*/ 96 h 610"/>
                    <a:gd name="T10" fmla="*/ 18 w 44"/>
                    <a:gd name="T11" fmla="*/ 175 h 610"/>
                    <a:gd name="T12" fmla="*/ 18 w 44"/>
                    <a:gd name="T13" fmla="*/ 279 h 610"/>
                    <a:gd name="T14" fmla="*/ 26 w 44"/>
                    <a:gd name="T15" fmla="*/ 375 h 610"/>
                    <a:gd name="T16" fmla="*/ 35 w 44"/>
                    <a:gd name="T17" fmla="*/ 471 h 610"/>
                    <a:gd name="T18" fmla="*/ 35 w 44"/>
                    <a:gd name="T19" fmla="*/ 558 h 610"/>
                    <a:gd name="T20" fmla="*/ 44 w 44"/>
                    <a:gd name="T21" fmla="*/ 584 h 610"/>
                    <a:gd name="T22" fmla="*/ 44 w 44"/>
                    <a:gd name="T23" fmla="*/ 610 h 6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44" h="610">
                      <a:moveTo>
                        <a:pt x="0" y="0"/>
                      </a:moveTo>
                      <a:lnTo>
                        <a:pt x="0" y="9"/>
                      </a:lnTo>
                      <a:lnTo>
                        <a:pt x="9" y="27"/>
                      </a:lnTo>
                      <a:lnTo>
                        <a:pt x="9" y="61"/>
                      </a:lnTo>
                      <a:lnTo>
                        <a:pt x="9" y="96"/>
                      </a:lnTo>
                      <a:lnTo>
                        <a:pt x="18" y="175"/>
                      </a:lnTo>
                      <a:lnTo>
                        <a:pt x="18" y="279"/>
                      </a:lnTo>
                      <a:lnTo>
                        <a:pt x="26" y="375"/>
                      </a:lnTo>
                      <a:lnTo>
                        <a:pt x="35" y="471"/>
                      </a:lnTo>
                      <a:lnTo>
                        <a:pt x="35" y="558"/>
                      </a:lnTo>
                      <a:lnTo>
                        <a:pt x="44" y="584"/>
                      </a:lnTo>
                      <a:lnTo>
                        <a:pt x="44" y="610"/>
                      </a:lnTo>
                    </a:path>
                  </a:pathLst>
                </a:custGeom>
                <a:noFill/>
                <a:ln w="14288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469" name="Freeform 733"/>
                <p:cNvSpPr>
                  <a:spLocks/>
                </p:cNvSpPr>
                <p:nvPr/>
              </p:nvSpPr>
              <p:spPr bwMode="auto">
                <a:xfrm>
                  <a:off x="3096" y="2507"/>
                  <a:ext cx="52" cy="44"/>
                </a:xfrm>
                <a:custGeom>
                  <a:avLst/>
                  <a:gdLst>
                    <a:gd name="T0" fmla="*/ 0 w 52"/>
                    <a:gd name="T1" fmla="*/ 0 h 44"/>
                    <a:gd name="T2" fmla="*/ 9 w 52"/>
                    <a:gd name="T3" fmla="*/ 27 h 44"/>
                    <a:gd name="T4" fmla="*/ 26 w 52"/>
                    <a:gd name="T5" fmla="*/ 35 h 44"/>
                    <a:gd name="T6" fmla="*/ 43 w 52"/>
                    <a:gd name="T7" fmla="*/ 44 h 44"/>
                    <a:gd name="T8" fmla="*/ 52 w 52"/>
                    <a:gd name="T9" fmla="*/ 35 h 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2" h="44">
                      <a:moveTo>
                        <a:pt x="0" y="0"/>
                      </a:moveTo>
                      <a:lnTo>
                        <a:pt x="9" y="27"/>
                      </a:lnTo>
                      <a:lnTo>
                        <a:pt x="26" y="35"/>
                      </a:lnTo>
                      <a:lnTo>
                        <a:pt x="43" y="44"/>
                      </a:lnTo>
                      <a:lnTo>
                        <a:pt x="52" y="35"/>
                      </a:lnTo>
                    </a:path>
                  </a:pathLst>
                </a:custGeom>
                <a:noFill/>
                <a:ln w="14288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470" name="Freeform 734"/>
                <p:cNvSpPr>
                  <a:spLocks/>
                </p:cNvSpPr>
                <p:nvPr/>
              </p:nvSpPr>
              <p:spPr bwMode="auto">
                <a:xfrm>
                  <a:off x="3148" y="1958"/>
                  <a:ext cx="44" cy="584"/>
                </a:xfrm>
                <a:custGeom>
                  <a:avLst/>
                  <a:gdLst>
                    <a:gd name="T0" fmla="*/ 0 w 44"/>
                    <a:gd name="T1" fmla="*/ 584 h 584"/>
                    <a:gd name="T2" fmla="*/ 0 w 44"/>
                    <a:gd name="T3" fmla="*/ 567 h 584"/>
                    <a:gd name="T4" fmla="*/ 9 w 44"/>
                    <a:gd name="T5" fmla="*/ 532 h 584"/>
                    <a:gd name="T6" fmla="*/ 9 w 44"/>
                    <a:gd name="T7" fmla="*/ 462 h 584"/>
                    <a:gd name="T8" fmla="*/ 18 w 44"/>
                    <a:gd name="T9" fmla="*/ 375 h 584"/>
                    <a:gd name="T10" fmla="*/ 26 w 44"/>
                    <a:gd name="T11" fmla="*/ 279 h 584"/>
                    <a:gd name="T12" fmla="*/ 26 w 44"/>
                    <a:gd name="T13" fmla="*/ 192 h 584"/>
                    <a:gd name="T14" fmla="*/ 35 w 44"/>
                    <a:gd name="T15" fmla="*/ 105 h 584"/>
                    <a:gd name="T16" fmla="*/ 35 w 44"/>
                    <a:gd name="T17" fmla="*/ 70 h 584"/>
                    <a:gd name="T18" fmla="*/ 35 w 44"/>
                    <a:gd name="T19" fmla="*/ 35 h 584"/>
                    <a:gd name="T20" fmla="*/ 44 w 44"/>
                    <a:gd name="T21" fmla="*/ 18 h 584"/>
                    <a:gd name="T22" fmla="*/ 44 w 44"/>
                    <a:gd name="T23" fmla="*/ 0 h 5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44" h="584">
                      <a:moveTo>
                        <a:pt x="0" y="584"/>
                      </a:moveTo>
                      <a:lnTo>
                        <a:pt x="0" y="567"/>
                      </a:lnTo>
                      <a:lnTo>
                        <a:pt x="9" y="532"/>
                      </a:lnTo>
                      <a:lnTo>
                        <a:pt x="9" y="462"/>
                      </a:lnTo>
                      <a:lnTo>
                        <a:pt x="18" y="375"/>
                      </a:lnTo>
                      <a:lnTo>
                        <a:pt x="26" y="279"/>
                      </a:lnTo>
                      <a:lnTo>
                        <a:pt x="26" y="192"/>
                      </a:lnTo>
                      <a:lnTo>
                        <a:pt x="35" y="105"/>
                      </a:lnTo>
                      <a:lnTo>
                        <a:pt x="35" y="70"/>
                      </a:lnTo>
                      <a:lnTo>
                        <a:pt x="35" y="35"/>
                      </a:lnTo>
                      <a:lnTo>
                        <a:pt x="44" y="18"/>
                      </a:lnTo>
                      <a:lnTo>
                        <a:pt x="44" y="0"/>
                      </a:lnTo>
                    </a:path>
                  </a:pathLst>
                </a:custGeom>
                <a:noFill/>
                <a:ln w="14288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471" name="Freeform 735"/>
                <p:cNvSpPr>
                  <a:spLocks/>
                </p:cNvSpPr>
                <p:nvPr/>
              </p:nvSpPr>
              <p:spPr bwMode="auto">
                <a:xfrm>
                  <a:off x="3192" y="1950"/>
                  <a:ext cx="43" cy="218"/>
                </a:xfrm>
                <a:custGeom>
                  <a:avLst/>
                  <a:gdLst>
                    <a:gd name="T0" fmla="*/ 0 w 43"/>
                    <a:gd name="T1" fmla="*/ 8 h 218"/>
                    <a:gd name="T2" fmla="*/ 0 w 43"/>
                    <a:gd name="T3" fmla="*/ 0 h 218"/>
                    <a:gd name="T4" fmla="*/ 8 w 43"/>
                    <a:gd name="T5" fmla="*/ 0 h 218"/>
                    <a:gd name="T6" fmla="*/ 8 w 43"/>
                    <a:gd name="T7" fmla="*/ 8 h 218"/>
                    <a:gd name="T8" fmla="*/ 17 w 43"/>
                    <a:gd name="T9" fmla="*/ 35 h 218"/>
                    <a:gd name="T10" fmla="*/ 17 w 43"/>
                    <a:gd name="T11" fmla="*/ 78 h 218"/>
                    <a:gd name="T12" fmla="*/ 26 w 43"/>
                    <a:gd name="T13" fmla="*/ 122 h 218"/>
                    <a:gd name="T14" fmla="*/ 35 w 43"/>
                    <a:gd name="T15" fmla="*/ 165 h 218"/>
                    <a:gd name="T16" fmla="*/ 35 w 43"/>
                    <a:gd name="T17" fmla="*/ 200 h 218"/>
                    <a:gd name="T18" fmla="*/ 43 w 43"/>
                    <a:gd name="T19" fmla="*/ 218 h 2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43" h="218">
                      <a:moveTo>
                        <a:pt x="0" y="8"/>
                      </a:moveTo>
                      <a:lnTo>
                        <a:pt x="0" y="0"/>
                      </a:lnTo>
                      <a:lnTo>
                        <a:pt x="8" y="0"/>
                      </a:lnTo>
                      <a:lnTo>
                        <a:pt x="8" y="8"/>
                      </a:lnTo>
                      <a:lnTo>
                        <a:pt x="17" y="35"/>
                      </a:lnTo>
                      <a:lnTo>
                        <a:pt x="17" y="78"/>
                      </a:lnTo>
                      <a:lnTo>
                        <a:pt x="26" y="122"/>
                      </a:lnTo>
                      <a:lnTo>
                        <a:pt x="35" y="165"/>
                      </a:lnTo>
                      <a:lnTo>
                        <a:pt x="35" y="200"/>
                      </a:lnTo>
                      <a:lnTo>
                        <a:pt x="43" y="218"/>
                      </a:lnTo>
                    </a:path>
                  </a:pathLst>
                </a:custGeom>
                <a:noFill/>
                <a:ln w="14288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472" name="Freeform 736"/>
                <p:cNvSpPr>
                  <a:spLocks/>
                </p:cNvSpPr>
                <p:nvPr/>
              </p:nvSpPr>
              <p:spPr bwMode="auto">
                <a:xfrm>
                  <a:off x="3235" y="2159"/>
                  <a:ext cx="44" cy="17"/>
                </a:xfrm>
                <a:custGeom>
                  <a:avLst/>
                  <a:gdLst>
                    <a:gd name="T0" fmla="*/ 0 w 44"/>
                    <a:gd name="T1" fmla="*/ 9 h 17"/>
                    <a:gd name="T2" fmla="*/ 9 w 44"/>
                    <a:gd name="T3" fmla="*/ 17 h 17"/>
                    <a:gd name="T4" fmla="*/ 18 w 44"/>
                    <a:gd name="T5" fmla="*/ 17 h 17"/>
                    <a:gd name="T6" fmla="*/ 35 w 44"/>
                    <a:gd name="T7" fmla="*/ 9 h 17"/>
                    <a:gd name="T8" fmla="*/ 44 w 44"/>
                    <a:gd name="T9" fmla="*/ 0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4" h="17">
                      <a:moveTo>
                        <a:pt x="0" y="9"/>
                      </a:moveTo>
                      <a:lnTo>
                        <a:pt x="9" y="17"/>
                      </a:lnTo>
                      <a:lnTo>
                        <a:pt x="18" y="17"/>
                      </a:lnTo>
                      <a:lnTo>
                        <a:pt x="35" y="9"/>
                      </a:lnTo>
                      <a:lnTo>
                        <a:pt x="44" y="0"/>
                      </a:lnTo>
                    </a:path>
                  </a:pathLst>
                </a:custGeom>
                <a:noFill/>
                <a:ln w="14288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473" name="Freeform 737"/>
                <p:cNvSpPr>
                  <a:spLocks/>
                </p:cNvSpPr>
                <p:nvPr/>
              </p:nvSpPr>
              <p:spPr bwMode="auto">
                <a:xfrm>
                  <a:off x="3279" y="1836"/>
                  <a:ext cx="43" cy="323"/>
                </a:xfrm>
                <a:custGeom>
                  <a:avLst/>
                  <a:gdLst>
                    <a:gd name="T0" fmla="*/ 0 w 43"/>
                    <a:gd name="T1" fmla="*/ 323 h 323"/>
                    <a:gd name="T2" fmla="*/ 9 w 43"/>
                    <a:gd name="T3" fmla="*/ 288 h 323"/>
                    <a:gd name="T4" fmla="*/ 9 w 43"/>
                    <a:gd name="T5" fmla="*/ 244 h 323"/>
                    <a:gd name="T6" fmla="*/ 17 w 43"/>
                    <a:gd name="T7" fmla="*/ 192 h 323"/>
                    <a:gd name="T8" fmla="*/ 17 w 43"/>
                    <a:gd name="T9" fmla="*/ 131 h 323"/>
                    <a:gd name="T10" fmla="*/ 26 w 43"/>
                    <a:gd name="T11" fmla="*/ 79 h 323"/>
                    <a:gd name="T12" fmla="*/ 35 w 43"/>
                    <a:gd name="T13" fmla="*/ 35 h 323"/>
                    <a:gd name="T14" fmla="*/ 35 w 43"/>
                    <a:gd name="T15" fmla="*/ 9 h 323"/>
                    <a:gd name="T16" fmla="*/ 43 w 43"/>
                    <a:gd name="T17" fmla="*/ 0 h 323"/>
                    <a:gd name="T18" fmla="*/ 43 w 43"/>
                    <a:gd name="T19" fmla="*/ 0 h 3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43" h="323">
                      <a:moveTo>
                        <a:pt x="0" y="323"/>
                      </a:moveTo>
                      <a:lnTo>
                        <a:pt x="9" y="288"/>
                      </a:lnTo>
                      <a:lnTo>
                        <a:pt x="9" y="244"/>
                      </a:lnTo>
                      <a:lnTo>
                        <a:pt x="17" y="192"/>
                      </a:lnTo>
                      <a:lnTo>
                        <a:pt x="17" y="131"/>
                      </a:lnTo>
                      <a:lnTo>
                        <a:pt x="26" y="79"/>
                      </a:lnTo>
                      <a:lnTo>
                        <a:pt x="35" y="35"/>
                      </a:lnTo>
                      <a:lnTo>
                        <a:pt x="35" y="9"/>
                      </a:lnTo>
                      <a:lnTo>
                        <a:pt x="43" y="0"/>
                      </a:lnTo>
                      <a:lnTo>
                        <a:pt x="43" y="0"/>
                      </a:lnTo>
                    </a:path>
                  </a:pathLst>
                </a:custGeom>
                <a:noFill/>
                <a:ln w="14288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474" name="Freeform 738"/>
                <p:cNvSpPr>
                  <a:spLocks/>
                </p:cNvSpPr>
                <p:nvPr/>
              </p:nvSpPr>
              <p:spPr bwMode="auto">
                <a:xfrm>
                  <a:off x="3322" y="1836"/>
                  <a:ext cx="44" cy="471"/>
                </a:xfrm>
                <a:custGeom>
                  <a:avLst/>
                  <a:gdLst>
                    <a:gd name="T0" fmla="*/ 0 w 44"/>
                    <a:gd name="T1" fmla="*/ 0 h 471"/>
                    <a:gd name="T2" fmla="*/ 0 w 44"/>
                    <a:gd name="T3" fmla="*/ 9 h 471"/>
                    <a:gd name="T4" fmla="*/ 9 w 44"/>
                    <a:gd name="T5" fmla="*/ 27 h 471"/>
                    <a:gd name="T6" fmla="*/ 9 w 44"/>
                    <a:gd name="T7" fmla="*/ 61 h 471"/>
                    <a:gd name="T8" fmla="*/ 18 w 44"/>
                    <a:gd name="T9" fmla="*/ 122 h 471"/>
                    <a:gd name="T10" fmla="*/ 18 w 44"/>
                    <a:gd name="T11" fmla="*/ 192 h 471"/>
                    <a:gd name="T12" fmla="*/ 35 w 44"/>
                    <a:gd name="T13" fmla="*/ 349 h 471"/>
                    <a:gd name="T14" fmla="*/ 35 w 44"/>
                    <a:gd name="T15" fmla="*/ 410 h 471"/>
                    <a:gd name="T16" fmla="*/ 44 w 44"/>
                    <a:gd name="T17" fmla="*/ 471 h 4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4" h="471">
                      <a:moveTo>
                        <a:pt x="0" y="0"/>
                      </a:moveTo>
                      <a:lnTo>
                        <a:pt x="0" y="9"/>
                      </a:lnTo>
                      <a:lnTo>
                        <a:pt x="9" y="27"/>
                      </a:lnTo>
                      <a:lnTo>
                        <a:pt x="9" y="61"/>
                      </a:lnTo>
                      <a:lnTo>
                        <a:pt x="18" y="122"/>
                      </a:lnTo>
                      <a:lnTo>
                        <a:pt x="18" y="192"/>
                      </a:lnTo>
                      <a:lnTo>
                        <a:pt x="35" y="349"/>
                      </a:lnTo>
                      <a:lnTo>
                        <a:pt x="35" y="410"/>
                      </a:lnTo>
                      <a:lnTo>
                        <a:pt x="44" y="471"/>
                      </a:lnTo>
                    </a:path>
                  </a:pathLst>
                </a:custGeom>
                <a:noFill/>
                <a:ln w="14288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475" name="Freeform 739"/>
                <p:cNvSpPr>
                  <a:spLocks/>
                </p:cNvSpPr>
                <p:nvPr/>
              </p:nvSpPr>
              <p:spPr bwMode="auto">
                <a:xfrm>
                  <a:off x="3366" y="2307"/>
                  <a:ext cx="44" cy="340"/>
                </a:xfrm>
                <a:custGeom>
                  <a:avLst/>
                  <a:gdLst>
                    <a:gd name="T0" fmla="*/ 0 w 44"/>
                    <a:gd name="T1" fmla="*/ 0 h 340"/>
                    <a:gd name="T2" fmla="*/ 9 w 44"/>
                    <a:gd name="T3" fmla="*/ 52 h 340"/>
                    <a:gd name="T4" fmla="*/ 9 w 44"/>
                    <a:gd name="T5" fmla="*/ 113 h 340"/>
                    <a:gd name="T6" fmla="*/ 17 w 44"/>
                    <a:gd name="T7" fmla="*/ 183 h 340"/>
                    <a:gd name="T8" fmla="*/ 17 w 44"/>
                    <a:gd name="T9" fmla="*/ 235 h 340"/>
                    <a:gd name="T10" fmla="*/ 26 w 44"/>
                    <a:gd name="T11" fmla="*/ 288 h 340"/>
                    <a:gd name="T12" fmla="*/ 35 w 44"/>
                    <a:gd name="T13" fmla="*/ 322 h 340"/>
                    <a:gd name="T14" fmla="*/ 35 w 44"/>
                    <a:gd name="T15" fmla="*/ 331 h 340"/>
                    <a:gd name="T16" fmla="*/ 35 w 44"/>
                    <a:gd name="T17" fmla="*/ 340 h 340"/>
                    <a:gd name="T18" fmla="*/ 44 w 44"/>
                    <a:gd name="T19" fmla="*/ 331 h 340"/>
                    <a:gd name="T20" fmla="*/ 44 w 44"/>
                    <a:gd name="T21" fmla="*/ 322 h 3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44" h="340">
                      <a:moveTo>
                        <a:pt x="0" y="0"/>
                      </a:moveTo>
                      <a:lnTo>
                        <a:pt x="9" y="52"/>
                      </a:lnTo>
                      <a:lnTo>
                        <a:pt x="9" y="113"/>
                      </a:lnTo>
                      <a:lnTo>
                        <a:pt x="17" y="183"/>
                      </a:lnTo>
                      <a:lnTo>
                        <a:pt x="17" y="235"/>
                      </a:lnTo>
                      <a:lnTo>
                        <a:pt x="26" y="288"/>
                      </a:lnTo>
                      <a:lnTo>
                        <a:pt x="35" y="322"/>
                      </a:lnTo>
                      <a:lnTo>
                        <a:pt x="35" y="331"/>
                      </a:lnTo>
                      <a:lnTo>
                        <a:pt x="35" y="340"/>
                      </a:lnTo>
                      <a:lnTo>
                        <a:pt x="44" y="331"/>
                      </a:lnTo>
                      <a:lnTo>
                        <a:pt x="44" y="322"/>
                      </a:lnTo>
                    </a:path>
                  </a:pathLst>
                </a:custGeom>
                <a:noFill/>
                <a:ln w="14288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476" name="Freeform 740"/>
                <p:cNvSpPr>
                  <a:spLocks/>
                </p:cNvSpPr>
                <p:nvPr/>
              </p:nvSpPr>
              <p:spPr bwMode="auto">
                <a:xfrm>
                  <a:off x="3410" y="1854"/>
                  <a:ext cx="43" cy="775"/>
                </a:xfrm>
                <a:custGeom>
                  <a:avLst/>
                  <a:gdLst>
                    <a:gd name="T0" fmla="*/ 0 w 43"/>
                    <a:gd name="T1" fmla="*/ 775 h 775"/>
                    <a:gd name="T2" fmla="*/ 0 w 43"/>
                    <a:gd name="T3" fmla="*/ 758 h 775"/>
                    <a:gd name="T4" fmla="*/ 8 w 43"/>
                    <a:gd name="T5" fmla="*/ 723 h 775"/>
                    <a:gd name="T6" fmla="*/ 8 w 43"/>
                    <a:gd name="T7" fmla="*/ 688 h 775"/>
                    <a:gd name="T8" fmla="*/ 8 w 43"/>
                    <a:gd name="T9" fmla="*/ 636 h 775"/>
                    <a:gd name="T10" fmla="*/ 17 w 43"/>
                    <a:gd name="T11" fmla="*/ 523 h 775"/>
                    <a:gd name="T12" fmla="*/ 17 w 43"/>
                    <a:gd name="T13" fmla="*/ 401 h 775"/>
                    <a:gd name="T14" fmla="*/ 26 w 43"/>
                    <a:gd name="T15" fmla="*/ 270 h 775"/>
                    <a:gd name="T16" fmla="*/ 34 w 43"/>
                    <a:gd name="T17" fmla="*/ 157 h 775"/>
                    <a:gd name="T18" fmla="*/ 34 w 43"/>
                    <a:gd name="T19" fmla="*/ 104 h 775"/>
                    <a:gd name="T20" fmla="*/ 34 w 43"/>
                    <a:gd name="T21" fmla="*/ 61 h 775"/>
                    <a:gd name="T22" fmla="*/ 43 w 43"/>
                    <a:gd name="T23" fmla="*/ 26 h 775"/>
                    <a:gd name="T24" fmla="*/ 43 w 43"/>
                    <a:gd name="T25" fmla="*/ 0 h 7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3" h="775">
                      <a:moveTo>
                        <a:pt x="0" y="775"/>
                      </a:moveTo>
                      <a:lnTo>
                        <a:pt x="0" y="758"/>
                      </a:lnTo>
                      <a:lnTo>
                        <a:pt x="8" y="723"/>
                      </a:lnTo>
                      <a:lnTo>
                        <a:pt x="8" y="688"/>
                      </a:lnTo>
                      <a:lnTo>
                        <a:pt x="8" y="636"/>
                      </a:lnTo>
                      <a:lnTo>
                        <a:pt x="17" y="523"/>
                      </a:lnTo>
                      <a:lnTo>
                        <a:pt x="17" y="401"/>
                      </a:lnTo>
                      <a:lnTo>
                        <a:pt x="26" y="270"/>
                      </a:lnTo>
                      <a:lnTo>
                        <a:pt x="34" y="157"/>
                      </a:lnTo>
                      <a:lnTo>
                        <a:pt x="34" y="104"/>
                      </a:lnTo>
                      <a:lnTo>
                        <a:pt x="34" y="61"/>
                      </a:lnTo>
                      <a:lnTo>
                        <a:pt x="43" y="26"/>
                      </a:lnTo>
                      <a:lnTo>
                        <a:pt x="43" y="0"/>
                      </a:lnTo>
                    </a:path>
                  </a:pathLst>
                </a:custGeom>
                <a:noFill/>
                <a:ln w="14288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477" name="Freeform 741"/>
                <p:cNvSpPr>
                  <a:spLocks/>
                </p:cNvSpPr>
                <p:nvPr/>
              </p:nvSpPr>
              <p:spPr bwMode="auto">
                <a:xfrm>
                  <a:off x="3453" y="1836"/>
                  <a:ext cx="44" cy="183"/>
                </a:xfrm>
                <a:custGeom>
                  <a:avLst/>
                  <a:gdLst>
                    <a:gd name="T0" fmla="*/ 0 w 44"/>
                    <a:gd name="T1" fmla="*/ 18 h 183"/>
                    <a:gd name="T2" fmla="*/ 9 w 44"/>
                    <a:gd name="T3" fmla="*/ 0 h 183"/>
                    <a:gd name="T4" fmla="*/ 9 w 44"/>
                    <a:gd name="T5" fmla="*/ 0 h 183"/>
                    <a:gd name="T6" fmla="*/ 18 w 44"/>
                    <a:gd name="T7" fmla="*/ 9 h 183"/>
                    <a:gd name="T8" fmla="*/ 18 w 44"/>
                    <a:gd name="T9" fmla="*/ 35 h 183"/>
                    <a:gd name="T10" fmla="*/ 26 w 44"/>
                    <a:gd name="T11" fmla="*/ 70 h 183"/>
                    <a:gd name="T12" fmla="*/ 35 w 44"/>
                    <a:gd name="T13" fmla="*/ 114 h 183"/>
                    <a:gd name="T14" fmla="*/ 35 w 44"/>
                    <a:gd name="T15" fmla="*/ 149 h 183"/>
                    <a:gd name="T16" fmla="*/ 44 w 44"/>
                    <a:gd name="T17" fmla="*/ 183 h 1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4" h="183">
                      <a:moveTo>
                        <a:pt x="0" y="18"/>
                      </a:moveTo>
                      <a:lnTo>
                        <a:pt x="9" y="0"/>
                      </a:lnTo>
                      <a:lnTo>
                        <a:pt x="9" y="0"/>
                      </a:lnTo>
                      <a:lnTo>
                        <a:pt x="18" y="9"/>
                      </a:lnTo>
                      <a:lnTo>
                        <a:pt x="18" y="35"/>
                      </a:lnTo>
                      <a:lnTo>
                        <a:pt x="26" y="70"/>
                      </a:lnTo>
                      <a:lnTo>
                        <a:pt x="35" y="114"/>
                      </a:lnTo>
                      <a:lnTo>
                        <a:pt x="35" y="149"/>
                      </a:lnTo>
                      <a:lnTo>
                        <a:pt x="44" y="183"/>
                      </a:lnTo>
                    </a:path>
                  </a:pathLst>
                </a:custGeom>
                <a:noFill/>
                <a:ln w="14288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478" name="Freeform 742"/>
                <p:cNvSpPr>
                  <a:spLocks/>
                </p:cNvSpPr>
                <p:nvPr/>
              </p:nvSpPr>
              <p:spPr bwMode="auto">
                <a:xfrm>
                  <a:off x="3497" y="2019"/>
                  <a:ext cx="43" cy="462"/>
                </a:xfrm>
                <a:custGeom>
                  <a:avLst/>
                  <a:gdLst>
                    <a:gd name="T0" fmla="*/ 0 w 43"/>
                    <a:gd name="T1" fmla="*/ 0 h 462"/>
                    <a:gd name="T2" fmla="*/ 8 w 43"/>
                    <a:gd name="T3" fmla="*/ 44 h 462"/>
                    <a:gd name="T4" fmla="*/ 8 w 43"/>
                    <a:gd name="T5" fmla="*/ 105 h 462"/>
                    <a:gd name="T6" fmla="*/ 17 w 43"/>
                    <a:gd name="T7" fmla="*/ 175 h 462"/>
                    <a:gd name="T8" fmla="*/ 17 w 43"/>
                    <a:gd name="T9" fmla="*/ 236 h 462"/>
                    <a:gd name="T10" fmla="*/ 26 w 43"/>
                    <a:gd name="T11" fmla="*/ 305 h 462"/>
                    <a:gd name="T12" fmla="*/ 34 w 43"/>
                    <a:gd name="T13" fmla="*/ 366 h 462"/>
                    <a:gd name="T14" fmla="*/ 34 w 43"/>
                    <a:gd name="T15" fmla="*/ 419 h 462"/>
                    <a:gd name="T16" fmla="*/ 43 w 43"/>
                    <a:gd name="T17" fmla="*/ 462 h 4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3" h="462">
                      <a:moveTo>
                        <a:pt x="0" y="0"/>
                      </a:moveTo>
                      <a:lnTo>
                        <a:pt x="8" y="44"/>
                      </a:lnTo>
                      <a:lnTo>
                        <a:pt x="8" y="105"/>
                      </a:lnTo>
                      <a:lnTo>
                        <a:pt x="17" y="175"/>
                      </a:lnTo>
                      <a:lnTo>
                        <a:pt x="17" y="236"/>
                      </a:lnTo>
                      <a:lnTo>
                        <a:pt x="26" y="305"/>
                      </a:lnTo>
                      <a:lnTo>
                        <a:pt x="34" y="366"/>
                      </a:lnTo>
                      <a:lnTo>
                        <a:pt x="34" y="419"/>
                      </a:lnTo>
                      <a:lnTo>
                        <a:pt x="43" y="462"/>
                      </a:lnTo>
                    </a:path>
                  </a:pathLst>
                </a:custGeom>
                <a:noFill/>
                <a:ln w="14288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479" name="Freeform 743"/>
                <p:cNvSpPr>
                  <a:spLocks/>
                </p:cNvSpPr>
                <p:nvPr/>
              </p:nvSpPr>
              <p:spPr bwMode="auto">
                <a:xfrm>
                  <a:off x="3540" y="2481"/>
                  <a:ext cx="44" cy="53"/>
                </a:xfrm>
                <a:custGeom>
                  <a:avLst/>
                  <a:gdLst>
                    <a:gd name="T0" fmla="*/ 0 w 44"/>
                    <a:gd name="T1" fmla="*/ 0 h 53"/>
                    <a:gd name="T2" fmla="*/ 9 w 44"/>
                    <a:gd name="T3" fmla="*/ 26 h 53"/>
                    <a:gd name="T4" fmla="*/ 18 w 44"/>
                    <a:gd name="T5" fmla="*/ 44 h 53"/>
                    <a:gd name="T6" fmla="*/ 35 w 44"/>
                    <a:gd name="T7" fmla="*/ 53 h 53"/>
                    <a:gd name="T8" fmla="*/ 44 w 44"/>
                    <a:gd name="T9" fmla="*/ 44 h 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4" h="53">
                      <a:moveTo>
                        <a:pt x="0" y="0"/>
                      </a:moveTo>
                      <a:lnTo>
                        <a:pt x="9" y="26"/>
                      </a:lnTo>
                      <a:lnTo>
                        <a:pt x="18" y="44"/>
                      </a:lnTo>
                      <a:lnTo>
                        <a:pt x="35" y="53"/>
                      </a:lnTo>
                      <a:lnTo>
                        <a:pt x="44" y="44"/>
                      </a:lnTo>
                    </a:path>
                  </a:pathLst>
                </a:custGeom>
                <a:noFill/>
                <a:ln w="14288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480" name="Freeform 744"/>
                <p:cNvSpPr>
                  <a:spLocks/>
                </p:cNvSpPr>
                <p:nvPr/>
              </p:nvSpPr>
              <p:spPr bwMode="auto">
                <a:xfrm>
                  <a:off x="3584" y="2159"/>
                  <a:ext cx="52" cy="366"/>
                </a:xfrm>
                <a:custGeom>
                  <a:avLst/>
                  <a:gdLst>
                    <a:gd name="T0" fmla="*/ 0 w 52"/>
                    <a:gd name="T1" fmla="*/ 366 h 366"/>
                    <a:gd name="T2" fmla="*/ 8 w 52"/>
                    <a:gd name="T3" fmla="*/ 340 h 366"/>
                    <a:gd name="T4" fmla="*/ 8 w 52"/>
                    <a:gd name="T5" fmla="*/ 296 h 366"/>
                    <a:gd name="T6" fmla="*/ 17 w 52"/>
                    <a:gd name="T7" fmla="*/ 235 h 366"/>
                    <a:gd name="T8" fmla="*/ 26 w 52"/>
                    <a:gd name="T9" fmla="*/ 174 h 366"/>
                    <a:gd name="T10" fmla="*/ 35 w 52"/>
                    <a:gd name="T11" fmla="*/ 122 h 366"/>
                    <a:gd name="T12" fmla="*/ 43 w 52"/>
                    <a:gd name="T13" fmla="*/ 70 h 366"/>
                    <a:gd name="T14" fmla="*/ 43 w 52"/>
                    <a:gd name="T15" fmla="*/ 26 h 366"/>
                    <a:gd name="T16" fmla="*/ 52 w 52"/>
                    <a:gd name="T17" fmla="*/ 0 h 3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52" h="366">
                      <a:moveTo>
                        <a:pt x="0" y="366"/>
                      </a:moveTo>
                      <a:lnTo>
                        <a:pt x="8" y="340"/>
                      </a:lnTo>
                      <a:lnTo>
                        <a:pt x="8" y="296"/>
                      </a:lnTo>
                      <a:lnTo>
                        <a:pt x="17" y="235"/>
                      </a:lnTo>
                      <a:lnTo>
                        <a:pt x="26" y="174"/>
                      </a:lnTo>
                      <a:lnTo>
                        <a:pt x="35" y="122"/>
                      </a:lnTo>
                      <a:lnTo>
                        <a:pt x="43" y="70"/>
                      </a:lnTo>
                      <a:lnTo>
                        <a:pt x="43" y="26"/>
                      </a:lnTo>
                      <a:lnTo>
                        <a:pt x="52" y="0"/>
                      </a:lnTo>
                    </a:path>
                  </a:pathLst>
                </a:custGeom>
                <a:noFill/>
                <a:ln w="14288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481" name="Freeform 745"/>
                <p:cNvSpPr>
                  <a:spLocks/>
                </p:cNvSpPr>
                <p:nvPr/>
              </p:nvSpPr>
              <p:spPr bwMode="auto">
                <a:xfrm>
                  <a:off x="3636" y="2150"/>
                  <a:ext cx="44" cy="131"/>
                </a:xfrm>
                <a:custGeom>
                  <a:avLst/>
                  <a:gdLst>
                    <a:gd name="T0" fmla="*/ 0 w 44"/>
                    <a:gd name="T1" fmla="*/ 9 h 131"/>
                    <a:gd name="T2" fmla="*/ 9 w 44"/>
                    <a:gd name="T3" fmla="*/ 0 h 131"/>
                    <a:gd name="T4" fmla="*/ 9 w 44"/>
                    <a:gd name="T5" fmla="*/ 18 h 131"/>
                    <a:gd name="T6" fmla="*/ 17 w 44"/>
                    <a:gd name="T7" fmla="*/ 35 h 131"/>
                    <a:gd name="T8" fmla="*/ 26 w 44"/>
                    <a:gd name="T9" fmla="*/ 61 h 131"/>
                    <a:gd name="T10" fmla="*/ 26 w 44"/>
                    <a:gd name="T11" fmla="*/ 87 h 131"/>
                    <a:gd name="T12" fmla="*/ 35 w 44"/>
                    <a:gd name="T13" fmla="*/ 113 h 131"/>
                    <a:gd name="T14" fmla="*/ 35 w 44"/>
                    <a:gd name="T15" fmla="*/ 131 h 131"/>
                    <a:gd name="T16" fmla="*/ 44 w 44"/>
                    <a:gd name="T17" fmla="*/ 131 h 1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4" h="131">
                      <a:moveTo>
                        <a:pt x="0" y="9"/>
                      </a:moveTo>
                      <a:lnTo>
                        <a:pt x="9" y="0"/>
                      </a:lnTo>
                      <a:lnTo>
                        <a:pt x="9" y="18"/>
                      </a:lnTo>
                      <a:lnTo>
                        <a:pt x="17" y="35"/>
                      </a:lnTo>
                      <a:lnTo>
                        <a:pt x="26" y="61"/>
                      </a:lnTo>
                      <a:lnTo>
                        <a:pt x="26" y="87"/>
                      </a:lnTo>
                      <a:lnTo>
                        <a:pt x="35" y="113"/>
                      </a:lnTo>
                      <a:lnTo>
                        <a:pt x="35" y="131"/>
                      </a:lnTo>
                      <a:lnTo>
                        <a:pt x="44" y="131"/>
                      </a:lnTo>
                    </a:path>
                  </a:pathLst>
                </a:custGeom>
                <a:noFill/>
                <a:ln w="14288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482" name="Freeform 746"/>
                <p:cNvSpPr>
                  <a:spLocks/>
                </p:cNvSpPr>
                <p:nvPr/>
              </p:nvSpPr>
              <p:spPr bwMode="auto">
                <a:xfrm>
                  <a:off x="3680" y="2037"/>
                  <a:ext cx="43" cy="244"/>
                </a:xfrm>
                <a:custGeom>
                  <a:avLst/>
                  <a:gdLst>
                    <a:gd name="T0" fmla="*/ 0 w 43"/>
                    <a:gd name="T1" fmla="*/ 244 h 244"/>
                    <a:gd name="T2" fmla="*/ 8 w 43"/>
                    <a:gd name="T3" fmla="*/ 226 h 244"/>
                    <a:gd name="T4" fmla="*/ 8 w 43"/>
                    <a:gd name="T5" fmla="*/ 200 h 244"/>
                    <a:gd name="T6" fmla="*/ 17 w 43"/>
                    <a:gd name="T7" fmla="*/ 174 h 244"/>
                    <a:gd name="T8" fmla="*/ 17 w 43"/>
                    <a:gd name="T9" fmla="*/ 131 h 244"/>
                    <a:gd name="T10" fmla="*/ 34 w 43"/>
                    <a:gd name="T11" fmla="*/ 52 h 244"/>
                    <a:gd name="T12" fmla="*/ 34 w 43"/>
                    <a:gd name="T13" fmla="*/ 26 h 244"/>
                    <a:gd name="T14" fmla="*/ 43 w 43"/>
                    <a:gd name="T15" fmla="*/ 0 h 2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3" h="244">
                      <a:moveTo>
                        <a:pt x="0" y="244"/>
                      </a:moveTo>
                      <a:lnTo>
                        <a:pt x="8" y="226"/>
                      </a:lnTo>
                      <a:lnTo>
                        <a:pt x="8" y="200"/>
                      </a:lnTo>
                      <a:lnTo>
                        <a:pt x="17" y="174"/>
                      </a:lnTo>
                      <a:lnTo>
                        <a:pt x="17" y="131"/>
                      </a:lnTo>
                      <a:lnTo>
                        <a:pt x="34" y="52"/>
                      </a:lnTo>
                      <a:lnTo>
                        <a:pt x="34" y="26"/>
                      </a:lnTo>
                      <a:lnTo>
                        <a:pt x="43" y="0"/>
                      </a:lnTo>
                    </a:path>
                  </a:pathLst>
                </a:custGeom>
                <a:noFill/>
                <a:ln w="14288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483" name="Freeform 747"/>
                <p:cNvSpPr>
                  <a:spLocks/>
                </p:cNvSpPr>
                <p:nvPr/>
              </p:nvSpPr>
              <p:spPr bwMode="auto">
                <a:xfrm>
                  <a:off x="3723" y="2002"/>
                  <a:ext cx="44" cy="35"/>
                </a:xfrm>
                <a:custGeom>
                  <a:avLst/>
                  <a:gdLst>
                    <a:gd name="T0" fmla="*/ 0 w 44"/>
                    <a:gd name="T1" fmla="*/ 35 h 35"/>
                    <a:gd name="T2" fmla="*/ 9 w 44"/>
                    <a:gd name="T3" fmla="*/ 17 h 35"/>
                    <a:gd name="T4" fmla="*/ 18 w 44"/>
                    <a:gd name="T5" fmla="*/ 17 h 35"/>
                    <a:gd name="T6" fmla="*/ 35 w 44"/>
                    <a:gd name="T7" fmla="*/ 9 h 35"/>
                    <a:gd name="T8" fmla="*/ 44 w 44"/>
                    <a:gd name="T9" fmla="*/ 0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4" h="35">
                      <a:moveTo>
                        <a:pt x="0" y="35"/>
                      </a:moveTo>
                      <a:lnTo>
                        <a:pt x="9" y="17"/>
                      </a:lnTo>
                      <a:lnTo>
                        <a:pt x="18" y="17"/>
                      </a:lnTo>
                      <a:lnTo>
                        <a:pt x="35" y="9"/>
                      </a:lnTo>
                      <a:lnTo>
                        <a:pt x="44" y="0"/>
                      </a:lnTo>
                    </a:path>
                  </a:pathLst>
                </a:custGeom>
                <a:noFill/>
                <a:ln w="14288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484" name="Freeform 748"/>
                <p:cNvSpPr>
                  <a:spLocks/>
                </p:cNvSpPr>
                <p:nvPr/>
              </p:nvSpPr>
              <p:spPr bwMode="auto">
                <a:xfrm>
                  <a:off x="3767" y="1810"/>
                  <a:ext cx="43" cy="192"/>
                </a:xfrm>
                <a:custGeom>
                  <a:avLst/>
                  <a:gdLst>
                    <a:gd name="T0" fmla="*/ 0 w 43"/>
                    <a:gd name="T1" fmla="*/ 192 h 192"/>
                    <a:gd name="T2" fmla="*/ 8 w 43"/>
                    <a:gd name="T3" fmla="*/ 157 h 192"/>
                    <a:gd name="T4" fmla="*/ 17 w 43"/>
                    <a:gd name="T5" fmla="*/ 105 h 192"/>
                    <a:gd name="T6" fmla="*/ 35 w 43"/>
                    <a:gd name="T7" fmla="*/ 53 h 192"/>
                    <a:gd name="T8" fmla="*/ 43 w 43"/>
                    <a:gd name="T9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3" h="192">
                      <a:moveTo>
                        <a:pt x="0" y="192"/>
                      </a:moveTo>
                      <a:lnTo>
                        <a:pt x="8" y="157"/>
                      </a:lnTo>
                      <a:lnTo>
                        <a:pt x="17" y="105"/>
                      </a:lnTo>
                      <a:lnTo>
                        <a:pt x="35" y="53"/>
                      </a:lnTo>
                      <a:lnTo>
                        <a:pt x="43" y="0"/>
                      </a:lnTo>
                    </a:path>
                  </a:pathLst>
                </a:custGeom>
                <a:noFill/>
                <a:ln w="14288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</p:grpSp>
          <p:grpSp>
            <p:nvGrpSpPr>
              <p:cNvPr id="117485" name="Group 749"/>
              <p:cNvGrpSpPr>
                <a:grpSpLocks/>
              </p:cNvGrpSpPr>
              <p:nvPr/>
            </p:nvGrpSpPr>
            <p:grpSpPr bwMode="auto">
              <a:xfrm rot="-16200000" flipH="1" flipV="1">
                <a:off x="3144" y="2663"/>
                <a:ext cx="1295" cy="193"/>
                <a:chOff x="1872" y="1824"/>
                <a:chExt cx="1704" cy="816"/>
              </a:xfrm>
            </p:grpSpPr>
            <p:sp>
              <p:nvSpPr>
                <p:cNvPr id="117486" name="Freeform 750"/>
                <p:cNvSpPr>
                  <a:spLocks/>
                </p:cNvSpPr>
                <p:nvPr/>
              </p:nvSpPr>
              <p:spPr bwMode="auto">
                <a:xfrm>
                  <a:off x="1872" y="1968"/>
                  <a:ext cx="36" cy="540"/>
                </a:xfrm>
                <a:custGeom>
                  <a:avLst/>
                  <a:gdLst>
                    <a:gd name="T0" fmla="*/ 0 w 36"/>
                    <a:gd name="T1" fmla="*/ 0 h 540"/>
                    <a:gd name="T2" fmla="*/ 6 w 36"/>
                    <a:gd name="T3" fmla="*/ 72 h 540"/>
                    <a:gd name="T4" fmla="*/ 12 w 36"/>
                    <a:gd name="T5" fmla="*/ 150 h 540"/>
                    <a:gd name="T6" fmla="*/ 12 w 36"/>
                    <a:gd name="T7" fmla="*/ 228 h 540"/>
                    <a:gd name="T8" fmla="*/ 18 w 36"/>
                    <a:gd name="T9" fmla="*/ 306 h 540"/>
                    <a:gd name="T10" fmla="*/ 24 w 36"/>
                    <a:gd name="T11" fmla="*/ 378 h 540"/>
                    <a:gd name="T12" fmla="*/ 30 w 36"/>
                    <a:gd name="T13" fmla="*/ 444 h 540"/>
                    <a:gd name="T14" fmla="*/ 30 w 36"/>
                    <a:gd name="T15" fmla="*/ 498 h 540"/>
                    <a:gd name="T16" fmla="*/ 36 w 36"/>
                    <a:gd name="T17" fmla="*/ 522 h 540"/>
                    <a:gd name="T18" fmla="*/ 36 w 36"/>
                    <a:gd name="T19" fmla="*/ 540 h 5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6" h="540">
                      <a:moveTo>
                        <a:pt x="0" y="0"/>
                      </a:moveTo>
                      <a:lnTo>
                        <a:pt x="6" y="72"/>
                      </a:lnTo>
                      <a:lnTo>
                        <a:pt x="12" y="150"/>
                      </a:lnTo>
                      <a:lnTo>
                        <a:pt x="12" y="228"/>
                      </a:lnTo>
                      <a:lnTo>
                        <a:pt x="18" y="306"/>
                      </a:lnTo>
                      <a:lnTo>
                        <a:pt x="24" y="378"/>
                      </a:lnTo>
                      <a:lnTo>
                        <a:pt x="30" y="444"/>
                      </a:lnTo>
                      <a:lnTo>
                        <a:pt x="30" y="498"/>
                      </a:lnTo>
                      <a:lnTo>
                        <a:pt x="36" y="522"/>
                      </a:lnTo>
                      <a:lnTo>
                        <a:pt x="36" y="540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487" name="Freeform 751"/>
                <p:cNvSpPr>
                  <a:spLocks/>
                </p:cNvSpPr>
                <p:nvPr/>
              </p:nvSpPr>
              <p:spPr bwMode="auto">
                <a:xfrm>
                  <a:off x="1908" y="2466"/>
                  <a:ext cx="30" cy="48"/>
                </a:xfrm>
                <a:custGeom>
                  <a:avLst/>
                  <a:gdLst>
                    <a:gd name="T0" fmla="*/ 0 w 30"/>
                    <a:gd name="T1" fmla="*/ 42 h 48"/>
                    <a:gd name="T2" fmla="*/ 0 w 30"/>
                    <a:gd name="T3" fmla="*/ 48 h 48"/>
                    <a:gd name="T4" fmla="*/ 6 w 30"/>
                    <a:gd name="T5" fmla="*/ 48 h 48"/>
                    <a:gd name="T6" fmla="*/ 12 w 30"/>
                    <a:gd name="T7" fmla="*/ 42 h 48"/>
                    <a:gd name="T8" fmla="*/ 12 w 30"/>
                    <a:gd name="T9" fmla="*/ 30 h 48"/>
                    <a:gd name="T10" fmla="*/ 24 w 30"/>
                    <a:gd name="T11" fmla="*/ 12 h 48"/>
                    <a:gd name="T12" fmla="*/ 30 w 30"/>
                    <a:gd name="T13" fmla="*/ 0 h 48"/>
                    <a:gd name="T14" fmla="*/ 30 w 30"/>
                    <a:gd name="T15" fmla="*/ 0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30" h="48">
                      <a:moveTo>
                        <a:pt x="0" y="42"/>
                      </a:moveTo>
                      <a:lnTo>
                        <a:pt x="0" y="48"/>
                      </a:lnTo>
                      <a:lnTo>
                        <a:pt x="6" y="48"/>
                      </a:lnTo>
                      <a:lnTo>
                        <a:pt x="12" y="42"/>
                      </a:lnTo>
                      <a:lnTo>
                        <a:pt x="12" y="30"/>
                      </a:lnTo>
                      <a:lnTo>
                        <a:pt x="24" y="12"/>
                      </a:lnTo>
                      <a:lnTo>
                        <a:pt x="30" y="0"/>
                      </a:lnTo>
                      <a:lnTo>
                        <a:pt x="30" y="0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488" name="Freeform 752"/>
                <p:cNvSpPr>
                  <a:spLocks/>
                </p:cNvSpPr>
                <p:nvPr/>
              </p:nvSpPr>
              <p:spPr bwMode="auto">
                <a:xfrm>
                  <a:off x="1938" y="2466"/>
                  <a:ext cx="36" cy="84"/>
                </a:xfrm>
                <a:custGeom>
                  <a:avLst/>
                  <a:gdLst>
                    <a:gd name="T0" fmla="*/ 0 w 36"/>
                    <a:gd name="T1" fmla="*/ 0 h 84"/>
                    <a:gd name="T2" fmla="*/ 6 w 36"/>
                    <a:gd name="T3" fmla="*/ 6 h 84"/>
                    <a:gd name="T4" fmla="*/ 6 w 36"/>
                    <a:gd name="T5" fmla="*/ 18 h 84"/>
                    <a:gd name="T6" fmla="*/ 18 w 36"/>
                    <a:gd name="T7" fmla="*/ 42 h 84"/>
                    <a:gd name="T8" fmla="*/ 24 w 36"/>
                    <a:gd name="T9" fmla="*/ 72 h 84"/>
                    <a:gd name="T10" fmla="*/ 30 w 36"/>
                    <a:gd name="T11" fmla="*/ 78 h 84"/>
                    <a:gd name="T12" fmla="*/ 36 w 36"/>
                    <a:gd name="T13" fmla="*/ 84 h 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6" h="84">
                      <a:moveTo>
                        <a:pt x="0" y="0"/>
                      </a:moveTo>
                      <a:lnTo>
                        <a:pt x="6" y="6"/>
                      </a:lnTo>
                      <a:lnTo>
                        <a:pt x="6" y="18"/>
                      </a:lnTo>
                      <a:lnTo>
                        <a:pt x="18" y="42"/>
                      </a:lnTo>
                      <a:lnTo>
                        <a:pt x="24" y="72"/>
                      </a:lnTo>
                      <a:lnTo>
                        <a:pt x="30" y="78"/>
                      </a:lnTo>
                      <a:lnTo>
                        <a:pt x="36" y="84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489" name="Freeform 753"/>
                <p:cNvSpPr>
                  <a:spLocks/>
                </p:cNvSpPr>
                <p:nvPr/>
              </p:nvSpPr>
              <p:spPr bwMode="auto">
                <a:xfrm>
                  <a:off x="1974" y="2502"/>
                  <a:ext cx="36" cy="48"/>
                </a:xfrm>
                <a:custGeom>
                  <a:avLst/>
                  <a:gdLst>
                    <a:gd name="T0" fmla="*/ 0 w 36"/>
                    <a:gd name="T1" fmla="*/ 48 h 48"/>
                    <a:gd name="T2" fmla="*/ 6 w 36"/>
                    <a:gd name="T3" fmla="*/ 48 h 48"/>
                    <a:gd name="T4" fmla="*/ 18 w 36"/>
                    <a:gd name="T5" fmla="*/ 36 h 48"/>
                    <a:gd name="T6" fmla="*/ 30 w 36"/>
                    <a:gd name="T7" fmla="*/ 18 h 48"/>
                    <a:gd name="T8" fmla="*/ 36 w 36"/>
                    <a:gd name="T9" fmla="*/ 0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48">
                      <a:moveTo>
                        <a:pt x="0" y="48"/>
                      </a:moveTo>
                      <a:lnTo>
                        <a:pt x="6" y="48"/>
                      </a:lnTo>
                      <a:lnTo>
                        <a:pt x="18" y="36"/>
                      </a:lnTo>
                      <a:lnTo>
                        <a:pt x="30" y="18"/>
                      </a:lnTo>
                      <a:lnTo>
                        <a:pt x="36" y="0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490" name="Freeform 754"/>
                <p:cNvSpPr>
                  <a:spLocks/>
                </p:cNvSpPr>
                <p:nvPr/>
              </p:nvSpPr>
              <p:spPr bwMode="auto">
                <a:xfrm>
                  <a:off x="2010" y="2100"/>
                  <a:ext cx="36" cy="402"/>
                </a:xfrm>
                <a:custGeom>
                  <a:avLst/>
                  <a:gdLst>
                    <a:gd name="T0" fmla="*/ 0 w 36"/>
                    <a:gd name="T1" fmla="*/ 402 h 402"/>
                    <a:gd name="T2" fmla="*/ 6 w 36"/>
                    <a:gd name="T3" fmla="*/ 366 h 402"/>
                    <a:gd name="T4" fmla="*/ 6 w 36"/>
                    <a:gd name="T5" fmla="*/ 324 h 402"/>
                    <a:gd name="T6" fmla="*/ 12 w 36"/>
                    <a:gd name="T7" fmla="*/ 270 h 402"/>
                    <a:gd name="T8" fmla="*/ 18 w 36"/>
                    <a:gd name="T9" fmla="*/ 210 h 402"/>
                    <a:gd name="T10" fmla="*/ 24 w 36"/>
                    <a:gd name="T11" fmla="*/ 156 h 402"/>
                    <a:gd name="T12" fmla="*/ 24 w 36"/>
                    <a:gd name="T13" fmla="*/ 96 h 402"/>
                    <a:gd name="T14" fmla="*/ 30 w 36"/>
                    <a:gd name="T15" fmla="*/ 42 h 402"/>
                    <a:gd name="T16" fmla="*/ 36 w 36"/>
                    <a:gd name="T17" fmla="*/ 0 h 4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6" h="402">
                      <a:moveTo>
                        <a:pt x="0" y="402"/>
                      </a:moveTo>
                      <a:lnTo>
                        <a:pt x="6" y="366"/>
                      </a:lnTo>
                      <a:lnTo>
                        <a:pt x="6" y="324"/>
                      </a:lnTo>
                      <a:lnTo>
                        <a:pt x="12" y="270"/>
                      </a:lnTo>
                      <a:lnTo>
                        <a:pt x="18" y="210"/>
                      </a:lnTo>
                      <a:lnTo>
                        <a:pt x="24" y="156"/>
                      </a:lnTo>
                      <a:lnTo>
                        <a:pt x="24" y="96"/>
                      </a:lnTo>
                      <a:lnTo>
                        <a:pt x="30" y="42"/>
                      </a:lnTo>
                      <a:lnTo>
                        <a:pt x="36" y="0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491" name="Freeform 755"/>
                <p:cNvSpPr>
                  <a:spLocks/>
                </p:cNvSpPr>
                <p:nvPr/>
              </p:nvSpPr>
              <p:spPr bwMode="auto">
                <a:xfrm>
                  <a:off x="2046" y="1860"/>
                  <a:ext cx="36" cy="240"/>
                </a:xfrm>
                <a:custGeom>
                  <a:avLst/>
                  <a:gdLst>
                    <a:gd name="T0" fmla="*/ 0 w 36"/>
                    <a:gd name="T1" fmla="*/ 240 h 240"/>
                    <a:gd name="T2" fmla="*/ 6 w 36"/>
                    <a:gd name="T3" fmla="*/ 198 h 240"/>
                    <a:gd name="T4" fmla="*/ 12 w 36"/>
                    <a:gd name="T5" fmla="*/ 156 h 240"/>
                    <a:gd name="T6" fmla="*/ 12 w 36"/>
                    <a:gd name="T7" fmla="*/ 108 h 240"/>
                    <a:gd name="T8" fmla="*/ 18 w 36"/>
                    <a:gd name="T9" fmla="*/ 72 h 240"/>
                    <a:gd name="T10" fmla="*/ 24 w 36"/>
                    <a:gd name="T11" fmla="*/ 36 h 240"/>
                    <a:gd name="T12" fmla="*/ 30 w 36"/>
                    <a:gd name="T13" fmla="*/ 12 h 240"/>
                    <a:gd name="T14" fmla="*/ 30 w 36"/>
                    <a:gd name="T15" fmla="*/ 0 h 240"/>
                    <a:gd name="T16" fmla="*/ 36 w 36"/>
                    <a:gd name="T17" fmla="*/ 0 h 2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6" h="240">
                      <a:moveTo>
                        <a:pt x="0" y="240"/>
                      </a:moveTo>
                      <a:lnTo>
                        <a:pt x="6" y="198"/>
                      </a:lnTo>
                      <a:lnTo>
                        <a:pt x="12" y="156"/>
                      </a:lnTo>
                      <a:lnTo>
                        <a:pt x="12" y="108"/>
                      </a:lnTo>
                      <a:lnTo>
                        <a:pt x="18" y="72"/>
                      </a:lnTo>
                      <a:lnTo>
                        <a:pt x="24" y="36"/>
                      </a:lnTo>
                      <a:lnTo>
                        <a:pt x="30" y="12"/>
                      </a:lnTo>
                      <a:lnTo>
                        <a:pt x="30" y="0"/>
                      </a:lnTo>
                      <a:lnTo>
                        <a:pt x="36" y="0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492" name="Freeform 756"/>
                <p:cNvSpPr>
                  <a:spLocks/>
                </p:cNvSpPr>
                <p:nvPr/>
              </p:nvSpPr>
              <p:spPr bwMode="auto">
                <a:xfrm>
                  <a:off x="2082" y="1860"/>
                  <a:ext cx="30" cy="408"/>
                </a:xfrm>
                <a:custGeom>
                  <a:avLst/>
                  <a:gdLst>
                    <a:gd name="T0" fmla="*/ 0 w 30"/>
                    <a:gd name="T1" fmla="*/ 0 h 408"/>
                    <a:gd name="T2" fmla="*/ 0 w 30"/>
                    <a:gd name="T3" fmla="*/ 6 h 408"/>
                    <a:gd name="T4" fmla="*/ 6 w 30"/>
                    <a:gd name="T5" fmla="*/ 24 h 408"/>
                    <a:gd name="T6" fmla="*/ 6 w 30"/>
                    <a:gd name="T7" fmla="*/ 42 h 408"/>
                    <a:gd name="T8" fmla="*/ 6 w 30"/>
                    <a:gd name="T9" fmla="*/ 66 h 408"/>
                    <a:gd name="T10" fmla="*/ 12 w 30"/>
                    <a:gd name="T11" fmla="*/ 120 h 408"/>
                    <a:gd name="T12" fmla="*/ 12 w 30"/>
                    <a:gd name="T13" fmla="*/ 180 h 408"/>
                    <a:gd name="T14" fmla="*/ 18 w 30"/>
                    <a:gd name="T15" fmla="*/ 246 h 408"/>
                    <a:gd name="T16" fmla="*/ 24 w 30"/>
                    <a:gd name="T17" fmla="*/ 312 h 408"/>
                    <a:gd name="T18" fmla="*/ 24 w 30"/>
                    <a:gd name="T19" fmla="*/ 366 h 408"/>
                    <a:gd name="T20" fmla="*/ 30 w 30"/>
                    <a:gd name="T21" fmla="*/ 390 h 408"/>
                    <a:gd name="T22" fmla="*/ 30 w 30"/>
                    <a:gd name="T23" fmla="*/ 408 h 4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30" h="408">
                      <a:moveTo>
                        <a:pt x="0" y="0"/>
                      </a:moveTo>
                      <a:lnTo>
                        <a:pt x="0" y="6"/>
                      </a:lnTo>
                      <a:lnTo>
                        <a:pt x="6" y="24"/>
                      </a:lnTo>
                      <a:lnTo>
                        <a:pt x="6" y="42"/>
                      </a:lnTo>
                      <a:lnTo>
                        <a:pt x="6" y="66"/>
                      </a:lnTo>
                      <a:lnTo>
                        <a:pt x="12" y="120"/>
                      </a:lnTo>
                      <a:lnTo>
                        <a:pt x="12" y="180"/>
                      </a:lnTo>
                      <a:lnTo>
                        <a:pt x="18" y="246"/>
                      </a:lnTo>
                      <a:lnTo>
                        <a:pt x="24" y="312"/>
                      </a:lnTo>
                      <a:lnTo>
                        <a:pt x="24" y="366"/>
                      </a:lnTo>
                      <a:lnTo>
                        <a:pt x="30" y="390"/>
                      </a:lnTo>
                      <a:lnTo>
                        <a:pt x="30" y="408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493" name="Freeform 757"/>
                <p:cNvSpPr>
                  <a:spLocks/>
                </p:cNvSpPr>
                <p:nvPr/>
              </p:nvSpPr>
              <p:spPr bwMode="auto">
                <a:xfrm>
                  <a:off x="2112" y="2268"/>
                  <a:ext cx="36" cy="102"/>
                </a:xfrm>
                <a:custGeom>
                  <a:avLst/>
                  <a:gdLst>
                    <a:gd name="T0" fmla="*/ 0 w 36"/>
                    <a:gd name="T1" fmla="*/ 0 h 102"/>
                    <a:gd name="T2" fmla="*/ 6 w 36"/>
                    <a:gd name="T3" fmla="*/ 36 h 102"/>
                    <a:gd name="T4" fmla="*/ 18 w 36"/>
                    <a:gd name="T5" fmla="*/ 72 h 102"/>
                    <a:gd name="T6" fmla="*/ 30 w 36"/>
                    <a:gd name="T7" fmla="*/ 96 h 102"/>
                    <a:gd name="T8" fmla="*/ 30 w 36"/>
                    <a:gd name="T9" fmla="*/ 102 h 102"/>
                    <a:gd name="T10" fmla="*/ 36 w 36"/>
                    <a:gd name="T11" fmla="*/ 102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6" h="102">
                      <a:moveTo>
                        <a:pt x="0" y="0"/>
                      </a:moveTo>
                      <a:lnTo>
                        <a:pt x="6" y="36"/>
                      </a:lnTo>
                      <a:lnTo>
                        <a:pt x="18" y="72"/>
                      </a:lnTo>
                      <a:lnTo>
                        <a:pt x="30" y="96"/>
                      </a:lnTo>
                      <a:lnTo>
                        <a:pt x="30" y="102"/>
                      </a:lnTo>
                      <a:lnTo>
                        <a:pt x="36" y="102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494" name="Freeform 758"/>
                <p:cNvSpPr>
                  <a:spLocks/>
                </p:cNvSpPr>
                <p:nvPr/>
              </p:nvSpPr>
              <p:spPr bwMode="auto">
                <a:xfrm>
                  <a:off x="2148" y="2238"/>
                  <a:ext cx="36" cy="132"/>
                </a:xfrm>
                <a:custGeom>
                  <a:avLst/>
                  <a:gdLst>
                    <a:gd name="T0" fmla="*/ 0 w 36"/>
                    <a:gd name="T1" fmla="*/ 132 h 132"/>
                    <a:gd name="T2" fmla="*/ 6 w 36"/>
                    <a:gd name="T3" fmla="*/ 126 h 132"/>
                    <a:gd name="T4" fmla="*/ 6 w 36"/>
                    <a:gd name="T5" fmla="*/ 114 h 132"/>
                    <a:gd name="T6" fmla="*/ 12 w 36"/>
                    <a:gd name="T7" fmla="*/ 96 h 132"/>
                    <a:gd name="T8" fmla="*/ 18 w 36"/>
                    <a:gd name="T9" fmla="*/ 72 h 132"/>
                    <a:gd name="T10" fmla="*/ 24 w 36"/>
                    <a:gd name="T11" fmla="*/ 30 h 132"/>
                    <a:gd name="T12" fmla="*/ 30 w 36"/>
                    <a:gd name="T13" fmla="*/ 12 h 132"/>
                    <a:gd name="T14" fmla="*/ 36 w 36"/>
                    <a:gd name="T15" fmla="*/ 0 h 1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36" h="132">
                      <a:moveTo>
                        <a:pt x="0" y="132"/>
                      </a:moveTo>
                      <a:lnTo>
                        <a:pt x="6" y="126"/>
                      </a:lnTo>
                      <a:lnTo>
                        <a:pt x="6" y="114"/>
                      </a:lnTo>
                      <a:lnTo>
                        <a:pt x="12" y="96"/>
                      </a:lnTo>
                      <a:lnTo>
                        <a:pt x="18" y="72"/>
                      </a:lnTo>
                      <a:lnTo>
                        <a:pt x="24" y="30"/>
                      </a:lnTo>
                      <a:lnTo>
                        <a:pt x="30" y="12"/>
                      </a:lnTo>
                      <a:lnTo>
                        <a:pt x="36" y="0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495" name="Freeform 759"/>
                <p:cNvSpPr>
                  <a:spLocks/>
                </p:cNvSpPr>
                <p:nvPr/>
              </p:nvSpPr>
              <p:spPr bwMode="auto">
                <a:xfrm>
                  <a:off x="2184" y="2190"/>
                  <a:ext cx="36" cy="48"/>
                </a:xfrm>
                <a:custGeom>
                  <a:avLst/>
                  <a:gdLst>
                    <a:gd name="T0" fmla="*/ 0 w 36"/>
                    <a:gd name="T1" fmla="*/ 48 h 48"/>
                    <a:gd name="T2" fmla="*/ 6 w 36"/>
                    <a:gd name="T3" fmla="*/ 30 h 48"/>
                    <a:gd name="T4" fmla="*/ 18 w 36"/>
                    <a:gd name="T5" fmla="*/ 6 h 48"/>
                    <a:gd name="T6" fmla="*/ 30 w 36"/>
                    <a:gd name="T7" fmla="*/ 0 h 48"/>
                    <a:gd name="T8" fmla="*/ 30 w 36"/>
                    <a:gd name="T9" fmla="*/ 0 h 48"/>
                    <a:gd name="T10" fmla="*/ 36 w 36"/>
                    <a:gd name="T11" fmla="*/ 6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6" h="48">
                      <a:moveTo>
                        <a:pt x="0" y="48"/>
                      </a:moveTo>
                      <a:lnTo>
                        <a:pt x="6" y="30"/>
                      </a:lnTo>
                      <a:lnTo>
                        <a:pt x="18" y="6"/>
                      </a:lnTo>
                      <a:lnTo>
                        <a:pt x="30" y="0"/>
                      </a:lnTo>
                      <a:lnTo>
                        <a:pt x="30" y="0"/>
                      </a:lnTo>
                      <a:lnTo>
                        <a:pt x="36" y="6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496" name="Freeform 760"/>
                <p:cNvSpPr>
                  <a:spLocks/>
                </p:cNvSpPr>
                <p:nvPr/>
              </p:nvSpPr>
              <p:spPr bwMode="auto">
                <a:xfrm>
                  <a:off x="2220" y="2196"/>
                  <a:ext cx="36" cy="234"/>
                </a:xfrm>
                <a:custGeom>
                  <a:avLst/>
                  <a:gdLst>
                    <a:gd name="T0" fmla="*/ 0 w 36"/>
                    <a:gd name="T1" fmla="*/ 0 h 234"/>
                    <a:gd name="T2" fmla="*/ 6 w 36"/>
                    <a:gd name="T3" fmla="*/ 18 h 234"/>
                    <a:gd name="T4" fmla="*/ 12 w 36"/>
                    <a:gd name="T5" fmla="*/ 42 h 234"/>
                    <a:gd name="T6" fmla="*/ 12 w 36"/>
                    <a:gd name="T7" fmla="*/ 72 h 234"/>
                    <a:gd name="T8" fmla="*/ 18 w 36"/>
                    <a:gd name="T9" fmla="*/ 102 h 234"/>
                    <a:gd name="T10" fmla="*/ 30 w 36"/>
                    <a:gd name="T11" fmla="*/ 174 h 234"/>
                    <a:gd name="T12" fmla="*/ 30 w 36"/>
                    <a:gd name="T13" fmla="*/ 204 h 234"/>
                    <a:gd name="T14" fmla="*/ 36 w 36"/>
                    <a:gd name="T15" fmla="*/ 234 h 2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36" h="234">
                      <a:moveTo>
                        <a:pt x="0" y="0"/>
                      </a:moveTo>
                      <a:lnTo>
                        <a:pt x="6" y="18"/>
                      </a:lnTo>
                      <a:lnTo>
                        <a:pt x="12" y="42"/>
                      </a:lnTo>
                      <a:lnTo>
                        <a:pt x="12" y="72"/>
                      </a:lnTo>
                      <a:lnTo>
                        <a:pt x="18" y="102"/>
                      </a:lnTo>
                      <a:lnTo>
                        <a:pt x="30" y="174"/>
                      </a:lnTo>
                      <a:lnTo>
                        <a:pt x="30" y="204"/>
                      </a:lnTo>
                      <a:lnTo>
                        <a:pt x="36" y="234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497" name="Freeform 761"/>
                <p:cNvSpPr>
                  <a:spLocks/>
                </p:cNvSpPr>
                <p:nvPr/>
              </p:nvSpPr>
              <p:spPr bwMode="auto">
                <a:xfrm>
                  <a:off x="2256" y="2430"/>
                  <a:ext cx="30" cy="156"/>
                </a:xfrm>
                <a:custGeom>
                  <a:avLst/>
                  <a:gdLst>
                    <a:gd name="T0" fmla="*/ 0 w 30"/>
                    <a:gd name="T1" fmla="*/ 0 h 156"/>
                    <a:gd name="T2" fmla="*/ 6 w 30"/>
                    <a:gd name="T3" fmla="*/ 48 h 156"/>
                    <a:gd name="T4" fmla="*/ 12 w 30"/>
                    <a:gd name="T5" fmla="*/ 96 h 156"/>
                    <a:gd name="T6" fmla="*/ 18 w 30"/>
                    <a:gd name="T7" fmla="*/ 120 h 156"/>
                    <a:gd name="T8" fmla="*/ 24 w 30"/>
                    <a:gd name="T9" fmla="*/ 138 h 156"/>
                    <a:gd name="T10" fmla="*/ 24 w 30"/>
                    <a:gd name="T11" fmla="*/ 150 h 156"/>
                    <a:gd name="T12" fmla="*/ 30 w 30"/>
                    <a:gd name="T13" fmla="*/ 156 h 1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0" h="156">
                      <a:moveTo>
                        <a:pt x="0" y="0"/>
                      </a:moveTo>
                      <a:lnTo>
                        <a:pt x="6" y="48"/>
                      </a:lnTo>
                      <a:lnTo>
                        <a:pt x="12" y="96"/>
                      </a:lnTo>
                      <a:lnTo>
                        <a:pt x="18" y="120"/>
                      </a:lnTo>
                      <a:lnTo>
                        <a:pt x="24" y="138"/>
                      </a:lnTo>
                      <a:lnTo>
                        <a:pt x="24" y="150"/>
                      </a:lnTo>
                      <a:lnTo>
                        <a:pt x="30" y="156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498" name="Freeform 762"/>
                <p:cNvSpPr>
                  <a:spLocks/>
                </p:cNvSpPr>
                <p:nvPr/>
              </p:nvSpPr>
              <p:spPr bwMode="auto">
                <a:xfrm>
                  <a:off x="2286" y="2490"/>
                  <a:ext cx="36" cy="96"/>
                </a:xfrm>
                <a:custGeom>
                  <a:avLst/>
                  <a:gdLst>
                    <a:gd name="T0" fmla="*/ 0 w 36"/>
                    <a:gd name="T1" fmla="*/ 96 h 96"/>
                    <a:gd name="T2" fmla="*/ 0 w 36"/>
                    <a:gd name="T3" fmla="*/ 96 h 96"/>
                    <a:gd name="T4" fmla="*/ 6 w 36"/>
                    <a:gd name="T5" fmla="*/ 90 h 96"/>
                    <a:gd name="T6" fmla="*/ 18 w 36"/>
                    <a:gd name="T7" fmla="*/ 66 h 96"/>
                    <a:gd name="T8" fmla="*/ 30 w 36"/>
                    <a:gd name="T9" fmla="*/ 36 h 96"/>
                    <a:gd name="T10" fmla="*/ 36 w 36"/>
                    <a:gd name="T11" fmla="*/ 0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6" h="96">
                      <a:moveTo>
                        <a:pt x="0" y="96"/>
                      </a:moveTo>
                      <a:lnTo>
                        <a:pt x="0" y="96"/>
                      </a:lnTo>
                      <a:lnTo>
                        <a:pt x="6" y="90"/>
                      </a:lnTo>
                      <a:lnTo>
                        <a:pt x="18" y="66"/>
                      </a:lnTo>
                      <a:lnTo>
                        <a:pt x="30" y="36"/>
                      </a:lnTo>
                      <a:lnTo>
                        <a:pt x="36" y="0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499" name="Freeform 763"/>
                <p:cNvSpPr>
                  <a:spLocks/>
                </p:cNvSpPr>
                <p:nvPr/>
              </p:nvSpPr>
              <p:spPr bwMode="auto">
                <a:xfrm>
                  <a:off x="2322" y="1872"/>
                  <a:ext cx="36" cy="618"/>
                </a:xfrm>
                <a:custGeom>
                  <a:avLst/>
                  <a:gdLst>
                    <a:gd name="T0" fmla="*/ 0 w 36"/>
                    <a:gd name="T1" fmla="*/ 618 h 618"/>
                    <a:gd name="T2" fmla="*/ 0 w 36"/>
                    <a:gd name="T3" fmla="*/ 594 h 618"/>
                    <a:gd name="T4" fmla="*/ 6 w 36"/>
                    <a:gd name="T5" fmla="*/ 558 h 618"/>
                    <a:gd name="T6" fmla="*/ 6 w 36"/>
                    <a:gd name="T7" fmla="*/ 516 h 618"/>
                    <a:gd name="T8" fmla="*/ 6 w 36"/>
                    <a:gd name="T9" fmla="*/ 474 h 618"/>
                    <a:gd name="T10" fmla="*/ 12 w 36"/>
                    <a:gd name="T11" fmla="*/ 372 h 618"/>
                    <a:gd name="T12" fmla="*/ 18 w 36"/>
                    <a:gd name="T13" fmla="*/ 264 h 618"/>
                    <a:gd name="T14" fmla="*/ 24 w 36"/>
                    <a:gd name="T15" fmla="*/ 162 h 618"/>
                    <a:gd name="T16" fmla="*/ 24 w 36"/>
                    <a:gd name="T17" fmla="*/ 120 h 618"/>
                    <a:gd name="T18" fmla="*/ 24 w 36"/>
                    <a:gd name="T19" fmla="*/ 78 h 618"/>
                    <a:gd name="T20" fmla="*/ 30 w 36"/>
                    <a:gd name="T21" fmla="*/ 48 h 618"/>
                    <a:gd name="T22" fmla="*/ 30 w 36"/>
                    <a:gd name="T23" fmla="*/ 24 h 618"/>
                    <a:gd name="T24" fmla="*/ 36 w 36"/>
                    <a:gd name="T25" fmla="*/ 6 h 618"/>
                    <a:gd name="T26" fmla="*/ 36 w 36"/>
                    <a:gd name="T27" fmla="*/ 0 h 6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6" h="618">
                      <a:moveTo>
                        <a:pt x="0" y="618"/>
                      </a:moveTo>
                      <a:lnTo>
                        <a:pt x="0" y="594"/>
                      </a:lnTo>
                      <a:lnTo>
                        <a:pt x="6" y="558"/>
                      </a:lnTo>
                      <a:lnTo>
                        <a:pt x="6" y="516"/>
                      </a:lnTo>
                      <a:lnTo>
                        <a:pt x="6" y="474"/>
                      </a:lnTo>
                      <a:lnTo>
                        <a:pt x="12" y="372"/>
                      </a:lnTo>
                      <a:lnTo>
                        <a:pt x="18" y="264"/>
                      </a:lnTo>
                      <a:lnTo>
                        <a:pt x="24" y="162"/>
                      </a:lnTo>
                      <a:lnTo>
                        <a:pt x="24" y="120"/>
                      </a:lnTo>
                      <a:lnTo>
                        <a:pt x="24" y="78"/>
                      </a:lnTo>
                      <a:lnTo>
                        <a:pt x="30" y="48"/>
                      </a:lnTo>
                      <a:lnTo>
                        <a:pt x="30" y="24"/>
                      </a:lnTo>
                      <a:lnTo>
                        <a:pt x="36" y="6"/>
                      </a:lnTo>
                      <a:lnTo>
                        <a:pt x="36" y="0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500" name="Freeform 764"/>
                <p:cNvSpPr>
                  <a:spLocks/>
                </p:cNvSpPr>
                <p:nvPr/>
              </p:nvSpPr>
              <p:spPr bwMode="auto">
                <a:xfrm>
                  <a:off x="2358" y="1872"/>
                  <a:ext cx="36" cy="618"/>
                </a:xfrm>
                <a:custGeom>
                  <a:avLst/>
                  <a:gdLst>
                    <a:gd name="T0" fmla="*/ 0 w 36"/>
                    <a:gd name="T1" fmla="*/ 0 h 618"/>
                    <a:gd name="T2" fmla="*/ 0 w 36"/>
                    <a:gd name="T3" fmla="*/ 6 h 618"/>
                    <a:gd name="T4" fmla="*/ 6 w 36"/>
                    <a:gd name="T5" fmla="*/ 24 h 618"/>
                    <a:gd name="T6" fmla="*/ 6 w 36"/>
                    <a:gd name="T7" fmla="*/ 54 h 618"/>
                    <a:gd name="T8" fmla="*/ 6 w 36"/>
                    <a:gd name="T9" fmla="*/ 90 h 618"/>
                    <a:gd name="T10" fmla="*/ 12 w 36"/>
                    <a:gd name="T11" fmla="*/ 132 h 618"/>
                    <a:gd name="T12" fmla="*/ 12 w 36"/>
                    <a:gd name="T13" fmla="*/ 180 h 618"/>
                    <a:gd name="T14" fmla="*/ 18 w 36"/>
                    <a:gd name="T15" fmla="*/ 282 h 618"/>
                    <a:gd name="T16" fmla="*/ 24 w 36"/>
                    <a:gd name="T17" fmla="*/ 396 h 618"/>
                    <a:gd name="T18" fmla="*/ 24 w 36"/>
                    <a:gd name="T19" fmla="*/ 444 h 618"/>
                    <a:gd name="T20" fmla="*/ 24 w 36"/>
                    <a:gd name="T21" fmla="*/ 492 h 618"/>
                    <a:gd name="T22" fmla="*/ 30 w 36"/>
                    <a:gd name="T23" fmla="*/ 534 h 618"/>
                    <a:gd name="T24" fmla="*/ 30 w 36"/>
                    <a:gd name="T25" fmla="*/ 570 h 618"/>
                    <a:gd name="T26" fmla="*/ 36 w 36"/>
                    <a:gd name="T27" fmla="*/ 600 h 618"/>
                    <a:gd name="T28" fmla="*/ 36 w 36"/>
                    <a:gd name="T29" fmla="*/ 618 h 6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36" h="618">
                      <a:moveTo>
                        <a:pt x="0" y="0"/>
                      </a:moveTo>
                      <a:lnTo>
                        <a:pt x="0" y="6"/>
                      </a:lnTo>
                      <a:lnTo>
                        <a:pt x="6" y="24"/>
                      </a:lnTo>
                      <a:lnTo>
                        <a:pt x="6" y="54"/>
                      </a:lnTo>
                      <a:lnTo>
                        <a:pt x="6" y="90"/>
                      </a:lnTo>
                      <a:lnTo>
                        <a:pt x="12" y="132"/>
                      </a:lnTo>
                      <a:lnTo>
                        <a:pt x="12" y="180"/>
                      </a:lnTo>
                      <a:lnTo>
                        <a:pt x="18" y="282"/>
                      </a:lnTo>
                      <a:lnTo>
                        <a:pt x="24" y="396"/>
                      </a:lnTo>
                      <a:lnTo>
                        <a:pt x="24" y="444"/>
                      </a:lnTo>
                      <a:lnTo>
                        <a:pt x="24" y="492"/>
                      </a:lnTo>
                      <a:lnTo>
                        <a:pt x="30" y="534"/>
                      </a:lnTo>
                      <a:lnTo>
                        <a:pt x="30" y="570"/>
                      </a:lnTo>
                      <a:lnTo>
                        <a:pt x="36" y="600"/>
                      </a:lnTo>
                      <a:lnTo>
                        <a:pt x="36" y="618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501" name="Freeform 765"/>
                <p:cNvSpPr>
                  <a:spLocks/>
                </p:cNvSpPr>
                <p:nvPr/>
              </p:nvSpPr>
              <p:spPr bwMode="auto">
                <a:xfrm>
                  <a:off x="2394" y="2268"/>
                  <a:ext cx="36" cy="228"/>
                </a:xfrm>
                <a:custGeom>
                  <a:avLst/>
                  <a:gdLst>
                    <a:gd name="T0" fmla="*/ 0 w 36"/>
                    <a:gd name="T1" fmla="*/ 222 h 228"/>
                    <a:gd name="T2" fmla="*/ 0 w 36"/>
                    <a:gd name="T3" fmla="*/ 228 h 228"/>
                    <a:gd name="T4" fmla="*/ 6 w 36"/>
                    <a:gd name="T5" fmla="*/ 228 h 228"/>
                    <a:gd name="T6" fmla="*/ 6 w 36"/>
                    <a:gd name="T7" fmla="*/ 222 h 228"/>
                    <a:gd name="T8" fmla="*/ 12 w 36"/>
                    <a:gd name="T9" fmla="*/ 210 h 228"/>
                    <a:gd name="T10" fmla="*/ 12 w 36"/>
                    <a:gd name="T11" fmla="*/ 192 h 228"/>
                    <a:gd name="T12" fmla="*/ 12 w 36"/>
                    <a:gd name="T13" fmla="*/ 174 h 228"/>
                    <a:gd name="T14" fmla="*/ 18 w 36"/>
                    <a:gd name="T15" fmla="*/ 126 h 228"/>
                    <a:gd name="T16" fmla="*/ 24 w 36"/>
                    <a:gd name="T17" fmla="*/ 78 h 228"/>
                    <a:gd name="T18" fmla="*/ 30 w 36"/>
                    <a:gd name="T19" fmla="*/ 36 h 228"/>
                    <a:gd name="T20" fmla="*/ 30 w 36"/>
                    <a:gd name="T21" fmla="*/ 18 h 228"/>
                    <a:gd name="T22" fmla="*/ 30 w 36"/>
                    <a:gd name="T23" fmla="*/ 6 h 228"/>
                    <a:gd name="T24" fmla="*/ 36 w 36"/>
                    <a:gd name="T25" fmla="*/ 0 h 228"/>
                    <a:gd name="T26" fmla="*/ 36 w 36"/>
                    <a:gd name="T27" fmla="*/ 0 h 2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6" h="228">
                      <a:moveTo>
                        <a:pt x="0" y="222"/>
                      </a:moveTo>
                      <a:lnTo>
                        <a:pt x="0" y="228"/>
                      </a:lnTo>
                      <a:lnTo>
                        <a:pt x="6" y="228"/>
                      </a:lnTo>
                      <a:lnTo>
                        <a:pt x="6" y="222"/>
                      </a:lnTo>
                      <a:lnTo>
                        <a:pt x="12" y="210"/>
                      </a:lnTo>
                      <a:lnTo>
                        <a:pt x="12" y="192"/>
                      </a:lnTo>
                      <a:lnTo>
                        <a:pt x="12" y="174"/>
                      </a:lnTo>
                      <a:lnTo>
                        <a:pt x="18" y="126"/>
                      </a:lnTo>
                      <a:lnTo>
                        <a:pt x="24" y="78"/>
                      </a:lnTo>
                      <a:lnTo>
                        <a:pt x="30" y="36"/>
                      </a:lnTo>
                      <a:lnTo>
                        <a:pt x="30" y="18"/>
                      </a:lnTo>
                      <a:lnTo>
                        <a:pt x="30" y="6"/>
                      </a:lnTo>
                      <a:lnTo>
                        <a:pt x="36" y="0"/>
                      </a:lnTo>
                      <a:lnTo>
                        <a:pt x="36" y="0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502" name="Freeform 766"/>
                <p:cNvSpPr>
                  <a:spLocks/>
                </p:cNvSpPr>
                <p:nvPr/>
              </p:nvSpPr>
              <p:spPr bwMode="auto">
                <a:xfrm>
                  <a:off x="2430" y="2268"/>
                  <a:ext cx="30" cy="372"/>
                </a:xfrm>
                <a:custGeom>
                  <a:avLst/>
                  <a:gdLst>
                    <a:gd name="T0" fmla="*/ 0 w 30"/>
                    <a:gd name="T1" fmla="*/ 0 h 372"/>
                    <a:gd name="T2" fmla="*/ 0 w 30"/>
                    <a:gd name="T3" fmla="*/ 6 h 372"/>
                    <a:gd name="T4" fmla="*/ 6 w 30"/>
                    <a:gd name="T5" fmla="*/ 24 h 372"/>
                    <a:gd name="T6" fmla="*/ 6 w 30"/>
                    <a:gd name="T7" fmla="*/ 42 h 372"/>
                    <a:gd name="T8" fmla="*/ 6 w 30"/>
                    <a:gd name="T9" fmla="*/ 66 h 372"/>
                    <a:gd name="T10" fmla="*/ 12 w 30"/>
                    <a:gd name="T11" fmla="*/ 120 h 372"/>
                    <a:gd name="T12" fmla="*/ 12 w 30"/>
                    <a:gd name="T13" fmla="*/ 186 h 372"/>
                    <a:gd name="T14" fmla="*/ 18 w 30"/>
                    <a:gd name="T15" fmla="*/ 252 h 372"/>
                    <a:gd name="T16" fmla="*/ 24 w 30"/>
                    <a:gd name="T17" fmla="*/ 306 h 372"/>
                    <a:gd name="T18" fmla="*/ 24 w 30"/>
                    <a:gd name="T19" fmla="*/ 330 h 372"/>
                    <a:gd name="T20" fmla="*/ 24 w 30"/>
                    <a:gd name="T21" fmla="*/ 348 h 372"/>
                    <a:gd name="T22" fmla="*/ 30 w 30"/>
                    <a:gd name="T23" fmla="*/ 366 h 372"/>
                    <a:gd name="T24" fmla="*/ 30 w 30"/>
                    <a:gd name="T25" fmla="*/ 372 h 3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0" h="372">
                      <a:moveTo>
                        <a:pt x="0" y="0"/>
                      </a:moveTo>
                      <a:lnTo>
                        <a:pt x="0" y="6"/>
                      </a:lnTo>
                      <a:lnTo>
                        <a:pt x="6" y="24"/>
                      </a:lnTo>
                      <a:lnTo>
                        <a:pt x="6" y="42"/>
                      </a:lnTo>
                      <a:lnTo>
                        <a:pt x="6" y="66"/>
                      </a:lnTo>
                      <a:lnTo>
                        <a:pt x="12" y="120"/>
                      </a:lnTo>
                      <a:lnTo>
                        <a:pt x="12" y="186"/>
                      </a:lnTo>
                      <a:lnTo>
                        <a:pt x="18" y="252"/>
                      </a:lnTo>
                      <a:lnTo>
                        <a:pt x="24" y="306"/>
                      </a:lnTo>
                      <a:lnTo>
                        <a:pt x="24" y="330"/>
                      </a:lnTo>
                      <a:lnTo>
                        <a:pt x="24" y="348"/>
                      </a:lnTo>
                      <a:lnTo>
                        <a:pt x="30" y="366"/>
                      </a:lnTo>
                      <a:lnTo>
                        <a:pt x="30" y="372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503" name="Freeform 767"/>
                <p:cNvSpPr>
                  <a:spLocks/>
                </p:cNvSpPr>
                <p:nvPr/>
              </p:nvSpPr>
              <p:spPr bwMode="auto">
                <a:xfrm>
                  <a:off x="2460" y="2400"/>
                  <a:ext cx="36" cy="240"/>
                </a:xfrm>
                <a:custGeom>
                  <a:avLst/>
                  <a:gdLst>
                    <a:gd name="T0" fmla="*/ 0 w 36"/>
                    <a:gd name="T1" fmla="*/ 240 h 240"/>
                    <a:gd name="T2" fmla="*/ 6 w 36"/>
                    <a:gd name="T3" fmla="*/ 240 h 240"/>
                    <a:gd name="T4" fmla="*/ 6 w 36"/>
                    <a:gd name="T5" fmla="*/ 228 h 240"/>
                    <a:gd name="T6" fmla="*/ 12 w 36"/>
                    <a:gd name="T7" fmla="*/ 204 h 240"/>
                    <a:gd name="T8" fmla="*/ 18 w 36"/>
                    <a:gd name="T9" fmla="*/ 174 h 240"/>
                    <a:gd name="T10" fmla="*/ 24 w 36"/>
                    <a:gd name="T11" fmla="*/ 132 h 240"/>
                    <a:gd name="T12" fmla="*/ 24 w 36"/>
                    <a:gd name="T13" fmla="*/ 90 h 240"/>
                    <a:gd name="T14" fmla="*/ 36 w 36"/>
                    <a:gd name="T15" fmla="*/ 0 h 2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36" h="240">
                      <a:moveTo>
                        <a:pt x="0" y="240"/>
                      </a:moveTo>
                      <a:lnTo>
                        <a:pt x="6" y="240"/>
                      </a:lnTo>
                      <a:lnTo>
                        <a:pt x="6" y="228"/>
                      </a:lnTo>
                      <a:lnTo>
                        <a:pt x="12" y="204"/>
                      </a:lnTo>
                      <a:lnTo>
                        <a:pt x="18" y="174"/>
                      </a:lnTo>
                      <a:lnTo>
                        <a:pt x="24" y="132"/>
                      </a:lnTo>
                      <a:lnTo>
                        <a:pt x="24" y="90"/>
                      </a:lnTo>
                      <a:lnTo>
                        <a:pt x="36" y="0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504" name="Freeform 768"/>
                <p:cNvSpPr>
                  <a:spLocks/>
                </p:cNvSpPr>
                <p:nvPr/>
              </p:nvSpPr>
              <p:spPr bwMode="auto">
                <a:xfrm>
                  <a:off x="2496" y="1932"/>
                  <a:ext cx="36" cy="468"/>
                </a:xfrm>
                <a:custGeom>
                  <a:avLst/>
                  <a:gdLst>
                    <a:gd name="T0" fmla="*/ 0 w 36"/>
                    <a:gd name="T1" fmla="*/ 468 h 468"/>
                    <a:gd name="T2" fmla="*/ 6 w 36"/>
                    <a:gd name="T3" fmla="*/ 414 h 468"/>
                    <a:gd name="T4" fmla="*/ 6 w 36"/>
                    <a:gd name="T5" fmla="*/ 354 h 468"/>
                    <a:gd name="T6" fmla="*/ 12 w 36"/>
                    <a:gd name="T7" fmla="*/ 282 h 468"/>
                    <a:gd name="T8" fmla="*/ 18 w 36"/>
                    <a:gd name="T9" fmla="*/ 216 h 468"/>
                    <a:gd name="T10" fmla="*/ 24 w 36"/>
                    <a:gd name="T11" fmla="*/ 144 h 468"/>
                    <a:gd name="T12" fmla="*/ 24 w 36"/>
                    <a:gd name="T13" fmla="*/ 84 h 468"/>
                    <a:gd name="T14" fmla="*/ 30 w 36"/>
                    <a:gd name="T15" fmla="*/ 36 h 468"/>
                    <a:gd name="T16" fmla="*/ 36 w 36"/>
                    <a:gd name="T17" fmla="*/ 12 h 468"/>
                    <a:gd name="T18" fmla="*/ 36 w 36"/>
                    <a:gd name="T19" fmla="*/ 0 h 4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6" h="468">
                      <a:moveTo>
                        <a:pt x="0" y="468"/>
                      </a:moveTo>
                      <a:lnTo>
                        <a:pt x="6" y="414"/>
                      </a:lnTo>
                      <a:lnTo>
                        <a:pt x="6" y="354"/>
                      </a:lnTo>
                      <a:lnTo>
                        <a:pt x="12" y="282"/>
                      </a:lnTo>
                      <a:lnTo>
                        <a:pt x="18" y="216"/>
                      </a:lnTo>
                      <a:lnTo>
                        <a:pt x="24" y="144"/>
                      </a:lnTo>
                      <a:lnTo>
                        <a:pt x="24" y="84"/>
                      </a:lnTo>
                      <a:lnTo>
                        <a:pt x="30" y="36"/>
                      </a:lnTo>
                      <a:lnTo>
                        <a:pt x="36" y="12"/>
                      </a:lnTo>
                      <a:lnTo>
                        <a:pt x="36" y="0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505" name="Freeform 769"/>
                <p:cNvSpPr>
                  <a:spLocks/>
                </p:cNvSpPr>
                <p:nvPr/>
              </p:nvSpPr>
              <p:spPr bwMode="auto">
                <a:xfrm>
                  <a:off x="2532" y="1920"/>
                  <a:ext cx="36" cy="96"/>
                </a:xfrm>
                <a:custGeom>
                  <a:avLst/>
                  <a:gdLst>
                    <a:gd name="T0" fmla="*/ 0 w 36"/>
                    <a:gd name="T1" fmla="*/ 12 h 96"/>
                    <a:gd name="T2" fmla="*/ 6 w 36"/>
                    <a:gd name="T3" fmla="*/ 0 h 96"/>
                    <a:gd name="T4" fmla="*/ 6 w 36"/>
                    <a:gd name="T5" fmla="*/ 0 h 96"/>
                    <a:gd name="T6" fmla="*/ 12 w 36"/>
                    <a:gd name="T7" fmla="*/ 12 h 96"/>
                    <a:gd name="T8" fmla="*/ 18 w 36"/>
                    <a:gd name="T9" fmla="*/ 24 h 96"/>
                    <a:gd name="T10" fmla="*/ 30 w 36"/>
                    <a:gd name="T11" fmla="*/ 60 h 96"/>
                    <a:gd name="T12" fmla="*/ 30 w 36"/>
                    <a:gd name="T13" fmla="*/ 78 h 96"/>
                    <a:gd name="T14" fmla="*/ 36 w 36"/>
                    <a:gd name="T15" fmla="*/ 96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36" h="96">
                      <a:moveTo>
                        <a:pt x="0" y="12"/>
                      </a:move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2" y="12"/>
                      </a:lnTo>
                      <a:lnTo>
                        <a:pt x="18" y="24"/>
                      </a:lnTo>
                      <a:lnTo>
                        <a:pt x="30" y="60"/>
                      </a:lnTo>
                      <a:lnTo>
                        <a:pt x="30" y="78"/>
                      </a:lnTo>
                      <a:lnTo>
                        <a:pt x="36" y="96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506" name="Freeform 770"/>
                <p:cNvSpPr>
                  <a:spLocks/>
                </p:cNvSpPr>
                <p:nvPr/>
              </p:nvSpPr>
              <p:spPr bwMode="auto">
                <a:xfrm>
                  <a:off x="2568" y="2016"/>
                  <a:ext cx="36" cy="216"/>
                </a:xfrm>
                <a:custGeom>
                  <a:avLst/>
                  <a:gdLst>
                    <a:gd name="T0" fmla="*/ 0 w 36"/>
                    <a:gd name="T1" fmla="*/ 0 h 216"/>
                    <a:gd name="T2" fmla="*/ 6 w 36"/>
                    <a:gd name="T3" fmla="*/ 24 h 216"/>
                    <a:gd name="T4" fmla="*/ 12 w 36"/>
                    <a:gd name="T5" fmla="*/ 48 h 216"/>
                    <a:gd name="T6" fmla="*/ 18 w 36"/>
                    <a:gd name="T7" fmla="*/ 114 h 216"/>
                    <a:gd name="T8" fmla="*/ 24 w 36"/>
                    <a:gd name="T9" fmla="*/ 144 h 216"/>
                    <a:gd name="T10" fmla="*/ 30 w 36"/>
                    <a:gd name="T11" fmla="*/ 174 h 216"/>
                    <a:gd name="T12" fmla="*/ 30 w 36"/>
                    <a:gd name="T13" fmla="*/ 198 h 216"/>
                    <a:gd name="T14" fmla="*/ 36 w 36"/>
                    <a:gd name="T15" fmla="*/ 216 h 2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36" h="216">
                      <a:moveTo>
                        <a:pt x="0" y="0"/>
                      </a:moveTo>
                      <a:lnTo>
                        <a:pt x="6" y="24"/>
                      </a:lnTo>
                      <a:lnTo>
                        <a:pt x="12" y="48"/>
                      </a:lnTo>
                      <a:lnTo>
                        <a:pt x="18" y="114"/>
                      </a:lnTo>
                      <a:lnTo>
                        <a:pt x="24" y="144"/>
                      </a:lnTo>
                      <a:lnTo>
                        <a:pt x="30" y="174"/>
                      </a:lnTo>
                      <a:lnTo>
                        <a:pt x="30" y="198"/>
                      </a:lnTo>
                      <a:lnTo>
                        <a:pt x="36" y="216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507" name="Freeform 771"/>
                <p:cNvSpPr>
                  <a:spLocks/>
                </p:cNvSpPr>
                <p:nvPr/>
              </p:nvSpPr>
              <p:spPr bwMode="auto">
                <a:xfrm>
                  <a:off x="2604" y="2232"/>
                  <a:ext cx="30" cy="12"/>
                </a:xfrm>
                <a:custGeom>
                  <a:avLst/>
                  <a:gdLst>
                    <a:gd name="T0" fmla="*/ 0 w 30"/>
                    <a:gd name="T1" fmla="*/ 0 h 12"/>
                    <a:gd name="T2" fmla="*/ 6 w 30"/>
                    <a:gd name="T3" fmla="*/ 6 h 12"/>
                    <a:gd name="T4" fmla="*/ 12 w 30"/>
                    <a:gd name="T5" fmla="*/ 6 h 12"/>
                    <a:gd name="T6" fmla="*/ 24 w 30"/>
                    <a:gd name="T7" fmla="*/ 6 h 12"/>
                    <a:gd name="T8" fmla="*/ 30 w 30"/>
                    <a:gd name="T9" fmla="*/ 1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0" h="12">
                      <a:moveTo>
                        <a:pt x="0" y="0"/>
                      </a:moveTo>
                      <a:lnTo>
                        <a:pt x="6" y="6"/>
                      </a:lnTo>
                      <a:lnTo>
                        <a:pt x="12" y="6"/>
                      </a:lnTo>
                      <a:lnTo>
                        <a:pt x="24" y="6"/>
                      </a:lnTo>
                      <a:lnTo>
                        <a:pt x="30" y="12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508" name="Freeform 772"/>
                <p:cNvSpPr>
                  <a:spLocks/>
                </p:cNvSpPr>
                <p:nvPr/>
              </p:nvSpPr>
              <p:spPr bwMode="auto">
                <a:xfrm>
                  <a:off x="2634" y="2244"/>
                  <a:ext cx="36" cy="270"/>
                </a:xfrm>
                <a:custGeom>
                  <a:avLst/>
                  <a:gdLst>
                    <a:gd name="T0" fmla="*/ 0 w 36"/>
                    <a:gd name="T1" fmla="*/ 0 h 270"/>
                    <a:gd name="T2" fmla="*/ 0 w 36"/>
                    <a:gd name="T3" fmla="*/ 12 h 270"/>
                    <a:gd name="T4" fmla="*/ 6 w 36"/>
                    <a:gd name="T5" fmla="*/ 24 h 270"/>
                    <a:gd name="T6" fmla="*/ 6 w 36"/>
                    <a:gd name="T7" fmla="*/ 66 h 270"/>
                    <a:gd name="T8" fmla="*/ 12 w 36"/>
                    <a:gd name="T9" fmla="*/ 120 h 270"/>
                    <a:gd name="T10" fmla="*/ 18 w 36"/>
                    <a:gd name="T11" fmla="*/ 168 h 270"/>
                    <a:gd name="T12" fmla="*/ 24 w 36"/>
                    <a:gd name="T13" fmla="*/ 216 h 270"/>
                    <a:gd name="T14" fmla="*/ 24 w 36"/>
                    <a:gd name="T15" fmla="*/ 252 h 270"/>
                    <a:gd name="T16" fmla="*/ 30 w 36"/>
                    <a:gd name="T17" fmla="*/ 264 h 270"/>
                    <a:gd name="T18" fmla="*/ 30 w 36"/>
                    <a:gd name="T19" fmla="*/ 270 h 270"/>
                    <a:gd name="T20" fmla="*/ 36 w 36"/>
                    <a:gd name="T21" fmla="*/ 270 h 270"/>
                    <a:gd name="T22" fmla="*/ 36 w 36"/>
                    <a:gd name="T23" fmla="*/ 264 h 2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36" h="270">
                      <a:moveTo>
                        <a:pt x="0" y="0"/>
                      </a:moveTo>
                      <a:lnTo>
                        <a:pt x="0" y="12"/>
                      </a:lnTo>
                      <a:lnTo>
                        <a:pt x="6" y="24"/>
                      </a:lnTo>
                      <a:lnTo>
                        <a:pt x="6" y="66"/>
                      </a:lnTo>
                      <a:lnTo>
                        <a:pt x="12" y="120"/>
                      </a:lnTo>
                      <a:lnTo>
                        <a:pt x="18" y="168"/>
                      </a:lnTo>
                      <a:lnTo>
                        <a:pt x="24" y="216"/>
                      </a:lnTo>
                      <a:lnTo>
                        <a:pt x="24" y="252"/>
                      </a:lnTo>
                      <a:lnTo>
                        <a:pt x="30" y="264"/>
                      </a:lnTo>
                      <a:lnTo>
                        <a:pt x="30" y="270"/>
                      </a:lnTo>
                      <a:lnTo>
                        <a:pt x="36" y="270"/>
                      </a:lnTo>
                      <a:lnTo>
                        <a:pt x="36" y="264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509" name="Freeform 773"/>
                <p:cNvSpPr>
                  <a:spLocks/>
                </p:cNvSpPr>
                <p:nvPr/>
              </p:nvSpPr>
              <p:spPr bwMode="auto">
                <a:xfrm>
                  <a:off x="2670" y="1938"/>
                  <a:ext cx="36" cy="570"/>
                </a:xfrm>
                <a:custGeom>
                  <a:avLst/>
                  <a:gdLst>
                    <a:gd name="T0" fmla="*/ 0 w 36"/>
                    <a:gd name="T1" fmla="*/ 570 h 570"/>
                    <a:gd name="T2" fmla="*/ 0 w 36"/>
                    <a:gd name="T3" fmla="*/ 558 h 570"/>
                    <a:gd name="T4" fmla="*/ 6 w 36"/>
                    <a:gd name="T5" fmla="*/ 534 h 570"/>
                    <a:gd name="T6" fmla="*/ 6 w 36"/>
                    <a:gd name="T7" fmla="*/ 504 h 570"/>
                    <a:gd name="T8" fmla="*/ 6 w 36"/>
                    <a:gd name="T9" fmla="*/ 468 h 570"/>
                    <a:gd name="T10" fmla="*/ 12 w 36"/>
                    <a:gd name="T11" fmla="*/ 426 h 570"/>
                    <a:gd name="T12" fmla="*/ 12 w 36"/>
                    <a:gd name="T13" fmla="*/ 384 h 570"/>
                    <a:gd name="T14" fmla="*/ 18 w 36"/>
                    <a:gd name="T15" fmla="*/ 288 h 570"/>
                    <a:gd name="T16" fmla="*/ 24 w 36"/>
                    <a:gd name="T17" fmla="*/ 192 h 570"/>
                    <a:gd name="T18" fmla="*/ 24 w 36"/>
                    <a:gd name="T19" fmla="*/ 150 h 570"/>
                    <a:gd name="T20" fmla="*/ 24 w 36"/>
                    <a:gd name="T21" fmla="*/ 108 h 570"/>
                    <a:gd name="T22" fmla="*/ 30 w 36"/>
                    <a:gd name="T23" fmla="*/ 72 h 570"/>
                    <a:gd name="T24" fmla="*/ 30 w 36"/>
                    <a:gd name="T25" fmla="*/ 36 h 570"/>
                    <a:gd name="T26" fmla="*/ 36 w 36"/>
                    <a:gd name="T27" fmla="*/ 18 h 570"/>
                    <a:gd name="T28" fmla="*/ 36 w 36"/>
                    <a:gd name="T29" fmla="*/ 0 h 5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36" h="570">
                      <a:moveTo>
                        <a:pt x="0" y="570"/>
                      </a:moveTo>
                      <a:lnTo>
                        <a:pt x="0" y="558"/>
                      </a:lnTo>
                      <a:lnTo>
                        <a:pt x="6" y="534"/>
                      </a:lnTo>
                      <a:lnTo>
                        <a:pt x="6" y="504"/>
                      </a:lnTo>
                      <a:lnTo>
                        <a:pt x="6" y="468"/>
                      </a:lnTo>
                      <a:lnTo>
                        <a:pt x="12" y="426"/>
                      </a:lnTo>
                      <a:lnTo>
                        <a:pt x="12" y="384"/>
                      </a:lnTo>
                      <a:lnTo>
                        <a:pt x="18" y="288"/>
                      </a:lnTo>
                      <a:lnTo>
                        <a:pt x="24" y="192"/>
                      </a:lnTo>
                      <a:lnTo>
                        <a:pt x="24" y="150"/>
                      </a:lnTo>
                      <a:lnTo>
                        <a:pt x="24" y="108"/>
                      </a:lnTo>
                      <a:lnTo>
                        <a:pt x="30" y="72"/>
                      </a:lnTo>
                      <a:lnTo>
                        <a:pt x="30" y="36"/>
                      </a:lnTo>
                      <a:lnTo>
                        <a:pt x="36" y="18"/>
                      </a:lnTo>
                      <a:lnTo>
                        <a:pt x="36" y="0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510" name="Freeform 774"/>
                <p:cNvSpPr>
                  <a:spLocks/>
                </p:cNvSpPr>
                <p:nvPr/>
              </p:nvSpPr>
              <p:spPr bwMode="auto">
                <a:xfrm>
                  <a:off x="2706" y="1932"/>
                  <a:ext cx="36" cy="234"/>
                </a:xfrm>
                <a:custGeom>
                  <a:avLst/>
                  <a:gdLst>
                    <a:gd name="T0" fmla="*/ 0 w 36"/>
                    <a:gd name="T1" fmla="*/ 6 h 234"/>
                    <a:gd name="T2" fmla="*/ 0 w 36"/>
                    <a:gd name="T3" fmla="*/ 0 h 234"/>
                    <a:gd name="T4" fmla="*/ 6 w 36"/>
                    <a:gd name="T5" fmla="*/ 0 h 234"/>
                    <a:gd name="T6" fmla="*/ 6 w 36"/>
                    <a:gd name="T7" fmla="*/ 6 h 234"/>
                    <a:gd name="T8" fmla="*/ 6 w 36"/>
                    <a:gd name="T9" fmla="*/ 12 h 234"/>
                    <a:gd name="T10" fmla="*/ 12 w 36"/>
                    <a:gd name="T11" fmla="*/ 48 h 234"/>
                    <a:gd name="T12" fmla="*/ 18 w 36"/>
                    <a:gd name="T13" fmla="*/ 90 h 234"/>
                    <a:gd name="T14" fmla="*/ 24 w 36"/>
                    <a:gd name="T15" fmla="*/ 138 h 234"/>
                    <a:gd name="T16" fmla="*/ 24 w 36"/>
                    <a:gd name="T17" fmla="*/ 180 h 234"/>
                    <a:gd name="T18" fmla="*/ 30 w 36"/>
                    <a:gd name="T19" fmla="*/ 216 h 234"/>
                    <a:gd name="T20" fmla="*/ 36 w 36"/>
                    <a:gd name="T21" fmla="*/ 228 h 234"/>
                    <a:gd name="T22" fmla="*/ 36 w 36"/>
                    <a:gd name="T23" fmla="*/ 234 h 2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36" h="234">
                      <a:moveTo>
                        <a:pt x="0" y="6"/>
                      </a:moveTo>
                      <a:lnTo>
                        <a:pt x="0" y="0"/>
                      </a:lnTo>
                      <a:lnTo>
                        <a:pt x="6" y="0"/>
                      </a:lnTo>
                      <a:lnTo>
                        <a:pt x="6" y="6"/>
                      </a:lnTo>
                      <a:lnTo>
                        <a:pt x="6" y="12"/>
                      </a:lnTo>
                      <a:lnTo>
                        <a:pt x="12" y="48"/>
                      </a:lnTo>
                      <a:lnTo>
                        <a:pt x="18" y="90"/>
                      </a:lnTo>
                      <a:lnTo>
                        <a:pt x="24" y="138"/>
                      </a:lnTo>
                      <a:lnTo>
                        <a:pt x="24" y="180"/>
                      </a:lnTo>
                      <a:lnTo>
                        <a:pt x="30" y="216"/>
                      </a:lnTo>
                      <a:lnTo>
                        <a:pt x="36" y="228"/>
                      </a:lnTo>
                      <a:lnTo>
                        <a:pt x="36" y="234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511" name="Freeform 775"/>
                <p:cNvSpPr>
                  <a:spLocks/>
                </p:cNvSpPr>
                <p:nvPr/>
              </p:nvSpPr>
              <p:spPr bwMode="auto">
                <a:xfrm>
                  <a:off x="2742" y="2058"/>
                  <a:ext cx="36" cy="108"/>
                </a:xfrm>
                <a:custGeom>
                  <a:avLst/>
                  <a:gdLst>
                    <a:gd name="T0" fmla="*/ 0 w 36"/>
                    <a:gd name="T1" fmla="*/ 108 h 108"/>
                    <a:gd name="T2" fmla="*/ 6 w 36"/>
                    <a:gd name="T3" fmla="*/ 108 h 108"/>
                    <a:gd name="T4" fmla="*/ 12 w 36"/>
                    <a:gd name="T5" fmla="*/ 96 h 108"/>
                    <a:gd name="T6" fmla="*/ 12 w 36"/>
                    <a:gd name="T7" fmla="*/ 72 h 108"/>
                    <a:gd name="T8" fmla="*/ 18 w 36"/>
                    <a:gd name="T9" fmla="*/ 48 h 108"/>
                    <a:gd name="T10" fmla="*/ 24 w 36"/>
                    <a:gd name="T11" fmla="*/ 24 h 108"/>
                    <a:gd name="T12" fmla="*/ 30 w 36"/>
                    <a:gd name="T13" fmla="*/ 6 h 108"/>
                    <a:gd name="T14" fmla="*/ 30 w 36"/>
                    <a:gd name="T15" fmla="*/ 0 h 108"/>
                    <a:gd name="T16" fmla="*/ 36 w 36"/>
                    <a:gd name="T17" fmla="*/ 0 h 108"/>
                    <a:gd name="T18" fmla="*/ 36 w 36"/>
                    <a:gd name="T19" fmla="*/ 6 h 1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6" h="108">
                      <a:moveTo>
                        <a:pt x="0" y="108"/>
                      </a:moveTo>
                      <a:lnTo>
                        <a:pt x="6" y="108"/>
                      </a:lnTo>
                      <a:lnTo>
                        <a:pt x="12" y="96"/>
                      </a:lnTo>
                      <a:lnTo>
                        <a:pt x="12" y="72"/>
                      </a:lnTo>
                      <a:lnTo>
                        <a:pt x="18" y="48"/>
                      </a:lnTo>
                      <a:lnTo>
                        <a:pt x="24" y="24"/>
                      </a:lnTo>
                      <a:lnTo>
                        <a:pt x="30" y="6"/>
                      </a:lnTo>
                      <a:lnTo>
                        <a:pt x="30" y="0"/>
                      </a:lnTo>
                      <a:lnTo>
                        <a:pt x="36" y="0"/>
                      </a:lnTo>
                      <a:lnTo>
                        <a:pt x="36" y="6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512" name="Freeform 776"/>
                <p:cNvSpPr>
                  <a:spLocks/>
                </p:cNvSpPr>
                <p:nvPr/>
              </p:nvSpPr>
              <p:spPr bwMode="auto">
                <a:xfrm>
                  <a:off x="2778" y="2064"/>
                  <a:ext cx="30" cy="336"/>
                </a:xfrm>
                <a:custGeom>
                  <a:avLst/>
                  <a:gdLst>
                    <a:gd name="T0" fmla="*/ 0 w 30"/>
                    <a:gd name="T1" fmla="*/ 0 h 336"/>
                    <a:gd name="T2" fmla="*/ 0 w 30"/>
                    <a:gd name="T3" fmla="*/ 12 h 336"/>
                    <a:gd name="T4" fmla="*/ 6 w 30"/>
                    <a:gd name="T5" fmla="*/ 24 h 336"/>
                    <a:gd name="T6" fmla="*/ 6 w 30"/>
                    <a:gd name="T7" fmla="*/ 60 h 336"/>
                    <a:gd name="T8" fmla="*/ 12 w 30"/>
                    <a:gd name="T9" fmla="*/ 108 h 336"/>
                    <a:gd name="T10" fmla="*/ 12 w 30"/>
                    <a:gd name="T11" fmla="*/ 162 h 336"/>
                    <a:gd name="T12" fmla="*/ 18 w 30"/>
                    <a:gd name="T13" fmla="*/ 216 h 336"/>
                    <a:gd name="T14" fmla="*/ 24 w 30"/>
                    <a:gd name="T15" fmla="*/ 270 h 336"/>
                    <a:gd name="T16" fmla="*/ 24 w 30"/>
                    <a:gd name="T17" fmla="*/ 306 h 336"/>
                    <a:gd name="T18" fmla="*/ 30 w 30"/>
                    <a:gd name="T19" fmla="*/ 324 h 336"/>
                    <a:gd name="T20" fmla="*/ 30 w 30"/>
                    <a:gd name="T21" fmla="*/ 336 h 3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30" h="336">
                      <a:moveTo>
                        <a:pt x="0" y="0"/>
                      </a:moveTo>
                      <a:lnTo>
                        <a:pt x="0" y="12"/>
                      </a:lnTo>
                      <a:lnTo>
                        <a:pt x="6" y="24"/>
                      </a:lnTo>
                      <a:lnTo>
                        <a:pt x="6" y="60"/>
                      </a:lnTo>
                      <a:lnTo>
                        <a:pt x="12" y="108"/>
                      </a:lnTo>
                      <a:lnTo>
                        <a:pt x="12" y="162"/>
                      </a:lnTo>
                      <a:lnTo>
                        <a:pt x="18" y="216"/>
                      </a:lnTo>
                      <a:lnTo>
                        <a:pt x="24" y="270"/>
                      </a:lnTo>
                      <a:lnTo>
                        <a:pt x="24" y="306"/>
                      </a:lnTo>
                      <a:lnTo>
                        <a:pt x="30" y="324"/>
                      </a:lnTo>
                      <a:lnTo>
                        <a:pt x="30" y="336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513" name="Freeform 777"/>
                <p:cNvSpPr>
                  <a:spLocks/>
                </p:cNvSpPr>
                <p:nvPr/>
              </p:nvSpPr>
              <p:spPr bwMode="auto">
                <a:xfrm>
                  <a:off x="2808" y="2370"/>
                  <a:ext cx="36" cy="36"/>
                </a:xfrm>
                <a:custGeom>
                  <a:avLst/>
                  <a:gdLst>
                    <a:gd name="T0" fmla="*/ 0 w 36"/>
                    <a:gd name="T1" fmla="*/ 30 h 36"/>
                    <a:gd name="T2" fmla="*/ 6 w 36"/>
                    <a:gd name="T3" fmla="*/ 36 h 36"/>
                    <a:gd name="T4" fmla="*/ 18 w 36"/>
                    <a:gd name="T5" fmla="*/ 30 h 36"/>
                    <a:gd name="T6" fmla="*/ 30 w 36"/>
                    <a:gd name="T7" fmla="*/ 18 h 36"/>
                    <a:gd name="T8" fmla="*/ 36 w 36"/>
                    <a:gd name="T9" fmla="*/ 0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36">
                      <a:moveTo>
                        <a:pt x="0" y="30"/>
                      </a:moveTo>
                      <a:lnTo>
                        <a:pt x="6" y="36"/>
                      </a:lnTo>
                      <a:lnTo>
                        <a:pt x="18" y="30"/>
                      </a:lnTo>
                      <a:lnTo>
                        <a:pt x="30" y="18"/>
                      </a:lnTo>
                      <a:lnTo>
                        <a:pt x="36" y="0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514" name="Freeform 778"/>
                <p:cNvSpPr>
                  <a:spLocks/>
                </p:cNvSpPr>
                <p:nvPr/>
              </p:nvSpPr>
              <p:spPr bwMode="auto">
                <a:xfrm>
                  <a:off x="2844" y="1902"/>
                  <a:ext cx="36" cy="468"/>
                </a:xfrm>
                <a:custGeom>
                  <a:avLst/>
                  <a:gdLst>
                    <a:gd name="T0" fmla="*/ 0 w 36"/>
                    <a:gd name="T1" fmla="*/ 468 h 468"/>
                    <a:gd name="T2" fmla="*/ 0 w 36"/>
                    <a:gd name="T3" fmla="*/ 450 h 468"/>
                    <a:gd name="T4" fmla="*/ 6 w 36"/>
                    <a:gd name="T5" fmla="*/ 426 h 468"/>
                    <a:gd name="T6" fmla="*/ 6 w 36"/>
                    <a:gd name="T7" fmla="*/ 372 h 468"/>
                    <a:gd name="T8" fmla="*/ 12 w 36"/>
                    <a:gd name="T9" fmla="*/ 306 h 468"/>
                    <a:gd name="T10" fmla="*/ 18 w 36"/>
                    <a:gd name="T11" fmla="*/ 234 h 468"/>
                    <a:gd name="T12" fmla="*/ 24 w 36"/>
                    <a:gd name="T13" fmla="*/ 162 h 468"/>
                    <a:gd name="T14" fmla="*/ 24 w 36"/>
                    <a:gd name="T15" fmla="*/ 96 h 468"/>
                    <a:gd name="T16" fmla="*/ 30 w 36"/>
                    <a:gd name="T17" fmla="*/ 36 h 468"/>
                    <a:gd name="T18" fmla="*/ 36 w 36"/>
                    <a:gd name="T19" fmla="*/ 18 h 468"/>
                    <a:gd name="T20" fmla="*/ 36 w 36"/>
                    <a:gd name="T21" fmla="*/ 0 h 4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36" h="468">
                      <a:moveTo>
                        <a:pt x="0" y="468"/>
                      </a:moveTo>
                      <a:lnTo>
                        <a:pt x="0" y="450"/>
                      </a:lnTo>
                      <a:lnTo>
                        <a:pt x="6" y="426"/>
                      </a:lnTo>
                      <a:lnTo>
                        <a:pt x="6" y="372"/>
                      </a:lnTo>
                      <a:lnTo>
                        <a:pt x="12" y="306"/>
                      </a:lnTo>
                      <a:lnTo>
                        <a:pt x="18" y="234"/>
                      </a:lnTo>
                      <a:lnTo>
                        <a:pt x="24" y="162"/>
                      </a:lnTo>
                      <a:lnTo>
                        <a:pt x="24" y="96"/>
                      </a:lnTo>
                      <a:lnTo>
                        <a:pt x="30" y="36"/>
                      </a:lnTo>
                      <a:lnTo>
                        <a:pt x="36" y="18"/>
                      </a:lnTo>
                      <a:lnTo>
                        <a:pt x="36" y="0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515" name="Freeform 779"/>
                <p:cNvSpPr>
                  <a:spLocks/>
                </p:cNvSpPr>
                <p:nvPr/>
              </p:nvSpPr>
              <p:spPr bwMode="auto">
                <a:xfrm>
                  <a:off x="2880" y="1896"/>
                  <a:ext cx="36" cy="18"/>
                </a:xfrm>
                <a:custGeom>
                  <a:avLst/>
                  <a:gdLst>
                    <a:gd name="T0" fmla="*/ 0 w 36"/>
                    <a:gd name="T1" fmla="*/ 6 h 18"/>
                    <a:gd name="T2" fmla="*/ 6 w 36"/>
                    <a:gd name="T3" fmla="*/ 0 h 18"/>
                    <a:gd name="T4" fmla="*/ 18 w 36"/>
                    <a:gd name="T5" fmla="*/ 0 h 18"/>
                    <a:gd name="T6" fmla="*/ 30 w 36"/>
                    <a:gd name="T7" fmla="*/ 6 h 18"/>
                    <a:gd name="T8" fmla="*/ 36 w 36"/>
                    <a:gd name="T9" fmla="*/ 18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8">
                      <a:moveTo>
                        <a:pt x="0" y="6"/>
                      </a:moveTo>
                      <a:lnTo>
                        <a:pt x="6" y="0"/>
                      </a:lnTo>
                      <a:lnTo>
                        <a:pt x="18" y="0"/>
                      </a:lnTo>
                      <a:lnTo>
                        <a:pt x="30" y="6"/>
                      </a:lnTo>
                      <a:lnTo>
                        <a:pt x="36" y="18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516" name="Freeform 780"/>
                <p:cNvSpPr>
                  <a:spLocks/>
                </p:cNvSpPr>
                <p:nvPr/>
              </p:nvSpPr>
              <p:spPr bwMode="auto">
                <a:xfrm>
                  <a:off x="2916" y="1914"/>
                  <a:ext cx="36" cy="534"/>
                </a:xfrm>
                <a:custGeom>
                  <a:avLst/>
                  <a:gdLst>
                    <a:gd name="T0" fmla="*/ 0 w 36"/>
                    <a:gd name="T1" fmla="*/ 0 h 534"/>
                    <a:gd name="T2" fmla="*/ 0 w 36"/>
                    <a:gd name="T3" fmla="*/ 24 h 534"/>
                    <a:gd name="T4" fmla="*/ 6 w 36"/>
                    <a:gd name="T5" fmla="*/ 48 h 534"/>
                    <a:gd name="T6" fmla="*/ 6 w 36"/>
                    <a:gd name="T7" fmla="*/ 84 h 534"/>
                    <a:gd name="T8" fmla="*/ 12 w 36"/>
                    <a:gd name="T9" fmla="*/ 126 h 534"/>
                    <a:gd name="T10" fmla="*/ 12 w 36"/>
                    <a:gd name="T11" fmla="*/ 210 h 534"/>
                    <a:gd name="T12" fmla="*/ 18 w 36"/>
                    <a:gd name="T13" fmla="*/ 306 h 534"/>
                    <a:gd name="T14" fmla="*/ 24 w 36"/>
                    <a:gd name="T15" fmla="*/ 396 h 534"/>
                    <a:gd name="T16" fmla="*/ 24 w 36"/>
                    <a:gd name="T17" fmla="*/ 432 h 534"/>
                    <a:gd name="T18" fmla="*/ 30 w 36"/>
                    <a:gd name="T19" fmla="*/ 468 h 534"/>
                    <a:gd name="T20" fmla="*/ 30 w 36"/>
                    <a:gd name="T21" fmla="*/ 498 h 534"/>
                    <a:gd name="T22" fmla="*/ 30 w 36"/>
                    <a:gd name="T23" fmla="*/ 516 h 534"/>
                    <a:gd name="T24" fmla="*/ 36 w 36"/>
                    <a:gd name="T25" fmla="*/ 528 h 534"/>
                    <a:gd name="T26" fmla="*/ 36 w 36"/>
                    <a:gd name="T27" fmla="*/ 534 h 5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6" h="534">
                      <a:moveTo>
                        <a:pt x="0" y="0"/>
                      </a:moveTo>
                      <a:lnTo>
                        <a:pt x="0" y="24"/>
                      </a:lnTo>
                      <a:lnTo>
                        <a:pt x="6" y="48"/>
                      </a:lnTo>
                      <a:lnTo>
                        <a:pt x="6" y="84"/>
                      </a:lnTo>
                      <a:lnTo>
                        <a:pt x="12" y="126"/>
                      </a:lnTo>
                      <a:lnTo>
                        <a:pt x="12" y="210"/>
                      </a:lnTo>
                      <a:lnTo>
                        <a:pt x="18" y="306"/>
                      </a:lnTo>
                      <a:lnTo>
                        <a:pt x="24" y="396"/>
                      </a:lnTo>
                      <a:lnTo>
                        <a:pt x="24" y="432"/>
                      </a:lnTo>
                      <a:lnTo>
                        <a:pt x="30" y="468"/>
                      </a:lnTo>
                      <a:lnTo>
                        <a:pt x="30" y="498"/>
                      </a:lnTo>
                      <a:lnTo>
                        <a:pt x="30" y="516"/>
                      </a:lnTo>
                      <a:lnTo>
                        <a:pt x="36" y="528"/>
                      </a:lnTo>
                      <a:lnTo>
                        <a:pt x="36" y="534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517" name="Freeform 781"/>
                <p:cNvSpPr>
                  <a:spLocks/>
                </p:cNvSpPr>
                <p:nvPr/>
              </p:nvSpPr>
              <p:spPr bwMode="auto">
                <a:xfrm>
                  <a:off x="2952" y="1848"/>
                  <a:ext cx="30" cy="600"/>
                </a:xfrm>
                <a:custGeom>
                  <a:avLst/>
                  <a:gdLst>
                    <a:gd name="T0" fmla="*/ 0 w 30"/>
                    <a:gd name="T1" fmla="*/ 600 h 600"/>
                    <a:gd name="T2" fmla="*/ 0 w 30"/>
                    <a:gd name="T3" fmla="*/ 594 h 600"/>
                    <a:gd name="T4" fmla="*/ 6 w 30"/>
                    <a:gd name="T5" fmla="*/ 576 h 600"/>
                    <a:gd name="T6" fmla="*/ 6 w 30"/>
                    <a:gd name="T7" fmla="*/ 546 h 600"/>
                    <a:gd name="T8" fmla="*/ 6 w 30"/>
                    <a:gd name="T9" fmla="*/ 510 h 600"/>
                    <a:gd name="T10" fmla="*/ 12 w 30"/>
                    <a:gd name="T11" fmla="*/ 468 h 600"/>
                    <a:gd name="T12" fmla="*/ 12 w 30"/>
                    <a:gd name="T13" fmla="*/ 420 h 600"/>
                    <a:gd name="T14" fmla="*/ 12 w 30"/>
                    <a:gd name="T15" fmla="*/ 312 h 600"/>
                    <a:gd name="T16" fmla="*/ 18 w 30"/>
                    <a:gd name="T17" fmla="*/ 210 h 600"/>
                    <a:gd name="T18" fmla="*/ 18 w 30"/>
                    <a:gd name="T19" fmla="*/ 156 h 600"/>
                    <a:gd name="T20" fmla="*/ 24 w 30"/>
                    <a:gd name="T21" fmla="*/ 114 h 600"/>
                    <a:gd name="T22" fmla="*/ 24 w 30"/>
                    <a:gd name="T23" fmla="*/ 72 h 600"/>
                    <a:gd name="T24" fmla="*/ 24 w 30"/>
                    <a:gd name="T25" fmla="*/ 42 h 600"/>
                    <a:gd name="T26" fmla="*/ 30 w 30"/>
                    <a:gd name="T27" fmla="*/ 12 h 600"/>
                    <a:gd name="T28" fmla="*/ 30 w 30"/>
                    <a:gd name="T29" fmla="*/ 0 h 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30" h="600">
                      <a:moveTo>
                        <a:pt x="0" y="600"/>
                      </a:moveTo>
                      <a:lnTo>
                        <a:pt x="0" y="594"/>
                      </a:lnTo>
                      <a:lnTo>
                        <a:pt x="6" y="576"/>
                      </a:lnTo>
                      <a:lnTo>
                        <a:pt x="6" y="546"/>
                      </a:lnTo>
                      <a:lnTo>
                        <a:pt x="6" y="510"/>
                      </a:lnTo>
                      <a:lnTo>
                        <a:pt x="12" y="468"/>
                      </a:lnTo>
                      <a:lnTo>
                        <a:pt x="12" y="420"/>
                      </a:lnTo>
                      <a:lnTo>
                        <a:pt x="12" y="312"/>
                      </a:lnTo>
                      <a:lnTo>
                        <a:pt x="18" y="210"/>
                      </a:lnTo>
                      <a:lnTo>
                        <a:pt x="18" y="156"/>
                      </a:lnTo>
                      <a:lnTo>
                        <a:pt x="24" y="114"/>
                      </a:lnTo>
                      <a:lnTo>
                        <a:pt x="24" y="72"/>
                      </a:lnTo>
                      <a:lnTo>
                        <a:pt x="24" y="42"/>
                      </a:lnTo>
                      <a:lnTo>
                        <a:pt x="30" y="12"/>
                      </a:lnTo>
                      <a:lnTo>
                        <a:pt x="30" y="0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518" name="Freeform 782"/>
                <p:cNvSpPr>
                  <a:spLocks/>
                </p:cNvSpPr>
                <p:nvPr/>
              </p:nvSpPr>
              <p:spPr bwMode="auto">
                <a:xfrm>
                  <a:off x="2982" y="1842"/>
                  <a:ext cx="36" cy="312"/>
                </a:xfrm>
                <a:custGeom>
                  <a:avLst/>
                  <a:gdLst>
                    <a:gd name="T0" fmla="*/ 0 w 36"/>
                    <a:gd name="T1" fmla="*/ 6 h 312"/>
                    <a:gd name="T2" fmla="*/ 0 w 36"/>
                    <a:gd name="T3" fmla="*/ 0 h 312"/>
                    <a:gd name="T4" fmla="*/ 6 w 36"/>
                    <a:gd name="T5" fmla="*/ 6 h 312"/>
                    <a:gd name="T6" fmla="*/ 6 w 36"/>
                    <a:gd name="T7" fmla="*/ 12 h 312"/>
                    <a:gd name="T8" fmla="*/ 6 w 36"/>
                    <a:gd name="T9" fmla="*/ 30 h 312"/>
                    <a:gd name="T10" fmla="*/ 12 w 36"/>
                    <a:gd name="T11" fmla="*/ 48 h 312"/>
                    <a:gd name="T12" fmla="*/ 12 w 36"/>
                    <a:gd name="T13" fmla="*/ 72 h 312"/>
                    <a:gd name="T14" fmla="*/ 18 w 36"/>
                    <a:gd name="T15" fmla="*/ 126 h 312"/>
                    <a:gd name="T16" fmla="*/ 24 w 36"/>
                    <a:gd name="T17" fmla="*/ 186 h 312"/>
                    <a:gd name="T18" fmla="*/ 24 w 36"/>
                    <a:gd name="T19" fmla="*/ 246 h 312"/>
                    <a:gd name="T20" fmla="*/ 30 w 36"/>
                    <a:gd name="T21" fmla="*/ 270 h 312"/>
                    <a:gd name="T22" fmla="*/ 30 w 36"/>
                    <a:gd name="T23" fmla="*/ 288 h 312"/>
                    <a:gd name="T24" fmla="*/ 36 w 36"/>
                    <a:gd name="T25" fmla="*/ 300 h 312"/>
                    <a:gd name="T26" fmla="*/ 36 w 36"/>
                    <a:gd name="T27" fmla="*/ 312 h 3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6" h="312">
                      <a:moveTo>
                        <a:pt x="0" y="6"/>
                      </a:moveTo>
                      <a:lnTo>
                        <a:pt x="0" y="0"/>
                      </a:lnTo>
                      <a:lnTo>
                        <a:pt x="6" y="6"/>
                      </a:lnTo>
                      <a:lnTo>
                        <a:pt x="6" y="12"/>
                      </a:lnTo>
                      <a:lnTo>
                        <a:pt x="6" y="30"/>
                      </a:lnTo>
                      <a:lnTo>
                        <a:pt x="12" y="48"/>
                      </a:lnTo>
                      <a:lnTo>
                        <a:pt x="12" y="72"/>
                      </a:lnTo>
                      <a:lnTo>
                        <a:pt x="18" y="126"/>
                      </a:lnTo>
                      <a:lnTo>
                        <a:pt x="24" y="186"/>
                      </a:lnTo>
                      <a:lnTo>
                        <a:pt x="24" y="246"/>
                      </a:lnTo>
                      <a:lnTo>
                        <a:pt x="30" y="270"/>
                      </a:lnTo>
                      <a:lnTo>
                        <a:pt x="30" y="288"/>
                      </a:lnTo>
                      <a:lnTo>
                        <a:pt x="36" y="300"/>
                      </a:lnTo>
                      <a:lnTo>
                        <a:pt x="36" y="312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519" name="Freeform 783"/>
                <p:cNvSpPr>
                  <a:spLocks/>
                </p:cNvSpPr>
                <p:nvPr/>
              </p:nvSpPr>
              <p:spPr bwMode="auto">
                <a:xfrm>
                  <a:off x="3018" y="2052"/>
                  <a:ext cx="36" cy="108"/>
                </a:xfrm>
                <a:custGeom>
                  <a:avLst/>
                  <a:gdLst>
                    <a:gd name="T0" fmla="*/ 0 w 36"/>
                    <a:gd name="T1" fmla="*/ 102 h 108"/>
                    <a:gd name="T2" fmla="*/ 6 w 36"/>
                    <a:gd name="T3" fmla="*/ 108 h 108"/>
                    <a:gd name="T4" fmla="*/ 6 w 36"/>
                    <a:gd name="T5" fmla="*/ 102 h 108"/>
                    <a:gd name="T6" fmla="*/ 12 w 36"/>
                    <a:gd name="T7" fmla="*/ 84 h 108"/>
                    <a:gd name="T8" fmla="*/ 18 w 36"/>
                    <a:gd name="T9" fmla="*/ 66 h 108"/>
                    <a:gd name="T10" fmla="*/ 24 w 36"/>
                    <a:gd name="T11" fmla="*/ 42 h 108"/>
                    <a:gd name="T12" fmla="*/ 24 w 36"/>
                    <a:gd name="T13" fmla="*/ 24 h 108"/>
                    <a:gd name="T14" fmla="*/ 30 w 36"/>
                    <a:gd name="T15" fmla="*/ 6 h 108"/>
                    <a:gd name="T16" fmla="*/ 36 w 36"/>
                    <a:gd name="T17" fmla="*/ 0 h 1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6" h="108">
                      <a:moveTo>
                        <a:pt x="0" y="102"/>
                      </a:moveTo>
                      <a:lnTo>
                        <a:pt x="6" y="108"/>
                      </a:lnTo>
                      <a:lnTo>
                        <a:pt x="6" y="102"/>
                      </a:lnTo>
                      <a:lnTo>
                        <a:pt x="12" y="84"/>
                      </a:lnTo>
                      <a:lnTo>
                        <a:pt x="18" y="66"/>
                      </a:lnTo>
                      <a:lnTo>
                        <a:pt x="24" y="42"/>
                      </a:lnTo>
                      <a:lnTo>
                        <a:pt x="24" y="24"/>
                      </a:lnTo>
                      <a:lnTo>
                        <a:pt x="30" y="6"/>
                      </a:lnTo>
                      <a:lnTo>
                        <a:pt x="36" y="0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520" name="Freeform 784"/>
                <p:cNvSpPr>
                  <a:spLocks/>
                </p:cNvSpPr>
                <p:nvPr/>
              </p:nvSpPr>
              <p:spPr bwMode="auto">
                <a:xfrm>
                  <a:off x="3054" y="2052"/>
                  <a:ext cx="36" cy="90"/>
                </a:xfrm>
                <a:custGeom>
                  <a:avLst/>
                  <a:gdLst>
                    <a:gd name="T0" fmla="*/ 0 w 36"/>
                    <a:gd name="T1" fmla="*/ 0 h 90"/>
                    <a:gd name="T2" fmla="*/ 6 w 36"/>
                    <a:gd name="T3" fmla="*/ 6 h 90"/>
                    <a:gd name="T4" fmla="*/ 6 w 36"/>
                    <a:gd name="T5" fmla="*/ 18 h 90"/>
                    <a:gd name="T6" fmla="*/ 12 w 36"/>
                    <a:gd name="T7" fmla="*/ 30 h 90"/>
                    <a:gd name="T8" fmla="*/ 18 w 36"/>
                    <a:gd name="T9" fmla="*/ 48 h 90"/>
                    <a:gd name="T10" fmla="*/ 24 w 36"/>
                    <a:gd name="T11" fmla="*/ 66 h 90"/>
                    <a:gd name="T12" fmla="*/ 24 w 36"/>
                    <a:gd name="T13" fmla="*/ 84 h 90"/>
                    <a:gd name="T14" fmla="*/ 30 w 36"/>
                    <a:gd name="T15" fmla="*/ 90 h 90"/>
                    <a:gd name="T16" fmla="*/ 36 w 36"/>
                    <a:gd name="T17" fmla="*/ 84 h 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6" h="90">
                      <a:moveTo>
                        <a:pt x="0" y="0"/>
                      </a:moveTo>
                      <a:lnTo>
                        <a:pt x="6" y="6"/>
                      </a:lnTo>
                      <a:lnTo>
                        <a:pt x="6" y="18"/>
                      </a:lnTo>
                      <a:lnTo>
                        <a:pt x="12" y="30"/>
                      </a:lnTo>
                      <a:lnTo>
                        <a:pt x="18" y="48"/>
                      </a:lnTo>
                      <a:lnTo>
                        <a:pt x="24" y="66"/>
                      </a:lnTo>
                      <a:lnTo>
                        <a:pt x="24" y="84"/>
                      </a:lnTo>
                      <a:lnTo>
                        <a:pt x="30" y="90"/>
                      </a:lnTo>
                      <a:lnTo>
                        <a:pt x="36" y="84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521" name="Freeform 785"/>
                <p:cNvSpPr>
                  <a:spLocks/>
                </p:cNvSpPr>
                <p:nvPr/>
              </p:nvSpPr>
              <p:spPr bwMode="auto">
                <a:xfrm>
                  <a:off x="3090" y="1896"/>
                  <a:ext cx="36" cy="240"/>
                </a:xfrm>
                <a:custGeom>
                  <a:avLst/>
                  <a:gdLst>
                    <a:gd name="T0" fmla="*/ 0 w 36"/>
                    <a:gd name="T1" fmla="*/ 240 h 240"/>
                    <a:gd name="T2" fmla="*/ 6 w 36"/>
                    <a:gd name="T3" fmla="*/ 222 h 240"/>
                    <a:gd name="T4" fmla="*/ 12 w 36"/>
                    <a:gd name="T5" fmla="*/ 192 h 240"/>
                    <a:gd name="T6" fmla="*/ 12 w 36"/>
                    <a:gd name="T7" fmla="*/ 156 h 240"/>
                    <a:gd name="T8" fmla="*/ 18 w 36"/>
                    <a:gd name="T9" fmla="*/ 120 h 240"/>
                    <a:gd name="T10" fmla="*/ 24 w 36"/>
                    <a:gd name="T11" fmla="*/ 78 h 240"/>
                    <a:gd name="T12" fmla="*/ 30 w 36"/>
                    <a:gd name="T13" fmla="*/ 42 h 240"/>
                    <a:gd name="T14" fmla="*/ 30 w 36"/>
                    <a:gd name="T15" fmla="*/ 18 h 240"/>
                    <a:gd name="T16" fmla="*/ 36 w 36"/>
                    <a:gd name="T17" fmla="*/ 0 h 2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6" h="240">
                      <a:moveTo>
                        <a:pt x="0" y="240"/>
                      </a:moveTo>
                      <a:lnTo>
                        <a:pt x="6" y="222"/>
                      </a:lnTo>
                      <a:lnTo>
                        <a:pt x="12" y="192"/>
                      </a:lnTo>
                      <a:lnTo>
                        <a:pt x="12" y="156"/>
                      </a:lnTo>
                      <a:lnTo>
                        <a:pt x="18" y="120"/>
                      </a:lnTo>
                      <a:lnTo>
                        <a:pt x="24" y="78"/>
                      </a:lnTo>
                      <a:lnTo>
                        <a:pt x="30" y="42"/>
                      </a:lnTo>
                      <a:lnTo>
                        <a:pt x="30" y="18"/>
                      </a:lnTo>
                      <a:lnTo>
                        <a:pt x="36" y="0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522" name="Freeform 786"/>
                <p:cNvSpPr>
                  <a:spLocks/>
                </p:cNvSpPr>
                <p:nvPr/>
              </p:nvSpPr>
              <p:spPr bwMode="auto">
                <a:xfrm>
                  <a:off x="3126" y="1890"/>
                  <a:ext cx="30" cy="120"/>
                </a:xfrm>
                <a:custGeom>
                  <a:avLst/>
                  <a:gdLst>
                    <a:gd name="T0" fmla="*/ 0 w 30"/>
                    <a:gd name="T1" fmla="*/ 6 h 120"/>
                    <a:gd name="T2" fmla="*/ 6 w 30"/>
                    <a:gd name="T3" fmla="*/ 0 h 120"/>
                    <a:gd name="T4" fmla="*/ 6 w 30"/>
                    <a:gd name="T5" fmla="*/ 6 h 120"/>
                    <a:gd name="T6" fmla="*/ 12 w 30"/>
                    <a:gd name="T7" fmla="*/ 18 h 120"/>
                    <a:gd name="T8" fmla="*/ 12 w 30"/>
                    <a:gd name="T9" fmla="*/ 36 h 120"/>
                    <a:gd name="T10" fmla="*/ 24 w 30"/>
                    <a:gd name="T11" fmla="*/ 78 h 120"/>
                    <a:gd name="T12" fmla="*/ 30 w 30"/>
                    <a:gd name="T13" fmla="*/ 120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0" h="120">
                      <a:moveTo>
                        <a:pt x="0" y="6"/>
                      </a:moveTo>
                      <a:lnTo>
                        <a:pt x="6" y="0"/>
                      </a:lnTo>
                      <a:lnTo>
                        <a:pt x="6" y="6"/>
                      </a:lnTo>
                      <a:lnTo>
                        <a:pt x="12" y="18"/>
                      </a:lnTo>
                      <a:lnTo>
                        <a:pt x="12" y="36"/>
                      </a:lnTo>
                      <a:lnTo>
                        <a:pt x="24" y="78"/>
                      </a:lnTo>
                      <a:lnTo>
                        <a:pt x="30" y="120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523" name="Freeform 787"/>
                <p:cNvSpPr>
                  <a:spLocks/>
                </p:cNvSpPr>
                <p:nvPr/>
              </p:nvSpPr>
              <p:spPr bwMode="auto">
                <a:xfrm>
                  <a:off x="3156" y="2010"/>
                  <a:ext cx="36" cy="180"/>
                </a:xfrm>
                <a:custGeom>
                  <a:avLst/>
                  <a:gdLst>
                    <a:gd name="T0" fmla="*/ 0 w 36"/>
                    <a:gd name="T1" fmla="*/ 0 h 180"/>
                    <a:gd name="T2" fmla="*/ 6 w 36"/>
                    <a:gd name="T3" fmla="*/ 24 h 180"/>
                    <a:gd name="T4" fmla="*/ 6 w 36"/>
                    <a:gd name="T5" fmla="*/ 54 h 180"/>
                    <a:gd name="T6" fmla="*/ 18 w 36"/>
                    <a:gd name="T7" fmla="*/ 120 h 180"/>
                    <a:gd name="T8" fmla="*/ 24 w 36"/>
                    <a:gd name="T9" fmla="*/ 150 h 180"/>
                    <a:gd name="T10" fmla="*/ 24 w 36"/>
                    <a:gd name="T11" fmla="*/ 168 h 180"/>
                    <a:gd name="T12" fmla="*/ 30 w 36"/>
                    <a:gd name="T13" fmla="*/ 180 h 180"/>
                    <a:gd name="T14" fmla="*/ 36 w 36"/>
                    <a:gd name="T15" fmla="*/ 180 h 1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36" h="180">
                      <a:moveTo>
                        <a:pt x="0" y="0"/>
                      </a:moveTo>
                      <a:lnTo>
                        <a:pt x="6" y="24"/>
                      </a:lnTo>
                      <a:lnTo>
                        <a:pt x="6" y="54"/>
                      </a:lnTo>
                      <a:lnTo>
                        <a:pt x="18" y="120"/>
                      </a:lnTo>
                      <a:lnTo>
                        <a:pt x="24" y="150"/>
                      </a:lnTo>
                      <a:lnTo>
                        <a:pt x="24" y="168"/>
                      </a:lnTo>
                      <a:lnTo>
                        <a:pt x="30" y="180"/>
                      </a:lnTo>
                      <a:lnTo>
                        <a:pt x="36" y="180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524" name="Freeform 788"/>
                <p:cNvSpPr>
                  <a:spLocks/>
                </p:cNvSpPr>
                <p:nvPr/>
              </p:nvSpPr>
              <p:spPr bwMode="auto">
                <a:xfrm>
                  <a:off x="3192" y="1836"/>
                  <a:ext cx="36" cy="354"/>
                </a:xfrm>
                <a:custGeom>
                  <a:avLst/>
                  <a:gdLst>
                    <a:gd name="T0" fmla="*/ 0 w 36"/>
                    <a:gd name="T1" fmla="*/ 354 h 354"/>
                    <a:gd name="T2" fmla="*/ 0 w 36"/>
                    <a:gd name="T3" fmla="*/ 348 h 354"/>
                    <a:gd name="T4" fmla="*/ 6 w 36"/>
                    <a:gd name="T5" fmla="*/ 330 h 354"/>
                    <a:gd name="T6" fmla="*/ 6 w 36"/>
                    <a:gd name="T7" fmla="*/ 294 h 354"/>
                    <a:gd name="T8" fmla="*/ 12 w 36"/>
                    <a:gd name="T9" fmla="*/ 246 h 354"/>
                    <a:gd name="T10" fmla="*/ 18 w 36"/>
                    <a:gd name="T11" fmla="*/ 186 h 354"/>
                    <a:gd name="T12" fmla="*/ 24 w 36"/>
                    <a:gd name="T13" fmla="*/ 132 h 354"/>
                    <a:gd name="T14" fmla="*/ 24 w 36"/>
                    <a:gd name="T15" fmla="*/ 78 h 354"/>
                    <a:gd name="T16" fmla="*/ 30 w 36"/>
                    <a:gd name="T17" fmla="*/ 30 h 354"/>
                    <a:gd name="T18" fmla="*/ 36 w 36"/>
                    <a:gd name="T19" fmla="*/ 12 h 354"/>
                    <a:gd name="T20" fmla="*/ 36 w 36"/>
                    <a:gd name="T21" fmla="*/ 0 h 3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36" h="354">
                      <a:moveTo>
                        <a:pt x="0" y="354"/>
                      </a:moveTo>
                      <a:lnTo>
                        <a:pt x="0" y="348"/>
                      </a:lnTo>
                      <a:lnTo>
                        <a:pt x="6" y="330"/>
                      </a:lnTo>
                      <a:lnTo>
                        <a:pt x="6" y="294"/>
                      </a:lnTo>
                      <a:lnTo>
                        <a:pt x="12" y="246"/>
                      </a:lnTo>
                      <a:lnTo>
                        <a:pt x="18" y="186"/>
                      </a:lnTo>
                      <a:lnTo>
                        <a:pt x="24" y="132"/>
                      </a:lnTo>
                      <a:lnTo>
                        <a:pt x="24" y="78"/>
                      </a:lnTo>
                      <a:lnTo>
                        <a:pt x="30" y="30"/>
                      </a:lnTo>
                      <a:lnTo>
                        <a:pt x="36" y="12"/>
                      </a:lnTo>
                      <a:lnTo>
                        <a:pt x="36" y="0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525" name="Freeform 789"/>
                <p:cNvSpPr>
                  <a:spLocks/>
                </p:cNvSpPr>
                <p:nvPr/>
              </p:nvSpPr>
              <p:spPr bwMode="auto">
                <a:xfrm>
                  <a:off x="3228" y="1824"/>
                  <a:ext cx="36" cy="12"/>
                </a:xfrm>
                <a:custGeom>
                  <a:avLst/>
                  <a:gdLst>
                    <a:gd name="T0" fmla="*/ 0 w 36"/>
                    <a:gd name="T1" fmla="*/ 12 h 12"/>
                    <a:gd name="T2" fmla="*/ 6 w 36"/>
                    <a:gd name="T3" fmla="*/ 0 h 12"/>
                    <a:gd name="T4" fmla="*/ 18 w 36"/>
                    <a:gd name="T5" fmla="*/ 0 h 12"/>
                    <a:gd name="T6" fmla="*/ 30 w 36"/>
                    <a:gd name="T7" fmla="*/ 0 h 12"/>
                    <a:gd name="T8" fmla="*/ 36 w 36"/>
                    <a:gd name="T9" fmla="*/ 6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2">
                      <a:moveTo>
                        <a:pt x="0" y="12"/>
                      </a:moveTo>
                      <a:lnTo>
                        <a:pt x="6" y="0"/>
                      </a:lnTo>
                      <a:lnTo>
                        <a:pt x="18" y="0"/>
                      </a:lnTo>
                      <a:lnTo>
                        <a:pt x="30" y="0"/>
                      </a:lnTo>
                      <a:lnTo>
                        <a:pt x="36" y="6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526" name="Freeform 790"/>
                <p:cNvSpPr>
                  <a:spLocks/>
                </p:cNvSpPr>
                <p:nvPr/>
              </p:nvSpPr>
              <p:spPr bwMode="auto">
                <a:xfrm>
                  <a:off x="3264" y="1830"/>
                  <a:ext cx="36" cy="180"/>
                </a:xfrm>
                <a:custGeom>
                  <a:avLst/>
                  <a:gdLst>
                    <a:gd name="T0" fmla="*/ 0 w 36"/>
                    <a:gd name="T1" fmla="*/ 0 h 180"/>
                    <a:gd name="T2" fmla="*/ 12 w 36"/>
                    <a:gd name="T3" fmla="*/ 30 h 180"/>
                    <a:gd name="T4" fmla="*/ 18 w 36"/>
                    <a:gd name="T5" fmla="*/ 72 h 180"/>
                    <a:gd name="T6" fmla="*/ 30 w 36"/>
                    <a:gd name="T7" fmla="*/ 120 h 180"/>
                    <a:gd name="T8" fmla="*/ 36 w 36"/>
                    <a:gd name="T9" fmla="*/ 180 h 1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80">
                      <a:moveTo>
                        <a:pt x="0" y="0"/>
                      </a:moveTo>
                      <a:lnTo>
                        <a:pt x="12" y="30"/>
                      </a:lnTo>
                      <a:lnTo>
                        <a:pt x="18" y="72"/>
                      </a:lnTo>
                      <a:lnTo>
                        <a:pt x="30" y="120"/>
                      </a:lnTo>
                      <a:lnTo>
                        <a:pt x="36" y="180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527" name="Freeform 791"/>
                <p:cNvSpPr>
                  <a:spLocks/>
                </p:cNvSpPr>
                <p:nvPr/>
              </p:nvSpPr>
              <p:spPr bwMode="auto">
                <a:xfrm>
                  <a:off x="3300" y="2010"/>
                  <a:ext cx="30" cy="318"/>
                </a:xfrm>
                <a:custGeom>
                  <a:avLst/>
                  <a:gdLst>
                    <a:gd name="T0" fmla="*/ 0 w 30"/>
                    <a:gd name="T1" fmla="*/ 0 h 318"/>
                    <a:gd name="T2" fmla="*/ 6 w 30"/>
                    <a:gd name="T3" fmla="*/ 36 h 318"/>
                    <a:gd name="T4" fmla="*/ 6 w 30"/>
                    <a:gd name="T5" fmla="*/ 84 h 318"/>
                    <a:gd name="T6" fmla="*/ 12 w 30"/>
                    <a:gd name="T7" fmla="*/ 138 h 318"/>
                    <a:gd name="T8" fmla="*/ 12 w 30"/>
                    <a:gd name="T9" fmla="*/ 192 h 318"/>
                    <a:gd name="T10" fmla="*/ 18 w 30"/>
                    <a:gd name="T11" fmla="*/ 246 h 318"/>
                    <a:gd name="T12" fmla="*/ 24 w 30"/>
                    <a:gd name="T13" fmla="*/ 288 h 318"/>
                    <a:gd name="T14" fmla="*/ 24 w 30"/>
                    <a:gd name="T15" fmla="*/ 300 h 318"/>
                    <a:gd name="T16" fmla="*/ 24 w 30"/>
                    <a:gd name="T17" fmla="*/ 312 h 318"/>
                    <a:gd name="T18" fmla="*/ 30 w 30"/>
                    <a:gd name="T19" fmla="*/ 318 h 318"/>
                    <a:gd name="T20" fmla="*/ 30 w 30"/>
                    <a:gd name="T21" fmla="*/ 318 h 3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30" h="318">
                      <a:moveTo>
                        <a:pt x="0" y="0"/>
                      </a:moveTo>
                      <a:lnTo>
                        <a:pt x="6" y="36"/>
                      </a:lnTo>
                      <a:lnTo>
                        <a:pt x="6" y="84"/>
                      </a:lnTo>
                      <a:lnTo>
                        <a:pt x="12" y="138"/>
                      </a:lnTo>
                      <a:lnTo>
                        <a:pt x="12" y="192"/>
                      </a:lnTo>
                      <a:lnTo>
                        <a:pt x="18" y="246"/>
                      </a:lnTo>
                      <a:lnTo>
                        <a:pt x="24" y="288"/>
                      </a:lnTo>
                      <a:lnTo>
                        <a:pt x="24" y="300"/>
                      </a:lnTo>
                      <a:lnTo>
                        <a:pt x="24" y="312"/>
                      </a:lnTo>
                      <a:lnTo>
                        <a:pt x="30" y="318"/>
                      </a:lnTo>
                      <a:lnTo>
                        <a:pt x="30" y="318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528" name="Freeform 792"/>
                <p:cNvSpPr>
                  <a:spLocks/>
                </p:cNvSpPr>
                <p:nvPr/>
              </p:nvSpPr>
              <p:spPr bwMode="auto">
                <a:xfrm>
                  <a:off x="3330" y="1938"/>
                  <a:ext cx="36" cy="390"/>
                </a:xfrm>
                <a:custGeom>
                  <a:avLst/>
                  <a:gdLst>
                    <a:gd name="T0" fmla="*/ 0 w 36"/>
                    <a:gd name="T1" fmla="*/ 390 h 390"/>
                    <a:gd name="T2" fmla="*/ 0 w 36"/>
                    <a:gd name="T3" fmla="*/ 384 h 390"/>
                    <a:gd name="T4" fmla="*/ 6 w 36"/>
                    <a:gd name="T5" fmla="*/ 366 h 390"/>
                    <a:gd name="T6" fmla="*/ 6 w 36"/>
                    <a:gd name="T7" fmla="*/ 348 h 390"/>
                    <a:gd name="T8" fmla="*/ 6 w 36"/>
                    <a:gd name="T9" fmla="*/ 318 h 390"/>
                    <a:gd name="T10" fmla="*/ 12 w 36"/>
                    <a:gd name="T11" fmla="*/ 252 h 390"/>
                    <a:gd name="T12" fmla="*/ 18 w 36"/>
                    <a:gd name="T13" fmla="*/ 180 h 390"/>
                    <a:gd name="T14" fmla="*/ 24 w 36"/>
                    <a:gd name="T15" fmla="*/ 108 h 390"/>
                    <a:gd name="T16" fmla="*/ 24 w 36"/>
                    <a:gd name="T17" fmla="*/ 78 h 390"/>
                    <a:gd name="T18" fmla="*/ 24 w 36"/>
                    <a:gd name="T19" fmla="*/ 48 h 390"/>
                    <a:gd name="T20" fmla="*/ 30 w 36"/>
                    <a:gd name="T21" fmla="*/ 24 h 390"/>
                    <a:gd name="T22" fmla="*/ 30 w 36"/>
                    <a:gd name="T23" fmla="*/ 6 h 390"/>
                    <a:gd name="T24" fmla="*/ 36 w 36"/>
                    <a:gd name="T25" fmla="*/ 0 h 390"/>
                    <a:gd name="T26" fmla="*/ 36 w 36"/>
                    <a:gd name="T27" fmla="*/ 0 h 3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6" h="390">
                      <a:moveTo>
                        <a:pt x="0" y="390"/>
                      </a:moveTo>
                      <a:lnTo>
                        <a:pt x="0" y="384"/>
                      </a:lnTo>
                      <a:lnTo>
                        <a:pt x="6" y="366"/>
                      </a:lnTo>
                      <a:lnTo>
                        <a:pt x="6" y="348"/>
                      </a:lnTo>
                      <a:lnTo>
                        <a:pt x="6" y="318"/>
                      </a:lnTo>
                      <a:lnTo>
                        <a:pt x="12" y="252"/>
                      </a:lnTo>
                      <a:lnTo>
                        <a:pt x="18" y="180"/>
                      </a:lnTo>
                      <a:lnTo>
                        <a:pt x="24" y="108"/>
                      </a:lnTo>
                      <a:lnTo>
                        <a:pt x="24" y="78"/>
                      </a:lnTo>
                      <a:lnTo>
                        <a:pt x="24" y="48"/>
                      </a:lnTo>
                      <a:lnTo>
                        <a:pt x="30" y="24"/>
                      </a:lnTo>
                      <a:lnTo>
                        <a:pt x="30" y="6"/>
                      </a:lnTo>
                      <a:lnTo>
                        <a:pt x="36" y="0"/>
                      </a:lnTo>
                      <a:lnTo>
                        <a:pt x="36" y="0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529" name="Freeform 793"/>
                <p:cNvSpPr>
                  <a:spLocks/>
                </p:cNvSpPr>
                <p:nvPr/>
              </p:nvSpPr>
              <p:spPr bwMode="auto">
                <a:xfrm>
                  <a:off x="3366" y="1938"/>
                  <a:ext cx="36" cy="564"/>
                </a:xfrm>
                <a:custGeom>
                  <a:avLst/>
                  <a:gdLst>
                    <a:gd name="T0" fmla="*/ 0 w 36"/>
                    <a:gd name="T1" fmla="*/ 0 h 564"/>
                    <a:gd name="T2" fmla="*/ 0 w 36"/>
                    <a:gd name="T3" fmla="*/ 12 h 564"/>
                    <a:gd name="T4" fmla="*/ 6 w 36"/>
                    <a:gd name="T5" fmla="*/ 30 h 564"/>
                    <a:gd name="T6" fmla="*/ 6 w 36"/>
                    <a:gd name="T7" fmla="*/ 66 h 564"/>
                    <a:gd name="T8" fmla="*/ 6 w 36"/>
                    <a:gd name="T9" fmla="*/ 102 h 564"/>
                    <a:gd name="T10" fmla="*/ 12 w 36"/>
                    <a:gd name="T11" fmla="*/ 144 h 564"/>
                    <a:gd name="T12" fmla="*/ 12 w 36"/>
                    <a:gd name="T13" fmla="*/ 192 h 564"/>
                    <a:gd name="T14" fmla="*/ 18 w 36"/>
                    <a:gd name="T15" fmla="*/ 294 h 564"/>
                    <a:gd name="T16" fmla="*/ 24 w 36"/>
                    <a:gd name="T17" fmla="*/ 396 h 564"/>
                    <a:gd name="T18" fmla="*/ 24 w 36"/>
                    <a:gd name="T19" fmla="*/ 444 h 564"/>
                    <a:gd name="T20" fmla="*/ 24 w 36"/>
                    <a:gd name="T21" fmla="*/ 486 h 564"/>
                    <a:gd name="T22" fmla="*/ 30 w 36"/>
                    <a:gd name="T23" fmla="*/ 516 h 564"/>
                    <a:gd name="T24" fmla="*/ 30 w 36"/>
                    <a:gd name="T25" fmla="*/ 546 h 564"/>
                    <a:gd name="T26" fmla="*/ 36 w 36"/>
                    <a:gd name="T27" fmla="*/ 558 h 564"/>
                    <a:gd name="T28" fmla="*/ 36 w 36"/>
                    <a:gd name="T29" fmla="*/ 564 h 5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36" h="564">
                      <a:moveTo>
                        <a:pt x="0" y="0"/>
                      </a:moveTo>
                      <a:lnTo>
                        <a:pt x="0" y="12"/>
                      </a:lnTo>
                      <a:lnTo>
                        <a:pt x="6" y="30"/>
                      </a:lnTo>
                      <a:lnTo>
                        <a:pt x="6" y="66"/>
                      </a:lnTo>
                      <a:lnTo>
                        <a:pt x="6" y="102"/>
                      </a:lnTo>
                      <a:lnTo>
                        <a:pt x="12" y="144"/>
                      </a:lnTo>
                      <a:lnTo>
                        <a:pt x="12" y="192"/>
                      </a:lnTo>
                      <a:lnTo>
                        <a:pt x="18" y="294"/>
                      </a:lnTo>
                      <a:lnTo>
                        <a:pt x="24" y="396"/>
                      </a:lnTo>
                      <a:lnTo>
                        <a:pt x="24" y="444"/>
                      </a:lnTo>
                      <a:lnTo>
                        <a:pt x="24" y="486"/>
                      </a:lnTo>
                      <a:lnTo>
                        <a:pt x="30" y="516"/>
                      </a:lnTo>
                      <a:lnTo>
                        <a:pt x="30" y="546"/>
                      </a:lnTo>
                      <a:lnTo>
                        <a:pt x="36" y="558"/>
                      </a:lnTo>
                      <a:lnTo>
                        <a:pt x="36" y="564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530" name="Freeform 794"/>
                <p:cNvSpPr>
                  <a:spLocks/>
                </p:cNvSpPr>
                <p:nvPr/>
              </p:nvSpPr>
              <p:spPr bwMode="auto">
                <a:xfrm>
                  <a:off x="3402" y="1890"/>
                  <a:ext cx="36" cy="612"/>
                </a:xfrm>
                <a:custGeom>
                  <a:avLst/>
                  <a:gdLst>
                    <a:gd name="T0" fmla="*/ 0 w 36"/>
                    <a:gd name="T1" fmla="*/ 612 h 612"/>
                    <a:gd name="T2" fmla="*/ 0 w 36"/>
                    <a:gd name="T3" fmla="*/ 606 h 612"/>
                    <a:gd name="T4" fmla="*/ 6 w 36"/>
                    <a:gd name="T5" fmla="*/ 582 h 612"/>
                    <a:gd name="T6" fmla="*/ 6 w 36"/>
                    <a:gd name="T7" fmla="*/ 558 h 612"/>
                    <a:gd name="T8" fmla="*/ 6 w 36"/>
                    <a:gd name="T9" fmla="*/ 516 h 612"/>
                    <a:gd name="T10" fmla="*/ 12 w 36"/>
                    <a:gd name="T11" fmla="*/ 474 h 612"/>
                    <a:gd name="T12" fmla="*/ 12 w 36"/>
                    <a:gd name="T13" fmla="*/ 426 h 612"/>
                    <a:gd name="T14" fmla="*/ 18 w 36"/>
                    <a:gd name="T15" fmla="*/ 318 h 612"/>
                    <a:gd name="T16" fmla="*/ 24 w 36"/>
                    <a:gd name="T17" fmla="*/ 210 h 612"/>
                    <a:gd name="T18" fmla="*/ 24 w 36"/>
                    <a:gd name="T19" fmla="*/ 156 h 612"/>
                    <a:gd name="T20" fmla="*/ 24 w 36"/>
                    <a:gd name="T21" fmla="*/ 108 h 612"/>
                    <a:gd name="T22" fmla="*/ 30 w 36"/>
                    <a:gd name="T23" fmla="*/ 72 h 612"/>
                    <a:gd name="T24" fmla="*/ 30 w 36"/>
                    <a:gd name="T25" fmla="*/ 36 h 612"/>
                    <a:gd name="T26" fmla="*/ 36 w 36"/>
                    <a:gd name="T27" fmla="*/ 12 h 612"/>
                    <a:gd name="T28" fmla="*/ 36 w 36"/>
                    <a:gd name="T29" fmla="*/ 0 h 6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36" h="612">
                      <a:moveTo>
                        <a:pt x="0" y="612"/>
                      </a:moveTo>
                      <a:lnTo>
                        <a:pt x="0" y="606"/>
                      </a:lnTo>
                      <a:lnTo>
                        <a:pt x="6" y="582"/>
                      </a:lnTo>
                      <a:lnTo>
                        <a:pt x="6" y="558"/>
                      </a:lnTo>
                      <a:lnTo>
                        <a:pt x="6" y="516"/>
                      </a:lnTo>
                      <a:lnTo>
                        <a:pt x="12" y="474"/>
                      </a:lnTo>
                      <a:lnTo>
                        <a:pt x="12" y="426"/>
                      </a:lnTo>
                      <a:lnTo>
                        <a:pt x="18" y="318"/>
                      </a:lnTo>
                      <a:lnTo>
                        <a:pt x="24" y="210"/>
                      </a:lnTo>
                      <a:lnTo>
                        <a:pt x="24" y="156"/>
                      </a:lnTo>
                      <a:lnTo>
                        <a:pt x="24" y="108"/>
                      </a:lnTo>
                      <a:lnTo>
                        <a:pt x="30" y="72"/>
                      </a:lnTo>
                      <a:lnTo>
                        <a:pt x="30" y="36"/>
                      </a:lnTo>
                      <a:lnTo>
                        <a:pt x="36" y="12"/>
                      </a:lnTo>
                      <a:lnTo>
                        <a:pt x="36" y="0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531" name="Freeform 795"/>
                <p:cNvSpPr>
                  <a:spLocks/>
                </p:cNvSpPr>
                <p:nvPr/>
              </p:nvSpPr>
              <p:spPr bwMode="auto">
                <a:xfrm>
                  <a:off x="3438" y="1890"/>
                  <a:ext cx="36" cy="390"/>
                </a:xfrm>
                <a:custGeom>
                  <a:avLst/>
                  <a:gdLst>
                    <a:gd name="T0" fmla="*/ 0 w 36"/>
                    <a:gd name="T1" fmla="*/ 0 h 390"/>
                    <a:gd name="T2" fmla="*/ 0 w 36"/>
                    <a:gd name="T3" fmla="*/ 0 h 390"/>
                    <a:gd name="T4" fmla="*/ 6 w 36"/>
                    <a:gd name="T5" fmla="*/ 6 h 390"/>
                    <a:gd name="T6" fmla="*/ 6 w 36"/>
                    <a:gd name="T7" fmla="*/ 24 h 390"/>
                    <a:gd name="T8" fmla="*/ 12 w 36"/>
                    <a:gd name="T9" fmla="*/ 48 h 390"/>
                    <a:gd name="T10" fmla="*/ 12 w 36"/>
                    <a:gd name="T11" fmla="*/ 72 h 390"/>
                    <a:gd name="T12" fmla="*/ 12 w 36"/>
                    <a:gd name="T13" fmla="*/ 108 h 390"/>
                    <a:gd name="T14" fmla="*/ 18 w 36"/>
                    <a:gd name="T15" fmla="*/ 180 h 390"/>
                    <a:gd name="T16" fmla="*/ 24 w 36"/>
                    <a:gd name="T17" fmla="*/ 258 h 390"/>
                    <a:gd name="T18" fmla="*/ 24 w 36"/>
                    <a:gd name="T19" fmla="*/ 294 h 390"/>
                    <a:gd name="T20" fmla="*/ 30 w 36"/>
                    <a:gd name="T21" fmla="*/ 324 h 390"/>
                    <a:gd name="T22" fmla="*/ 30 w 36"/>
                    <a:gd name="T23" fmla="*/ 354 h 390"/>
                    <a:gd name="T24" fmla="*/ 30 w 36"/>
                    <a:gd name="T25" fmla="*/ 372 h 390"/>
                    <a:gd name="T26" fmla="*/ 36 w 36"/>
                    <a:gd name="T27" fmla="*/ 384 h 390"/>
                    <a:gd name="T28" fmla="*/ 36 w 36"/>
                    <a:gd name="T29" fmla="*/ 390 h 3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36" h="39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6" y="6"/>
                      </a:lnTo>
                      <a:lnTo>
                        <a:pt x="6" y="24"/>
                      </a:lnTo>
                      <a:lnTo>
                        <a:pt x="12" y="48"/>
                      </a:lnTo>
                      <a:lnTo>
                        <a:pt x="12" y="72"/>
                      </a:lnTo>
                      <a:lnTo>
                        <a:pt x="12" y="108"/>
                      </a:lnTo>
                      <a:lnTo>
                        <a:pt x="18" y="180"/>
                      </a:lnTo>
                      <a:lnTo>
                        <a:pt x="24" y="258"/>
                      </a:lnTo>
                      <a:lnTo>
                        <a:pt x="24" y="294"/>
                      </a:lnTo>
                      <a:lnTo>
                        <a:pt x="30" y="324"/>
                      </a:lnTo>
                      <a:lnTo>
                        <a:pt x="30" y="354"/>
                      </a:lnTo>
                      <a:lnTo>
                        <a:pt x="30" y="372"/>
                      </a:lnTo>
                      <a:lnTo>
                        <a:pt x="36" y="384"/>
                      </a:lnTo>
                      <a:lnTo>
                        <a:pt x="36" y="390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532" name="Freeform 796"/>
                <p:cNvSpPr>
                  <a:spLocks/>
                </p:cNvSpPr>
                <p:nvPr/>
              </p:nvSpPr>
              <p:spPr bwMode="auto">
                <a:xfrm>
                  <a:off x="3474" y="1872"/>
                  <a:ext cx="30" cy="408"/>
                </a:xfrm>
                <a:custGeom>
                  <a:avLst/>
                  <a:gdLst>
                    <a:gd name="T0" fmla="*/ 0 w 30"/>
                    <a:gd name="T1" fmla="*/ 408 h 408"/>
                    <a:gd name="T2" fmla="*/ 0 w 30"/>
                    <a:gd name="T3" fmla="*/ 402 h 408"/>
                    <a:gd name="T4" fmla="*/ 6 w 30"/>
                    <a:gd name="T5" fmla="*/ 390 h 408"/>
                    <a:gd name="T6" fmla="*/ 6 w 30"/>
                    <a:gd name="T7" fmla="*/ 366 h 408"/>
                    <a:gd name="T8" fmla="*/ 6 w 30"/>
                    <a:gd name="T9" fmla="*/ 336 h 408"/>
                    <a:gd name="T10" fmla="*/ 12 w 30"/>
                    <a:gd name="T11" fmla="*/ 306 h 408"/>
                    <a:gd name="T12" fmla="*/ 12 w 30"/>
                    <a:gd name="T13" fmla="*/ 264 h 408"/>
                    <a:gd name="T14" fmla="*/ 12 w 30"/>
                    <a:gd name="T15" fmla="*/ 186 h 408"/>
                    <a:gd name="T16" fmla="*/ 18 w 30"/>
                    <a:gd name="T17" fmla="*/ 108 h 408"/>
                    <a:gd name="T18" fmla="*/ 18 w 30"/>
                    <a:gd name="T19" fmla="*/ 72 h 408"/>
                    <a:gd name="T20" fmla="*/ 24 w 30"/>
                    <a:gd name="T21" fmla="*/ 42 h 408"/>
                    <a:gd name="T22" fmla="*/ 24 w 30"/>
                    <a:gd name="T23" fmla="*/ 24 h 408"/>
                    <a:gd name="T24" fmla="*/ 24 w 30"/>
                    <a:gd name="T25" fmla="*/ 6 h 408"/>
                    <a:gd name="T26" fmla="*/ 30 w 30"/>
                    <a:gd name="T27" fmla="*/ 0 h 408"/>
                    <a:gd name="T28" fmla="*/ 30 w 30"/>
                    <a:gd name="T29" fmla="*/ 0 h 4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30" h="408">
                      <a:moveTo>
                        <a:pt x="0" y="408"/>
                      </a:moveTo>
                      <a:lnTo>
                        <a:pt x="0" y="402"/>
                      </a:lnTo>
                      <a:lnTo>
                        <a:pt x="6" y="390"/>
                      </a:lnTo>
                      <a:lnTo>
                        <a:pt x="6" y="366"/>
                      </a:lnTo>
                      <a:lnTo>
                        <a:pt x="6" y="336"/>
                      </a:lnTo>
                      <a:lnTo>
                        <a:pt x="12" y="306"/>
                      </a:lnTo>
                      <a:lnTo>
                        <a:pt x="12" y="264"/>
                      </a:lnTo>
                      <a:lnTo>
                        <a:pt x="12" y="186"/>
                      </a:lnTo>
                      <a:lnTo>
                        <a:pt x="18" y="108"/>
                      </a:lnTo>
                      <a:lnTo>
                        <a:pt x="18" y="72"/>
                      </a:lnTo>
                      <a:lnTo>
                        <a:pt x="24" y="42"/>
                      </a:lnTo>
                      <a:lnTo>
                        <a:pt x="24" y="24"/>
                      </a:lnTo>
                      <a:lnTo>
                        <a:pt x="24" y="6"/>
                      </a:lnTo>
                      <a:lnTo>
                        <a:pt x="30" y="0"/>
                      </a:lnTo>
                      <a:lnTo>
                        <a:pt x="30" y="0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533" name="Freeform 797"/>
                <p:cNvSpPr>
                  <a:spLocks/>
                </p:cNvSpPr>
                <p:nvPr/>
              </p:nvSpPr>
              <p:spPr bwMode="auto">
                <a:xfrm>
                  <a:off x="3504" y="1872"/>
                  <a:ext cx="36" cy="672"/>
                </a:xfrm>
                <a:custGeom>
                  <a:avLst/>
                  <a:gdLst>
                    <a:gd name="T0" fmla="*/ 0 w 36"/>
                    <a:gd name="T1" fmla="*/ 0 h 672"/>
                    <a:gd name="T2" fmla="*/ 0 w 36"/>
                    <a:gd name="T3" fmla="*/ 12 h 672"/>
                    <a:gd name="T4" fmla="*/ 6 w 36"/>
                    <a:gd name="T5" fmla="*/ 36 h 672"/>
                    <a:gd name="T6" fmla="*/ 6 w 36"/>
                    <a:gd name="T7" fmla="*/ 72 h 672"/>
                    <a:gd name="T8" fmla="*/ 6 w 36"/>
                    <a:gd name="T9" fmla="*/ 108 h 672"/>
                    <a:gd name="T10" fmla="*/ 12 w 36"/>
                    <a:gd name="T11" fmla="*/ 156 h 672"/>
                    <a:gd name="T12" fmla="*/ 12 w 36"/>
                    <a:gd name="T13" fmla="*/ 210 h 672"/>
                    <a:gd name="T14" fmla="*/ 18 w 36"/>
                    <a:gd name="T15" fmla="*/ 318 h 672"/>
                    <a:gd name="T16" fmla="*/ 24 w 36"/>
                    <a:gd name="T17" fmla="*/ 432 h 672"/>
                    <a:gd name="T18" fmla="*/ 24 w 36"/>
                    <a:gd name="T19" fmla="*/ 486 h 672"/>
                    <a:gd name="T20" fmla="*/ 24 w 36"/>
                    <a:gd name="T21" fmla="*/ 534 h 672"/>
                    <a:gd name="T22" fmla="*/ 30 w 36"/>
                    <a:gd name="T23" fmla="*/ 582 h 672"/>
                    <a:gd name="T24" fmla="*/ 30 w 36"/>
                    <a:gd name="T25" fmla="*/ 618 h 672"/>
                    <a:gd name="T26" fmla="*/ 36 w 36"/>
                    <a:gd name="T27" fmla="*/ 648 h 672"/>
                    <a:gd name="T28" fmla="*/ 36 w 36"/>
                    <a:gd name="T29" fmla="*/ 672 h 6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36" h="672">
                      <a:moveTo>
                        <a:pt x="0" y="0"/>
                      </a:moveTo>
                      <a:lnTo>
                        <a:pt x="0" y="12"/>
                      </a:lnTo>
                      <a:lnTo>
                        <a:pt x="6" y="36"/>
                      </a:lnTo>
                      <a:lnTo>
                        <a:pt x="6" y="72"/>
                      </a:lnTo>
                      <a:lnTo>
                        <a:pt x="6" y="108"/>
                      </a:lnTo>
                      <a:lnTo>
                        <a:pt x="12" y="156"/>
                      </a:lnTo>
                      <a:lnTo>
                        <a:pt x="12" y="210"/>
                      </a:lnTo>
                      <a:lnTo>
                        <a:pt x="18" y="318"/>
                      </a:lnTo>
                      <a:lnTo>
                        <a:pt x="24" y="432"/>
                      </a:lnTo>
                      <a:lnTo>
                        <a:pt x="24" y="486"/>
                      </a:lnTo>
                      <a:lnTo>
                        <a:pt x="24" y="534"/>
                      </a:lnTo>
                      <a:lnTo>
                        <a:pt x="30" y="582"/>
                      </a:lnTo>
                      <a:lnTo>
                        <a:pt x="30" y="618"/>
                      </a:lnTo>
                      <a:lnTo>
                        <a:pt x="36" y="648"/>
                      </a:lnTo>
                      <a:lnTo>
                        <a:pt x="36" y="672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534" name="Freeform 798"/>
                <p:cNvSpPr>
                  <a:spLocks/>
                </p:cNvSpPr>
                <p:nvPr/>
              </p:nvSpPr>
              <p:spPr bwMode="auto">
                <a:xfrm>
                  <a:off x="3540" y="2418"/>
                  <a:ext cx="36" cy="138"/>
                </a:xfrm>
                <a:custGeom>
                  <a:avLst/>
                  <a:gdLst>
                    <a:gd name="T0" fmla="*/ 0 w 36"/>
                    <a:gd name="T1" fmla="*/ 126 h 138"/>
                    <a:gd name="T2" fmla="*/ 0 w 36"/>
                    <a:gd name="T3" fmla="*/ 138 h 138"/>
                    <a:gd name="T4" fmla="*/ 6 w 36"/>
                    <a:gd name="T5" fmla="*/ 138 h 138"/>
                    <a:gd name="T6" fmla="*/ 6 w 36"/>
                    <a:gd name="T7" fmla="*/ 138 h 138"/>
                    <a:gd name="T8" fmla="*/ 12 w 36"/>
                    <a:gd name="T9" fmla="*/ 120 h 138"/>
                    <a:gd name="T10" fmla="*/ 18 w 36"/>
                    <a:gd name="T11" fmla="*/ 96 h 138"/>
                    <a:gd name="T12" fmla="*/ 30 w 36"/>
                    <a:gd name="T13" fmla="*/ 42 h 138"/>
                    <a:gd name="T14" fmla="*/ 30 w 36"/>
                    <a:gd name="T15" fmla="*/ 18 h 138"/>
                    <a:gd name="T16" fmla="*/ 36 w 36"/>
                    <a:gd name="T17" fmla="*/ 0 h 1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6" h="138">
                      <a:moveTo>
                        <a:pt x="0" y="126"/>
                      </a:moveTo>
                      <a:lnTo>
                        <a:pt x="0" y="138"/>
                      </a:lnTo>
                      <a:lnTo>
                        <a:pt x="6" y="138"/>
                      </a:lnTo>
                      <a:lnTo>
                        <a:pt x="6" y="138"/>
                      </a:lnTo>
                      <a:lnTo>
                        <a:pt x="12" y="120"/>
                      </a:lnTo>
                      <a:lnTo>
                        <a:pt x="18" y="96"/>
                      </a:lnTo>
                      <a:lnTo>
                        <a:pt x="30" y="42"/>
                      </a:lnTo>
                      <a:lnTo>
                        <a:pt x="30" y="18"/>
                      </a:lnTo>
                      <a:lnTo>
                        <a:pt x="36" y="0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</p:grpSp>
          <p:grpSp>
            <p:nvGrpSpPr>
              <p:cNvPr id="117535" name="Group 799"/>
              <p:cNvGrpSpPr>
                <a:grpSpLocks/>
              </p:cNvGrpSpPr>
              <p:nvPr/>
            </p:nvGrpSpPr>
            <p:grpSpPr bwMode="auto">
              <a:xfrm rot="16200000" flipH="1">
                <a:off x="2976" y="2685"/>
                <a:ext cx="1281" cy="132"/>
                <a:chOff x="1872" y="1812"/>
                <a:chExt cx="1704" cy="714"/>
              </a:xfrm>
            </p:grpSpPr>
            <p:sp>
              <p:nvSpPr>
                <p:cNvPr id="117536" name="Freeform 800"/>
                <p:cNvSpPr>
                  <a:spLocks/>
                </p:cNvSpPr>
                <p:nvPr/>
              </p:nvSpPr>
              <p:spPr bwMode="auto">
                <a:xfrm>
                  <a:off x="1872" y="1830"/>
                  <a:ext cx="36" cy="126"/>
                </a:xfrm>
                <a:custGeom>
                  <a:avLst/>
                  <a:gdLst>
                    <a:gd name="T0" fmla="*/ 0 w 36"/>
                    <a:gd name="T1" fmla="*/ 0 h 126"/>
                    <a:gd name="T2" fmla="*/ 6 w 36"/>
                    <a:gd name="T3" fmla="*/ 18 h 126"/>
                    <a:gd name="T4" fmla="*/ 18 w 36"/>
                    <a:gd name="T5" fmla="*/ 48 h 126"/>
                    <a:gd name="T6" fmla="*/ 30 w 36"/>
                    <a:gd name="T7" fmla="*/ 84 h 126"/>
                    <a:gd name="T8" fmla="*/ 36 w 36"/>
                    <a:gd name="T9" fmla="*/ 126 h 1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26">
                      <a:moveTo>
                        <a:pt x="0" y="0"/>
                      </a:moveTo>
                      <a:lnTo>
                        <a:pt x="6" y="18"/>
                      </a:lnTo>
                      <a:lnTo>
                        <a:pt x="18" y="48"/>
                      </a:lnTo>
                      <a:lnTo>
                        <a:pt x="30" y="84"/>
                      </a:lnTo>
                      <a:lnTo>
                        <a:pt x="36" y="126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537" name="Freeform 801"/>
                <p:cNvSpPr>
                  <a:spLocks/>
                </p:cNvSpPr>
                <p:nvPr/>
              </p:nvSpPr>
              <p:spPr bwMode="auto">
                <a:xfrm>
                  <a:off x="1908" y="1956"/>
                  <a:ext cx="30" cy="540"/>
                </a:xfrm>
                <a:custGeom>
                  <a:avLst/>
                  <a:gdLst>
                    <a:gd name="T0" fmla="*/ 0 w 30"/>
                    <a:gd name="T1" fmla="*/ 0 h 540"/>
                    <a:gd name="T2" fmla="*/ 0 w 30"/>
                    <a:gd name="T3" fmla="*/ 24 h 540"/>
                    <a:gd name="T4" fmla="*/ 6 w 30"/>
                    <a:gd name="T5" fmla="*/ 54 h 540"/>
                    <a:gd name="T6" fmla="*/ 6 w 30"/>
                    <a:gd name="T7" fmla="*/ 120 h 540"/>
                    <a:gd name="T8" fmla="*/ 12 w 30"/>
                    <a:gd name="T9" fmla="*/ 198 h 540"/>
                    <a:gd name="T10" fmla="*/ 12 w 30"/>
                    <a:gd name="T11" fmla="*/ 276 h 540"/>
                    <a:gd name="T12" fmla="*/ 18 w 30"/>
                    <a:gd name="T13" fmla="*/ 360 h 540"/>
                    <a:gd name="T14" fmla="*/ 24 w 30"/>
                    <a:gd name="T15" fmla="*/ 432 h 540"/>
                    <a:gd name="T16" fmla="*/ 24 w 30"/>
                    <a:gd name="T17" fmla="*/ 492 h 540"/>
                    <a:gd name="T18" fmla="*/ 30 w 30"/>
                    <a:gd name="T19" fmla="*/ 522 h 540"/>
                    <a:gd name="T20" fmla="*/ 30 w 30"/>
                    <a:gd name="T21" fmla="*/ 540 h 5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30" h="540">
                      <a:moveTo>
                        <a:pt x="0" y="0"/>
                      </a:moveTo>
                      <a:lnTo>
                        <a:pt x="0" y="24"/>
                      </a:lnTo>
                      <a:lnTo>
                        <a:pt x="6" y="54"/>
                      </a:lnTo>
                      <a:lnTo>
                        <a:pt x="6" y="120"/>
                      </a:lnTo>
                      <a:lnTo>
                        <a:pt x="12" y="198"/>
                      </a:lnTo>
                      <a:lnTo>
                        <a:pt x="12" y="276"/>
                      </a:lnTo>
                      <a:lnTo>
                        <a:pt x="18" y="360"/>
                      </a:lnTo>
                      <a:lnTo>
                        <a:pt x="24" y="432"/>
                      </a:lnTo>
                      <a:lnTo>
                        <a:pt x="24" y="492"/>
                      </a:lnTo>
                      <a:lnTo>
                        <a:pt x="30" y="522"/>
                      </a:lnTo>
                      <a:lnTo>
                        <a:pt x="30" y="540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538" name="Freeform 802"/>
                <p:cNvSpPr>
                  <a:spLocks/>
                </p:cNvSpPr>
                <p:nvPr/>
              </p:nvSpPr>
              <p:spPr bwMode="auto">
                <a:xfrm>
                  <a:off x="1938" y="2496"/>
                  <a:ext cx="36" cy="18"/>
                </a:xfrm>
                <a:custGeom>
                  <a:avLst/>
                  <a:gdLst>
                    <a:gd name="T0" fmla="*/ 0 w 36"/>
                    <a:gd name="T1" fmla="*/ 0 h 18"/>
                    <a:gd name="T2" fmla="*/ 6 w 36"/>
                    <a:gd name="T3" fmla="*/ 12 h 18"/>
                    <a:gd name="T4" fmla="*/ 18 w 36"/>
                    <a:gd name="T5" fmla="*/ 18 h 18"/>
                    <a:gd name="T6" fmla="*/ 30 w 36"/>
                    <a:gd name="T7" fmla="*/ 18 h 18"/>
                    <a:gd name="T8" fmla="*/ 36 w 36"/>
                    <a:gd name="T9" fmla="*/ 12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8">
                      <a:moveTo>
                        <a:pt x="0" y="0"/>
                      </a:moveTo>
                      <a:lnTo>
                        <a:pt x="6" y="12"/>
                      </a:lnTo>
                      <a:lnTo>
                        <a:pt x="18" y="18"/>
                      </a:lnTo>
                      <a:lnTo>
                        <a:pt x="30" y="18"/>
                      </a:lnTo>
                      <a:lnTo>
                        <a:pt x="36" y="12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539" name="Freeform 803"/>
                <p:cNvSpPr>
                  <a:spLocks/>
                </p:cNvSpPr>
                <p:nvPr/>
              </p:nvSpPr>
              <p:spPr bwMode="auto">
                <a:xfrm>
                  <a:off x="1974" y="2088"/>
                  <a:ext cx="36" cy="420"/>
                </a:xfrm>
                <a:custGeom>
                  <a:avLst/>
                  <a:gdLst>
                    <a:gd name="T0" fmla="*/ 0 w 36"/>
                    <a:gd name="T1" fmla="*/ 420 h 420"/>
                    <a:gd name="T2" fmla="*/ 6 w 36"/>
                    <a:gd name="T3" fmla="*/ 384 h 420"/>
                    <a:gd name="T4" fmla="*/ 6 w 36"/>
                    <a:gd name="T5" fmla="*/ 342 h 420"/>
                    <a:gd name="T6" fmla="*/ 12 w 36"/>
                    <a:gd name="T7" fmla="*/ 282 h 420"/>
                    <a:gd name="T8" fmla="*/ 18 w 36"/>
                    <a:gd name="T9" fmla="*/ 222 h 420"/>
                    <a:gd name="T10" fmla="*/ 24 w 36"/>
                    <a:gd name="T11" fmla="*/ 162 h 420"/>
                    <a:gd name="T12" fmla="*/ 24 w 36"/>
                    <a:gd name="T13" fmla="*/ 102 h 420"/>
                    <a:gd name="T14" fmla="*/ 30 w 36"/>
                    <a:gd name="T15" fmla="*/ 42 h 420"/>
                    <a:gd name="T16" fmla="*/ 36 w 36"/>
                    <a:gd name="T17" fmla="*/ 0 h 4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6" h="420">
                      <a:moveTo>
                        <a:pt x="0" y="420"/>
                      </a:moveTo>
                      <a:lnTo>
                        <a:pt x="6" y="384"/>
                      </a:lnTo>
                      <a:lnTo>
                        <a:pt x="6" y="342"/>
                      </a:lnTo>
                      <a:lnTo>
                        <a:pt x="12" y="282"/>
                      </a:lnTo>
                      <a:lnTo>
                        <a:pt x="18" y="222"/>
                      </a:lnTo>
                      <a:lnTo>
                        <a:pt x="24" y="162"/>
                      </a:lnTo>
                      <a:lnTo>
                        <a:pt x="24" y="102"/>
                      </a:lnTo>
                      <a:lnTo>
                        <a:pt x="30" y="42"/>
                      </a:lnTo>
                      <a:lnTo>
                        <a:pt x="36" y="0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540" name="Freeform 804"/>
                <p:cNvSpPr>
                  <a:spLocks/>
                </p:cNvSpPr>
                <p:nvPr/>
              </p:nvSpPr>
              <p:spPr bwMode="auto">
                <a:xfrm>
                  <a:off x="2010" y="1878"/>
                  <a:ext cx="36" cy="210"/>
                </a:xfrm>
                <a:custGeom>
                  <a:avLst/>
                  <a:gdLst>
                    <a:gd name="T0" fmla="*/ 0 w 36"/>
                    <a:gd name="T1" fmla="*/ 210 h 210"/>
                    <a:gd name="T2" fmla="*/ 6 w 36"/>
                    <a:gd name="T3" fmla="*/ 168 h 210"/>
                    <a:gd name="T4" fmla="*/ 6 w 36"/>
                    <a:gd name="T5" fmla="*/ 126 h 210"/>
                    <a:gd name="T6" fmla="*/ 12 w 36"/>
                    <a:gd name="T7" fmla="*/ 84 h 210"/>
                    <a:gd name="T8" fmla="*/ 18 w 36"/>
                    <a:gd name="T9" fmla="*/ 48 h 210"/>
                    <a:gd name="T10" fmla="*/ 24 w 36"/>
                    <a:gd name="T11" fmla="*/ 18 h 210"/>
                    <a:gd name="T12" fmla="*/ 30 w 36"/>
                    <a:gd name="T13" fmla="*/ 0 h 210"/>
                    <a:gd name="T14" fmla="*/ 30 w 36"/>
                    <a:gd name="T15" fmla="*/ 0 h 210"/>
                    <a:gd name="T16" fmla="*/ 36 w 36"/>
                    <a:gd name="T17" fmla="*/ 0 h 210"/>
                    <a:gd name="T18" fmla="*/ 36 w 36"/>
                    <a:gd name="T19" fmla="*/ 12 h 2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6" h="210">
                      <a:moveTo>
                        <a:pt x="0" y="210"/>
                      </a:moveTo>
                      <a:lnTo>
                        <a:pt x="6" y="168"/>
                      </a:lnTo>
                      <a:lnTo>
                        <a:pt x="6" y="126"/>
                      </a:lnTo>
                      <a:lnTo>
                        <a:pt x="12" y="84"/>
                      </a:lnTo>
                      <a:lnTo>
                        <a:pt x="18" y="48"/>
                      </a:lnTo>
                      <a:lnTo>
                        <a:pt x="24" y="18"/>
                      </a:lnTo>
                      <a:lnTo>
                        <a:pt x="30" y="0"/>
                      </a:lnTo>
                      <a:lnTo>
                        <a:pt x="30" y="0"/>
                      </a:lnTo>
                      <a:lnTo>
                        <a:pt x="36" y="0"/>
                      </a:lnTo>
                      <a:lnTo>
                        <a:pt x="36" y="12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541" name="Freeform 805"/>
                <p:cNvSpPr>
                  <a:spLocks/>
                </p:cNvSpPr>
                <p:nvPr/>
              </p:nvSpPr>
              <p:spPr bwMode="auto">
                <a:xfrm>
                  <a:off x="2046" y="1890"/>
                  <a:ext cx="36" cy="588"/>
                </a:xfrm>
                <a:custGeom>
                  <a:avLst/>
                  <a:gdLst>
                    <a:gd name="T0" fmla="*/ 0 w 36"/>
                    <a:gd name="T1" fmla="*/ 0 h 588"/>
                    <a:gd name="T2" fmla="*/ 0 w 36"/>
                    <a:gd name="T3" fmla="*/ 18 h 588"/>
                    <a:gd name="T4" fmla="*/ 6 w 36"/>
                    <a:gd name="T5" fmla="*/ 42 h 588"/>
                    <a:gd name="T6" fmla="*/ 6 w 36"/>
                    <a:gd name="T7" fmla="*/ 72 h 588"/>
                    <a:gd name="T8" fmla="*/ 12 w 36"/>
                    <a:gd name="T9" fmla="*/ 108 h 588"/>
                    <a:gd name="T10" fmla="*/ 12 w 36"/>
                    <a:gd name="T11" fmla="*/ 150 h 588"/>
                    <a:gd name="T12" fmla="*/ 12 w 36"/>
                    <a:gd name="T13" fmla="*/ 198 h 588"/>
                    <a:gd name="T14" fmla="*/ 18 w 36"/>
                    <a:gd name="T15" fmla="*/ 294 h 588"/>
                    <a:gd name="T16" fmla="*/ 24 w 36"/>
                    <a:gd name="T17" fmla="*/ 390 h 588"/>
                    <a:gd name="T18" fmla="*/ 30 w 36"/>
                    <a:gd name="T19" fmla="*/ 474 h 588"/>
                    <a:gd name="T20" fmla="*/ 30 w 36"/>
                    <a:gd name="T21" fmla="*/ 510 h 588"/>
                    <a:gd name="T22" fmla="*/ 30 w 36"/>
                    <a:gd name="T23" fmla="*/ 546 h 588"/>
                    <a:gd name="T24" fmla="*/ 36 w 36"/>
                    <a:gd name="T25" fmla="*/ 570 h 588"/>
                    <a:gd name="T26" fmla="*/ 36 w 36"/>
                    <a:gd name="T27" fmla="*/ 588 h 5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6" h="588">
                      <a:moveTo>
                        <a:pt x="0" y="0"/>
                      </a:moveTo>
                      <a:lnTo>
                        <a:pt x="0" y="18"/>
                      </a:lnTo>
                      <a:lnTo>
                        <a:pt x="6" y="42"/>
                      </a:lnTo>
                      <a:lnTo>
                        <a:pt x="6" y="72"/>
                      </a:lnTo>
                      <a:lnTo>
                        <a:pt x="12" y="108"/>
                      </a:lnTo>
                      <a:lnTo>
                        <a:pt x="12" y="150"/>
                      </a:lnTo>
                      <a:lnTo>
                        <a:pt x="12" y="198"/>
                      </a:lnTo>
                      <a:lnTo>
                        <a:pt x="18" y="294"/>
                      </a:lnTo>
                      <a:lnTo>
                        <a:pt x="24" y="390"/>
                      </a:lnTo>
                      <a:lnTo>
                        <a:pt x="30" y="474"/>
                      </a:lnTo>
                      <a:lnTo>
                        <a:pt x="30" y="510"/>
                      </a:lnTo>
                      <a:lnTo>
                        <a:pt x="30" y="546"/>
                      </a:lnTo>
                      <a:lnTo>
                        <a:pt x="36" y="570"/>
                      </a:lnTo>
                      <a:lnTo>
                        <a:pt x="36" y="588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542" name="Freeform 806"/>
                <p:cNvSpPr>
                  <a:spLocks/>
                </p:cNvSpPr>
                <p:nvPr/>
              </p:nvSpPr>
              <p:spPr bwMode="auto">
                <a:xfrm>
                  <a:off x="2082" y="2322"/>
                  <a:ext cx="30" cy="174"/>
                </a:xfrm>
                <a:custGeom>
                  <a:avLst/>
                  <a:gdLst>
                    <a:gd name="T0" fmla="*/ 0 w 30"/>
                    <a:gd name="T1" fmla="*/ 156 h 174"/>
                    <a:gd name="T2" fmla="*/ 0 w 30"/>
                    <a:gd name="T3" fmla="*/ 168 h 174"/>
                    <a:gd name="T4" fmla="*/ 6 w 30"/>
                    <a:gd name="T5" fmla="*/ 174 h 174"/>
                    <a:gd name="T6" fmla="*/ 6 w 30"/>
                    <a:gd name="T7" fmla="*/ 174 h 174"/>
                    <a:gd name="T8" fmla="*/ 6 w 30"/>
                    <a:gd name="T9" fmla="*/ 168 h 174"/>
                    <a:gd name="T10" fmla="*/ 12 w 30"/>
                    <a:gd name="T11" fmla="*/ 150 h 174"/>
                    <a:gd name="T12" fmla="*/ 12 w 30"/>
                    <a:gd name="T13" fmla="*/ 126 h 174"/>
                    <a:gd name="T14" fmla="*/ 18 w 30"/>
                    <a:gd name="T15" fmla="*/ 90 h 174"/>
                    <a:gd name="T16" fmla="*/ 24 w 30"/>
                    <a:gd name="T17" fmla="*/ 54 h 174"/>
                    <a:gd name="T18" fmla="*/ 24 w 30"/>
                    <a:gd name="T19" fmla="*/ 24 h 174"/>
                    <a:gd name="T20" fmla="*/ 30 w 30"/>
                    <a:gd name="T21" fmla="*/ 0 h 17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30" h="174">
                      <a:moveTo>
                        <a:pt x="0" y="156"/>
                      </a:moveTo>
                      <a:lnTo>
                        <a:pt x="0" y="168"/>
                      </a:lnTo>
                      <a:lnTo>
                        <a:pt x="6" y="174"/>
                      </a:lnTo>
                      <a:lnTo>
                        <a:pt x="6" y="174"/>
                      </a:lnTo>
                      <a:lnTo>
                        <a:pt x="6" y="168"/>
                      </a:lnTo>
                      <a:lnTo>
                        <a:pt x="12" y="150"/>
                      </a:lnTo>
                      <a:lnTo>
                        <a:pt x="12" y="126"/>
                      </a:lnTo>
                      <a:lnTo>
                        <a:pt x="18" y="90"/>
                      </a:lnTo>
                      <a:lnTo>
                        <a:pt x="24" y="54"/>
                      </a:lnTo>
                      <a:lnTo>
                        <a:pt x="24" y="24"/>
                      </a:lnTo>
                      <a:lnTo>
                        <a:pt x="30" y="0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543" name="Freeform 807"/>
                <p:cNvSpPr>
                  <a:spLocks/>
                </p:cNvSpPr>
                <p:nvPr/>
              </p:nvSpPr>
              <p:spPr bwMode="auto">
                <a:xfrm>
                  <a:off x="2112" y="2166"/>
                  <a:ext cx="36" cy="156"/>
                </a:xfrm>
                <a:custGeom>
                  <a:avLst/>
                  <a:gdLst>
                    <a:gd name="T0" fmla="*/ 0 w 36"/>
                    <a:gd name="T1" fmla="*/ 156 h 156"/>
                    <a:gd name="T2" fmla="*/ 6 w 36"/>
                    <a:gd name="T3" fmla="*/ 114 h 156"/>
                    <a:gd name="T4" fmla="*/ 18 w 36"/>
                    <a:gd name="T5" fmla="*/ 66 h 156"/>
                    <a:gd name="T6" fmla="*/ 24 w 36"/>
                    <a:gd name="T7" fmla="*/ 24 h 156"/>
                    <a:gd name="T8" fmla="*/ 30 w 36"/>
                    <a:gd name="T9" fmla="*/ 6 h 156"/>
                    <a:gd name="T10" fmla="*/ 36 w 36"/>
                    <a:gd name="T11" fmla="*/ 0 h 1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6" h="156">
                      <a:moveTo>
                        <a:pt x="0" y="156"/>
                      </a:moveTo>
                      <a:lnTo>
                        <a:pt x="6" y="114"/>
                      </a:lnTo>
                      <a:lnTo>
                        <a:pt x="18" y="66"/>
                      </a:lnTo>
                      <a:lnTo>
                        <a:pt x="24" y="24"/>
                      </a:lnTo>
                      <a:lnTo>
                        <a:pt x="30" y="6"/>
                      </a:lnTo>
                      <a:lnTo>
                        <a:pt x="36" y="0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544" name="Freeform 808"/>
                <p:cNvSpPr>
                  <a:spLocks/>
                </p:cNvSpPr>
                <p:nvPr/>
              </p:nvSpPr>
              <p:spPr bwMode="auto">
                <a:xfrm>
                  <a:off x="2148" y="2166"/>
                  <a:ext cx="36" cy="72"/>
                </a:xfrm>
                <a:custGeom>
                  <a:avLst/>
                  <a:gdLst>
                    <a:gd name="T0" fmla="*/ 0 w 36"/>
                    <a:gd name="T1" fmla="*/ 0 h 72"/>
                    <a:gd name="T2" fmla="*/ 6 w 36"/>
                    <a:gd name="T3" fmla="*/ 0 h 72"/>
                    <a:gd name="T4" fmla="*/ 6 w 36"/>
                    <a:gd name="T5" fmla="*/ 6 h 72"/>
                    <a:gd name="T6" fmla="*/ 12 w 36"/>
                    <a:gd name="T7" fmla="*/ 18 h 72"/>
                    <a:gd name="T8" fmla="*/ 18 w 36"/>
                    <a:gd name="T9" fmla="*/ 30 h 72"/>
                    <a:gd name="T10" fmla="*/ 24 w 36"/>
                    <a:gd name="T11" fmla="*/ 60 h 72"/>
                    <a:gd name="T12" fmla="*/ 30 w 36"/>
                    <a:gd name="T13" fmla="*/ 66 h 72"/>
                    <a:gd name="T14" fmla="*/ 36 w 36"/>
                    <a:gd name="T15" fmla="*/ 72 h 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36" h="72">
                      <a:moveTo>
                        <a:pt x="0" y="0"/>
                      </a:moveTo>
                      <a:lnTo>
                        <a:pt x="6" y="0"/>
                      </a:lnTo>
                      <a:lnTo>
                        <a:pt x="6" y="6"/>
                      </a:lnTo>
                      <a:lnTo>
                        <a:pt x="12" y="18"/>
                      </a:lnTo>
                      <a:lnTo>
                        <a:pt x="18" y="30"/>
                      </a:lnTo>
                      <a:lnTo>
                        <a:pt x="24" y="60"/>
                      </a:lnTo>
                      <a:lnTo>
                        <a:pt x="30" y="66"/>
                      </a:lnTo>
                      <a:lnTo>
                        <a:pt x="36" y="72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545" name="Freeform 809"/>
                <p:cNvSpPr>
                  <a:spLocks/>
                </p:cNvSpPr>
                <p:nvPr/>
              </p:nvSpPr>
              <p:spPr bwMode="auto">
                <a:xfrm>
                  <a:off x="2184" y="2178"/>
                  <a:ext cx="36" cy="60"/>
                </a:xfrm>
                <a:custGeom>
                  <a:avLst/>
                  <a:gdLst>
                    <a:gd name="T0" fmla="*/ 0 w 36"/>
                    <a:gd name="T1" fmla="*/ 60 h 60"/>
                    <a:gd name="T2" fmla="*/ 6 w 36"/>
                    <a:gd name="T3" fmla="*/ 54 h 60"/>
                    <a:gd name="T4" fmla="*/ 18 w 36"/>
                    <a:gd name="T5" fmla="*/ 42 h 60"/>
                    <a:gd name="T6" fmla="*/ 24 w 36"/>
                    <a:gd name="T7" fmla="*/ 24 h 60"/>
                    <a:gd name="T8" fmla="*/ 36 w 36"/>
                    <a:gd name="T9" fmla="*/ 0 h 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60">
                      <a:moveTo>
                        <a:pt x="0" y="60"/>
                      </a:moveTo>
                      <a:lnTo>
                        <a:pt x="6" y="54"/>
                      </a:lnTo>
                      <a:lnTo>
                        <a:pt x="18" y="42"/>
                      </a:lnTo>
                      <a:lnTo>
                        <a:pt x="24" y="24"/>
                      </a:lnTo>
                      <a:lnTo>
                        <a:pt x="36" y="0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546" name="Freeform 810"/>
                <p:cNvSpPr>
                  <a:spLocks/>
                </p:cNvSpPr>
                <p:nvPr/>
              </p:nvSpPr>
              <p:spPr bwMode="auto">
                <a:xfrm>
                  <a:off x="2220" y="2046"/>
                  <a:ext cx="36" cy="132"/>
                </a:xfrm>
                <a:custGeom>
                  <a:avLst/>
                  <a:gdLst>
                    <a:gd name="T0" fmla="*/ 0 w 36"/>
                    <a:gd name="T1" fmla="*/ 132 h 132"/>
                    <a:gd name="T2" fmla="*/ 12 w 36"/>
                    <a:gd name="T3" fmla="*/ 108 h 132"/>
                    <a:gd name="T4" fmla="*/ 18 w 36"/>
                    <a:gd name="T5" fmla="*/ 78 h 132"/>
                    <a:gd name="T6" fmla="*/ 30 w 36"/>
                    <a:gd name="T7" fmla="*/ 42 h 132"/>
                    <a:gd name="T8" fmla="*/ 36 w 36"/>
                    <a:gd name="T9" fmla="*/ 0 h 1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32">
                      <a:moveTo>
                        <a:pt x="0" y="132"/>
                      </a:moveTo>
                      <a:lnTo>
                        <a:pt x="12" y="108"/>
                      </a:lnTo>
                      <a:lnTo>
                        <a:pt x="18" y="78"/>
                      </a:lnTo>
                      <a:lnTo>
                        <a:pt x="30" y="42"/>
                      </a:lnTo>
                      <a:lnTo>
                        <a:pt x="36" y="0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547" name="Freeform 811"/>
                <p:cNvSpPr>
                  <a:spLocks/>
                </p:cNvSpPr>
                <p:nvPr/>
              </p:nvSpPr>
              <p:spPr bwMode="auto">
                <a:xfrm>
                  <a:off x="2256" y="1830"/>
                  <a:ext cx="30" cy="216"/>
                </a:xfrm>
                <a:custGeom>
                  <a:avLst/>
                  <a:gdLst>
                    <a:gd name="T0" fmla="*/ 0 w 30"/>
                    <a:gd name="T1" fmla="*/ 216 h 216"/>
                    <a:gd name="T2" fmla="*/ 6 w 30"/>
                    <a:gd name="T3" fmla="*/ 192 h 216"/>
                    <a:gd name="T4" fmla="*/ 6 w 30"/>
                    <a:gd name="T5" fmla="*/ 162 h 216"/>
                    <a:gd name="T6" fmla="*/ 12 w 30"/>
                    <a:gd name="T7" fmla="*/ 96 h 216"/>
                    <a:gd name="T8" fmla="*/ 18 w 30"/>
                    <a:gd name="T9" fmla="*/ 60 h 216"/>
                    <a:gd name="T10" fmla="*/ 24 w 30"/>
                    <a:gd name="T11" fmla="*/ 36 h 216"/>
                    <a:gd name="T12" fmla="*/ 24 w 30"/>
                    <a:gd name="T13" fmla="*/ 12 h 216"/>
                    <a:gd name="T14" fmla="*/ 30 w 30"/>
                    <a:gd name="T15" fmla="*/ 0 h 2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30" h="216">
                      <a:moveTo>
                        <a:pt x="0" y="216"/>
                      </a:moveTo>
                      <a:lnTo>
                        <a:pt x="6" y="192"/>
                      </a:lnTo>
                      <a:lnTo>
                        <a:pt x="6" y="162"/>
                      </a:lnTo>
                      <a:lnTo>
                        <a:pt x="12" y="96"/>
                      </a:lnTo>
                      <a:lnTo>
                        <a:pt x="18" y="60"/>
                      </a:lnTo>
                      <a:lnTo>
                        <a:pt x="24" y="36"/>
                      </a:lnTo>
                      <a:lnTo>
                        <a:pt x="24" y="12"/>
                      </a:lnTo>
                      <a:lnTo>
                        <a:pt x="30" y="0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548" name="Freeform 812"/>
                <p:cNvSpPr>
                  <a:spLocks/>
                </p:cNvSpPr>
                <p:nvPr/>
              </p:nvSpPr>
              <p:spPr bwMode="auto">
                <a:xfrm>
                  <a:off x="2286" y="1830"/>
                  <a:ext cx="36" cy="96"/>
                </a:xfrm>
                <a:custGeom>
                  <a:avLst/>
                  <a:gdLst>
                    <a:gd name="T0" fmla="*/ 0 w 36"/>
                    <a:gd name="T1" fmla="*/ 0 h 96"/>
                    <a:gd name="T2" fmla="*/ 6 w 36"/>
                    <a:gd name="T3" fmla="*/ 0 h 96"/>
                    <a:gd name="T4" fmla="*/ 6 w 36"/>
                    <a:gd name="T5" fmla="*/ 6 h 96"/>
                    <a:gd name="T6" fmla="*/ 12 w 36"/>
                    <a:gd name="T7" fmla="*/ 18 h 96"/>
                    <a:gd name="T8" fmla="*/ 18 w 36"/>
                    <a:gd name="T9" fmla="*/ 36 h 96"/>
                    <a:gd name="T10" fmla="*/ 24 w 36"/>
                    <a:gd name="T11" fmla="*/ 72 h 96"/>
                    <a:gd name="T12" fmla="*/ 30 w 36"/>
                    <a:gd name="T13" fmla="*/ 90 h 96"/>
                    <a:gd name="T14" fmla="*/ 36 w 36"/>
                    <a:gd name="T15" fmla="*/ 96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36" h="96">
                      <a:moveTo>
                        <a:pt x="0" y="0"/>
                      </a:moveTo>
                      <a:lnTo>
                        <a:pt x="6" y="0"/>
                      </a:lnTo>
                      <a:lnTo>
                        <a:pt x="6" y="6"/>
                      </a:lnTo>
                      <a:lnTo>
                        <a:pt x="12" y="18"/>
                      </a:lnTo>
                      <a:lnTo>
                        <a:pt x="18" y="36"/>
                      </a:lnTo>
                      <a:lnTo>
                        <a:pt x="24" y="72"/>
                      </a:lnTo>
                      <a:lnTo>
                        <a:pt x="30" y="90"/>
                      </a:lnTo>
                      <a:lnTo>
                        <a:pt x="36" y="96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549" name="Freeform 813"/>
                <p:cNvSpPr>
                  <a:spLocks/>
                </p:cNvSpPr>
                <p:nvPr/>
              </p:nvSpPr>
              <p:spPr bwMode="auto">
                <a:xfrm>
                  <a:off x="2322" y="1896"/>
                  <a:ext cx="36" cy="30"/>
                </a:xfrm>
                <a:custGeom>
                  <a:avLst/>
                  <a:gdLst>
                    <a:gd name="T0" fmla="*/ 0 w 36"/>
                    <a:gd name="T1" fmla="*/ 30 h 30"/>
                    <a:gd name="T2" fmla="*/ 6 w 36"/>
                    <a:gd name="T3" fmla="*/ 30 h 30"/>
                    <a:gd name="T4" fmla="*/ 6 w 36"/>
                    <a:gd name="T5" fmla="*/ 24 h 30"/>
                    <a:gd name="T6" fmla="*/ 18 w 36"/>
                    <a:gd name="T7" fmla="*/ 12 h 30"/>
                    <a:gd name="T8" fmla="*/ 30 w 36"/>
                    <a:gd name="T9" fmla="*/ 0 h 30"/>
                    <a:gd name="T10" fmla="*/ 30 w 36"/>
                    <a:gd name="T11" fmla="*/ 0 h 30"/>
                    <a:gd name="T12" fmla="*/ 36 w 36"/>
                    <a:gd name="T13" fmla="*/ 6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6" h="30">
                      <a:moveTo>
                        <a:pt x="0" y="30"/>
                      </a:moveTo>
                      <a:lnTo>
                        <a:pt x="6" y="30"/>
                      </a:lnTo>
                      <a:lnTo>
                        <a:pt x="6" y="24"/>
                      </a:lnTo>
                      <a:lnTo>
                        <a:pt x="18" y="12"/>
                      </a:lnTo>
                      <a:lnTo>
                        <a:pt x="30" y="0"/>
                      </a:lnTo>
                      <a:lnTo>
                        <a:pt x="30" y="0"/>
                      </a:lnTo>
                      <a:lnTo>
                        <a:pt x="36" y="6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550" name="Freeform 814"/>
                <p:cNvSpPr>
                  <a:spLocks/>
                </p:cNvSpPr>
                <p:nvPr/>
              </p:nvSpPr>
              <p:spPr bwMode="auto">
                <a:xfrm>
                  <a:off x="2358" y="1902"/>
                  <a:ext cx="36" cy="252"/>
                </a:xfrm>
                <a:custGeom>
                  <a:avLst/>
                  <a:gdLst>
                    <a:gd name="T0" fmla="*/ 0 w 36"/>
                    <a:gd name="T1" fmla="*/ 0 h 252"/>
                    <a:gd name="T2" fmla="*/ 6 w 36"/>
                    <a:gd name="T3" fmla="*/ 24 h 252"/>
                    <a:gd name="T4" fmla="*/ 6 w 36"/>
                    <a:gd name="T5" fmla="*/ 54 h 252"/>
                    <a:gd name="T6" fmla="*/ 12 w 36"/>
                    <a:gd name="T7" fmla="*/ 96 h 252"/>
                    <a:gd name="T8" fmla="*/ 18 w 36"/>
                    <a:gd name="T9" fmla="*/ 144 h 252"/>
                    <a:gd name="T10" fmla="*/ 24 w 36"/>
                    <a:gd name="T11" fmla="*/ 186 h 252"/>
                    <a:gd name="T12" fmla="*/ 24 w 36"/>
                    <a:gd name="T13" fmla="*/ 222 h 252"/>
                    <a:gd name="T14" fmla="*/ 30 w 36"/>
                    <a:gd name="T15" fmla="*/ 246 h 252"/>
                    <a:gd name="T16" fmla="*/ 36 w 36"/>
                    <a:gd name="T17" fmla="*/ 252 h 252"/>
                    <a:gd name="T18" fmla="*/ 36 w 36"/>
                    <a:gd name="T19" fmla="*/ 252 h 2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6" h="252">
                      <a:moveTo>
                        <a:pt x="0" y="0"/>
                      </a:moveTo>
                      <a:lnTo>
                        <a:pt x="6" y="24"/>
                      </a:lnTo>
                      <a:lnTo>
                        <a:pt x="6" y="54"/>
                      </a:lnTo>
                      <a:lnTo>
                        <a:pt x="12" y="96"/>
                      </a:lnTo>
                      <a:lnTo>
                        <a:pt x="18" y="144"/>
                      </a:lnTo>
                      <a:lnTo>
                        <a:pt x="24" y="186"/>
                      </a:lnTo>
                      <a:lnTo>
                        <a:pt x="24" y="222"/>
                      </a:lnTo>
                      <a:lnTo>
                        <a:pt x="30" y="246"/>
                      </a:lnTo>
                      <a:lnTo>
                        <a:pt x="36" y="252"/>
                      </a:lnTo>
                      <a:lnTo>
                        <a:pt x="36" y="252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551" name="Freeform 815"/>
                <p:cNvSpPr>
                  <a:spLocks/>
                </p:cNvSpPr>
                <p:nvPr/>
              </p:nvSpPr>
              <p:spPr bwMode="auto">
                <a:xfrm>
                  <a:off x="2394" y="1848"/>
                  <a:ext cx="36" cy="306"/>
                </a:xfrm>
                <a:custGeom>
                  <a:avLst/>
                  <a:gdLst>
                    <a:gd name="T0" fmla="*/ 0 w 36"/>
                    <a:gd name="T1" fmla="*/ 306 h 306"/>
                    <a:gd name="T2" fmla="*/ 0 w 36"/>
                    <a:gd name="T3" fmla="*/ 300 h 306"/>
                    <a:gd name="T4" fmla="*/ 6 w 36"/>
                    <a:gd name="T5" fmla="*/ 294 h 306"/>
                    <a:gd name="T6" fmla="*/ 6 w 36"/>
                    <a:gd name="T7" fmla="*/ 276 h 306"/>
                    <a:gd name="T8" fmla="*/ 12 w 36"/>
                    <a:gd name="T9" fmla="*/ 258 h 306"/>
                    <a:gd name="T10" fmla="*/ 12 w 36"/>
                    <a:gd name="T11" fmla="*/ 210 h 306"/>
                    <a:gd name="T12" fmla="*/ 18 w 36"/>
                    <a:gd name="T13" fmla="*/ 162 h 306"/>
                    <a:gd name="T14" fmla="*/ 24 w 36"/>
                    <a:gd name="T15" fmla="*/ 108 h 306"/>
                    <a:gd name="T16" fmla="*/ 30 w 36"/>
                    <a:gd name="T17" fmla="*/ 60 h 306"/>
                    <a:gd name="T18" fmla="*/ 30 w 36"/>
                    <a:gd name="T19" fmla="*/ 18 h 306"/>
                    <a:gd name="T20" fmla="*/ 36 w 36"/>
                    <a:gd name="T21" fmla="*/ 6 h 306"/>
                    <a:gd name="T22" fmla="*/ 36 w 36"/>
                    <a:gd name="T23" fmla="*/ 0 h 3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36" h="306">
                      <a:moveTo>
                        <a:pt x="0" y="306"/>
                      </a:moveTo>
                      <a:lnTo>
                        <a:pt x="0" y="300"/>
                      </a:lnTo>
                      <a:lnTo>
                        <a:pt x="6" y="294"/>
                      </a:lnTo>
                      <a:lnTo>
                        <a:pt x="6" y="276"/>
                      </a:lnTo>
                      <a:lnTo>
                        <a:pt x="12" y="258"/>
                      </a:lnTo>
                      <a:lnTo>
                        <a:pt x="12" y="210"/>
                      </a:lnTo>
                      <a:lnTo>
                        <a:pt x="18" y="162"/>
                      </a:lnTo>
                      <a:lnTo>
                        <a:pt x="24" y="108"/>
                      </a:lnTo>
                      <a:lnTo>
                        <a:pt x="30" y="60"/>
                      </a:lnTo>
                      <a:lnTo>
                        <a:pt x="30" y="18"/>
                      </a:lnTo>
                      <a:lnTo>
                        <a:pt x="36" y="6"/>
                      </a:lnTo>
                      <a:lnTo>
                        <a:pt x="36" y="0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552" name="Freeform 816"/>
                <p:cNvSpPr>
                  <a:spLocks/>
                </p:cNvSpPr>
                <p:nvPr/>
              </p:nvSpPr>
              <p:spPr bwMode="auto">
                <a:xfrm>
                  <a:off x="2430" y="1842"/>
                  <a:ext cx="30" cy="144"/>
                </a:xfrm>
                <a:custGeom>
                  <a:avLst/>
                  <a:gdLst>
                    <a:gd name="T0" fmla="*/ 0 w 30"/>
                    <a:gd name="T1" fmla="*/ 6 h 144"/>
                    <a:gd name="T2" fmla="*/ 6 w 30"/>
                    <a:gd name="T3" fmla="*/ 0 h 144"/>
                    <a:gd name="T4" fmla="*/ 6 w 30"/>
                    <a:gd name="T5" fmla="*/ 6 h 144"/>
                    <a:gd name="T6" fmla="*/ 12 w 30"/>
                    <a:gd name="T7" fmla="*/ 24 h 144"/>
                    <a:gd name="T8" fmla="*/ 12 w 30"/>
                    <a:gd name="T9" fmla="*/ 42 h 144"/>
                    <a:gd name="T10" fmla="*/ 24 w 30"/>
                    <a:gd name="T11" fmla="*/ 90 h 144"/>
                    <a:gd name="T12" fmla="*/ 30 w 30"/>
                    <a:gd name="T13" fmla="*/ 144 h 1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0" h="144">
                      <a:moveTo>
                        <a:pt x="0" y="6"/>
                      </a:moveTo>
                      <a:lnTo>
                        <a:pt x="6" y="0"/>
                      </a:lnTo>
                      <a:lnTo>
                        <a:pt x="6" y="6"/>
                      </a:lnTo>
                      <a:lnTo>
                        <a:pt x="12" y="24"/>
                      </a:lnTo>
                      <a:lnTo>
                        <a:pt x="12" y="42"/>
                      </a:lnTo>
                      <a:lnTo>
                        <a:pt x="24" y="90"/>
                      </a:lnTo>
                      <a:lnTo>
                        <a:pt x="30" y="144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553" name="Freeform 817"/>
                <p:cNvSpPr>
                  <a:spLocks/>
                </p:cNvSpPr>
                <p:nvPr/>
              </p:nvSpPr>
              <p:spPr bwMode="auto">
                <a:xfrm>
                  <a:off x="2460" y="1986"/>
                  <a:ext cx="36" cy="228"/>
                </a:xfrm>
                <a:custGeom>
                  <a:avLst/>
                  <a:gdLst>
                    <a:gd name="T0" fmla="*/ 0 w 36"/>
                    <a:gd name="T1" fmla="*/ 0 h 228"/>
                    <a:gd name="T2" fmla="*/ 6 w 36"/>
                    <a:gd name="T3" fmla="*/ 24 h 228"/>
                    <a:gd name="T4" fmla="*/ 6 w 36"/>
                    <a:gd name="T5" fmla="*/ 60 h 228"/>
                    <a:gd name="T6" fmla="*/ 18 w 36"/>
                    <a:gd name="T7" fmla="*/ 126 h 228"/>
                    <a:gd name="T8" fmla="*/ 24 w 36"/>
                    <a:gd name="T9" fmla="*/ 162 h 228"/>
                    <a:gd name="T10" fmla="*/ 24 w 36"/>
                    <a:gd name="T11" fmla="*/ 192 h 228"/>
                    <a:gd name="T12" fmla="*/ 30 w 36"/>
                    <a:gd name="T13" fmla="*/ 210 h 228"/>
                    <a:gd name="T14" fmla="*/ 36 w 36"/>
                    <a:gd name="T15" fmla="*/ 228 h 2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36" h="228">
                      <a:moveTo>
                        <a:pt x="0" y="0"/>
                      </a:moveTo>
                      <a:lnTo>
                        <a:pt x="6" y="24"/>
                      </a:lnTo>
                      <a:lnTo>
                        <a:pt x="6" y="60"/>
                      </a:lnTo>
                      <a:lnTo>
                        <a:pt x="18" y="126"/>
                      </a:lnTo>
                      <a:lnTo>
                        <a:pt x="24" y="162"/>
                      </a:lnTo>
                      <a:lnTo>
                        <a:pt x="24" y="192"/>
                      </a:lnTo>
                      <a:lnTo>
                        <a:pt x="30" y="210"/>
                      </a:lnTo>
                      <a:lnTo>
                        <a:pt x="36" y="228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554" name="Freeform 818"/>
                <p:cNvSpPr>
                  <a:spLocks/>
                </p:cNvSpPr>
                <p:nvPr/>
              </p:nvSpPr>
              <p:spPr bwMode="auto">
                <a:xfrm>
                  <a:off x="2496" y="2148"/>
                  <a:ext cx="36" cy="72"/>
                </a:xfrm>
                <a:custGeom>
                  <a:avLst/>
                  <a:gdLst>
                    <a:gd name="T0" fmla="*/ 0 w 36"/>
                    <a:gd name="T1" fmla="*/ 66 h 72"/>
                    <a:gd name="T2" fmla="*/ 6 w 36"/>
                    <a:gd name="T3" fmla="*/ 72 h 72"/>
                    <a:gd name="T4" fmla="*/ 6 w 36"/>
                    <a:gd name="T5" fmla="*/ 66 h 72"/>
                    <a:gd name="T6" fmla="*/ 12 w 36"/>
                    <a:gd name="T7" fmla="*/ 54 h 72"/>
                    <a:gd name="T8" fmla="*/ 18 w 36"/>
                    <a:gd name="T9" fmla="*/ 36 h 72"/>
                    <a:gd name="T10" fmla="*/ 24 w 36"/>
                    <a:gd name="T11" fmla="*/ 18 h 72"/>
                    <a:gd name="T12" fmla="*/ 24 w 36"/>
                    <a:gd name="T13" fmla="*/ 6 h 72"/>
                    <a:gd name="T14" fmla="*/ 30 w 36"/>
                    <a:gd name="T15" fmla="*/ 0 h 72"/>
                    <a:gd name="T16" fmla="*/ 36 w 36"/>
                    <a:gd name="T17" fmla="*/ 0 h 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6" h="72">
                      <a:moveTo>
                        <a:pt x="0" y="66"/>
                      </a:moveTo>
                      <a:lnTo>
                        <a:pt x="6" y="72"/>
                      </a:lnTo>
                      <a:lnTo>
                        <a:pt x="6" y="66"/>
                      </a:lnTo>
                      <a:lnTo>
                        <a:pt x="12" y="54"/>
                      </a:lnTo>
                      <a:lnTo>
                        <a:pt x="18" y="36"/>
                      </a:lnTo>
                      <a:lnTo>
                        <a:pt x="24" y="18"/>
                      </a:lnTo>
                      <a:lnTo>
                        <a:pt x="24" y="6"/>
                      </a:lnTo>
                      <a:lnTo>
                        <a:pt x="30" y="0"/>
                      </a:lnTo>
                      <a:lnTo>
                        <a:pt x="36" y="0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555" name="Freeform 819"/>
                <p:cNvSpPr>
                  <a:spLocks/>
                </p:cNvSpPr>
                <p:nvPr/>
              </p:nvSpPr>
              <p:spPr bwMode="auto">
                <a:xfrm>
                  <a:off x="2532" y="2148"/>
                  <a:ext cx="36" cy="180"/>
                </a:xfrm>
                <a:custGeom>
                  <a:avLst/>
                  <a:gdLst>
                    <a:gd name="T0" fmla="*/ 0 w 36"/>
                    <a:gd name="T1" fmla="*/ 0 h 180"/>
                    <a:gd name="T2" fmla="*/ 6 w 36"/>
                    <a:gd name="T3" fmla="*/ 12 h 180"/>
                    <a:gd name="T4" fmla="*/ 6 w 36"/>
                    <a:gd name="T5" fmla="*/ 36 h 180"/>
                    <a:gd name="T6" fmla="*/ 12 w 36"/>
                    <a:gd name="T7" fmla="*/ 66 h 180"/>
                    <a:gd name="T8" fmla="*/ 18 w 36"/>
                    <a:gd name="T9" fmla="*/ 96 h 180"/>
                    <a:gd name="T10" fmla="*/ 24 w 36"/>
                    <a:gd name="T11" fmla="*/ 132 h 180"/>
                    <a:gd name="T12" fmla="*/ 24 w 36"/>
                    <a:gd name="T13" fmla="*/ 156 h 180"/>
                    <a:gd name="T14" fmla="*/ 30 w 36"/>
                    <a:gd name="T15" fmla="*/ 174 h 180"/>
                    <a:gd name="T16" fmla="*/ 36 w 36"/>
                    <a:gd name="T17" fmla="*/ 180 h 1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6" h="180">
                      <a:moveTo>
                        <a:pt x="0" y="0"/>
                      </a:moveTo>
                      <a:lnTo>
                        <a:pt x="6" y="12"/>
                      </a:lnTo>
                      <a:lnTo>
                        <a:pt x="6" y="36"/>
                      </a:lnTo>
                      <a:lnTo>
                        <a:pt x="12" y="66"/>
                      </a:lnTo>
                      <a:lnTo>
                        <a:pt x="18" y="96"/>
                      </a:lnTo>
                      <a:lnTo>
                        <a:pt x="24" y="132"/>
                      </a:lnTo>
                      <a:lnTo>
                        <a:pt x="24" y="156"/>
                      </a:lnTo>
                      <a:lnTo>
                        <a:pt x="30" y="174"/>
                      </a:lnTo>
                      <a:lnTo>
                        <a:pt x="36" y="180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556" name="Freeform 820"/>
                <p:cNvSpPr>
                  <a:spLocks/>
                </p:cNvSpPr>
                <p:nvPr/>
              </p:nvSpPr>
              <p:spPr bwMode="auto">
                <a:xfrm>
                  <a:off x="2568" y="2118"/>
                  <a:ext cx="36" cy="210"/>
                </a:xfrm>
                <a:custGeom>
                  <a:avLst/>
                  <a:gdLst>
                    <a:gd name="T0" fmla="*/ 0 w 36"/>
                    <a:gd name="T1" fmla="*/ 210 h 210"/>
                    <a:gd name="T2" fmla="*/ 0 w 36"/>
                    <a:gd name="T3" fmla="*/ 204 h 210"/>
                    <a:gd name="T4" fmla="*/ 6 w 36"/>
                    <a:gd name="T5" fmla="*/ 198 h 210"/>
                    <a:gd name="T6" fmla="*/ 12 w 36"/>
                    <a:gd name="T7" fmla="*/ 174 h 210"/>
                    <a:gd name="T8" fmla="*/ 12 w 36"/>
                    <a:gd name="T9" fmla="*/ 138 h 210"/>
                    <a:gd name="T10" fmla="*/ 18 w 36"/>
                    <a:gd name="T11" fmla="*/ 102 h 210"/>
                    <a:gd name="T12" fmla="*/ 24 w 36"/>
                    <a:gd name="T13" fmla="*/ 66 h 210"/>
                    <a:gd name="T14" fmla="*/ 30 w 36"/>
                    <a:gd name="T15" fmla="*/ 30 h 210"/>
                    <a:gd name="T16" fmla="*/ 30 w 36"/>
                    <a:gd name="T17" fmla="*/ 6 h 210"/>
                    <a:gd name="T18" fmla="*/ 36 w 36"/>
                    <a:gd name="T19" fmla="*/ 0 h 210"/>
                    <a:gd name="T20" fmla="*/ 36 w 36"/>
                    <a:gd name="T21" fmla="*/ 0 h 2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36" h="210">
                      <a:moveTo>
                        <a:pt x="0" y="210"/>
                      </a:moveTo>
                      <a:lnTo>
                        <a:pt x="0" y="204"/>
                      </a:lnTo>
                      <a:lnTo>
                        <a:pt x="6" y="198"/>
                      </a:lnTo>
                      <a:lnTo>
                        <a:pt x="12" y="174"/>
                      </a:lnTo>
                      <a:lnTo>
                        <a:pt x="12" y="138"/>
                      </a:lnTo>
                      <a:lnTo>
                        <a:pt x="18" y="102"/>
                      </a:lnTo>
                      <a:lnTo>
                        <a:pt x="24" y="66"/>
                      </a:lnTo>
                      <a:lnTo>
                        <a:pt x="30" y="30"/>
                      </a:lnTo>
                      <a:lnTo>
                        <a:pt x="30" y="6"/>
                      </a:lnTo>
                      <a:lnTo>
                        <a:pt x="36" y="0"/>
                      </a:lnTo>
                      <a:lnTo>
                        <a:pt x="36" y="0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557" name="Freeform 821"/>
                <p:cNvSpPr>
                  <a:spLocks/>
                </p:cNvSpPr>
                <p:nvPr/>
              </p:nvSpPr>
              <p:spPr bwMode="auto">
                <a:xfrm>
                  <a:off x="2604" y="2118"/>
                  <a:ext cx="30" cy="228"/>
                </a:xfrm>
                <a:custGeom>
                  <a:avLst/>
                  <a:gdLst>
                    <a:gd name="T0" fmla="*/ 0 w 30"/>
                    <a:gd name="T1" fmla="*/ 0 h 228"/>
                    <a:gd name="T2" fmla="*/ 0 w 30"/>
                    <a:gd name="T3" fmla="*/ 6 h 228"/>
                    <a:gd name="T4" fmla="*/ 6 w 30"/>
                    <a:gd name="T5" fmla="*/ 12 h 228"/>
                    <a:gd name="T6" fmla="*/ 6 w 30"/>
                    <a:gd name="T7" fmla="*/ 24 h 228"/>
                    <a:gd name="T8" fmla="*/ 6 w 30"/>
                    <a:gd name="T9" fmla="*/ 42 h 228"/>
                    <a:gd name="T10" fmla="*/ 12 w 30"/>
                    <a:gd name="T11" fmla="*/ 84 h 228"/>
                    <a:gd name="T12" fmla="*/ 12 w 30"/>
                    <a:gd name="T13" fmla="*/ 132 h 228"/>
                    <a:gd name="T14" fmla="*/ 18 w 30"/>
                    <a:gd name="T15" fmla="*/ 174 h 228"/>
                    <a:gd name="T16" fmla="*/ 24 w 30"/>
                    <a:gd name="T17" fmla="*/ 210 h 228"/>
                    <a:gd name="T18" fmla="*/ 24 w 30"/>
                    <a:gd name="T19" fmla="*/ 222 h 228"/>
                    <a:gd name="T20" fmla="*/ 24 w 30"/>
                    <a:gd name="T21" fmla="*/ 228 h 228"/>
                    <a:gd name="T22" fmla="*/ 30 w 30"/>
                    <a:gd name="T23" fmla="*/ 228 h 228"/>
                    <a:gd name="T24" fmla="*/ 30 w 30"/>
                    <a:gd name="T25" fmla="*/ 222 h 2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0" h="228">
                      <a:moveTo>
                        <a:pt x="0" y="0"/>
                      </a:moveTo>
                      <a:lnTo>
                        <a:pt x="0" y="6"/>
                      </a:lnTo>
                      <a:lnTo>
                        <a:pt x="6" y="12"/>
                      </a:lnTo>
                      <a:lnTo>
                        <a:pt x="6" y="24"/>
                      </a:lnTo>
                      <a:lnTo>
                        <a:pt x="6" y="42"/>
                      </a:lnTo>
                      <a:lnTo>
                        <a:pt x="12" y="84"/>
                      </a:lnTo>
                      <a:lnTo>
                        <a:pt x="12" y="132"/>
                      </a:lnTo>
                      <a:lnTo>
                        <a:pt x="18" y="174"/>
                      </a:lnTo>
                      <a:lnTo>
                        <a:pt x="24" y="210"/>
                      </a:lnTo>
                      <a:lnTo>
                        <a:pt x="24" y="222"/>
                      </a:lnTo>
                      <a:lnTo>
                        <a:pt x="24" y="228"/>
                      </a:lnTo>
                      <a:lnTo>
                        <a:pt x="30" y="228"/>
                      </a:lnTo>
                      <a:lnTo>
                        <a:pt x="30" y="222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558" name="Freeform 822"/>
                <p:cNvSpPr>
                  <a:spLocks/>
                </p:cNvSpPr>
                <p:nvPr/>
              </p:nvSpPr>
              <p:spPr bwMode="auto">
                <a:xfrm>
                  <a:off x="2634" y="1812"/>
                  <a:ext cx="36" cy="528"/>
                </a:xfrm>
                <a:custGeom>
                  <a:avLst/>
                  <a:gdLst>
                    <a:gd name="T0" fmla="*/ 0 w 36"/>
                    <a:gd name="T1" fmla="*/ 528 h 528"/>
                    <a:gd name="T2" fmla="*/ 0 w 36"/>
                    <a:gd name="T3" fmla="*/ 516 h 528"/>
                    <a:gd name="T4" fmla="*/ 6 w 36"/>
                    <a:gd name="T5" fmla="*/ 492 h 528"/>
                    <a:gd name="T6" fmla="*/ 6 w 36"/>
                    <a:gd name="T7" fmla="*/ 462 h 528"/>
                    <a:gd name="T8" fmla="*/ 6 w 36"/>
                    <a:gd name="T9" fmla="*/ 426 h 528"/>
                    <a:gd name="T10" fmla="*/ 12 w 36"/>
                    <a:gd name="T11" fmla="*/ 390 h 528"/>
                    <a:gd name="T12" fmla="*/ 12 w 36"/>
                    <a:gd name="T13" fmla="*/ 348 h 528"/>
                    <a:gd name="T14" fmla="*/ 18 w 36"/>
                    <a:gd name="T15" fmla="*/ 252 h 528"/>
                    <a:gd name="T16" fmla="*/ 24 w 36"/>
                    <a:gd name="T17" fmla="*/ 168 h 528"/>
                    <a:gd name="T18" fmla="*/ 24 w 36"/>
                    <a:gd name="T19" fmla="*/ 126 h 528"/>
                    <a:gd name="T20" fmla="*/ 24 w 36"/>
                    <a:gd name="T21" fmla="*/ 84 h 528"/>
                    <a:gd name="T22" fmla="*/ 30 w 36"/>
                    <a:gd name="T23" fmla="*/ 54 h 528"/>
                    <a:gd name="T24" fmla="*/ 30 w 36"/>
                    <a:gd name="T25" fmla="*/ 30 h 528"/>
                    <a:gd name="T26" fmla="*/ 36 w 36"/>
                    <a:gd name="T27" fmla="*/ 12 h 528"/>
                    <a:gd name="T28" fmla="*/ 36 w 36"/>
                    <a:gd name="T29" fmla="*/ 0 h 5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36" h="528">
                      <a:moveTo>
                        <a:pt x="0" y="528"/>
                      </a:moveTo>
                      <a:lnTo>
                        <a:pt x="0" y="516"/>
                      </a:lnTo>
                      <a:lnTo>
                        <a:pt x="6" y="492"/>
                      </a:lnTo>
                      <a:lnTo>
                        <a:pt x="6" y="462"/>
                      </a:lnTo>
                      <a:lnTo>
                        <a:pt x="6" y="426"/>
                      </a:lnTo>
                      <a:lnTo>
                        <a:pt x="12" y="390"/>
                      </a:lnTo>
                      <a:lnTo>
                        <a:pt x="12" y="348"/>
                      </a:lnTo>
                      <a:lnTo>
                        <a:pt x="18" y="252"/>
                      </a:lnTo>
                      <a:lnTo>
                        <a:pt x="24" y="168"/>
                      </a:lnTo>
                      <a:lnTo>
                        <a:pt x="24" y="126"/>
                      </a:lnTo>
                      <a:lnTo>
                        <a:pt x="24" y="84"/>
                      </a:lnTo>
                      <a:lnTo>
                        <a:pt x="30" y="54"/>
                      </a:lnTo>
                      <a:lnTo>
                        <a:pt x="30" y="30"/>
                      </a:lnTo>
                      <a:lnTo>
                        <a:pt x="36" y="12"/>
                      </a:lnTo>
                      <a:lnTo>
                        <a:pt x="36" y="0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559" name="Freeform 823"/>
                <p:cNvSpPr>
                  <a:spLocks/>
                </p:cNvSpPr>
                <p:nvPr/>
              </p:nvSpPr>
              <p:spPr bwMode="auto">
                <a:xfrm>
                  <a:off x="2670" y="1812"/>
                  <a:ext cx="36" cy="366"/>
                </a:xfrm>
                <a:custGeom>
                  <a:avLst/>
                  <a:gdLst>
                    <a:gd name="T0" fmla="*/ 0 w 36"/>
                    <a:gd name="T1" fmla="*/ 0 h 366"/>
                    <a:gd name="T2" fmla="*/ 0 w 36"/>
                    <a:gd name="T3" fmla="*/ 0 h 366"/>
                    <a:gd name="T4" fmla="*/ 6 w 36"/>
                    <a:gd name="T5" fmla="*/ 6 h 366"/>
                    <a:gd name="T6" fmla="*/ 6 w 36"/>
                    <a:gd name="T7" fmla="*/ 24 h 366"/>
                    <a:gd name="T8" fmla="*/ 6 w 36"/>
                    <a:gd name="T9" fmla="*/ 48 h 366"/>
                    <a:gd name="T10" fmla="*/ 12 w 36"/>
                    <a:gd name="T11" fmla="*/ 72 h 366"/>
                    <a:gd name="T12" fmla="*/ 12 w 36"/>
                    <a:gd name="T13" fmla="*/ 102 h 366"/>
                    <a:gd name="T14" fmla="*/ 18 w 36"/>
                    <a:gd name="T15" fmla="*/ 174 h 366"/>
                    <a:gd name="T16" fmla="*/ 24 w 36"/>
                    <a:gd name="T17" fmla="*/ 240 h 366"/>
                    <a:gd name="T18" fmla="*/ 24 w 36"/>
                    <a:gd name="T19" fmla="*/ 306 h 366"/>
                    <a:gd name="T20" fmla="*/ 30 w 36"/>
                    <a:gd name="T21" fmla="*/ 330 h 366"/>
                    <a:gd name="T22" fmla="*/ 30 w 36"/>
                    <a:gd name="T23" fmla="*/ 348 h 366"/>
                    <a:gd name="T24" fmla="*/ 36 w 36"/>
                    <a:gd name="T25" fmla="*/ 360 h 366"/>
                    <a:gd name="T26" fmla="*/ 36 w 36"/>
                    <a:gd name="T27" fmla="*/ 366 h 3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6" h="366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6" y="6"/>
                      </a:lnTo>
                      <a:lnTo>
                        <a:pt x="6" y="24"/>
                      </a:lnTo>
                      <a:lnTo>
                        <a:pt x="6" y="48"/>
                      </a:lnTo>
                      <a:lnTo>
                        <a:pt x="12" y="72"/>
                      </a:lnTo>
                      <a:lnTo>
                        <a:pt x="12" y="102"/>
                      </a:lnTo>
                      <a:lnTo>
                        <a:pt x="18" y="174"/>
                      </a:lnTo>
                      <a:lnTo>
                        <a:pt x="24" y="240"/>
                      </a:lnTo>
                      <a:lnTo>
                        <a:pt x="24" y="306"/>
                      </a:lnTo>
                      <a:lnTo>
                        <a:pt x="30" y="330"/>
                      </a:lnTo>
                      <a:lnTo>
                        <a:pt x="30" y="348"/>
                      </a:lnTo>
                      <a:lnTo>
                        <a:pt x="36" y="360"/>
                      </a:lnTo>
                      <a:lnTo>
                        <a:pt x="36" y="366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560" name="Freeform 824"/>
                <p:cNvSpPr>
                  <a:spLocks/>
                </p:cNvSpPr>
                <p:nvPr/>
              </p:nvSpPr>
              <p:spPr bwMode="auto">
                <a:xfrm>
                  <a:off x="2706" y="1836"/>
                  <a:ext cx="36" cy="342"/>
                </a:xfrm>
                <a:custGeom>
                  <a:avLst/>
                  <a:gdLst>
                    <a:gd name="T0" fmla="*/ 0 w 36"/>
                    <a:gd name="T1" fmla="*/ 342 h 342"/>
                    <a:gd name="T2" fmla="*/ 0 w 36"/>
                    <a:gd name="T3" fmla="*/ 342 h 342"/>
                    <a:gd name="T4" fmla="*/ 6 w 36"/>
                    <a:gd name="T5" fmla="*/ 330 h 342"/>
                    <a:gd name="T6" fmla="*/ 6 w 36"/>
                    <a:gd name="T7" fmla="*/ 318 h 342"/>
                    <a:gd name="T8" fmla="*/ 6 w 36"/>
                    <a:gd name="T9" fmla="*/ 294 h 342"/>
                    <a:gd name="T10" fmla="*/ 12 w 36"/>
                    <a:gd name="T11" fmla="*/ 246 h 342"/>
                    <a:gd name="T12" fmla="*/ 18 w 36"/>
                    <a:gd name="T13" fmla="*/ 186 h 342"/>
                    <a:gd name="T14" fmla="*/ 24 w 36"/>
                    <a:gd name="T15" fmla="*/ 126 h 342"/>
                    <a:gd name="T16" fmla="*/ 24 w 36"/>
                    <a:gd name="T17" fmla="*/ 72 h 342"/>
                    <a:gd name="T18" fmla="*/ 30 w 36"/>
                    <a:gd name="T19" fmla="*/ 48 h 342"/>
                    <a:gd name="T20" fmla="*/ 30 w 36"/>
                    <a:gd name="T21" fmla="*/ 24 h 342"/>
                    <a:gd name="T22" fmla="*/ 36 w 36"/>
                    <a:gd name="T23" fmla="*/ 12 h 342"/>
                    <a:gd name="T24" fmla="*/ 36 w 36"/>
                    <a:gd name="T25" fmla="*/ 0 h 3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6" h="342">
                      <a:moveTo>
                        <a:pt x="0" y="342"/>
                      </a:moveTo>
                      <a:lnTo>
                        <a:pt x="0" y="342"/>
                      </a:lnTo>
                      <a:lnTo>
                        <a:pt x="6" y="330"/>
                      </a:lnTo>
                      <a:lnTo>
                        <a:pt x="6" y="318"/>
                      </a:lnTo>
                      <a:lnTo>
                        <a:pt x="6" y="294"/>
                      </a:lnTo>
                      <a:lnTo>
                        <a:pt x="12" y="246"/>
                      </a:lnTo>
                      <a:lnTo>
                        <a:pt x="18" y="186"/>
                      </a:lnTo>
                      <a:lnTo>
                        <a:pt x="24" y="126"/>
                      </a:lnTo>
                      <a:lnTo>
                        <a:pt x="24" y="72"/>
                      </a:lnTo>
                      <a:lnTo>
                        <a:pt x="30" y="48"/>
                      </a:lnTo>
                      <a:lnTo>
                        <a:pt x="30" y="24"/>
                      </a:lnTo>
                      <a:lnTo>
                        <a:pt x="36" y="12"/>
                      </a:lnTo>
                      <a:lnTo>
                        <a:pt x="36" y="0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561" name="Freeform 825"/>
                <p:cNvSpPr>
                  <a:spLocks/>
                </p:cNvSpPr>
                <p:nvPr/>
              </p:nvSpPr>
              <p:spPr bwMode="auto">
                <a:xfrm>
                  <a:off x="2742" y="1830"/>
                  <a:ext cx="36" cy="102"/>
                </a:xfrm>
                <a:custGeom>
                  <a:avLst/>
                  <a:gdLst>
                    <a:gd name="T0" fmla="*/ 0 w 36"/>
                    <a:gd name="T1" fmla="*/ 6 h 102"/>
                    <a:gd name="T2" fmla="*/ 6 w 36"/>
                    <a:gd name="T3" fmla="*/ 0 h 102"/>
                    <a:gd name="T4" fmla="*/ 6 w 36"/>
                    <a:gd name="T5" fmla="*/ 6 h 102"/>
                    <a:gd name="T6" fmla="*/ 12 w 36"/>
                    <a:gd name="T7" fmla="*/ 12 h 102"/>
                    <a:gd name="T8" fmla="*/ 18 w 36"/>
                    <a:gd name="T9" fmla="*/ 24 h 102"/>
                    <a:gd name="T10" fmla="*/ 30 w 36"/>
                    <a:gd name="T11" fmla="*/ 60 h 102"/>
                    <a:gd name="T12" fmla="*/ 36 w 36"/>
                    <a:gd name="T13" fmla="*/ 102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6" h="102">
                      <a:moveTo>
                        <a:pt x="0" y="6"/>
                      </a:moveTo>
                      <a:lnTo>
                        <a:pt x="6" y="0"/>
                      </a:lnTo>
                      <a:lnTo>
                        <a:pt x="6" y="6"/>
                      </a:lnTo>
                      <a:lnTo>
                        <a:pt x="12" y="12"/>
                      </a:lnTo>
                      <a:lnTo>
                        <a:pt x="18" y="24"/>
                      </a:lnTo>
                      <a:lnTo>
                        <a:pt x="30" y="60"/>
                      </a:lnTo>
                      <a:lnTo>
                        <a:pt x="36" y="102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562" name="Freeform 826"/>
                <p:cNvSpPr>
                  <a:spLocks/>
                </p:cNvSpPr>
                <p:nvPr/>
              </p:nvSpPr>
              <p:spPr bwMode="auto">
                <a:xfrm>
                  <a:off x="2778" y="1932"/>
                  <a:ext cx="30" cy="450"/>
                </a:xfrm>
                <a:custGeom>
                  <a:avLst/>
                  <a:gdLst>
                    <a:gd name="T0" fmla="*/ 0 w 30"/>
                    <a:gd name="T1" fmla="*/ 0 h 450"/>
                    <a:gd name="T2" fmla="*/ 0 w 30"/>
                    <a:gd name="T3" fmla="*/ 18 h 450"/>
                    <a:gd name="T4" fmla="*/ 6 w 30"/>
                    <a:gd name="T5" fmla="*/ 42 h 450"/>
                    <a:gd name="T6" fmla="*/ 6 w 30"/>
                    <a:gd name="T7" fmla="*/ 96 h 450"/>
                    <a:gd name="T8" fmla="*/ 12 w 30"/>
                    <a:gd name="T9" fmla="*/ 162 h 450"/>
                    <a:gd name="T10" fmla="*/ 12 w 30"/>
                    <a:gd name="T11" fmla="*/ 228 h 450"/>
                    <a:gd name="T12" fmla="*/ 18 w 30"/>
                    <a:gd name="T13" fmla="*/ 300 h 450"/>
                    <a:gd name="T14" fmla="*/ 24 w 30"/>
                    <a:gd name="T15" fmla="*/ 360 h 450"/>
                    <a:gd name="T16" fmla="*/ 24 w 30"/>
                    <a:gd name="T17" fmla="*/ 414 h 450"/>
                    <a:gd name="T18" fmla="*/ 30 w 30"/>
                    <a:gd name="T19" fmla="*/ 432 h 450"/>
                    <a:gd name="T20" fmla="*/ 30 w 30"/>
                    <a:gd name="T21" fmla="*/ 450 h 4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30" h="450">
                      <a:moveTo>
                        <a:pt x="0" y="0"/>
                      </a:moveTo>
                      <a:lnTo>
                        <a:pt x="0" y="18"/>
                      </a:lnTo>
                      <a:lnTo>
                        <a:pt x="6" y="42"/>
                      </a:lnTo>
                      <a:lnTo>
                        <a:pt x="6" y="96"/>
                      </a:lnTo>
                      <a:lnTo>
                        <a:pt x="12" y="162"/>
                      </a:lnTo>
                      <a:lnTo>
                        <a:pt x="12" y="228"/>
                      </a:lnTo>
                      <a:lnTo>
                        <a:pt x="18" y="300"/>
                      </a:lnTo>
                      <a:lnTo>
                        <a:pt x="24" y="360"/>
                      </a:lnTo>
                      <a:lnTo>
                        <a:pt x="24" y="414"/>
                      </a:lnTo>
                      <a:lnTo>
                        <a:pt x="30" y="432"/>
                      </a:lnTo>
                      <a:lnTo>
                        <a:pt x="30" y="450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563" name="Freeform 827"/>
                <p:cNvSpPr>
                  <a:spLocks/>
                </p:cNvSpPr>
                <p:nvPr/>
              </p:nvSpPr>
              <p:spPr bwMode="auto">
                <a:xfrm>
                  <a:off x="2808" y="2382"/>
                  <a:ext cx="36" cy="6"/>
                </a:xfrm>
                <a:custGeom>
                  <a:avLst/>
                  <a:gdLst>
                    <a:gd name="T0" fmla="*/ 0 w 36"/>
                    <a:gd name="T1" fmla="*/ 0 h 6"/>
                    <a:gd name="T2" fmla="*/ 6 w 36"/>
                    <a:gd name="T3" fmla="*/ 6 h 6"/>
                    <a:gd name="T4" fmla="*/ 18 w 36"/>
                    <a:gd name="T5" fmla="*/ 6 h 6"/>
                    <a:gd name="T6" fmla="*/ 30 w 36"/>
                    <a:gd name="T7" fmla="*/ 0 h 6"/>
                    <a:gd name="T8" fmla="*/ 36 w 36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6">
                      <a:moveTo>
                        <a:pt x="0" y="0"/>
                      </a:moveTo>
                      <a:lnTo>
                        <a:pt x="6" y="6"/>
                      </a:lnTo>
                      <a:lnTo>
                        <a:pt x="18" y="6"/>
                      </a:lnTo>
                      <a:lnTo>
                        <a:pt x="30" y="0"/>
                      </a:lnTo>
                      <a:lnTo>
                        <a:pt x="36" y="0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564" name="Freeform 828"/>
                <p:cNvSpPr>
                  <a:spLocks/>
                </p:cNvSpPr>
                <p:nvPr/>
              </p:nvSpPr>
              <p:spPr bwMode="auto">
                <a:xfrm>
                  <a:off x="2844" y="2382"/>
                  <a:ext cx="36" cy="24"/>
                </a:xfrm>
                <a:custGeom>
                  <a:avLst/>
                  <a:gdLst>
                    <a:gd name="T0" fmla="*/ 0 w 36"/>
                    <a:gd name="T1" fmla="*/ 0 h 24"/>
                    <a:gd name="T2" fmla="*/ 6 w 36"/>
                    <a:gd name="T3" fmla="*/ 6 h 24"/>
                    <a:gd name="T4" fmla="*/ 18 w 36"/>
                    <a:gd name="T5" fmla="*/ 18 h 24"/>
                    <a:gd name="T6" fmla="*/ 30 w 36"/>
                    <a:gd name="T7" fmla="*/ 24 h 24"/>
                    <a:gd name="T8" fmla="*/ 36 w 36"/>
                    <a:gd name="T9" fmla="*/ 24 h 24"/>
                    <a:gd name="T10" fmla="*/ 36 w 36"/>
                    <a:gd name="T11" fmla="*/ 18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6" h="24">
                      <a:moveTo>
                        <a:pt x="0" y="0"/>
                      </a:moveTo>
                      <a:lnTo>
                        <a:pt x="6" y="6"/>
                      </a:lnTo>
                      <a:lnTo>
                        <a:pt x="18" y="18"/>
                      </a:lnTo>
                      <a:lnTo>
                        <a:pt x="30" y="24"/>
                      </a:lnTo>
                      <a:lnTo>
                        <a:pt x="36" y="24"/>
                      </a:lnTo>
                      <a:lnTo>
                        <a:pt x="36" y="18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565" name="Freeform 829"/>
                <p:cNvSpPr>
                  <a:spLocks/>
                </p:cNvSpPr>
                <p:nvPr/>
              </p:nvSpPr>
              <p:spPr bwMode="auto">
                <a:xfrm>
                  <a:off x="2880" y="2082"/>
                  <a:ext cx="36" cy="318"/>
                </a:xfrm>
                <a:custGeom>
                  <a:avLst/>
                  <a:gdLst>
                    <a:gd name="T0" fmla="*/ 0 w 36"/>
                    <a:gd name="T1" fmla="*/ 318 h 318"/>
                    <a:gd name="T2" fmla="*/ 6 w 36"/>
                    <a:gd name="T3" fmla="*/ 294 h 318"/>
                    <a:gd name="T4" fmla="*/ 6 w 36"/>
                    <a:gd name="T5" fmla="*/ 258 h 318"/>
                    <a:gd name="T6" fmla="*/ 12 w 36"/>
                    <a:gd name="T7" fmla="*/ 210 h 318"/>
                    <a:gd name="T8" fmla="*/ 18 w 36"/>
                    <a:gd name="T9" fmla="*/ 162 h 318"/>
                    <a:gd name="T10" fmla="*/ 24 w 36"/>
                    <a:gd name="T11" fmla="*/ 114 h 318"/>
                    <a:gd name="T12" fmla="*/ 24 w 36"/>
                    <a:gd name="T13" fmla="*/ 66 h 318"/>
                    <a:gd name="T14" fmla="*/ 30 w 36"/>
                    <a:gd name="T15" fmla="*/ 30 h 318"/>
                    <a:gd name="T16" fmla="*/ 36 w 36"/>
                    <a:gd name="T17" fmla="*/ 0 h 3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6" h="318">
                      <a:moveTo>
                        <a:pt x="0" y="318"/>
                      </a:moveTo>
                      <a:lnTo>
                        <a:pt x="6" y="294"/>
                      </a:lnTo>
                      <a:lnTo>
                        <a:pt x="6" y="258"/>
                      </a:lnTo>
                      <a:lnTo>
                        <a:pt x="12" y="210"/>
                      </a:lnTo>
                      <a:lnTo>
                        <a:pt x="18" y="162"/>
                      </a:lnTo>
                      <a:lnTo>
                        <a:pt x="24" y="114"/>
                      </a:lnTo>
                      <a:lnTo>
                        <a:pt x="24" y="66"/>
                      </a:lnTo>
                      <a:lnTo>
                        <a:pt x="30" y="30"/>
                      </a:lnTo>
                      <a:lnTo>
                        <a:pt x="36" y="0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566" name="Freeform 830"/>
                <p:cNvSpPr>
                  <a:spLocks/>
                </p:cNvSpPr>
                <p:nvPr/>
              </p:nvSpPr>
              <p:spPr bwMode="auto">
                <a:xfrm>
                  <a:off x="2916" y="2040"/>
                  <a:ext cx="36" cy="42"/>
                </a:xfrm>
                <a:custGeom>
                  <a:avLst/>
                  <a:gdLst>
                    <a:gd name="T0" fmla="*/ 0 w 36"/>
                    <a:gd name="T1" fmla="*/ 42 h 42"/>
                    <a:gd name="T2" fmla="*/ 6 w 36"/>
                    <a:gd name="T3" fmla="*/ 24 h 42"/>
                    <a:gd name="T4" fmla="*/ 18 w 36"/>
                    <a:gd name="T5" fmla="*/ 12 h 42"/>
                    <a:gd name="T6" fmla="*/ 30 w 36"/>
                    <a:gd name="T7" fmla="*/ 0 h 42"/>
                    <a:gd name="T8" fmla="*/ 36 w 36"/>
                    <a:gd name="T9" fmla="*/ 0 h 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42">
                      <a:moveTo>
                        <a:pt x="0" y="42"/>
                      </a:moveTo>
                      <a:lnTo>
                        <a:pt x="6" y="24"/>
                      </a:lnTo>
                      <a:lnTo>
                        <a:pt x="18" y="12"/>
                      </a:lnTo>
                      <a:lnTo>
                        <a:pt x="30" y="0"/>
                      </a:lnTo>
                      <a:lnTo>
                        <a:pt x="36" y="0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567" name="Freeform 831"/>
                <p:cNvSpPr>
                  <a:spLocks/>
                </p:cNvSpPr>
                <p:nvPr/>
              </p:nvSpPr>
              <p:spPr bwMode="auto">
                <a:xfrm>
                  <a:off x="2952" y="2040"/>
                  <a:ext cx="30" cy="54"/>
                </a:xfrm>
                <a:custGeom>
                  <a:avLst/>
                  <a:gdLst>
                    <a:gd name="T0" fmla="*/ 0 w 30"/>
                    <a:gd name="T1" fmla="*/ 0 h 54"/>
                    <a:gd name="T2" fmla="*/ 6 w 30"/>
                    <a:gd name="T3" fmla="*/ 6 h 54"/>
                    <a:gd name="T4" fmla="*/ 6 w 30"/>
                    <a:gd name="T5" fmla="*/ 12 h 54"/>
                    <a:gd name="T6" fmla="*/ 12 w 30"/>
                    <a:gd name="T7" fmla="*/ 36 h 54"/>
                    <a:gd name="T8" fmla="*/ 18 w 30"/>
                    <a:gd name="T9" fmla="*/ 42 h 54"/>
                    <a:gd name="T10" fmla="*/ 24 w 30"/>
                    <a:gd name="T11" fmla="*/ 54 h 54"/>
                    <a:gd name="T12" fmla="*/ 24 w 30"/>
                    <a:gd name="T13" fmla="*/ 54 h 54"/>
                    <a:gd name="T14" fmla="*/ 30 w 30"/>
                    <a:gd name="T15" fmla="*/ 48 h 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30" h="54">
                      <a:moveTo>
                        <a:pt x="0" y="0"/>
                      </a:moveTo>
                      <a:lnTo>
                        <a:pt x="6" y="6"/>
                      </a:lnTo>
                      <a:lnTo>
                        <a:pt x="6" y="12"/>
                      </a:lnTo>
                      <a:lnTo>
                        <a:pt x="12" y="36"/>
                      </a:lnTo>
                      <a:lnTo>
                        <a:pt x="18" y="42"/>
                      </a:lnTo>
                      <a:lnTo>
                        <a:pt x="24" y="54"/>
                      </a:lnTo>
                      <a:lnTo>
                        <a:pt x="24" y="54"/>
                      </a:lnTo>
                      <a:lnTo>
                        <a:pt x="30" y="48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568" name="Freeform 832"/>
                <p:cNvSpPr>
                  <a:spLocks/>
                </p:cNvSpPr>
                <p:nvPr/>
              </p:nvSpPr>
              <p:spPr bwMode="auto">
                <a:xfrm>
                  <a:off x="2982" y="1824"/>
                  <a:ext cx="36" cy="264"/>
                </a:xfrm>
                <a:custGeom>
                  <a:avLst/>
                  <a:gdLst>
                    <a:gd name="T0" fmla="*/ 0 w 36"/>
                    <a:gd name="T1" fmla="*/ 264 h 264"/>
                    <a:gd name="T2" fmla="*/ 6 w 36"/>
                    <a:gd name="T3" fmla="*/ 246 h 264"/>
                    <a:gd name="T4" fmla="*/ 6 w 36"/>
                    <a:gd name="T5" fmla="*/ 210 h 264"/>
                    <a:gd name="T6" fmla="*/ 12 w 36"/>
                    <a:gd name="T7" fmla="*/ 174 h 264"/>
                    <a:gd name="T8" fmla="*/ 18 w 36"/>
                    <a:gd name="T9" fmla="*/ 132 h 264"/>
                    <a:gd name="T10" fmla="*/ 24 w 36"/>
                    <a:gd name="T11" fmla="*/ 90 h 264"/>
                    <a:gd name="T12" fmla="*/ 24 w 36"/>
                    <a:gd name="T13" fmla="*/ 48 h 264"/>
                    <a:gd name="T14" fmla="*/ 30 w 36"/>
                    <a:gd name="T15" fmla="*/ 18 h 264"/>
                    <a:gd name="T16" fmla="*/ 36 w 36"/>
                    <a:gd name="T17" fmla="*/ 0 h 2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6" h="264">
                      <a:moveTo>
                        <a:pt x="0" y="264"/>
                      </a:moveTo>
                      <a:lnTo>
                        <a:pt x="6" y="246"/>
                      </a:lnTo>
                      <a:lnTo>
                        <a:pt x="6" y="210"/>
                      </a:lnTo>
                      <a:lnTo>
                        <a:pt x="12" y="174"/>
                      </a:lnTo>
                      <a:lnTo>
                        <a:pt x="18" y="132"/>
                      </a:lnTo>
                      <a:lnTo>
                        <a:pt x="24" y="90"/>
                      </a:lnTo>
                      <a:lnTo>
                        <a:pt x="24" y="48"/>
                      </a:lnTo>
                      <a:lnTo>
                        <a:pt x="30" y="18"/>
                      </a:lnTo>
                      <a:lnTo>
                        <a:pt x="36" y="0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569" name="Freeform 833"/>
                <p:cNvSpPr>
                  <a:spLocks/>
                </p:cNvSpPr>
                <p:nvPr/>
              </p:nvSpPr>
              <p:spPr bwMode="auto">
                <a:xfrm>
                  <a:off x="3018" y="1818"/>
                  <a:ext cx="36" cy="84"/>
                </a:xfrm>
                <a:custGeom>
                  <a:avLst/>
                  <a:gdLst>
                    <a:gd name="T0" fmla="*/ 0 w 36"/>
                    <a:gd name="T1" fmla="*/ 6 h 84"/>
                    <a:gd name="T2" fmla="*/ 6 w 36"/>
                    <a:gd name="T3" fmla="*/ 0 h 84"/>
                    <a:gd name="T4" fmla="*/ 6 w 36"/>
                    <a:gd name="T5" fmla="*/ 6 h 84"/>
                    <a:gd name="T6" fmla="*/ 12 w 36"/>
                    <a:gd name="T7" fmla="*/ 18 h 84"/>
                    <a:gd name="T8" fmla="*/ 18 w 36"/>
                    <a:gd name="T9" fmla="*/ 30 h 84"/>
                    <a:gd name="T10" fmla="*/ 24 w 36"/>
                    <a:gd name="T11" fmla="*/ 66 h 84"/>
                    <a:gd name="T12" fmla="*/ 30 w 36"/>
                    <a:gd name="T13" fmla="*/ 78 h 84"/>
                    <a:gd name="T14" fmla="*/ 36 w 36"/>
                    <a:gd name="T15" fmla="*/ 84 h 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36" h="84">
                      <a:moveTo>
                        <a:pt x="0" y="6"/>
                      </a:moveTo>
                      <a:lnTo>
                        <a:pt x="6" y="0"/>
                      </a:lnTo>
                      <a:lnTo>
                        <a:pt x="6" y="6"/>
                      </a:lnTo>
                      <a:lnTo>
                        <a:pt x="12" y="18"/>
                      </a:lnTo>
                      <a:lnTo>
                        <a:pt x="18" y="30"/>
                      </a:lnTo>
                      <a:lnTo>
                        <a:pt x="24" y="66"/>
                      </a:lnTo>
                      <a:lnTo>
                        <a:pt x="30" y="78"/>
                      </a:lnTo>
                      <a:lnTo>
                        <a:pt x="36" y="84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570" name="Freeform 834"/>
                <p:cNvSpPr>
                  <a:spLocks/>
                </p:cNvSpPr>
                <p:nvPr/>
              </p:nvSpPr>
              <p:spPr bwMode="auto">
                <a:xfrm>
                  <a:off x="3054" y="1860"/>
                  <a:ext cx="36" cy="42"/>
                </a:xfrm>
                <a:custGeom>
                  <a:avLst/>
                  <a:gdLst>
                    <a:gd name="T0" fmla="*/ 0 w 36"/>
                    <a:gd name="T1" fmla="*/ 42 h 42"/>
                    <a:gd name="T2" fmla="*/ 0 w 36"/>
                    <a:gd name="T3" fmla="*/ 42 h 42"/>
                    <a:gd name="T4" fmla="*/ 6 w 36"/>
                    <a:gd name="T5" fmla="*/ 36 h 42"/>
                    <a:gd name="T6" fmla="*/ 18 w 36"/>
                    <a:gd name="T7" fmla="*/ 18 h 42"/>
                    <a:gd name="T8" fmla="*/ 24 w 36"/>
                    <a:gd name="T9" fmla="*/ 6 h 42"/>
                    <a:gd name="T10" fmla="*/ 30 w 36"/>
                    <a:gd name="T11" fmla="*/ 0 h 42"/>
                    <a:gd name="T12" fmla="*/ 36 w 36"/>
                    <a:gd name="T13" fmla="*/ 0 h 42"/>
                    <a:gd name="T14" fmla="*/ 36 w 36"/>
                    <a:gd name="T15" fmla="*/ 6 h 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36" h="42">
                      <a:moveTo>
                        <a:pt x="0" y="42"/>
                      </a:moveTo>
                      <a:lnTo>
                        <a:pt x="0" y="42"/>
                      </a:lnTo>
                      <a:lnTo>
                        <a:pt x="6" y="36"/>
                      </a:lnTo>
                      <a:lnTo>
                        <a:pt x="18" y="18"/>
                      </a:lnTo>
                      <a:lnTo>
                        <a:pt x="24" y="6"/>
                      </a:lnTo>
                      <a:lnTo>
                        <a:pt x="30" y="0"/>
                      </a:lnTo>
                      <a:lnTo>
                        <a:pt x="36" y="0"/>
                      </a:lnTo>
                      <a:lnTo>
                        <a:pt x="36" y="6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571" name="Freeform 835"/>
                <p:cNvSpPr>
                  <a:spLocks/>
                </p:cNvSpPr>
                <p:nvPr/>
              </p:nvSpPr>
              <p:spPr bwMode="auto">
                <a:xfrm>
                  <a:off x="3090" y="1866"/>
                  <a:ext cx="36" cy="480"/>
                </a:xfrm>
                <a:custGeom>
                  <a:avLst/>
                  <a:gdLst>
                    <a:gd name="T0" fmla="*/ 0 w 36"/>
                    <a:gd name="T1" fmla="*/ 0 h 480"/>
                    <a:gd name="T2" fmla="*/ 0 w 36"/>
                    <a:gd name="T3" fmla="*/ 18 h 480"/>
                    <a:gd name="T4" fmla="*/ 6 w 36"/>
                    <a:gd name="T5" fmla="*/ 36 h 480"/>
                    <a:gd name="T6" fmla="*/ 6 w 36"/>
                    <a:gd name="T7" fmla="*/ 66 h 480"/>
                    <a:gd name="T8" fmla="*/ 12 w 36"/>
                    <a:gd name="T9" fmla="*/ 96 h 480"/>
                    <a:gd name="T10" fmla="*/ 12 w 36"/>
                    <a:gd name="T11" fmla="*/ 162 h 480"/>
                    <a:gd name="T12" fmla="*/ 18 w 36"/>
                    <a:gd name="T13" fmla="*/ 240 h 480"/>
                    <a:gd name="T14" fmla="*/ 24 w 36"/>
                    <a:gd name="T15" fmla="*/ 312 h 480"/>
                    <a:gd name="T16" fmla="*/ 30 w 36"/>
                    <a:gd name="T17" fmla="*/ 384 h 480"/>
                    <a:gd name="T18" fmla="*/ 30 w 36"/>
                    <a:gd name="T19" fmla="*/ 438 h 480"/>
                    <a:gd name="T20" fmla="*/ 36 w 36"/>
                    <a:gd name="T21" fmla="*/ 462 h 480"/>
                    <a:gd name="T22" fmla="*/ 36 w 36"/>
                    <a:gd name="T23" fmla="*/ 480 h 4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36" h="480">
                      <a:moveTo>
                        <a:pt x="0" y="0"/>
                      </a:moveTo>
                      <a:lnTo>
                        <a:pt x="0" y="18"/>
                      </a:lnTo>
                      <a:lnTo>
                        <a:pt x="6" y="36"/>
                      </a:lnTo>
                      <a:lnTo>
                        <a:pt x="6" y="66"/>
                      </a:lnTo>
                      <a:lnTo>
                        <a:pt x="12" y="96"/>
                      </a:lnTo>
                      <a:lnTo>
                        <a:pt x="12" y="162"/>
                      </a:lnTo>
                      <a:lnTo>
                        <a:pt x="18" y="240"/>
                      </a:lnTo>
                      <a:lnTo>
                        <a:pt x="24" y="312"/>
                      </a:lnTo>
                      <a:lnTo>
                        <a:pt x="30" y="384"/>
                      </a:lnTo>
                      <a:lnTo>
                        <a:pt x="30" y="438"/>
                      </a:lnTo>
                      <a:lnTo>
                        <a:pt x="36" y="462"/>
                      </a:lnTo>
                      <a:lnTo>
                        <a:pt x="36" y="480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572" name="Freeform 836"/>
                <p:cNvSpPr>
                  <a:spLocks/>
                </p:cNvSpPr>
                <p:nvPr/>
              </p:nvSpPr>
              <p:spPr bwMode="auto">
                <a:xfrm>
                  <a:off x="3126" y="2316"/>
                  <a:ext cx="30" cy="36"/>
                </a:xfrm>
                <a:custGeom>
                  <a:avLst/>
                  <a:gdLst>
                    <a:gd name="T0" fmla="*/ 0 w 30"/>
                    <a:gd name="T1" fmla="*/ 30 h 36"/>
                    <a:gd name="T2" fmla="*/ 0 w 30"/>
                    <a:gd name="T3" fmla="*/ 36 h 36"/>
                    <a:gd name="T4" fmla="*/ 6 w 30"/>
                    <a:gd name="T5" fmla="*/ 36 h 36"/>
                    <a:gd name="T6" fmla="*/ 12 w 30"/>
                    <a:gd name="T7" fmla="*/ 24 h 36"/>
                    <a:gd name="T8" fmla="*/ 24 w 30"/>
                    <a:gd name="T9" fmla="*/ 6 h 36"/>
                    <a:gd name="T10" fmla="*/ 30 w 30"/>
                    <a:gd name="T11" fmla="*/ 0 h 36"/>
                    <a:gd name="T12" fmla="*/ 30 w 30"/>
                    <a:gd name="T13" fmla="*/ 0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0" h="36">
                      <a:moveTo>
                        <a:pt x="0" y="30"/>
                      </a:moveTo>
                      <a:lnTo>
                        <a:pt x="0" y="36"/>
                      </a:lnTo>
                      <a:lnTo>
                        <a:pt x="6" y="36"/>
                      </a:lnTo>
                      <a:lnTo>
                        <a:pt x="12" y="24"/>
                      </a:lnTo>
                      <a:lnTo>
                        <a:pt x="24" y="6"/>
                      </a:lnTo>
                      <a:lnTo>
                        <a:pt x="30" y="0"/>
                      </a:lnTo>
                      <a:lnTo>
                        <a:pt x="30" y="0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573" name="Freeform 837"/>
                <p:cNvSpPr>
                  <a:spLocks/>
                </p:cNvSpPr>
                <p:nvPr/>
              </p:nvSpPr>
              <p:spPr bwMode="auto">
                <a:xfrm>
                  <a:off x="3156" y="2316"/>
                  <a:ext cx="36" cy="42"/>
                </a:xfrm>
                <a:custGeom>
                  <a:avLst/>
                  <a:gdLst>
                    <a:gd name="T0" fmla="*/ 0 w 36"/>
                    <a:gd name="T1" fmla="*/ 0 h 42"/>
                    <a:gd name="T2" fmla="*/ 6 w 36"/>
                    <a:gd name="T3" fmla="*/ 0 h 42"/>
                    <a:gd name="T4" fmla="*/ 6 w 36"/>
                    <a:gd name="T5" fmla="*/ 12 h 42"/>
                    <a:gd name="T6" fmla="*/ 18 w 36"/>
                    <a:gd name="T7" fmla="*/ 24 h 42"/>
                    <a:gd name="T8" fmla="*/ 30 w 36"/>
                    <a:gd name="T9" fmla="*/ 42 h 42"/>
                    <a:gd name="T10" fmla="*/ 30 w 36"/>
                    <a:gd name="T11" fmla="*/ 42 h 42"/>
                    <a:gd name="T12" fmla="*/ 36 w 36"/>
                    <a:gd name="T13" fmla="*/ 36 h 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6" h="42">
                      <a:moveTo>
                        <a:pt x="0" y="0"/>
                      </a:moveTo>
                      <a:lnTo>
                        <a:pt x="6" y="0"/>
                      </a:lnTo>
                      <a:lnTo>
                        <a:pt x="6" y="12"/>
                      </a:lnTo>
                      <a:lnTo>
                        <a:pt x="18" y="24"/>
                      </a:lnTo>
                      <a:lnTo>
                        <a:pt x="30" y="42"/>
                      </a:lnTo>
                      <a:lnTo>
                        <a:pt x="30" y="42"/>
                      </a:lnTo>
                      <a:lnTo>
                        <a:pt x="36" y="36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574" name="Freeform 838"/>
                <p:cNvSpPr>
                  <a:spLocks/>
                </p:cNvSpPr>
                <p:nvPr/>
              </p:nvSpPr>
              <p:spPr bwMode="auto">
                <a:xfrm>
                  <a:off x="3192" y="2148"/>
                  <a:ext cx="36" cy="204"/>
                </a:xfrm>
                <a:custGeom>
                  <a:avLst/>
                  <a:gdLst>
                    <a:gd name="T0" fmla="*/ 0 w 36"/>
                    <a:gd name="T1" fmla="*/ 204 h 204"/>
                    <a:gd name="T2" fmla="*/ 6 w 36"/>
                    <a:gd name="T3" fmla="*/ 192 h 204"/>
                    <a:gd name="T4" fmla="*/ 6 w 36"/>
                    <a:gd name="T5" fmla="*/ 168 h 204"/>
                    <a:gd name="T6" fmla="*/ 12 w 36"/>
                    <a:gd name="T7" fmla="*/ 144 h 204"/>
                    <a:gd name="T8" fmla="*/ 18 w 36"/>
                    <a:gd name="T9" fmla="*/ 114 h 204"/>
                    <a:gd name="T10" fmla="*/ 24 w 36"/>
                    <a:gd name="T11" fmla="*/ 54 h 204"/>
                    <a:gd name="T12" fmla="*/ 30 w 36"/>
                    <a:gd name="T13" fmla="*/ 24 h 204"/>
                    <a:gd name="T14" fmla="*/ 36 w 36"/>
                    <a:gd name="T15" fmla="*/ 0 h 2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36" h="204">
                      <a:moveTo>
                        <a:pt x="0" y="204"/>
                      </a:moveTo>
                      <a:lnTo>
                        <a:pt x="6" y="192"/>
                      </a:lnTo>
                      <a:lnTo>
                        <a:pt x="6" y="168"/>
                      </a:lnTo>
                      <a:lnTo>
                        <a:pt x="12" y="144"/>
                      </a:lnTo>
                      <a:lnTo>
                        <a:pt x="18" y="114"/>
                      </a:lnTo>
                      <a:lnTo>
                        <a:pt x="24" y="54"/>
                      </a:lnTo>
                      <a:lnTo>
                        <a:pt x="30" y="24"/>
                      </a:lnTo>
                      <a:lnTo>
                        <a:pt x="36" y="0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575" name="Freeform 839"/>
                <p:cNvSpPr>
                  <a:spLocks/>
                </p:cNvSpPr>
                <p:nvPr/>
              </p:nvSpPr>
              <p:spPr bwMode="auto">
                <a:xfrm>
                  <a:off x="3228" y="1968"/>
                  <a:ext cx="36" cy="180"/>
                </a:xfrm>
                <a:custGeom>
                  <a:avLst/>
                  <a:gdLst>
                    <a:gd name="T0" fmla="*/ 0 w 36"/>
                    <a:gd name="T1" fmla="*/ 180 h 180"/>
                    <a:gd name="T2" fmla="*/ 6 w 36"/>
                    <a:gd name="T3" fmla="*/ 126 h 180"/>
                    <a:gd name="T4" fmla="*/ 18 w 36"/>
                    <a:gd name="T5" fmla="*/ 78 h 180"/>
                    <a:gd name="T6" fmla="*/ 24 w 36"/>
                    <a:gd name="T7" fmla="*/ 30 h 180"/>
                    <a:gd name="T8" fmla="*/ 30 w 36"/>
                    <a:gd name="T9" fmla="*/ 12 h 180"/>
                    <a:gd name="T10" fmla="*/ 36 w 36"/>
                    <a:gd name="T11" fmla="*/ 0 h 1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6" h="180">
                      <a:moveTo>
                        <a:pt x="0" y="180"/>
                      </a:moveTo>
                      <a:lnTo>
                        <a:pt x="6" y="126"/>
                      </a:lnTo>
                      <a:lnTo>
                        <a:pt x="18" y="78"/>
                      </a:lnTo>
                      <a:lnTo>
                        <a:pt x="24" y="30"/>
                      </a:lnTo>
                      <a:lnTo>
                        <a:pt x="30" y="12"/>
                      </a:lnTo>
                      <a:lnTo>
                        <a:pt x="36" y="0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576" name="Freeform 840"/>
                <p:cNvSpPr>
                  <a:spLocks/>
                </p:cNvSpPr>
                <p:nvPr/>
              </p:nvSpPr>
              <p:spPr bwMode="auto">
                <a:xfrm>
                  <a:off x="3264" y="1968"/>
                  <a:ext cx="36" cy="18"/>
                </a:xfrm>
                <a:custGeom>
                  <a:avLst/>
                  <a:gdLst>
                    <a:gd name="T0" fmla="*/ 0 w 36"/>
                    <a:gd name="T1" fmla="*/ 0 h 18"/>
                    <a:gd name="T2" fmla="*/ 6 w 36"/>
                    <a:gd name="T3" fmla="*/ 0 h 18"/>
                    <a:gd name="T4" fmla="*/ 18 w 36"/>
                    <a:gd name="T5" fmla="*/ 0 h 18"/>
                    <a:gd name="T6" fmla="*/ 30 w 36"/>
                    <a:gd name="T7" fmla="*/ 6 h 18"/>
                    <a:gd name="T8" fmla="*/ 36 w 36"/>
                    <a:gd name="T9" fmla="*/ 18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8">
                      <a:moveTo>
                        <a:pt x="0" y="0"/>
                      </a:moveTo>
                      <a:lnTo>
                        <a:pt x="6" y="0"/>
                      </a:lnTo>
                      <a:lnTo>
                        <a:pt x="18" y="0"/>
                      </a:lnTo>
                      <a:lnTo>
                        <a:pt x="30" y="6"/>
                      </a:lnTo>
                      <a:lnTo>
                        <a:pt x="36" y="18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577" name="Freeform 841"/>
                <p:cNvSpPr>
                  <a:spLocks/>
                </p:cNvSpPr>
                <p:nvPr/>
              </p:nvSpPr>
              <p:spPr bwMode="auto">
                <a:xfrm>
                  <a:off x="3300" y="1986"/>
                  <a:ext cx="30" cy="528"/>
                </a:xfrm>
                <a:custGeom>
                  <a:avLst/>
                  <a:gdLst>
                    <a:gd name="T0" fmla="*/ 0 w 30"/>
                    <a:gd name="T1" fmla="*/ 0 h 528"/>
                    <a:gd name="T2" fmla="*/ 0 w 30"/>
                    <a:gd name="T3" fmla="*/ 18 h 528"/>
                    <a:gd name="T4" fmla="*/ 6 w 30"/>
                    <a:gd name="T5" fmla="*/ 48 h 528"/>
                    <a:gd name="T6" fmla="*/ 6 w 30"/>
                    <a:gd name="T7" fmla="*/ 78 h 528"/>
                    <a:gd name="T8" fmla="*/ 6 w 30"/>
                    <a:gd name="T9" fmla="*/ 114 h 528"/>
                    <a:gd name="T10" fmla="*/ 12 w 30"/>
                    <a:gd name="T11" fmla="*/ 192 h 528"/>
                    <a:gd name="T12" fmla="*/ 12 w 30"/>
                    <a:gd name="T13" fmla="*/ 270 h 528"/>
                    <a:gd name="T14" fmla="*/ 18 w 30"/>
                    <a:gd name="T15" fmla="*/ 354 h 528"/>
                    <a:gd name="T16" fmla="*/ 24 w 30"/>
                    <a:gd name="T17" fmla="*/ 432 h 528"/>
                    <a:gd name="T18" fmla="*/ 24 w 30"/>
                    <a:gd name="T19" fmla="*/ 462 h 528"/>
                    <a:gd name="T20" fmla="*/ 24 w 30"/>
                    <a:gd name="T21" fmla="*/ 492 h 528"/>
                    <a:gd name="T22" fmla="*/ 30 w 30"/>
                    <a:gd name="T23" fmla="*/ 510 h 528"/>
                    <a:gd name="T24" fmla="*/ 30 w 30"/>
                    <a:gd name="T25" fmla="*/ 528 h 5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0" h="528">
                      <a:moveTo>
                        <a:pt x="0" y="0"/>
                      </a:moveTo>
                      <a:lnTo>
                        <a:pt x="0" y="18"/>
                      </a:lnTo>
                      <a:lnTo>
                        <a:pt x="6" y="48"/>
                      </a:lnTo>
                      <a:lnTo>
                        <a:pt x="6" y="78"/>
                      </a:lnTo>
                      <a:lnTo>
                        <a:pt x="6" y="114"/>
                      </a:lnTo>
                      <a:lnTo>
                        <a:pt x="12" y="192"/>
                      </a:lnTo>
                      <a:lnTo>
                        <a:pt x="12" y="270"/>
                      </a:lnTo>
                      <a:lnTo>
                        <a:pt x="18" y="354"/>
                      </a:lnTo>
                      <a:lnTo>
                        <a:pt x="24" y="432"/>
                      </a:lnTo>
                      <a:lnTo>
                        <a:pt x="24" y="462"/>
                      </a:lnTo>
                      <a:lnTo>
                        <a:pt x="24" y="492"/>
                      </a:lnTo>
                      <a:lnTo>
                        <a:pt x="30" y="510"/>
                      </a:lnTo>
                      <a:lnTo>
                        <a:pt x="30" y="528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578" name="Freeform 842"/>
                <p:cNvSpPr>
                  <a:spLocks/>
                </p:cNvSpPr>
                <p:nvPr/>
              </p:nvSpPr>
              <p:spPr bwMode="auto">
                <a:xfrm>
                  <a:off x="3330" y="2388"/>
                  <a:ext cx="36" cy="138"/>
                </a:xfrm>
                <a:custGeom>
                  <a:avLst/>
                  <a:gdLst>
                    <a:gd name="T0" fmla="*/ 0 w 36"/>
                    <a:gd name="T1" fmla="*/ 126 h 138"/>
                    <a:gd name="T2" fmla="*/ 0 w 36"/>
                    <a:gd name="T3" fmla="*/ 138 h 138"/>
                    <a:gd name="T4" fmla="*/ 6 w 36"/>
                    <a:gd name="T5" fmla="*/ 138 h 138"/>
                    <a:gd name="T6" fmla="*/ 6 w 36"/>
                    <a:gd name="T7" fmla="*/ 138 h 138"/>
                    <a:gd name="T8" fmla="*/ 12 w 36"/>
                    <a:gd name="T9" fmla="*/ 120 h 138"/>
                    <a:gd name="T10" fmla="*/ 18 w 36"/>
                    <a:gd name="T11" fmla="*/ 96 h 138"/>
                    <a:gd name="T12" fmla="*/ 24 w 36"/>
                    <a:gd name="T13" fmla="*/ 66 h 138"/>
                    <a:gd name="T14" fmla="*/ 24 w 36"/>
                    <a:gd name="T15" fmla="*/ 36 h 138"/>
                    <a:gd name="T16" fmla="*/ 30 w 36"/>
                    <a:gd name="T17" fmla="*/ 12 h 138"/>
                    <a:gd name="T18" fmla="*/ 36 w 36"/>
                    <a:gd name="T19" fmla="*/ 0 h 1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6" h="138">
                      <a:moveTo>
                        <a:pt x="0" y="126"/>
                      </a:moveTo>
                      <a:lnTo>
                        <a:pt x="0" y="138"/>
                      </a:lnTo>
                      <a:lnTo>
                        <a:pt x="6" y="138"/>
                      </a:lnTo>
                      <a:lnTo>
                        <a:pt x="6" y="138"/>
                      </a:lnTo>
                      <a:lnTo>
                        <a:pt x="12" y="120"/>
                      </a:lnTo>
                      <a:lnTo>
                        <a:pt x="18" y="96"/>
                      </a:lnTo>
                      <a:lnTo>
                        <a:pt x="24" y="66"/>
                      </a:lnTo>
                      <a:lnTo>
                        <a:pt x="24" y="36"/>
                      </a:lnTo>
                      <a:lnTo>
                        <a:pt x="30" y="12"/>
                      </a:lnTo>
                      <a:lnTo>
                        <a:pt x="36" y="0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579" name="Freeform 843"/>
                <p:cNvSpPr>
                  <a:spLocks/>
                </p:cNvSpPr>
                <p:nvPr/>
              </p:nvSpPr>
              <p:spPr bwMode="auto">
                <a:xfrm>
                  <a:off x="3366" y="2376"/>
                  <a:ext cx="36" cy="12"/>
                </a:xfrm>
                <a:custGeom>
                  <a:avLst/>
                  <a:gdLst>
                    <a:gd name="T0" fmla="*/ 0 w 36"/>
                    <a:gd name="T1" fmla="*/ 12 h 12"/>
                    <a:gd name="T2" fmla="*/ 6 w 36"/>
                    <a:gd name="T3" fmla="*/ 12 h 12"/>
                    <a:gd name="T4" fmla="*/ 18 w 36"/>
                    <a:gd name="T5" fmla="*/ 12 h 12"/>
                    <a:gd name="T6" fmla="*/ 30 w 36"/>
                    <a:gd name="T7" fmla="*/ 6 h 12"/>
                    <a:gd name="T8" fmla="*/ 36 w 36"/>
                    <a:gd name="T9" fmla="*/ 0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2">
                      <a:moveTo>
                        <a:pt x="0" y="12"/>
                      </a:moveTo>
                      <a:lnTo>
                        <a:pt x="6" y="12"/>
                      </a:lnTo>
                      <a:lnTo>
                        <a:pt x="18" y="12"/>
                      </a:lnTo>
                      <a:lnTo>
                        <a:pt x="30" y="6"/>
                      </a:lnTo>
                      <a:lnTo>
                        <a:pt x="36" y="0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580" name="Freeform 844"/>
                <p:cNvSpPr>
                  <a:spLocks/>
                </p:cNvSpPr>
                <p:nvPr/>
              </p:nvSpPr>
              <p:spPr bwMode="auto">
                <a:xfrm>
                  <a:off x="3402" y="2076"/>
                  <a:ext cx="36" cy="300"/>
                </a:xfrm>
                <a:custGeom>
                  <a:avLst/>
                  <a:gdLst>
                    <a:gd name="T0" fmla="*/ 0 w 36"/>
                    <a:gd name="T1" fmla="*/ 300 h 300"/>
                    <a:gd name="T2" fmla="*/ 6 w 36"/>
                    <a:gd name="T3" fmla="*/ 276 h 300"/>
                    <a:gd name="T4" fmla="*/ 6 w 36"/>
                    <a:gd name="T5" fmla="*/ 246 h 300"/>
                    <a:gd name="T6" fmla="*/ 12 w 36"/>
                    <a:gd name="T7" fmla="*/ 204 h 300"/>
                    <a:gd name="T8" fmla="*/ 18 w 36"/>
                    <a:gd name="T9" fmla="*/ 162 h 300"/>
                    <a:gd name="T10" fmla="*/ 24 w 36"/>
                    <a:gd name="T11" fmla="*/ 78 h 300"/>
                    <a:gd name="T12" fmla="*/ 30 w 36"/>
                    <a:gd name="T13" fmla="*/ 36 h 300"/>
                    <a:gd name="T14" fmla="*/ 36 w 36"/>
                    <a:gd name="T15" fmla="*/ 0 h 3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36" h="300">
                      <a:moveTo>
                        <a:pt x="0" y="300"/>
                      </a:moveTo>
                      <a:lnTo>
                        <a:pt x="6" y="276"/>
                      </a:lnTo>
                      <a:lnTo>
                        <a:pt x="6" y="246"/>
                      </a:lnTo>
                      <a:lnTo>
                        <a:pt x="12" y="204"/>
                      </a:lnTo>
                      <a:lnTo>
                        <a:pt x="18" y="162"/>
                      </a:lnTo>
                      <a:lnTo>
                        <a:pt x="24" y="78"/>
                      </a:lnTo>
                      <a:lnTo>
                        <a:pt x="30" y="36"/>
                      </a:lnTo>
                      <a:lnTo>
                        <a:pt x="36" y="0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581" name="Freeform 845"/>
                <p:cNvSpPr>
                  <a:spLocks/>
                </p:cNvSpPr>
                <p:nvPr/>
              </p:nvSpPr>
              <p:spPr bwMode="auto">
                <a:xfrm>
                  <a:off x="3438" y="1860"/>
                  <a:ext cx="36" cy="216"/>
                </a:xfrm>
                <a:custGeom>
                  <a:avLst/>
                  <a:gdLst>
                    <a:gd name="T0" fmla="*/ 0 w 36"/>
                    <a:gd name="T1" fmla="*/ 216 h 216"/>
                    <a:gd name="T2" fmla="*/ 12 w 36"/>
                    <a:gd name="T3" fmla="*/ 144 h 216"/>
                    <a:gd name="T4" fmla="*/ 18 w 36"/>
                    <a:gd name="T5" fmla="*/ 78 h 216"/>
                    <a:gd name="T6" fmla="*/ 24 w 36"/>
                    <a:gd name="T7" fmla="*/ 48 h 216"/>
                    <a:gd name="T8" fmla="*/ 30 w 36"/>
                    <a:gd name="T9" fmla="*/ 24 h 216"/>
                    <a:gd name="T10" fmla="*/ 30 w 36"/>
                    <a:gd name="T11" fmla="*/ 6 h 216"/>
                    <a:gd name="T12" fmla="*/ 36 w 36"/>
                    <a:gd name="T13" fmla="*/ 0 h 2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6" h="216">
                      <a:moveTo>
                        <a:pt x="0" y="216"/>
                      </a:moveTo>
                      <a:lnTo>
                        <a:pt x="12" y="144"/>
                      </a:lnTo>
                      <a:lnTo>
                        <a:pt x="18" y="78"/>
                      </a:lnTo>
                      <a:lnTo>
                        <a:pt x="24" y="48"/>
                      </a:lnTo>
                      <a:lnTo>
                        <a:pt x="30" y="24"/>
                      </a:lnTo>
                      <a:lnTo>
                        <a:pt x="30" y="6"/>
                      </a:lnTo>
                      <a:lnTo>
                        <a:pt x="36" y="0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582" name="Freeform 846"/>
                <p:cNvSpPr>
                  <a:spLocks/>
                </p:cNvSpPr>
                <p:nvPr/>
              </p:nvSpPr>
              <p:spPr bwMode="auto">
                <a:xfrm>
                  <a:off x="3474" y="1860"/>
                  <a:ext cx="30" cy="192"/>
                </a:xfrm>
                <a:custGeom>
                  <a:avLst/>
                  <a:gdLst>
                    <a:gd name="T0" fmla="*/ 0 w 30"/>
                    <a:gd name="T1" fmla="*/ 0 h 192"/>
                    <a:gd name="T2" fmla="*/ 6 w 30"/>
                    <a:gd name="T3" fmla="*/ 6 h 192"/>
                    <a:gd name="T4" fmla="*/ 6 w 30"/>
                    <a:gd name="T5" fmla="*/ 30 h 192"/>
                    <a:gd name="T6" fmla="*/ 12 w 30"/>
                    <a:gd name="T7" fmla="*/ 54 h 192"/>
                    <a:gd name="T8" fmla="*/ 12 w 30"/>
                    <a:gd name="T9" fmla="*/ 90 h 192"/>
                    <a:gd name="T10" fmla="*/ 18 w 30"/>
                    <a:gd name="T11" fmla="*/ 126 h 192"/>
                    <a:gd name="T12" fmla="*/ 24 w 30"/>
                    <a:gd name="T13" fmla="*/ 156 h 192"/>
                    <a:gd name="T14" fmla="*/ 24 w 30"/>
                    <a:gd name="T15" fmla="*/ 180 h 192"/>
                    <a:gd name="T16" fmla="*/ 30 w 30"/>
                    <a:gd name="T17" fmla="*/ 192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0" h="192">
                      <a:moveTo>
                        <a:pt x="0" y="0"/>
                      </a:moveTo>
                      <a:lnTo>
                        <a:pt x="6" y="6"/>
                      </a:lnTo>
                      <a:lnTo>
                        <a:pt x="6" y="30"/>
                      </a:lnTo>
                      <a:lnTo>
                        <a:pt x="12" y="54"/>
                      </a:lnTo>
                      <a:lnTo>
                        <a:pt x="12" y="90"/>
                      </a:lnTo>
                      <a:lnTo>
                        <a:pt x="18" y="126"/>
                      </a:lnTo>
                      <a:lnTo>
                        <a:pt x="24" y="156"/>
                      </a:lnTo>
                      <a:lnTo>
                        <a:pt x="24" y="180"/>
                      </a:lnTo>
                      <a:lnTo>
                        <a:pt x="30" y="192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583" name="Freeform 847"/>
                <p:cNvSpPr>
                  <a:spLocks/>
                </p:cNvSpPr>
                <p:nvPr/>
              </p:nvSpPr>
              <p:spPr bwMode="auto">
                <a:xfrm>
                  <a:off x="3504" y="1920"/>
                  <a:ext cx="36" cy="132"/>
                </a:xfrm>
                <a:custGeom>
                  <a:avLst/>
                  <a:gdLst>
                    <a:gd name="T0" fmla="*/ 0 w 36"/>
                    <a:gd name="T1" fmla="*/ 132 h 132"/>
                    <a:gd name="T2" fmla="*/ 6 w 36"/>
                    <a:gd name="T3" fmla="*/ 126 h 132"/>
                    <a:gd name="T4" fmla="*/ 6 w 36"/>
                    <a:gd name="T5" fmla="*/ 114 h 132"/>
                    <a:gd name="T6" fmla="*/ 12 w 36"/>
                    <a:gd name="T7" fmla="*/ 90 h 132"/>
                    <a:gd name="T8" fmla="*/ 18 w 36"/>
                    <a:gd name="T9" fmla="*/ 66 h 132"/>
                    <a:gd name="T10" fmla="*/ 24 w 36"/>
                    <a:gd name="T11" fmla="*/ 36 h 132"/>
                    <a:gd name="T12" fmla="*/ 24 w 36"/>
                    <a:gd name="T13" fmla="*/ 12 h 132"/>
                    <a:gd name="T14" fmla="*/ 30 w 36"/>
                    <a:gd name="T15" fmla="*/ 0 h 132"/>
                    <a:gd name="T16" fmla="*/ 36 w 36"/>
                    <a:gd name="T17" fmla="*/ 0 h 1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6" h="132">
                      <a:moveTo>
                        <a:pt x="0" y="132"/>
                      </a:moveTo>
                      <a:lnTo>
                        <a:pt x="6" y="126"/>
                      </a:lnTo>
                      <a:lnTo>
                        <a:pt x="6" y="114"/>
                      </a:lnTo>
                      <a:lnTo>
                        <a:pt x="12" y="90"/>
                      </a:lnTo>
                      <a:lnTo>
                        <a:pt x="18" y="66"/>
                      </a:lnTo>
                      <a:lnTo>
                        <a:pt x="24" y="36"/>
                      </a:lnTo>
                      <a:lnTo>
                        <a:pt x="24" y="12"/>
                      </a:lnTo>
                      <a:lnTo>
                        <a:pt x="30" y="0"/>
                      </a:lnTo>
                      <a:lnTo>
                        <a:pt x="36" y="0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584" name="Freeform 848"/>
                <p:cNvSpPr>
                  <a:spLocks/>
                </p:cNvSpPr>
                <p:nvPr/>
              </p:nvSpPr>
              <p:spPr bwMode="auto">
                <a:xfrm>
                  <a:off x="3540" y="1920"/>
                  <a:ext cx="36" cy="234"/>
                </a:xfrm>
                <a:custGeom>
                  <a:avLst/>
                  <a:gdLst>
                    <a:gd name="T0" fmla="*/ 0 w 36"/>
                    <a:gd name="T1" fmla="*/ 0 h 234"/>
                    <a:gd name="T2" fmla="*/ 6 w 36"/>
                    <a:gd name="T3" fmla="*/ 12 h 234"/>
                    <a:gd name="T4" fmla="*/ 6 w 36"/>
                    <a:gd name="T5" fmla="*/ 30 h 234"/>
                    <a:gd name="T6" fmla="*/ 12 w 36"/>
                    <a:gd name="T7" fmla="*/ 60 h 234"/>
                    <a:gd name="T8" fmla="*/ 18 w 36"/>
                    <a:gd name="T9" fmla="*/ 96 h 234"/>
                    <a:gd name="T10" fmla="*/ 24 w 36"/>
                    <a:gd name="T11" fmla="*/ 168 h 234"/>
                    <a:gd name="T12" fmla="*/ 30 w 36"/>
                    <a:gd name="T13" fmla="*/ 204 h 234"/>
                    <a:gd name="T14" fmla="*/ 36 w 36"/>
                    <a:gd name="T15" fmla="*/ 234 h 2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36" h="234">
                      <a:moveTo>
                        <a:pt x="0" y="0"/>
                      </a:moveTo>
                      <a:lnTo>
                        <a:pt x="6" y="12"/>
                      </a:lnTo>
                      <a:lnTo>
                        <a:pt x="6" y="30"/>
                      </a:lnTo>
                      <a:lnTo>
                        <a:pt x="12" y="60"/>
                      </a:lnTo>
                      <a:lnTo>
                        <a:pt x="18" y="96"/>
                      </a:lnTo>
                      <a:lnTo>
                        <a:pt x="24" y="168"/>
                      </a:lnTo>
                      <a:lnTo>
                        <a:pt x="30" y="204"/>
                      </a:lnTo>
                      <a:lnTo>
                        <a:pt x="36" y="234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</p:grpSp>
          <p:grpSp>
            <p:nvGrpSpPr>
              <p:cNvPr id="117585" name="Group 849"/>
              <p:cNvGrpSpPr>
                <a:grpSpLocks/>
              </p:cNvGrpSpPr>
              <p:nvPr/>
            </p:nvGrpSpPr>
            <p:grpSpPr bwMode="auto">
              <a:xfrm rot="16200000" flipH="1">
                <a:off x="2789" y="2681"/>
                <a:ext cx="1224" cy="180"/>
                <a:chOff x="1872" y="1866"/>
                <a:chExt cx="1704" cy="786"/>
              </a:xfrm>
            </p:grpSpPr>
            <p:sp>
              <p:nvSpPr>
                <p:cNvPr id="117586" name="Freeform 850"/>
                <p:cNvSpPr>
                  <a:spLocks/>
                </p:cNvSpPr>
                <p:nvPr/>
              </p:nvSpPr>
              <p:spPr bwMode="auto">
                <a:xfrm>
                  <a:off x="1872" y="2412"/>
                  <a:ext cx="36" cy="240"/>
                </a:xfrm>
                <a:custGeom>
                  <a:avLst/>
                  <a:gdLst>
                    <a:gd name="T0" fmla="*/ 0 w 36"/>
                    <a:gd name="T1" fmla="*/ 240 h 240"/>
                    <a:gd name="T2" fmla="*/ 12 w 36"/>
                    <a:gd name="T3" fmla="*/ 186 h 240"/>
                    <a:gd name="T4" fmla="*/ 18 w 36"/>
                    <a:gd name="T5" fmla="*/ 138 h 240"/>
                    <a:gd name="T6" fmla="*/ 24 w 36"/>
                    <a:gd name="T7" fmla="*/ 108 h 240"/>
                    <a:gd name="T8" fmla="*/ 30 w 36"/>
                    <a:gd name="T9" fmla="*/ 78 h 240"/>
                    <a:gd name="T10" fmla="*/ 30 w 36"/>
                    <a:gd name="T11" fmla="*/ 42 h 240"/>
                    <a:gd name="T12" fmla="*/ 36 w 36"/>
                    <a:gd name="T13" fmla="*/ 0 h 2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6" h="240">
                      <a:moveTo>
                        <a:pt x="0" y="240"/>
                      </a:moveTo>
                      <a:lnTo>
                        <a:pt x="12" y="186"/>
                      </a:lnTo>
                      <a:lnTo>
                        <a:pt x="18" y="138"/>
                      </a:lnTo>
                      <a:lnTo>
                        <a:pt x="24" y="108"/>
                      </a:lnTo>
                      <a:lnTo>
                        <a:pt x="30" y="78"/>
                      </a:lnTo>
                      <a:lnTo>
                        <a:pt x="30" y="42"/>
                      </a:lnTo>
                      <a:lnTo>
                        <a:pt x="36" y="0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587" name="Freeform 851"/>
                <p:cNvSpPr>
                  <a:spLocks/>
                </p:cNvSpPr>
                <p:nvPr/>
              </p:nvSpPr>
              <p:spPr bwMode="auto">
                <a:xfrm>
                  <a:off x="1908" y="1908"/>
                  <a:ext cx="30" cy="504"/>
                </a:xfrm>
                <a:custGeom>
                  <a:avLst/>
                  <a:gdLst>
                    <a:gd name="T0" fmla="*/ 0 w 30"/>
                    <a:gd name="T1" fmla="*/ 504 h 504"/>
                    <a:gd name="T2" fmla="*/ 6 w 30"/>
                    <a:gd name="T3" fmla="*/ 450 h 504"/>
                    <a:gd name="T4" fmla="*/ 6 w 30"/>
                    <a:gd name="T5" fmla="*/ 384 h 504"/>
                    <a:gd name="T6" fmla="*/ 12 w 30"/>
                    <a:gd name="T7" fmla="*/ 312 h 504"/>
                    <a:gd name="T8" fmla="*/ 12 w 30"/>
                    <a:gd name="T9" fmla="*/ 240 h 504"/>
                    <a:gd name="T10" fmla="*/ 18 w 30"/>
                    <a:gd name="T11" fmla="*/ 168 h 504"/>
                    <a:gd name="T12" fmla="*/ 24 w 30"/>
                    <a:gd name="T13" fmla="*/ 102 h 504"/>
                    <a:gd name="T14" fmla="*/ 24 w 30"/>
                    <a:gd name="T15" fmla="*/ 42 h 504"/>
                    <a:gd name="T16" fmla="*/ 30 w 30"/>
                    <a:gd name="T17" fmla="*/ 18 h 504"/>
                    <a:gd name="T18" fmla="*/ 30 w 30"/>
                    <a:gd name="T19" fmla="*/ 0 h 5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0" h="504">
                      <a:moveTo>
                        <a:pt x="0" y="504"/>
                      </a:moveTo>
                      <a:lnTo>
                        <a:pt x="6" y="450"/>
                      </a:lnTo>
                      <a:lnTo>
                        <a:pt x="6" y="384"/>
                      </a:lnTo>
                      <a:lnTo>
                        <a:pt x="12" y="312"/>
                      </a:lnTo>
                      <a:lnTo>
                        <a:pt x="12" y="240"/>
                      </a:lnTo>
                      <a:lnTo>
                        <a:pt x="18" y="168"/>
                      </a:lnTo>
                      <a:lnTo>
                        <a:pt x="24" y="102"/>
                      </a:lnTo>
                      <a:lnTo>
                        <a:pt x="24" y="42"/>
                      </a:lnTo>
                      <a:lnTo>
                        <a:pt x="30" y="18"/>
                      </a:lnTo>
                      <a:lnTo>
                        <a:pt x="30" y="0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588" name="Freeform 852"/>
                <p:cNvSpPr>
                  <a:spLocks/>
                </p:cNvSpPr>
                <p:nvPr/>
              </p:nvSpPr>
              <p:spPr bwMode="auto">
                <a:xfrm>
                  <a:off x="1938" y="1866"/>
                  <a:ext cx="36" cy="42"/>
                </a:xfrm>
                <a:custGeom>
                  <a:avLst/>
                  <a:gdLst>
                    <a:gd name="T0" fmla="*/ 0 w 36"/>
                    <a:gd name="T1" fmla="*/ 42 h 42"/>
                    <a:gd name="T2" fmla="*/ 6 w 36"/>
                    <a:gd name="T3" fmla="*/ 24 h 42"/>
                    <a:gd name="T4" fmla="*/ 18 w 36"/>
                    <a:gd name="T5" fmla="*/ 12 h 42"/>
                    <a:gd name="T6" fmla="*/ 30 w 36"/>
                    <a:gd name="T7" fmla="*/ 0 h 42"/>
                    <a:gd name="T8" fmla="*/ 36 w 36"/>
                    <a:gd name="T9" fmla="*/ 0 h 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42">
                      <a:moveTo>
                        <a:pt x="0" y="42"/>
                      </a:moveTo>
                      <a:lnTo>
                        <a:pt x="6" y="24"/>
                      </a:lnTo>
                      <a:lnTo>
                        <a:pt x="18" y="12"/>
                      </a:lnTo>
                      <a:lnTo>
                        <a:pt x="30" y="0"/>
                      </a:lnTo>
                      <a:lnTo>
                        <a:pt x="36" y="0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589" name="Freeform 853"/>
                <p:cNvSpPr>
                  <a:spLocks/>
                </p:cNvSpPr>
                <p:nvPr/>
              </p:nvSpPr>
              <p:spPr bwMode="auto">
                <a:xfrm>
                  <a:off x="1974" y="1866"/>
                  <a:ext cx="36" cy="108"/>
                </a:xfrm>
                <a:custGeom>
                  <a:avLst/>
                  <a:gdLst>
                    <a:gd name="T0" fmla="*/ 0 w 36"/>
                    <a:gd name="T1" fmla="*/ 0 h 108"/>
                    <a:gd name="T2" fmla="*/ 6 w 36"/>
                    <a:gd name="T3" fmla="*/ 12 h 108"/>
                    <a:gd name="T4" fmla="*/ 18 w 36"/>
                    <a:gd name="T5" fmla="*/ 36 h 108"/>
                    <a:gd name="T6" fmla="*/ 30 w 36"/>
                    <a:gd name="T7" fmla="*/ 66 h 108"/>
                    <a:gd name="T8" fmla="*/ 36 w 36"/>
                    <a:gd name="T9" fmla="*/ 108 h 1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08">
                      <a:moveTo>
                        <a:pt x="0" y="0"/>
                      </a:moveTo>
                      <a:lnTo>
                        <a:pt x="6" y="12"/>
                      </a:lnTo>
                      <a:lnTo>
                        <a:pt x="18" y="36"/>
                      </a:lnTo>
                      <a:lnTo>
                        <a:pt x="30" y="66"/>
                      </a:lnTo>
                      <a:lnTo>
                        <a:pt x="36" y="108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590" name="Freeform 854"/>
                <p:cNvSpPr>
                  <a:spLocks/>
                </p:cNvSpPr>
                <p:nvPr/>
              </p:nvSpPr>
              <p:spPr bwMode="auto">
                <a:xfrm>
                  <a:off x="2010" y="1974"/>
                  <a:ext cx="36" cy="450"/>
                </a:xfrm>
                <a:custGeom>
                  <a:avLst/>
                  <a:gdLst>
                    <a:gd name="T0" fmla="*/ 0 w 36"/>
                    <a:gd name="T1" fmla="*/ 0 h 450"/>
                    <a:gd name="T2" fmla="*/ 0 w 36"/>
                    <a:gd name="T3" fmla="*/ 18 h 450"/>
                    <a:gd name="T4" fmla="*/ 6 w 36"/>
                    <a:gd name="T5" fmla="*/ 42 h 450"/>
                    <a:gd name="T6" fmla="*/ 6 w 36"/>
                    <a:gd name="T7" fmla="*/ 102 h 450"/>
                    <a:gd name="T8" fmla="*/ 12 w 36"/>
                    <a:gd name="T9" fmla="*/ 168 h 450"/>
                    <a:gd name="T10" fmla="*/ 18 w 36"/>
                    <a:gd name="T11" fmla="*/ 234 h 450"/>
                    <a:gd name="T12" fmla="*/ 24 w 36"/>
                    <a:gd name="T13" fmla="*/ 306 h 450"/>
                    <a:gd name="T14" fmla="*/ 24 w 36"/>
                    <a:gd name="T15" fmla="*/ 366 h 450"/>
                    <a:gd name="T16" fmla="*/ 30 w 36"/>
                    <a:gd name="T17" fmla="*/ 414 h 450"/>
                    <a:gd name="T18" fmla="*/ 36 w 36"/>
                    <a:gd name="T19" fmla="*/ 438 h 450"/>
                    <a:gd name="T20" fmla="*/ 36 w 36"/>
                    <a:gd name="T21" fmla="*/ 450 h 4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36" h="450">
                      <a:moveTo>
                        <a:pt x="0" y="0"/>
                      </a:moveTo>
                      <a:lnTo>
                        <a:pt x="0" y="18"/>
                      </a:lnTo>
                      <a:lnTo>
                        <a:pt x="6" y="42"/>
                      </a:lnTo>
                      <a:lnTo>
                        <a:pt x="6" y="102"/>
                      </a:lnTo>
                      <a:lnTo>
                        <a:pt x="12" y="168"/>
                      </a:lnTo>
                      <a:lnTo>
                        <a:pt x="18" y="234"/>
                      </a:lnTo>
                      <a:lnTo>
                        <a:pt x="24" y="306"/>
                      </a:lnTo>
                      <a:lnTo>
                        <a:pt x="24" y="366"/>
                      </a:lnTo>
                      <a:lnTo>
                        <a:pt x="30" y="414"/>
                      </a:lnTo>
                      <a:lnTo>
                        <a:pt x="36" y="438"/>
                      </a:lnTo>
                      <a:lnTo>
                        <a:pt x="36" y="450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591" name="Freeform 855"/>
                <p:cNvSpPr>
                  <a:spLocks/>
                </p:cNvSpPr>
                <p:nvPr/>
              </p:nvSpPr>
              <p:spPr bwMode="auto">
                <a:xfrm>
                  <a:off x="2046" y="2370"/>
                  <a:ext cx="36" cy="60"/>
                </a:xfrm>
                <a:custGeom>
                  <a:avLst/>
                  <a:gdLst>
                    <a:gd name="T0" fmla="*/ 0 w 36"/>
                    <a:gd name="T1" fmla="*/ 54 h 60"/>
                    <a:gd name="T2" fmla="*/ 0 w 36"/>
                    <a:gd name="T3" fmla="*/ 60 h 60"/>
                    <a:gd name="T4" fmla="*/ 6 w 36"/>
                    <a:gd name="T5" fmla="*/ 54 h 60"/>
                    <a:gd name="T6" fmla="*/ 12 w 36"/>
                    <a:gd name="T7" fmla="*/ 48 h 60"/>
                    <a:gd name="T8" fmla="*/ 18 w 36"/>
                    <a:gd name="T9" fmla="*/ 36 h 60"/>
                    <a:gd name="T10" fmla="*/ 24 w 36"/>
                    <a:gd name="T11" fmla="*/ 18 h 60"/>
                    <a:gd name="T12" fmla="*/ 30 w 36"/>
                    <a:gd name="T13" fmla="*/ 6 h 60"/>
                    <a:gd name="T14" fmla="*/ 36 w 36"/>
                    <a:gd name="T15" fmla="*/ 0 h 60"/>
                    <a:gd name="T16" fmla="*/ 36 w 36"/>
                    <a:gd name="T17" fmla="*/ 0 h 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6" h="60">
                      <a:moveTo>
                        <a:pt x="0" y="54"/>
                      </a:moveTo>
                      <a:lnTo>
                        <a:pt x="0" y="60"/>
                      </a:lnTo>
                      <a:lnTo>
                        <a:pt x="6" y="54"/>
                      </a:lnTo>
                      <a:lnTo>
                        <a:pt x="12" y="48"/>
                      </a:lnTo>
                      <a:lnTo>
                        <a:pt x="18" y="36"/>
                      </a:lnTo>
                      <a:lnTo>
                        <a:pt x="24" y="18"/>
                      </a:lnTo>
                      <a:lnTo>
                        <a:pt x="30" y="6"/>
                      </a:lnTo>
                      <a:lnTo>
                        <a:pt x="36" y="0"/>
                      </a:lnTo>
                      <a:lnTo>
                        <a:pt x="36" y="0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592" name="Freeform 856"/>
                <p:cNvSpPr>
                  <a:spLocks/>
                </p:cNvSpPr>
                <p:nvPr/>
              </p:nvSpPr>
              <p:spPr bwMode="auto">
                <a:xfrm>
                  <a:off x="2082" y="2370"/>
                  <a:ext cx="30" cy="258"/>
                </a:xfrm>
                <a:custGeom>
                  <a:avLst/>
                  <a:gdLst>
                    <a:gd name="T0" fmla="*/ 0 w 30"/>
                    <a:gd name="T1" fmla="*/ 0 h 258"/>
                    <a:gd name="T2" fmla="*/ 0 w 30"/>
                    <a:gd name="T3" fmla="*/ 6 h 258"/>
                    <a:gd name="T4" fmla="*/ 6 w 30"/>
                    <a:gd name="T5" fmla="*/ 24 h 258"/>
                    <a:gd name="T6" fmla="*/ 6 w 30"/>
                    <a:gd name="T7" fmla="*/ 60 h 258"/>
                    <a:gd name="T8" fmla="*/ 12 w 30"/>
                    <a:gd name="T9" fmla="*/ 102 h 258"/>
                    <a:gd name="T10" fmla="*/ 12 w 30"/>
                    <a:gd name="T11" fmla="*/ 156 h 258"/>
                    <a:gd name="T12" fmla="*/ 18 w 30"/>
                    <a:gd name="T13" fmla="*/ 198 h 258"/>
                    <a:gd name="T14" fmla="*/ 24 w 30"/>
                    <a:gd name="T15" fmla="*/ 234 h 258"/>
                    <a:gd name="T16" fmla="*/ 24 w 30"/>
                    <a:gd name="T17" fmla="*/ 246 h 258"/>
                    <a:gd name="T18" fmla="*/ 24 w 30"/>
                    <a:gd name="T19" fmla="*/ 252 h 258"/>
                    <a:gd name="T20" fmla="*/ 30 w 30"/>
                    <a:gd name="T21" fmla="*/ 258 h 258"/>
                    <a:gd name="T22" fmla="*/ 30 w 30"/>
                    <a:gd name="T23" fmla="*/ 252 h 2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30" h="258">
                      <a:moveTo>
                        <a:pt x="0" y="0"/>
                      </a:moveTo>
                      <a:lnTo>
                        <a:pt x="0" y="6"/>
                      </a:lnTo>
                      <a:lnTo>
                        <a:pt x="6" y="24"/>
                      </a:lnTo>
                      <a:lnTo>
                        <a:pt x="6" y="60"/>
                      </a:lnTo>
                      <a:lnTo>
                        <a:pt x="12" y="102"/>
                      </a:lnTo>
                      <a:lnTo>
                        <a:pt x="12" y="156"/>
                      </a:lnTo>
                      <a:lnTo>
                        <a:pt x="18" y="198"/>
                      </a:lnTo>
                      <a:lnTo>
                        <a:pt x="24" y="234"/>
                      </a:lnTo>
                      <a:lnTo>
                        <a:pt x="24" y="246"/>
                      </a:lnTo>
                      <a:lnTo>
                        <a:pt x="24" y="252"/>
                      </a:lnTo>
                      <a:lnTo>
                        <a:pt x="30" y="258"/>
                      </a:lnTo>
                      <a:lnTo>
                        <a:pt x="30" y="252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593" name="Freeform 857"/>
                <p:cNvSpPr>
                  <a:spLocks/>
                </p:cNvSpPr>
                <p:nvPr/>
              </p:nvSpPr>
              <p:spPr bwMode="auto">
                <a:xfrm>
                  <a:off x="2112" y="2130"/>
                  <a:ext cx="36" cy="492"/>
                </a:xfrm>
                <a:custGeom>
                  <a:avLst/>
                  <a:gdLst>
                    <a:gd name="T0" fmla="*/ 0 w 36"/>
                    <a:gd name="T1" fmla="*/ 492 h 492"/>
                    <a:gd name="T2" fmla="*/ 0 w 36"/>
                    <a:gd name="T3" fmla="*/ 480 h 492"/>
                    <a:gd name="T4" fmla="*/ 6 w 36"/>
                    <a:gd name="T5" fmla="*/ 462 h 492"/>
                    <a:gd name="T6" fmla="*/ 6 w 36"/>
                    <a:gd name="T7" fmla="*/ 432 h 492"/>
                    <a:gd name="T8" fmla="*/ 6 w 36"/>
                    <a:gd name="T9" fmla="*/ 402 h 492"/>
                    <a:gd name="T10" fmla="*/ 12 w 36"/>
                    <a:gd name="T11" fmla="*/ 330 h 492"/>
                    <a:gd name="T12" fmla="*/ 18 w 36"/>
                    <a:gd name="T13" fmla="*/ 246 h 492"/>
                    <a:gd name="T14" fmla="*/ 24 w 36"/>
                    <a:gd name="T15" fmla="*/ 162 h 492"/>
                    <a:gd name="T16" fmla="*/ 24 w 36"/>
                    <a:gd name="T17" fmla="*/ 84 h 492"/>
                    <a:gd name="T18" fmla="*/ 30 w 36"/>
                    <a:gd name="T19" fmla="*/ 54 h 492"/>
                    <a:gd name="T20" fmla="*/ 30 w 36"/>
                    <a:gd name="T21" fmla="*/ 30 h 492"/>
                    <a:gd name="T22" fmla="*/ 36 w 36"/>
                    <a:gd name="T23" fmla="*/ 12 h 492"/>
                    <a:gd name="T24" fmla="*/ 36 w 36"/>
                    <a:gd name="T25" fmla="*/ 0 h 4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6" h="492">
                      <a:moveTo>
                        <a:pt x="0" y="492"/>
                      </a:moveTo>
                      <a:lnTo>
                        <a:pt x="0" y="480"/>
                      </a:lnTo>
                      <a:lnTo>
                        <a:pt x="6" y="462"/>
                      </a:lnTo>
                      <a:lnTo>
                        <a:pt x="6" y="432"/>
                      </a:lnTo>
                      <a:lnTo>
                        <a:pt x="6" y="402"/>
                      </a:lnTo>
                      <a:lnTo>
                        <a:pt x="12" y="330"/>
                      </a:lnTo>
                      <a:lnTo>
                        <a:pt x="18" y="246"/>
                      </a:lnTo>
                      <a:lnTo>
                        <a:pt x="24" y="162"/>
                      </a:lnTo>
                      <a:lnTo>
                        <a:pt x="24" y="84"/>
                      </a:lnTo>
                      <a:lnTo>
                        <a:pt x="30" y="54"/>
                      </a:lnTo>
                      <a:lnTo>
                        <a:pt x="30" y="30"/>
                      </a:lnTo>
                      <a:lnTo>
                        <a:pt x="36" y="12"/>
                      </a:lnTo>
                      <a:lnTo>
                        <a:pt x="36" y="0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594" name="Freeform 858"/>
                <p:cNvSpPr>
                  <a:spLocks/>
                </p:cNvSpPr>
                <p:nvPr/>
              </p:nvSpPr>
              <p:spPr bwMode="auto">
                <a:xfrm>
                  <a:off x="2148" y="2124"/>
                  <a:ext cx="36" cy="282"/>
                </a:xfrm>
                <a:custGeom>
                  <a:avLst/>
                  <a:gdLst>
                    <a:gd name="T0" fmla="*/ 0 w 36"/>
                    <a:gd name="T1" fmla="*/ 6 h 282"/>
                    <a:gd name="T2" fmla="*/ 0 w 36"/>
                    <a:gd name="T3" fmla="*/ 0 h 282"/>
                    <a:gd name="T4" fmla="*/ 6 w 36"/>
                    <a:gd name="T5" fmla="*/ 6 h 282"/>
                    <a:gd name="T6" fmla="*/ 6 w 36"/>
                    <a:gd name="T7" fmla="*/ 12 h 282"/>
                    <a:gd name="T8" fmla="*/ 6 w 36"/>
                    <a:gd name="T9" fmla="*/ 24 h 282"/>
                    <a:gd name="T10" fmla="*/ 12 w 36"/>
                    <a:gd name="T11" fmla="*/ 66 h 282"/>
                    <a:gd name="T12" fmla="*/ 18 w 36"/>
                    <a:gd name="T13" fmla="*/ 114 h 282"/>
                    <a:gd name="T14" fmla="*/ 24 w 36"/>
                    <a:gd name="T15" fmla="*/ 162 h 282"/>
                    <a:gd name="T16" fmla="*/ 24 w 36"/>
                    <a:gd name="T17" fmla="*/ 210 h 282"/>
                    <a:gd name="T18" fmla="*/ 30 w 36"/>
                    <a:gd name="T19" fmla="*/ 252 h 282"/>
                    <a:gd name="T20" fmla="*/ 36 w 36"/>
                    <a:gd name="T21" fmla="*/ 270 h 282"/>
                    <a:gd name="T22" fmla="*/ 36 w 36"/>
                    <a:gd name="T23" fmla="*/ 282 h 2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36" h="282">
                      <a:moveTo>
                        <a:pt x="0" y="6"/>
                      </a:moveTo>
                      <a:lnTo>
                        <a:pt x="0" y="0"/>
                      </a:lnTo>
                      <a:lnTo>
                        <a:pt x="6" y="6"/>
                      </a:lnTo>
                      <a:lnTo>
                        <a:pt x="6" y="12"/>
                      </a:lnTo>
                      <a:lnTo>
                        <a:pt x="6" y="24"/>
                      </a:lnTo>
                      <a:lnTo>
                        <a:pt x="12" y="66"/>
                      </a:lnTo>
                      <a:lnTo>
                        <a:pt x="18" y="114"/>
                      </a:lnTo>
                      <a:lnTo>
                        <a:pt x="24" y="162"/>
                      </a:lnTo>
                      <a:lnTo>
                        <a:pt x="24" y="210"/>
                      </a:lnTo>
                      <a:lnTo>
                        <a:pt x="30" y="252"/>
                      </a:lnTo>
                      <a:lnTo>
                        <a:pt x="36" y="270"/>
                      </a:lnTo>
                      <a:lnTo>
                        <a:pt x="36" y="282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595" name="Freeform 859"/>
                <p:cNvSpPr>
                  <a:spLocks/>
                </p:cNvSpPr>
                <p:nvPr/>
              </p:nvSpPr>
              <p:spPr bwMode="auto">
                <a:xfrm>
                  <a:off x="2184" y="2406"/>
                  <a:ext cx="36" cy="42"/>
                </a:xfrm>
                <a:custGeom>
                  <a:avLst/>
                  <a:gdLst>
                    <a:gd name="T0" fmla="*/ 0 w 36"/>
                    <a:gd name="T1" fmla="*/ 0 h 42"/>
                    <a:gd name="T2" fmla="*/ 6 w 36"/>
                    <a:gd name="T3" fmla="*/ 18 h 42"/>
                    <a:gd name="T4" fmla="*/ 18 w 36"/>
                    <a:gd name="T5" fmla="*/ 36 h 42"/>
                    <a:gd name="T6" fmla="*/ 30 w 36"/>
                    <a:gd name="T7" fmla="*/ 42 h 42"/>
                    <a:gd name="T8" fmla="*/ 36 w 36"/>
                    <a:gd name="T9" fmla="*/ 42 h 42"/>
                    <a:gd name="T10" fmla="*/ 36 w 36"/>
                    <a:gd name="T11" fmla="*/ 36 h 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6" h="42">
                      <a:moveTo>
                        <a:pt x="0" y="0"/>
                      </a:moveTo>
                      <a:lnTo>
                        <a:pt x="6" y="18"/>
                      </a:lnTo>
                      <a:lnTo>
                        <a:pt x="18" y="36"/>
                      </a:lnTo>
                      <a:lnTo>
                        <a:pt x="30" y="42"/>
                      </a:lnTo>
                      <a:lnTo>
                        <a:pt x="36" y="42"/>
                      </a:lnTo>
                      <a:lnTo>
                        <a:pt x="36" y="36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596" name="Freeform 860"/>
                <p:cNvSpPr>
                  <a:spLocks/>
                </p:cNvSpPr>
                <p:nvPr/>
              </p:nvSpPr>
              <p:spPr bwMode="auto">
                <a:xfrm>
                  <a:off x="2220" y="2094"/>
                  <a:ext cx="36" cy="348"/>
                </a:xfrm>
                <a:custGeom>
                  <a:avLst/>
                  <a:gdLst>
                    <a:gd name="T0" fmla="*/ 0 w 36"/>
                    <a:gd name="T1" fmla="*/ 348 h 348"/>
                    <a:gd name="T2" fmla="*/ 0 w 36"/>
                    <a:gd name="T3" fmla="*/ 336 h 348"/>
                    <a:gd name="T4" fmla="*/ 6 w 36"/>
                    <a:gd name="T5" fmla="*/ 318 h 348"/>
                    <a:gd name="T6" fmla="*/ 12 w 36"/>
                    <a:gd name="T7" fmla="*/ 270 h 348"/>
                    <a:gd name="T8" fmla="*/ 12 w 36"/>
                    <a:gd name="T9" fmla="*/ 210 h 348"/>
                    <a:gd name="T10" fmla="*/ 18 w 36"/>
                    <a:gd name="T11" fmla="*/ 144 h 348"/>
                    <a:gd name="T12" fmla="*/ 24 w 36"/>
                    <a:gd name="T13" fmla="*/ 84 h 348"/>
                    <a:gd name="T14" fmla="*/ 30 w 36"/>
                    <a:gd name="T15" fmla="*/ 36 h 348"/>
                    <a:gd name="T16" fmla="*/ 30 w 36"/>
                    <a:gd name="T17" fmla="*/ 18 h 348"/>
                    <a:gd name="T18" fmla="*/ 30 w 36"/>
                    <a:gd name="T19" fmla="*/ 6 h 348"/>
                    <a:gd name="T20" fmla="*/ 36 w 36"/>
                    <a:gd name="T21" fmla="*/ 0 h 348"/>
                    <a:gd name="T22" fmla="*/ 36 w 36"/>
                    <a:gd name="T23" fmla="*/ 0 h 3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36" h="348">
                      <a:moveTo>
                        <a:pt x="0" y="348"/>
                      </a:moveTo>
                      <a:lnTo>
                        <a:pt x="0" y="336"/>
                      </a:lnTo>
                      <a:lnTo>
                        <a:pt x="6" y="318"/>
                      </a:lnTo>
                      <a:lnTo>
                        <a:pt x="12" y="270"/>
                      </a:lnTo>
                      <a:lnTo>
                        <a:pt x="12" y="210"/>
                      </a:lnTo>
                      <a:lnTo>
                        <a:pt x="18" y="144"/>
                      </a:lnTo>
                      <a:lnTo>
                        <a:pt x="24" y="84"/>
                      </a:lnTo>
                      <a:lnTo>
                        <a:pt x="30" y="36"/>
                      </a:lnTo>
                      <a:lnTo>
                        <a:pt x="30" y="18"/>
                      </a:lnTo>
                      <a:lnTo>
                        <a:pt x="30" y="6"/>
                      </a:lnTo>
                      <a:lnTo>
                        <a:pt x="36" y="0"/>
                      </a:lnTo>
                      <a:lnTo>
                        <a:pt x="36" y="0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597" name="Freeform 861"/>
                <p:cNvSpPr>
                  <a:spLocks/>
                </p:cNvSpPr>
                <p:nvPr/>
              </p:nvSpPr>
              <p:spPr bwMode="auto">
                <a:xfrm>
                  <a:off x="2256" y="2094"/>
                  <a:ext cx="30" cy="492"/>
                </a:xfrm>
                <a:custGeom>
                  <a:avLst/>
                  <a:gdLst>
                    <a:gd name="T0" fmla="*/ 0 w 30"/>
                    <a:gd name="T1" fmla="*/ 0 h 492"/>
                    <a:gd name="T2" fmla="*/ 0 w 30"/>
                    <a:gd name="T3" fmla="*/ 6 h 492"/>
                    <a:gd name="T4" fmla="*/ 6 w 30"/>
                    <a:gd name="T5" fmla="*/ 24 h 492"/>
                    <a:gd name="T6" fmla="*/ 6 w 30"/>
                    <a:gd name="T7" fmla="*/ 48 h 492"/>
                    <a:gd name="T8" fmla="*/ 6 w 30"/>
                    <a:gd name="T9" fmla="*/ 78 h 492"/>
                    <a:gd name="T10" fmla="*/ 12 w 30"/>
                    <a:gd name="T11" fmla="*/ 108 h 492"/>
                    <a:gd name="T12" fmla="*/ 12 w 30"/>
                    <a:gd name="T13" fmla="*/ 150 h 492"/>
                    <a:gd name="T14" fmla="*/ 12 w 30"/>
                    <a:gd name="T15" fmla="*/ 228 h 492"/>
                    <a:gd name="T16" fmla="*/ 18 w 30"/>
                    <a:gd name="T17" fmla="*/ 312 h 492"/>
                    <a:gd name="T18" fmla="*/ 24 w 30"/>
                    <a:gd name="T19" fmla="*/ 390 h 492"/>
                    <a:gd name="T20" fmla="*/ 24 w 30"/>
                    <a:gd name="T21" fmla="*/ 420 h 492"/>
                    <a:gd name="T22" fmla="*/ 24 w 30"/>
                    <a:gd name="T23" fmla="*/ 450 h 492"/>
                    <a:gd name="T24" fmla="*/ 30 w 30"/>
                    <a:gd name="T25" fmla="*/ 474 h 492"/>
                    <a:gd name="T26" fmla="*/ 30 w 30"/>
                    <a:gd name="T27" fmla="*/ 492 h 4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0" h="492">
                      <a:moveTo>
                        <a:pt x="0" y="0"/>
                      </a:moveTo>
                      <a:lnTo>
                        <a:pt x="0" y="6"/>
                      </a:lnTo>
                      <a:lnTo>
                        <a:pt x="6" y="24"/>
                      </a:lnTo>
                      <a:lnTo>
                        <a:pt x="6" y="48"/>
                      </a:lnTo>
                      <a:lnTo>
                        <a:pt x="6" y="78"/>
                      </a:lnTo>
                      <a:lnTo>
                        <a:pt x="12" y="108"/>
                      </a:lnTo>
                      <a:lnTo>
                        <a:pt x="12" y="150"/>
                      </a:lnTo>
                      <a:lnTo>
                        <a:pt x="12" y="228"/>
                      </a:lnTo>
                      <a:lnTo>
                        <a:pt x="18" y="312"/>
                      </a:lnTo>
                      <a:lnTo>
                        <a:pt x="24" y="390"/>
                      </a:lnTo>
                      <a:lnTo>
                        <a:pt x="24" y="420"/>
                      </a:lnTo>
                      <a:lnTo>
                        <a:pt x="24" y="450"/>
                      </a:lnTo>
                      <a:lnTo>
                        <a:pt x="30" y="474"/>
                      </a:lnTo>
                      <a:lnTo>
                        <a:pt x="30" y="492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598" name="Freeform 862"/>
                <p:cNvSpPr>
                  <a:spLocks/>
                </p:cNvSpPr>
                <p:nvPr/>
              </p:nvSpPr>
              <p:spPr bwMode="auto">
                <a:xfrm>
                  <a:off x="2286" y="2514"/>
                  <a:ext cx="36" cy="84"/>
                </a:xfrm>
                <a:custGeom>
                  <a:avLst/>
                  <a:gdLst>
                    <a:gd name="T0" fmla="*/ 0 w 36"/>
                    <a:gd name="T1" fmla="*/ 72 h 84"/>
                    <a:gd name="T2" fmla="*/ 0 w 36"/>
                    <a:gd name="T3" fmla="*/ 84 h 84"/>
                    <a:gd name="T4" fmla="*/ 6 w 36"/>
                    <a:gd name="T5" fmla="*/ 78 h 84"/>
                    <a:gd name="T6" fmla="*/ 12 w 36"/>
                    <a:gd name="T7" fmla="*/ 72 h 84"/>
                    <a:gd name="T8" fmla="*/ 18 w 36"/>
                    <a:gd name="T9" fmla="*/ 60 h 84"/>
                    <a:gd name="T10" fmla="*/ 30 w 36"/>
                    <a:gd name="T11" fmla="*/ 24 h 84"/>
                    <a:gd name="T12" fmla="*/ 30 w 36"/>
                    <a:gd name="T13" fmla="*/ 12 h 84"/>
                    <a:gd name="T14" fmla="*/ 36 w 36"/>
                    <a:gd name="T15" fmla="*/ 0 h 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36" h="84">
                      <a:moveTo>
                        <a:pt x="0" y="72"/>
                      </a:moveTo>
                      <a:lnTo>
                        <a:pt x="0" y="84"/>
                      </a:lnTo>
                      <a:lnTo>
                        <a:pt x="6" y="78"/>
                      </a:lnTo>
                      <a:lnTo>
                        <a:pt x="12" y="72"/>
                      </a:lnTo>
                      <a:lnTo>
                        <a:pt x="18" y="60"/>
                      </a:lnTo>
                      <a:lnTo>
                        <a:pt x="30" y="24"/>
                      </a:lnTo>
                      <a:lnTo>
                        <a:pt x="30" y="12"/>
                      </a:lnTo>
                      <a:lnTo>
                        <a:pt x="36" y="0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599" name="Freeform 863"/>
                <p:cNvSpPr>
                  <a:spLocks/>
                </p:cNvSpPr>
                <p:nvPr/>
              </p:nvSpPr>
              <p:spPr bwMode="auto">
                <a:xfrm>
                  <a:off x="2322" y="2388"/>
                  <a:ext cx="36" cy="126"/>
                </a:xfrm>
                <a:custGeom>
                  <a:avLst/>
                  <a:gdLst>
                    <a:gd name="T0" fmla="*/ 0 w 36"/>
                    <a:gd name="T1" fmla="*/ 126 h 126"/>
                    <a:gd name="T2" fmla="*/ 6 w 36"/>
                    <a:gd name="T3" fmla="*/ 108 h 126"/>
                    <a:gd name="T4" fmla="*/ 6 w 36"/>
                    <a:gd name="T5" fmla="*/ 90 h 126"/>
                    <a:gd name="T6" fmla="*/ 18 w 36"/>
                    <a:gd name="T7" fmla="*/ 42 h 126"/>
                    <a:gd name="T8" fmla="*/ 24 w 36"/>
                    <a:gd name="T9" fmla="*/ 24 h 126"/>
                    <a:gd name="T10" fmla="*/ 24 w 36"/>
                    <a:gd name="T11" fmla="*/ 6 h 126"/>
                    <a:gd name="T12" fmla="*/ 30 w 36"/>
                    <a:gd name="T13" fmla="*/ 0 h 126"/>
                    <a:gd name="T14" fmla="*/ 36 w 36"/>
                    <a:gd name="T15" fmla="*/ 0 h 1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36" h="126">
                      <a:moveTo>
                        <a:pt x="0" y="126"/>
                      </a:moveTo>
                      <a:lnTo>
                        <a:pt x="6" y="108"/>
                      </a:lnTo>
                      <a:lnTo>
                        <a:pt x="6" y="90"/>
                      </a:lnTo>
                      <a:lnTo>
                        <a:pt x="18" y="42"/>
                      </a:lnTo>
                      <a:lnTo>
                        <a:pt x="24" y="24"/>
                      </a:lnTo>
                      <a:lnTo>
                        <a:pt x="24" y="6"/>
                      </a:lnTo>
                      <a:lnTo>
                        <a:pt x="30" y="0"/>
                      </a:lnTo>
                      <a:lnTo>
                        <a:pt x="36" y="0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600" name="Freeform 864"/>
                <p:cNvSpPr>
                  <a:spLocks/>
                </p:cNvSpPr>
                <p:nvPr/>
              </p:nvSpPr>
              <p:spPr bwMode="auto">
                <a:xfrm>
                  <a:off x="2358" y="2388"/>
                  <a:ext cx="36" cy="240"/>
                </a:xfrm>
                <a:custGeom>
                  <a:avLst/>
                  <a:gdLst>
                    <a:gd name="T0" fmla="*/ 0 w 36"/>
                    <a:gd name="T1" fmla="*/ 0 h 240"/>
                    <a:gd name="T2" fmla="*/ 0 w 36"/>
                    <a:gd name="T3" fmla="*/ 6 h 240"/>
                    <a:gd name="T4" fmla="*/ 6 w 36"/>
                    <a:gd name="T5" fmla="*/ 18 h 240"/>
                    <a:gd name="T6" fmla="*/ 6 w 36"/>
                    <a:gd name="T7" fmla="*/ 48 h 240"/>
                    <a:gd name="T8" fmla="*/ 12 w 36"/>
                    <a:gd name="T9" fmla="*/ 90 h 240"/>
                    <a:gd name="T10" fmla="*/ 18 w 36"/>
                    <a:gd name="T11" fmla="*/ 132 h 240"/>
                    <a:gd name="T12" fmla="*/ 24 w 36"/>
                    <a:gd name="T13" fmla="*/ 174 h 240"/>
                    <a:gd name="T14" fmla="*/ 24 w 36"/>
                    <a:gd name="T15" fmla="*/ 210 h 240"/>
                    <a:gd name="T16" fmla="*/ 30 w 36"/>
                    <a:gd name="T17" fmla="*/ 228 h 240"/>
                    <a:gd name="T18" fmla="*/ 30 w 36"/>
                    <a:gd name="T19" fmla="*/ 234 h 240"/>
                    <a:gd name="T20" fmla="*/ 36 w 36"/>
                    <a:gd name="T21" fmla="*/ 240 h 240"/>
                    <a:gd name="T22" fmla="*/ 36 w 36"/>
                    <a:gd name="T23" fmla="*/ 240 h 2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36" h="240">
                      <a:moveTo>
                        <a:pt x="0" y="0"/>
                      </a:moveTo>
                      <a:lnTo>
                        <a:pt x="0" y="6"/>
                      </a:lnTo>
                      <a:lnTo>
                        <a:pt x="6" y="18"/>
                      </a:lnTo>
                      <a:lnTo>
                        <a:pt x="6" y="48"/>
                      </a:lnTo>
                      <a:lnTo>
                        <a:pt x="12" y="90"/>
                      </a:lnTo>
                      <a:lnTo>
                        <a:pt x="18" y="132"/>
                      </a:lnTo>
                      <a:lnTo>
                        <a:pt x="24" y="174"/>
                      </a:lnTo>
                      <a:lnTo>
                        <a:pt x="24" y="210"/>
                      </a:lnTo>
                      <a:lnTo>
                        <a:pt x="30" y="228"/>
                      </a:lnTo>
                      <a:lnTo>
                        <a:pt x="30" y="234"/>
                      </a:lnTo>
                      <a:lnTo>
                        <a:pt x="36" y="240"/>
                      </a:lnTo>
                      <a:lnTo>
                        <a:pt x="36" y="240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601" name="Freeform 865"/>
                <p:cNvSpPr>
                  <a:spLocks/>
                </p:cNvSpPr>
                <p:nvPr/>
              </p:nvSpPr>
              <p:spPr bwMode="auto">
                <a:xfrm>
                  <a:off x="2394" y="2298"/>
                  <a:ext cx="36" cy="330"/>
                </a:xfrm>
                <a:custGeom>
                  <a:avLst/>
                  <a:gdLst>
                    <a:gd name="T0" fmla="*/ 0 w 36"/>
                    <a:gd name="T1" fmla="*/ 330 h 330"/>
                    <a:gd name="T2" fmla="*/ 0 w 36"/>
                    <a:gd name="T3" fmla="*/ 324 h 330"/>
                    <a:gd name="T4" fmla="*/ 6 w 36"/>
                    <a:gd name="T5" fmla="*/ 312 h 330"/>
                    <a:gd name="T6" fmla="*/ 6 w 36"/>
                    <a:gd name="T7" fmla="*/ 294 h 330"/>
                    <a:gd name="T8" fmla="*/ 12 w 36"/>
                    <a:gd name="T9" fmla="*/ 270 h 330"/>
                    <a:gd name="T10" fmla="*/ 12 w 36"/>
                    <a:gd name="T11" fmla="*/ 222 h 330"/>
                    <a:gd name="T12" fmla="*/ 18 w 36"/>
                    <a:gd name="T13" fmla="*/ 162 h 330"/>
                    <a:gd name="T14" fmla="*/ 24 w 36"/>
                    <a:gd name="T15" fmla="*/ 102 h 330"/>
                    <a:gd name="T16" fmla="*/ 30 w 36"/>
                    <a:gd name="T17" fmla="*/ 54 h 330"/>
                    <a:gd name="T18" fmla="*/ 30 w 36"/>
                    <a:gd name="T19" fmla="*/ 30 h 330"/>
                    <a:gd name="T20" fmla="*/ 30 w 36"/>
                    <a:gd name="T21" fmla="*/ 12 h 330"/>
                    <a:gd name="T22" fmla="*/ 36 w 36"/>
                    <a:gd name="T23" fmla="*/ 6 h 330"/>
                    <a:gd name="T24" fmla="*/ 36 w 36"/>
                    <a:gd name="T25" fmla="*/ 0 h 3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6" h="330">
                      <a:moveTo>
                        <a:pt x="0" y="330"/>
                      </a:moveTo>
                      <a:lnTo>
                        <a:pt x="0" y="324"/>
                      </a:lnTo>
                      <a:lnTo>
                        <a:pt x="6" y="312"/>
                      </a:lnTo>
                      <a:lnTo>
                        <a:pt x="6" y="294"/>
                      </a:lnTo>
                      <a:lnTo>
                        <a:pt x="12" y="270"/>
                      </a:lnTo>
                      <a:lnTo>
                        <a:pt x="12" y="222"/>
                      </a:lnTo>
                      <a:lnTo>
                        <a:pt x="18" y="162"/>
                      </a:lnTo>
                      <a:lnTo>
                        <a:pt x="24" y="102"/>
                      </a:lnTo>
                      <a:lnTo>
                        <a:pt x="30" y="54"/>
                      </a:lnTo>
                      <a:lnTo>
                        <a:pt x="30" y="30"/>
                      </a:lnTo>
                      <a:lnTo>
                        <a:pt x="30" y="12"/>
                      </a:lnTo>
                      <a:lnTo>
                        <a:pt x="36" y="6"/>
                      </a:lnTo>
                      <a:lnTo>
                        <a:pt x="36" y="0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602" name="Freeform 866"/>
                <p:cNvSpPr>
                  <a:spLocks/>
                </p:cNvSpPr>
                <p:nvPr/>
              </p:nvSpPr>
              <p:spPr bwMode="auto">
                <a:xfrm>
                  <a:off x="2430" y="2298"/>
                  <a:ext cx="30" cy="306"/>
                </a:xfrm>
                <a:custGeom>
                  <a:avLst/>
                  <a:gdLst>
                    <a:gd name="T0" fmla="*/ 0 w 30"/>
                    <a:gd name="T1" fmla="*/ 0 h 306"/>
                    <a:gd name="T2" fmla="*/ 0 w 30"/>
                    <a:gd name="T3" fmla="*/ 0 h 306"/>
                    <a:gd name="T4" fmla="*/ 6 w 30"/>
                    <a:gd name="T5" fmla="*/ 12 h 306"/>
                    <a:gd name="T6" fmla="*/ 6 w 30"/>
                    <a:gd name="T7" fmla="*/ 30 h 306"/>
                    <a:gd name="T8" fmla="*/ 6 w 30"/>
                    <a:gd name="T9" fmla="*/ 48 h 306"/>
                    <a:gd name="T10" fmla="*/ 12 w 30"/>
                    <a:gd name="T11" fmla="*/ 102 h 306"/>
                    <a:gd name="T12" fmla="*/ 12 w 30"/>
                    <a:gd name="T13" fmla="*/ 156 h 306"/>
                    <a:gd name="T14" fmla="*/ 18 w 30"/>
                    <a:gd name="T15" fmla="*/ 216 h 306"/>
                    <a:gd name="T16" fmla="*/ 24 w 30"/>
                    <a:gd name="T17" fmla="*/ 264 h 306"/>
                    <a:gd name="T18" fmla="*/ 24 w 30"/>
                    <a:gd name="T19" fmla="*/ 282 h 306"/>
                    <a:gd name="T20" fmla="*/ 24 w 30"/>
                    <a:gd name="T21" fmla="*/ 300 h 306"/>
                    <a:gd name="T22" fmla="*/ 30 w 30"/>
                    <a:gd name="T23" fmla="*/ 306 h 306"/>
                    <a:gd name="T24" fmla="*/ 30 w 30"/>
                    <a:gd name="T25" fmla="*/ 306 h 3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0" h="306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6" y="12"/>
                      </a:lnTo>
                      <a:lnTo>
                        <a:pt x="6" y="30"/>
                      </a:lnTo>
                      <a:lnTo>
                        <a:pt x="6" y="48"/>
                      </a:lnTo>
                      <a:lnTo>
                        <a:pt x="12" y="102"/>
                      </a:lnTo>
                      <a:lnTo>
                        <a:pt x="12" y="156"/>
                      </a:lnTo>
                      <a:lnTo>
                        <a:pt x="18" y="216"/>
                      </a:lnTo>
                      <a:lnTo>
                        <a:pt x="24" y="264"/>
                      </a:lnTo>
                      <a:lnTo>
                        <a:pt x="24" y="282"/>
                      </a:lnTo>
                      <a:lnTo>
                        <a:pt x="24" y="300"/>
                      </a:lnTo>
                      <a:lnTo>
                        <a:pt x="30" y="306"/>
                      </a:lnTo>
                      <a:lnTo>
                        <a:pt x="30" y="306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603" name="Freeform 867"/>
                <p:cNvSpPr>
                  <a:spLocks/>
                </p:cNvSpPr>
                <p:nvPr/>
              </p:nvSpPr>
              <p:spPr bwMode="auto">
                <a:xfrm>
                  <a:off x="2460" y="2202"/>
                  <a:ext cx="36" cy="402"/>
                </a:xfrm>
                <a:custGeom>
                  <a:avLst/>
                  <a:gdLst>
                    <a:gd name="T0" fmla="*/ 0 w 36"/>
                    <a:gd name="T1" fmla="*/ 402 h 402"/>
                    <a:gd name="T2" fmla="*/ 0 w 36"/>
                    <a:gd name="T3" fmla="*/ 396 h 402"/>
                    <a:gd name="T4" fmla="*/ 6 w 36"/>
                    <a:gd name="T5" fmla="*/ 378 h 402"/>
                    <a:gd name="T6" fmla="*/ 6 w 36"/>
                    <a:gd name="T7" fmla="*/ 360 h 402"/>
                    <a:gd name="T8" fmla="*/ 6 w 36"/>
                    <a:gd name="T9" fmla="*/ 330 h 402"/>
                    <a:gd name="T10" fmla="*/ 12 w 36"/>
                    <a:gd name="T11" fmla="*/ 270 h 402"/>
                    <a:gd name="T12" fmla="*/ 18 w 36"/>
                    <a:gd name="T13" fmla="*/ 192 h 402"/>
                    <a:gd name="T14" fmla="*/ 24 w 36"/>
                    <a:gd name="T15" fmla="*/ 120 h 402"/>
                    <a:gd name="T16" fmla="*/ 24 w 36"/>
                    <a:gd name="T17" fmla="*/ 90 h 402"/>
                    <a:gd name="T18" fmla="*/ 24 w 36"/>
                    <a:gd name="T19" fmla="*/ 60 h 402"/>
                    <a:gd name="T20" fmla="*/ 30 w 36"/>
                    <a:gd name="T21" fmla="*/ 36 h 402"/>
                    <a:gd name="T22" fmla="*/ 30 w 36"/>
                    <a:gd name="T23" fmla="*/ 18 h 402"/>
                    <a:gd name="T24" fmla="*/ 36 w 36"/>
                    <a:gd name="T25" fmla="*/ 6 h 402"/>
                    <a:gd name="T26" fmla="*/ 36 w 36"/>
                    <a:gd name="T27" fmla="*/ 0 h 4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6" h="402">
                      <a:moveTo>
                        <a:pt x="0" y="402"/>
                      </a:moveTo>
                      <a:lnTo>
                        <a:pt x="0" y="396"/>
                      </a:lnTo>
                      <a:lnTo>
                        <a:pt x="6" y="378"/>
                      </a:lnTo>
                      <a:lnTo>
                        <a:pt x="6" y="360"/>
                      </a:lnTo>
                      <a:lnTo>
                        <a:pt x="6" y="330"/>
                      </a:lnTo>
                      <a:lnTo>
                        <a:pt x="12" y="270"/>
                      </a:lnTo>
                      <a:lnTo>
                        <a:pt x="18" y="192"/>
                      </a:lnTo>
                      <a:lnTo>
                        <a:pt x="24" y="120"/>
                      </a:lnTo>
                      <a:lnTo>
                        <a:pt x="24" y="90"/>
                      </a:lnTo>
                      <a:lnTo>
                        <a:pt x="24" y="60"/>
                      </a:lnTo>
                      <a:lnTo>
                        <a:pt x="30" y="36"/>
                      </a:lnTo>
                      <a:lnTo>
                        <a:pt x="30" y="18"/>
                      </a:lnTo>
                      <a:lnTo>
                        <a:pt x="36" y="6"/>
                      </a:lnTo>
                      <a:lnTo>
                        <a:pt x="36" y="0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604" name="Freeform 868"/>
                <p:cNvSpPr>
                  <a:spLocks/>
                </p:cNvSpPr>
                <p:nvPr/>
              </p:nvSpPr>
              <p:spPr bwMode="auto">
                <a:xfrm>
                  <a:off x="2496" y="2202"/>
                  <a:ext cx="36" cy="408"/>
                </a:xfrm>
                <a:custGeom>
                  <a:avLst/>
                  <a:gdLst>
                    <a:gd name="T0" fmla="*/ 0 w 36"/>
                    <a:gd name="T1" fmla="*/ 0 h 408"/>
                    <a:gd name="T2" fmla="*/ 0 w 36"/>
                    <a:gd name="T3" fmla="*/ 6 h 408"/>
                    <a:gd name="T4" fmla="*/ 6 w 36"/>
                    <a:gd name="T5" fmla="*/ 18 h 408"/>
                    <a:gd name="T6" fmla="*/ 6 w 36"/>
                    <a:gd name="T7" fmla="*/ 42 h 408"/>
                    <a:gd name="T8" fmla="*/ 6 w 36"/>
                    <a:gd name="T9" fmla="*/ 66 h 408"/>
                    <a:gd name="T10" fmla="*/ 12 w 36"/>
                    <a:gd name="T11" fmla="*/ 102 h 408"/>
                    <a:gd name="T12" fmla="*/ 12 w 36"/>
                    <a:gd name="T13" fmla="*/ 138 h 408"/>
                    <a:gd name="T14" fmla="*/ 18 w 36"/>
                    <a:gd name="T15" fmla="*/ 216 h 408"/>
                    <a:gd name="T16" fmla="*/ 24 w 36"/>
                    <a:gd name="T17" fmla="*/ 288 h 408"/>
                    <a:gd name="T18" fmla="*/ 24 w 36"/>
                    <a:gd name="T19" fmla="*/ 324 h 408"/>
                    <a:gd name="T20" fmla="*/ 24 w 36"/>
                    <a:gd name="T21" fmla="*/ 354 h 408"/>
                    <a:gd name="T22" fmla="*/ 30 w 36"/>
                    <a:gd name="T23" fmla="*/ 378 h 408"/>
                    <a:gd name="T24" fmla="*/ 30 w 36"/>
                    <a:gd name="T25" fmla="*/ 396 h 408"/>
                    <a:gd name="T26" fmla="*/ 36 w 36"/>
                    <a:gd name="T27" fmla="*/ 408 h 408"/>
                    <a:gd name="T28" fmla="*/ 36 w 36"/>
                    <a:gd name="T29" fmla="*/ 408 h 4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36" h="408">
                      <a:moveTo>
                        <a:pt x="0" y="0"/>
                      </a:moveTo>
                      <a:lnTo>
                        <a:pt x="0" y="6"/>
                      </a:lnTo>
                      <a:lnTo>
                        <a:pt x="6" y="18"/>
                      </a:lnTo>
                      <a:lnTo>
                        <a:pt x="6" y="42"/>
                      </a:lnTo>
                      <a:lnTo>
                        <a:pt x="6" y="66"/>
                      </a:lnTo>
                      <a:lnTo>
                        <a:pt x="12" y="102"/>
                      </a:lnTo>
                      <a:lnTo>
                        <a:pt x="12" y="138"/>
                      </a:lnTo>
                      <a:lnTo>
                        <a:pt x="18" y="216"/>
                      </a:lnTo>
                      <a:lnTo>
                        <a:pt x="24" y="288"/>
                      </a:lnTo>
                      <a:lnTo>
                        <a:pt x="24" y="324"/>
                      </a:lnTo>
                      <a:lnTo>
                        <a:pt x="24" y="354"/>
                      </a:lnTo>
                      <a:lnTo>
                        <a:pt x="30" y="378"/>
                      </a:lnTo>
                      <a:lnTo>
                        <a:pt x="30" y="396"/>
                      </a:lnTo>
                      <a:lnTo>
                        <a:pt x="36" y="408"/>
                      </a:lnTo>
                      <a:lnTo>
                        <a:pt x="36" y="408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605" name="Freeform 869"/>
                <p:cNvSpPr>
                  <a:spLocks/>
                </p:cNvSpPr>
                <p:nvPr/>
              </p:nvSpPr>
              <p:spPr bwMode="auto">
                <a:xfrm>
                  <a:off x="2532" y="2046"/>
                  <a:ext cx="36" cy="564"/>
                </a:xfrm>
                <a:custGeom>
                  <a:avLst/>
                  <a:gdLst>
                    <a:gd name="T0" fmla="*/ 0 w 36"/>
                    <a:gd name="T1" fmla="*/ 564 h 564"/>
                    <a:gd name="T2" fmla="*/ 0 w 36"/>
                    <a:gd name="T3" fmla="*/ 552 h 564"/>
                    <a:gd name="T4" fmla="*/ 6 w 36"/>
                    <a:gd name="T5" fmla="*/ 534 h 564"/>
                    <a:gd name="T6" fmla="*/ 6 w 36"/>
                    <a:gd name="T7" fmla="*/ 504 h 564"/>
                    <a:gd name="T8" fmla="*/ 6 w 36"/>
                    <a:gd name="T9" fmla="*/ 468 h 564"/>
                    <a:gd name="T10" fmla="*/ 12 w 36"/>
                    <a:gd name="T11" fmla="*/ 426 h 564"/>
                    <a:gd name="T12" fmla="*/ 12 w 36"/>
                    <a:gd name="T13" fmla="*/ 378 h 564"/>
                    <a:gd name="T14" fmla="*/ 18 w 36"/>
                    <a:gd name="T15" fmla="*/ 276 h 564"/>
                    <a:gd name="T16" fmla="*/ 24 w 36"/>
                    <a:gd name="T17" fmla="*/ 174 h 564"/>
                    <a:gd name="T18" fmla="*/ 24 w 36"/>
                    <a:gd name="T19" fmla="*/ 132 h 564"/>
                    <a:gd name="T20" fmla="*/ 24 w 36"/>
                    <a:gd name="T21" fmla="*/ 90 h 564"/>
                    <a:gd name="T22" fmla="*/ 30 w 36"/>
                    <a:gd name="T23" fmla="*/ 54 h 564"/>
                    <a:gd name="T24" fmla="*/ 30 w 36"/>
                    <a:gd name="T25" fmla="*/ 24 h 564"/>
                    <a:gd name="T26" fmla="*/ 36 w 36"/>
                    <a:gd name="T27" fmla="*/ 6 h 564"/>
                    <a:gd name="T28" fmla="*/ 36 w 36"/>
                    <a:gd name="T29" fmla="*/ 0 h 5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36" h="564">
                      <a:moveTo>
                        <a:pt x="0" y="564"/>
                      </a:moveTo>
                      <a:lnTo>
                        <a:pt x="0" y="552"/>
                      </a:lnTo>
                      <a:lnTo>
                        <a:pt x="6" y="534"/>
                      </a:lnTo>
                      <a:lnTo>
                        <a:pt x="6" y="504"/>
                      </a:lnTo>
                      <a:lnTo>
                        <a:pt x="6" y="468"/>
                      </a:lnTo>
                      <a:lnTo>
                        <a:pt x="12" y="426"/>
                      </a:lnTo>
                      <a:lnTo>
                        <a:pt x="12" y="378"/>
                      </a:lnTo>
                      <a:lnTo>
                        <a:pt x="18" y="276"/>
                      </a:lnTo>
                      <a:lnTo>
                        <a:pt x="24" y="174"/>
                      </a:lnTo>
                      <a:lnTo>
                        <a:pt x="24" y="132"/>
                      </a:lnTo>
                      <a:lnTo>
                        <a:pt x="24" y="90"/>
                      </a:lnTo>
                      <a:lnTo>
                        <a:pt x="30" y="54"/>
                      </a:lnTo>
                      <a:lnTo>
                        <a:pt x="30" y="24"/>
                      </a:lnTo>
                      <a:lnTo>
                        <a:pt x="36" y="6"/>
                      </a:lnTo>
                      <a:lnTo>
                        <a:pt x="36" y="0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606" name="Freeform 870"/>
                <p:cNvSpPr>
                  <a:spLocks/>
                </p:cNvSpPr>
                <p:nvPr/>
              </p:nvSpPr>
              <p:spPr bwMode="auto">
                <a:xfrm>
                  <a:off x="2568" y="2046"/>
                  <a:ext cx="36" cy="504"/>
                </a:xfrm>
                <a:custGeom>
                  <a:avLst/>
                  <a:gdLst>
                    <a:gd name="T0" fmla="*/ 0 w 36"/>
                    <a:gd name="T1" fmla="*/ 0 h 504"/>
                    <a:gd name="T2" fmla="*/ 0 w 36"/>
                    <a:gd name="T3" fmla="*/ 6 h 504"/>
                    <a:gd name="T4" fmla="*/ 6 w 36"/>
                    <a:gd name="T5" fmla="*/ 18 h 504"/>
                    <a:gd name="T6" fmla="*/ 6 w 36"/>
                    <a:gd name="T7" fmla="*/ 36 h 504"/>
                    <a:gd name="T8" fmla="*/ 12 w 36"/>
                    <a:gd name="T9" fmla="*/ 60 h 504"/>
                    <a:gd name="T10" fmla="*/ 12 w 36"/>
                    <a:gd name="T11" fmla="*/ 96 h 504"/>
                    <a:gd name="T12" fmla="*/ 12 w 36"/>
                    <a:gd name="T13" fmla="*/ 132 h 504"/>
                    <a:gd name="T14" fmla="*/ 18 w 36"/>
                    <a:gd name="T15" fmla="*/ 216 h 504"/>
                    <a:gd name="T16" fmla="*/ 24 w 36"/>
                    <a:gd name="T17" fmla="*/ 300 h 504"/>
                    <a:gd name="T18" fmla="*/ 30 w 36"/>
                    <a:gd name="T19" fmla="*/ 384 h 504"/>
                    <a:gd name="T20" fmla="*/ 30 w 36"/>
                    <a:gd name="T21" fmla="*/ 420 h 504"/>
                    <a:gd name="T22" fmla="*/ 30 w 36"/>
                    <a:gd name="T23" fmla="*/ 456 h 504"/>
                    <a:gd name="T24" fmla="*/ 36 w 36"/>
                    <a:gd name="T25" fmla="*/ 480 h 504"/>
                    <a:gd name="T26" fmla="*/ 36 w 36"/>
                    <a:gd name="T27" fmla="*/ 504 h 5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6" h="504">
                      <a:moveTo>
                        <a:pt x="0" y="0"/>
                      </a:moveTo>
                      <a:lnTo>
                        <a:pt x="0" y="6"/>
                      </a:lnTo>
                      <a:lnTo>
                        <a:pt x="6" y="18"/>
                      </a:lnTo>
                      <a:lnTo>
                        <a:pt x="6" y="36"/>
                      </a:lnTo>
                      <a:lnTo>
                        <a:pt x="12" y="60"/>
                      </a:lnTo>
                      <a:lnTo>
                        <a:pt x="12" y="96"/>
                      </a:lnTo>
                      <a:lnTo>
                        <a:pt x="12" y="132"/>
                      </a:lnTo>
                      <a:lnTo>
                        <a:pt x="18" y="216"/>
                      </a:lnTo>
                      <a:lnTo>
                        <a:pt x="24" y="300"/>
                      </a:lnTo>
                      <a:lnTo>
                        <a:pt x="30" y="384"/>
                      </a:lnTo>
                      <a:lnTo>
                        <a:pt x="30" y="420"/>
                      </a:lnTo>
                      <a:lnTo>
                        <a:pt x="30" y="456"/>
                      </a:lnTo>
                      <a:lnTo>
                        <a:pt x="36" y="480"/>
                      </a:lnTo>
                      <a:lnTo>
                        <a:pt x="36" y="504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607" name="Freeform 871"/>
                <p:cNvSpPr>
                  <a:spLocks/>
                </p:cNvSpPr>
                <p:nvPr/>
              </p:nvSpPr>
              <p:spPr bwMode="auto">
                <a:xfrm>
                  <a:off x="2604" y="2550"/>
                  <a:ext cx="30" cy="60"/>
                </a:xfrm>
                <a:custGeom>
                  <a:avLst/>
                  <a:gdLst>
                    <a:gd name="T0" fmla="*/ 0 w 30"/>
                    <a:gd name="T1" fmla="*/ 0 h 60"/>
                    <a:gd name="T2" fmla="*/ 6 w 30"/>
                    <a:gd name="T3" fmla="*/ 24 h 60"/>
                    <a:gd name="T4" fmla="*/ 12 w 30"/>
                    <a:gd name="T5" fmla="*/ 48 h 60"/>
                    <a:gd name="T6" fmla="*/ 24 w 30"/>
                    <a:gd name="T7" fmla="*/ 60 h 60"/>
                    <a:gd name="T8" fmla="*/ 30 w 30"/>
                    <a:gd name="T9" fmla="*/ 60 h 60"/>
                    <a:gd name="T10" fmla="*/ 30 w 30"/>
                    <a:gd name="T11" fmla="*/ 60 h 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0" h="60">
                      <a:moveTo>
                        <a:pt x="0" y="0"/>
                      </a:moveTo>
                      <a:lnTo>
                        <a:pt x="6" y="24"/>
                      </a:lnTo>
                      <a:lnTo>
                        <a:pt x="12" y="48"/>
                      </a:lnTo>
                      <a:lnTo>
                        <a:pt x="24" y="60"/>
                      </a:lnTo>
                      <a:lnTo>
                        <a:pt x="30" y="60"/>
                      </a:lnTo>
                      <a:lnTo>
                        <a:pt x="30" y="60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608" name="Freeform 872"/>
                <p:cNvSpPr>
                  <a:spLocks/>
                </p:cNvSpPr>
                <p:nvPr/>
              </p:nvSpPr>
              <p:spPr bwMode="auto">
                <a:xfrm>
                  <a:off x="2634" y="2334"/>
                  <a:ext cx="36" cy="276"/>
                </a:xfrm>
                <a:custGeom>
                  <a:avLst/>
                  <a:gdLst>
                    <a:gd name="T0" fmla="*/ 0 w 36"/>
                    <a:gd name="T1" fmla="*/ 276 h 276"/>
                    <a:gd name="T2" fmla="*/ 6 w 36"/>
                    <a:gd name="T3" fmla="*/ 258 h 276"/>
                    <a:gd name="T4" fmla="*/ 6 w 36"/>
                    <a:gd name="T5" fmla="*/ 234 h 276"/>
                    <a:gd name="T6" fmla="*/ 12 w 36"/>
                    <a:gd name="T7" fmla="*/ 204 h 276"/>
                    <a:gd name="T8" fmla="*/ 18 w 36"/>
                    <a:gd name="T9" fmla="*/ 168 h 276"/>
                    <a:gd name="T10" fmla="*/ 24 w 36"/>
                    <a:gd name="T11" fmla="*/ 84 h 276"/>
                    <a:gd name="T12" fmla="*/ 36 w 36"/>
                    <a:gd name="T13" fmla="*/ 0 h 2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6" h="276">
                      <a:moveTo>
                        <a:pt x="0" y="276"/>
                      </a:moveTo>
                      <a:lnTo>
                        <a:pt x="6" y="258"/>
                      </a:lnTo>
                      <a:lnTo>
                        <a:pt x="6" y="234"/>
                      </a:lnTo>
                      <a:lnTo>
                        <a:pt x="12" y="204"/>
                      </a:lnTo>
                      <a:lnTo>
                        <a:pt x="18" y="168"/>
                      </a:lnTo>
                      <a:lnTo>
                        <a:pt x="24" y="84"/>
                      </a:lnTo>
                      <a:lnTo>
                        <a:pt x="36" y="0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609" name="Freeform 873"/>
                <p:cNvSpPr>
                  <a:spLocks/>
                </p:cNvSpPr>
                <p:nvPr/>
              </p:nvSpPr>
              <p:spPr bwMode="auto">
                <a:xfrm>
                  <a:off x="2670" y="1920"/>
                  <a:ext cx="36" cy="414"/>
                </a:xfrm>
                <a:custGeom>
                  <a:avLst/>
                  <a:gdLst>
                    <a:gd name="T0" fmla="*/ 0 w 36"/>
                    <a:gd name="T1" fmla="*/ 414 h 414"/>
                    <a:gd name="T2" fmla="*/ 0 w 36"/>
                    <a:gd name="T3" fmla="*/ 390 h 414"/>
                    <a:gd name="T4" fmla="*/ 6 w 36"/>
                    <a:gd name="T5" fmla="*/ 360 h 414"/>
                    <a:gd name="T6" fmla="*/ 6 w 36"/>
                    <a:gd name="T7" fmla="*/ 300 h 414"/>
                    <a:gd name="T8" fmla="*/ 12 w 36"/>
                    <a:gd name="T9" fmla="*/ 228 h 414"/>
                    <a:gd name="T10" fmla="*/ 18 w 36"/>
                    <a:gd name="T11" fmla="*/ 156 h 414"/>
                    <a:gd name="T12" fmla="*/ 24 w 36"/>
                    <a:gd name="T13" fmla="*/ 96 h 414"/>
                    <a:gd name="T14" fmla="*/ 24 w 36"/>
                    <a:gd name="T15" fmla="*/ 66 h 414"/>
                    <a:gd name="T16" fmla="*/ 24 w 36"/>
                    <a:gd name="T17" fmla="*/ 42 h 414"/>
                    <a:gd name="T18" fmla="*/ 30 w 36"/>
                    <a:gd name="T19" fmla="*/ 24 h 414"/>
                    <a:gd name="T20" fmla="*/ 30 w 36"/>
                    <a:gd name="T21" fmla="*/ 6 h 414"/>
                    <a:gd name="T22" fmla="*/ 36 w 36"/>
                    <a:gd name="T23" fmla="*/ 0 h 414"/>
                    <a:gd name="T24" fmla="*/ 36 w 36"/>
                    <a:gd name="T25" fmla="*/ 0 h 4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6" h="414">
                      <a:moveTo>
                        <a:pt x="0" y="414"/>
                      </a:moveTo>
                      <a:lnTo>
                        <a:pt x="0" y="390"/>
                      </a:lnTo>
                      <a:lnTo>
                        <a:pt x="6" y="360"/>
                      </a:lnTo>
                      <a:lnTo>
                        <a:pt x="6" y="300"/>
                      </a:lnTo>
                      <a:lnTo>
                        <a:pt x="12" y="228"/>
                      </a:lnTo>
                      <a:lnTo>
                        <a:pt x="18" y="156"/>
                      </a:lnTo>
                      <a:lnTo>
                        <a:pt x="24" y="96"/>
                      </a:lnTo>
                      <a:lnTo>
                        <a:pt x="24" y="66"/>
                      </a:lnTo>
                      <a:lnTo>
                        <a:pt x="24" y="42"/>
                      </a:lnTo>
                      <a:lnTo>
                        <a:pt x="30" y="24"/>
                      </a:lnTo>
                      <a:lnTo>
                        <a:pt x="30" y="6"/>
                      </a:lnTo>
                      <a:lnTo>
                        <a:pt x="36" y="0"/>
                      </a:lnTo>
                      <a:lnTo>
                        <a:pt x="36" y="0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610" name="Freeform 874"/>
                <p:cNvSpPr>
                  <a:spLocks/>
                </p:cNvSpPr>
                <p:nvPr/>
              </p:nvSpPr>
              <p:spPr bwMode="auto">
                <a:xfrm>
                  <a:off x="2706" y="1920"/>
                  <a:ext cx="36" cy="510"/>
                </a:xfrm>
                <a:custGeom>
                  <a:avLst/>
                  <a:gdLst>
                    <a:gd name="T0" fmla="*/ 0 w 36"/>
                    <a:gd name="T1" fmla="*/ 0 h 510"/>
                    <a:gd name="T2" fmla="*/ 0 w 36"/>
                    <a:gd name="T3" fmla="*/ 6 h 510"/>
                    <a:gd name="T4" fmla="*/ 6 w 36"/>
                    <a:gd name="T5" fmla="*/ 24 h 510"/>
                    <a:gd name="T6" fmla="*/ 6 w 36"/>
                    <a:gd name="T7" fmla="*/ 42 h 510"/>
                    <a:gd name="T8" fmla="*/ 6 w 36"/>
                    <a:gd name="T9" fmla="*/ 72 h 510"/>
                    <a:gd name="T10" fmla="*/ 12 w 36"/>
                    <a:gd name="T11" fmla="*/ 108 h 510"/>
                    <a:gd name="T12" fmla="*/ 12 w 36"/>
                    <a:gd name="T13" fmla="*/ 144 h 510"/>
                    <a:gd name="T14" fmla="*/ 18 w 36"/>
                    <a:gd name="T15" fmla="*/ 228 h 510"/>
                    <a:gd name="T16" fmla="*/ 24 w 36"/>
                    <a:gd name="T17" fmla="*/ 312 h 510"/>
                    <a:gd name="T18" fmla="*/ 24 w 36"/>
                    <a:gd name="T19" fmla="*/ 390 h 510"/>
                    <a:gd name="T20" fmla="*/ 30 w 36"/>
                    <a:gd name="T21" fmla="*/ 432 h 510"/>
                    <a:gd name="T22" fmla="*/ 30 w 36"/>
                    <a:gd name="T23" fmla="*/ 462 h 510"/>
                    <a:gd name="T24" fmla="*/ 36 w 36"/>
                    <a:gd name="T25" fmla="*/ 486 h 510"/>
                    <a:gd name="T26" fmla="*/ 36 w 36"/>
                    <a:gd name="T27" fmla="*/ 510 h 5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6" h="510">
                      <a:moveTo>
                        <a:pt x="0" y="0"/>
                      </a:moveTo>
                      <a:lnTo>
                        <a:pt x="0" y="6"/>
                      </a:lnTo>
                      <a:lnTo>
                        <a:pt x="6" y="24"/>
                      </a:lnTo>
                      <a:lnTo>
                        <a:pt x="6" y="42"/>
                      </a:lnTo>
                      <a:lnTo>
                        <a:pt x="6" y="72"/>
                      </a:lnTo>
                      <a:lnTo>
                        <a:pt x="12" y="108"/>
                      </a:lnTo>
                      <a:lnTo>
                        <a:pt x="12" y="144"/>
                      </a:lnTo>
                      <a:lnTo>
                        <a:pt x="18" y="228"/>
                      </a:lnTo>
                      <a:lnTo>
                        <a:pt x="24" y="312"/>
                      </a:lnTo>
                      <a:lnTo>
                        <a:pt x="24" y="390"/>
                      </a:lnTo>
                      <a:lnTo>
                        <a:pt x="30" y="432"/>
                      </a:lnTo>
                      <a:lnTo>
                        <a:pt x="30" y="462"/>
                      </a:lnTo>
                      <a:lnTo>
                        <a:pt x="36" y="486"/>
                      </a:lnTo>
                      <a:lnTo>
                        <a:pt x="36" y="510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611" name="Freeform 875"/>
                <p:cNvSpPr>
                  <a:spLocks/>
                </p:cNvSpPr>
                <p:nvPr/>
              </p:nvSpPr>
              <p:spPr bwMode="auto">
                <a:xfrm>
                  <a:off x="2742" y="2430"/>
                  <a:ext cx="36" cy="60"/>
                </a:xfrm>
                <a:custGeom>
                  <a:avLst/>
                  <a:gdLst>
                    <a:gd name="T0" fmla="*/ 0 w 36"/>
                    <a:gd name="T1" fmla="*/ 0 h 60"/>
                    <a:gd name="T2" fmla="*/ 6 w 36"/>
                    <a:gd name="T3" fmla="*/ 24 h 60"/>
                    <a:gd name="T4" fmla="*/ 18 w 36"/>
                    <a:gd name="T5" fmla="*/ 48 h 60"/>
                    <a:gd name="T6" fmla="*/ 24 w 36"/>
                    <a:gd name="T7" fmla="*/ 60 h 60"/>
                    <a:gd name="T8" fmla="*/ 30 w 36"/>
                    <a:gd name="T9" fmla="*/ 60 h 60"/>
                    <a:gd name="T10" fmla="*/ 36 w 36"/>
                    <a:gd name="T11" fmla="*/ 60 h 60"/>
                    <a:gd name="T12" fmla="*/ 36 w 36"/>
                    <a:gd name="T13" fmla="*/ 54 h 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6" h="60">
                      <a:moveTo>
                        <a:pt x="0" y="0"/>
                      </a:moveTo>
                      <a:lnTo>
                        <a:pt x="6" y="24"/>
                      </a:lnTo>
                      <a:lnTo>
                        <a:pt x="18" y="48"/>
                      </a:lnTo>
                      <a:lnTo>
                        <a:pt x="24" y="60"/>
                      </a:lnTo>
                      <a:lnTo>
                        <a:pt x="30" y="60"/>
                      </a:lnTo>
                      <a:lnTo>
                        <a:pt x="36" y="60"/>
                      </a:lnTo>
                      <a:lnTo>
                        <a:pt x="36" y="54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612" name="Freeform 876"/>
                <p:cNvSpPr>
                  <a:spLocks/>
                </p:cNvSpPr>
                <p:nvPr/>
              </p:nvSpPr>
              <p:spPr bwMode="auto">
                <a:xfrm>
                  <a:off x="2778" y="1944"/>
                  <a:ext cx="30" cy="540"/>
                </a:xfrm>
                <a:custGeom>
                  <a:avLst/>
                  <a:gdLst>
                    <a:gd name="T0" fmla="*/ 0 w 30"/>
                    <a:gd name="T1" fmla="*/ 540 h 540"/>
                    <a:gd name="T2" fmla="*/ 0 w 30"/>
                    <a:gd name="T3" fmla="*/ 522 h 540"/>
                    <a:gd name="T4" fmla="*/ 6 w 30"/>
                    <a:gd name="T5" fmla="*/ 498 h 540"/>
                    <a:gd name="T6" fmla="*/ 6 w 30"/>
                    <a:gd name="T7" fmla="*/ 468 h 540"/>
                    <a:gd name="T8" fmla="*/ 6 w 30"/>
                    <a:gd name="T9" fmla="*/ 432 h 540"/>
                    <a:gd name="T10" fmla="*/ 12 w 30"/>
                    <a:gd name="T11" fmla="*/ 354 h 540"/>
                    <a:gd name="T12" fmla="*/ 12 w 30"/>
                    <a:gd name="T13" fmla="*/ 264 h 540"/>
                    <a:gd name="T14" fmla="*/ 18 w 30"/>
                    <a:gd name="T15" fmla="*/ 180 h 540"/>
                    <a:gd name="T16" fmla="*/ 24 w 30"/>
                    <a:gd name="T17" fmla="*/ 102 h 540"/>
                    <a:gd name="T18" fmla="*/ 24 w 30"/>
                    <a:gd name="T19" fmla="*/ 72 h 540"/>
                    <a:gd name="T20" fmla="*/ 24 w 30"/>
                    <a:gd name="T21" fmla="*/ 42 h 540"/>
                    <a:gd name="T22" fmla="*/ 30 w 30"/>
                    <a:gd name="T23" fmla="*/ 18 h 540"/>
                    <a:gd name="T24" fmla="*/ 30 w 30"/>
                    <a:gd name="T25" fmla="*/ 0 h 5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0" h="540">
                      <a:moveTo>
                        <a:pt x="0" y="540"/>
                      </a:moveTo>
                      <a:lnTo>
                        <a:pt x="0" y="522"/>
                      </a:lnTo>
                      <a:lnTo>
                        <a:pt x="6" y="498"/>
                      </a:lnTo>
                      <a:lnTo>
                        <a:pt x="6" y="468"/>
                      </a:lnTo>
                      <a:lnTo>
                        <a:pt x="6" y="432"/>
                      </a:lnTo>
                      <a:lnTo>
                        <a:pt x="12" y="354"/>
                      </a:lnTo>
                      <a:lnTo>
                        <a:pt x="12" y="264"/>
                      </a:lnTo>
                      <a:lnTo>
                        <a:pt x="18" y="180"/>
                      </a:lnTo>
                      <a:lnTo>
                        <a:pt x="24" y="102"/>
                      </a:lnTo>
                      <a:lnTo>
                        <a:pt x="24" y="72"/>
                      </a:lnTo>
                      <a:lnTo>
                        <a:pt x="24" y="42"/>
                      </a:lnTo>
                      <a:lnTo>
                        <a:pt x="30" y="18"/>
                      </a:lnTo>
                      <a:lnTo>
                        <a:pt x="30" y="0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613" name="Freeform 877"/>
                <p:cNvSpPr>
                  <a:spLocks/>
                </p:cNvSpPr>
                <p:nvPr/>
              </p:nvSpPr>
              <p:spPr bwMode="auto">
                <a:xfrm>
                  <a:off x="2808" y="1932"/>
                  <a:ext cx="36" cy="114"/>
                </a:xfrm>
                <a:custGeom>
                  <a:avLst/>
                  <a:gdLst>
                    <a:gd name="T0" fmla="*/ 0 w 36"/>
                    <a:gd name="T1" fmla="*/ 12 h 114"/>
                    <a:gd name="T2" fmla="*/ 0 w 36"/>
                    <a:gd name="T3" fmla="*/ 6 h 114"/>
                    <a:gd name="T4" fmla="*/ 6 w 36"/>
                    <a:gd name="T5" fmla="*/ 0 h 114"/>
                    <a:gd name="T6" fmla="*/ 6 w 36"/>
                    <a:gd name="T7" fmla="*/ 6 h 114"/>
                    <a:gd name="T8" fmla="*/ 12 w 36"/>
                    <a:gd name="T9" fmla="*/ 24 h 114"/>
                    <a:gd name="T10" fmla="*/ 18 w 36"/>
                    <a:gd name="T11" fmla="*/ 42 h 114"/>
                    <a:gd name="T12" fmla="*/ 24 w 36"/>
                    <a:gd name="T13" fmla="*/ 66 h 114"/>
                    <a:gd name="T14" fmla="*/ 30 w 36"/>
                    <a:gd name="T15" fmla="*/ 90 h 114"/>
                    <a:gd name="T16" fmla="*/ 30 w 36"/>
                    <a:gd name="T17" fmla="*/ 108 h 114"/>
                    <a:gd name="T18" fmla="*/ 36 w 36"/>
                    <a:gd name="T19" fmla="*/ 114 h 1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6" h="114">
                      <a:moveTo>
                        <a:pt x="0" y="12"/>
                      </a:moveTo>
                      <a:lnTo>
                        <a:pt x="0" y="6"/>
                      </a:lnTo>
                      <a:lnTo>
                        <a:pt x="6" y="0"/>
                      </a:lnTo>
                      <a:lnTo>
                        <a:pt x="6" y="6"/>
                      </a:lnTo>
                      <a:lnTo>
                        <a:pt x="12" y="24"/>
                      </a:lnTo>
                      <a:lnTo>
                        <a:pt x="18" y="42"/>
                      </a:lnTo>
                      <a:lnTo>
                        <a:pt x="24" y="66"/>
                      </a:lnTo>
                      <a:lnTo>
                        <a:pt x="30" y="90"/>
                      </a:lnTo>
                      <a:lnTo>
                        <a:pt x="30" y="108"/>
                      </a:lnTo>
                      <a:lnTo>
                        <a:pt x="36" y="114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614" name="Freeform 878"/>
                <p:cNvSpPr>
                  <a:spLocks/>
                </p:cNvSpPr>
                <p:nvPr/>
              </p:nvSpPr>
              <p:spPr bwMode="auto">
                <a:xfrm>
                  <a:off x="2844" y="1920"/>
                  <a:ext cx="36" cy="126"/>
                </a:xfrm>
                <a:custGeom>
                  <a:avLst/>
                  <a:gdLst>
                    <a:gd name="T0" fmla="*/ 0 w 36"/>
                    <a:gd name="T1" fmla="*/ 126 h 126"/>
                    <a:gd name="T2" fmla="*/ 6 w 36"/>
                    <a:gd name="T3" fmla="*/ 120 h 126"/>
                    <a:gd name="T4" fmla="*/ 6 w 36"/>
                    <a:gd name="T5" fmla="*/ 108 h 126"/>
                    <a:gd name="T6" fmla="*/ 12 w 36"/>
                    <a:gd name="T7" fmla="*/ 90 h 126"/>
                    <a:gd name="T8" fmla="*/ 18 w 36"/>
                    <a:gd name="T9" fmla="*/ 66 h 126"/>
                    <a:gd name="T10" fmla="*/ 24 w 36"/>
                    <a:gd name="T11" fmla="*/ 24 h 126"/>
                    <a:gd name="T12" fmla="*/ 30 w 36"/>
                    <a:gd name="T13" fmla="*/ 12 h 126"/>
                    <a:gd name="T14" fmla="*/ 36 w 36"/>
                    <a:gd name="T15" fmla="*/ 0 h 1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36" h="126">
                      <a:moveTo>
                        <a:pt x="0" y="126"/>
                      </a:moveTo>
                      <a:lnTo>
                        <a:pt x="6" y="120"/>
                      </a:lnTo>
                      <a:lnTo>
                        <a:pt x="6" y="108"/>
                      </a:lnTo>
                      <a:lnTo>
                        <a:pt x="12" y="90"/>
                      </a:lnTo>
                      <a:lnTo>
                        <a:pt x="18" y="66"/>
                      </a:lnTo>
                      <a:lnTo>
                        <a:pt x="24" y="24"/>
                      </a:lnTo>
                      <a:lnTo>
                        <a:pt x="30" y="12"/>
                      </a:lnTo>
                      <a:lnTo>
                        <a:pt x="36" y="0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615" name="Freeform 879"/>
                <p:cNvSpPr>
                  <a:spLocks/>
                </p:cNvSpPr>
                <p:nvPr/>
              </p:nvSpPr>
              <p:spPr bwMode="auto">
                <a:xfrm>
                  <a:off x="2880" y="1920"/>
                  <a:ext cx="36" cy="42"/>
                </a:xfrm>
                <a:custGeom>
                  <a:avLst/>
                  <a:gdLst>
                    <a:gd name="T0" fmla="*/ 0 w 36"/>
                    <a:gd name="T1" fmla="*/ 0 h 42"/>
                    <a:gd name="T2" fmla="*/ 6 w 36"/>
                    <a:gd name="T3" fmla="*/ 0 h 42"/>
                    <a:gd name="T4" fmla="*/ 18 w 36"/>
                    <a:gd name="T5" fmla="*/ 12 h 42"/>
                    <a:gd name="T6" fmla="*/ 30 w 36"/>
                    <a:gd name="T7" fmla="*/ 24 h 42"/>
                    <a:gd name="T8" fmla="*/ 36 w 36"/>
                    <a:gd name="T9" fmla="*/ 42 h 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42">
                      <a:moveTo>
                        <a:pt x="0" y="0"/>
                      </a:moveTo>
                      <a:lnTo>
                        <a:pt x="6" y="0"/>
                      </a:lnTo>
                      <a:lnTo>
                        <a:pt x="18" y="12"/>
                      </a:lnTo>
                      <a:lnTo>
                        <a:pt x="30" y="24"/>
                      </a:lnTo>
                      <a:lnTo>
                        <a:pt x="36" y="42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616" name="Freeform 880"/>
                <p:cNvSpPr>
                  <a:spLocks/>
                </p:cNvSpPr>
                <p:nvPr/>
              </p:nvSpPr>
              <p:spPr bwMode="auto">
                <a:xfrm>
                  <a:off x="2916" y="1962"/>
                  <a:ext cx="36" cy="510"/>
                </a:xfrm>
                <a:custGeom>
                  <a:avLst/>
                  <a:gdLst>
                    <a:gd name="T0" fmla="*/ 0 w 36"/>
                    <a:gd name="T1" fmla="*/ 0 h 510"/>
                    <a:gd name="T2" fmla="*/ 0 w 36"/>
                    <a:gd name="T3" fmla="*/ 18 h 510"/>
                    <a:gd name="T4" fmla="*/ 6 w 36"/>
                    <a:gd name="T5" fmla="*/ 48 h 510"/>
                    <a:gd name="T6" fmla="*/ 6 w 36"/>
                    <a:gd name="T7" fmla="*/ 78 h 510"/>
                    <a:gd name="T8" fmla="*/ 12 w 36"/>
                    <a:gd name="T9" fmla="*/ 120 h 510"/>
                    <a:gd name="T10" fmla="*/ 12 w 36"/>
                    <a:gd name="T11" fmla="*/ 198 h 510"/>
                    <a:gd name="T12" fmla="*/ 18 w 36"/>
                    <a:gd name="T13" fmla="*/ 288 h 510"/>
                    <a:gd name="T14" fmla="*/ 24 w 36"/>
                    <a:gd name="T15" fmla="*/ 372 h 510"/>
                    <a:gd name="T16" fmla="*/ 24 w 36"/>
                    <a:gd name="T17" fmla="*/ 408 h 510"/>
                    <a:gd name="T18" fmla="*/ 30 w 36"/>
                    <a:gd name="T19" fmla="*/ 444 h 510"/>
                    <a:gd name="T20" fmla="*/ 30 w 36"/>
                    <a:gd name="T21" fmla="*/ 468 h 510"/>
                    <a:gd name="T22" fmla="*/ 30 w 36"/>
                    <a:gd name="T23" fmla="*/ 492 h 510"/>
                    <a:gd name="T24" fmla="*/ 36 w 36"/>
                    <a:gd name="T25" fmla="*/ 504 h 510"/>
                    <a:gd name="T26" fmla="*/ 36 w 36"/>
                    <a:gd name="T27" fmla="*/ 510 h 5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6" h="510">
                      <a:moveTo>
                        <a:pt x="0" y="0"/>
                      </a:moveTo>
                      <a:lnTo>
                        <a:pt x="0" y="18"/>
                      </a:lnTo>
                      <a:lnTo>
                        <a:pt x="6" y="48"/>
                      </a:lnTo>
                      <a:lnTo>
                        <a:pt x="6" y="78"/>
                      </a:lnTo>
                      <a:lnTo>
                        <a:pt x="12" y="120"/>
                      </a:lnTo>
                      <a:lnTo>
                        <a:pt x="12" y="198"/>
                      </a:lnTo>
                      <a:lnTo>
                        <a:pt x="18" y="288"/>
                      </a:lnTo>
                      <a:lnTo>
                        <a:pt x="24" y="372"/>
                      </a:lnTo>
                      <a:lnTo>
                        <a:pt x="24" y="408"/>
                      </a:lnTo>
                      <a:lnTo>
                        <a:pt x="30" y="444"/>
                      </a:lnTo>
                      <a:lnTo>
                        <a:pt x="30" y="468"/>
                      </a:lnTo>
                      <a:lnTo>
                        <a:pt x="30" y="492"/>
                      </a:lnTo>
                      <a:lnTo>
                        <a:pt x="36" y="504"/>
                      </a:lnTo>
                      <a:lnTo>
                        <a:pt x="36" y="510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617" name="Freeform 881"/>
                <p:cNvSpPr>
                  <a:spLocks/>
                </p:cNvSpPr>
                <p:nvPr/>
              </p:nvSpPr>
              <p:spPr bwMode="auto">
                <a:xfrm>
                  <a:off x="2952" y="1986"/>
                  <a:ext cx="30" cy="486"/>
                </a:xfrm>
                <a:custGeom>
                  <a:avLst/>
                  <a:gdLst>
                    <a:gd name="T0" fmla="*/ 0 w 30"/>
                    <a:gd name="T1" fmla="*/ 486 h 486"/>
                    <a:gd name="T2" fmla="*/ 0 w 30"/>
                    <a:gd name="T3" fmla="*/ 480 h 486"/>
                    <a:gd name="T4" fmla="*/ 6 w 30"/>
                    <a:gd name="T5" fmla="*/ 468 h 486"/>
                    <a:gd name="T6" fmla="*/ 6 w 30"/>
                    <a:gd name="T7" fmla="*/ 444 h 486"/>
                    <a:gd name="T8" fmla="*/ 6 w 30"/>
                    <a:gd name="T9" fmla="*/ 414 h 486"/>
                    <a:gd name="T10" fmla="*/ 12 w 30"/>
                    <a:gd name="T11" fmla="*/ 378 h 486"/>
                    <a:gd name="T12" fmla="*/ 12 w 30"/>
                    <a:gd name="T13" fmla="*/ 336 h 486"/>
                    <a:gd name="T14" fmla="*/ 12 w 30"/>
                    <a:gd name="T15" fmla="*/ 246 h 486"/>
                    <a:gd name="T16" fmla="*/ 18 w 30"/>
                    <a:gd name="T17" fmla="*/ 162 h 486"/>
                    <a:gd name="T18" fmla="*/ 18 w 30"/>
                    <a:gd name="T19" fmla="*/ 120 h 486"/>
                    <a:gd name="T20" fmla="*/ 24 w 30"/>
                    <a:gd name="T21" fmla="*/ 78 h 486"/>
                    <a:gd name="T22" fmla="*/ 24 w 30"/>
                    <a:gd name="T23" fmla="*/ 48 h 486"/>
                    <a:gd name="T24" fmla="*/ 24 w 30"/>
                    <a:gd name="T25" fmla="*/ 24 h 486"/>
                    <a:gd name="T26" fmla="*/ 30 w 30"/>
                    <a:gd name="T27" fmla="*/ 6 h 486"/>
                    <a:gd name="T28" fmla="*/ 30 w 30"/>
                    <a:gd name="T29" fmla="*/ 0 h 4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30" h="486">
                      <a:moveTo>
                        <a:pt x="0" y="486"/>
                      </a:moveTo>
                      <a:lnTo>
                        <a:pt x="0" y="480"/>
                      </a:lnTo>
                      <a:lnTo>
                        <a:pt x="6" y="468"/>
                      </a:lnTo>
                      <a:lnTo>
                        <a:pt x="6" y="444"/>
                      </a:lnTo>
                      <a:lnTo>
                        <a:pt x="6" y="414"/>
                      </a:lnTo>
                      <a:lnTo>
                        <a:pt x="12" y="378"/>
                      </a:lnTo>
                      <a:lnTo>
                        <a:pt x="12" y="336"/>
                      </a:lnTo>
                      <a:lnTo>
                        <a:pt x="12" y="246"/>
                      </a:lnTo>
                      <a:lnTo>
                        <a:pt x="18" y="162"/>
                      </a:lnTo>
                      <a:lnTo>
                        <a:pt x="18" y="120"/>
                      </a:lnTo>
                      <a:lnTo>
                        <a:pt x="24" y="78"/>
                      </a:lnTo>
                      <a:lnTo>
                        <a:pt x="24" y="48"/>
                      </a:lnTo>
                      <a:lnTo>
                        <a:pt x="24" y="24"/>
                      </a:lnTo>
                      <a:lnTo>
                        <a:pt x="30" y="6"/>
                      </a:lnTo>
                      <a:lnTo>
                        <a:pt x="30" y="0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618" name="Freeform 882"/>
                <p:cNvSpPr>
                  <a:spLocks/>
                </p:cNvSpPr>
                <p:nvPr/>
              </p:nvSpPr>
              <p:spPr bwMode="auto">
                <a:xfrm>
                  <a:off x="2982" y="1986"/>
                  <a:ext cx="36" cy="426"/>
                </a:xfrm>
                <a:custGeom>
                  <a:avLst/>
                  <a:gdLst>
                    <a:gd name="T0" fmla="*/ 0 w 36"/>
                    <a:gd name="T1" fmla="*/ 0 h 426"/>
                    <a:gd name="T2" fmla="*/ 0 w 36"/>
                    <a:gd name="T3" fmla="*/ 0 h 426"/>
                    <a:gd name="T4" fmla="*/ 6 w 36"/>
                    <a:gd name="T5" fmla="*/ 12 h 426"/>
                    <a:gd name="T6" fmla="*/ 6 w 36"/>
                    <a:gd name="T7" fmla="*/ 24 h 426"/>
                    <a:gd name="T8" fmla="*/ 6 w 36"/>
                    <a:gd name="T9" fmla="*/ 48 h 426"/>
                    <a:gd name="T10" fmla="*/ 12 w 36"/>
                    <a:gd name="T11" fmla="*/ 72 h 426"/>
                    <a:gd name="T12" fmla="*/ 12 w 36"/>
                    <a:gd name="T13" fmla="*/ 102 h 426"/>
                    <a:gd name="T14" fmla="*/ 18 w 36"/>
                    <a:gd name="T15" fmla="*/ 168 h 426"/>
                    <a:gd name="T16" fmla="*/ 24 w 36"/>
                    <a:gd name="T17" fmla="*/ 240 h 426"/>
                    <a:gd name="T18" fmla="*/ 24 w 36"/>
                    <a:gd name="T19" fmla="*/ 312 h 426"/>
                    <a:gd name="T20" fmla="*/ 30 w 36"/>
                    <a:gd name="T21" fmla="*/ 378 h 426"/>
                    <a:gd name="T22" fmla="*/ 36 w 36"/>
                    <a:gd name="T23" fmla="*/ 402 h 426"/>
                    <a:gd name="T24" fmla="*/ 36 w 36"/>
                    <a:gd name="T25" fmla="*/ 426 h 4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6" h="426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6" y="12"/>
                      </a:lnTo>
                      <a:lnTo>
                        <a:pt x="6" y="24"/>
                      </a:lnTo>
                      <a:lnTo>
                        <a:pt x="6" y="48"/>
                      </a:lnTo>
                      <a:lnTo>
                        <a:pt x="12" y="72"/>
                      </a:lnTo>
                      <a:lnTo>
                        <a:pt x="12" y="102"/>
                      </a:lnTo>
                      <a:lnTo>
                        <a:pt x="18" y="168"/>
                      </a:lnTo>
                      <a:lnTo>
                        <a:pt x="24" y="240"/>
                      </a:lnTo>
                      <a:lnTo>
                        <a:pt x="24" y="312"/>
                      </a:lnTo>
                      <a:lnTo>
                        <a:pt x="30" y="378"/>
                      </a:lnTo>
                      <a:lnTo>
                        <a:pt x="36" y="402"/>
                      </a:lnTo>
                      <a:lnTo>
                        <a:pt x="36" y="426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619" name="Freeform 883"/>
                <p:cNvSpPr>
                  <a:spLocks/>
                </p:cNvSpPr>
                <p:nvPr/>
              </p:nvSpPr>
              <p:spPr bwMode="auto">
                <a:xfrm>
                  <a:off x="3018" y="2412"/>
                  <a:ext cx="36" cy="222"/>
                </a:xfrm>
                <a:custGeom>
                  <a:avLst/>
                  <a:gdLst>
                    <a:gd name="T0" fmla="*/ 0 w 36"/>
                    <a:gd name="T1" fmla="*/ 0 h 222"/>
                    <a:gd name="T2" fmla="*/ 6 w 36"/>
                    <a:gd name="T3" fmla="*/ 78 h 222"/>
                    <a:gd name="T4" fmla="*/ 18 w 36"/>
                    <a:gd name="T5" fmla="*/ 144 h 222"/>
                    <a:gd name="T6" fmla="*/ 24 w 36"/>
                    <a:gd name="T7" fmla="*/ 168 h 222"/>
                    <a:gd name="T8" fmla="*/ 24 w 36"/>
                    <a:gd name="T9" fmla="*/ 192 h 222"/>
                    <a:gd name="T10" fmla="*/ 30 w 36"/>
                    <a:gd name="T11" fmla="*/ 210 h 222"/>
                    <a:gd name="T12" fmla="*/ 36 w 36"/>
                    <a:gd name="T13" fmla="*/ 222 h 2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6" h="222">
                      <a:moveTo>
                        <a:pt x="0" y="0"/>
                      </a:moveTo>
                      <a:lnTo>
                        <a:pt x="6" y="78"/>
                      </a:lnTo>
                      <a:lnTo>
                        <a:pt x="18" y="144"/>
                      </a:lnTo>
                      <a:lnTo>
                        <a:pt x="24" y="168"/>
                      </a:lnTo>
                      <a:lnTo>
                        <a:pt x="24" y="192"/>
                      </a:lnTo>
                      <a:lnTo>
                        <a:pt x="30" y="210"/>
                      </a:lnTo>
                      <a:lnTo>
                        <a:pt x="36" y="222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620" name="Freeform 884"/>
                <p:cNvSpPr>
                  <a:spLocks/>
                </p:cNvSpPr>
                <p:nvPr/>
              </p:nvSpPr>
              <p:spPr bwMode="auto">
                <a:xfrm>
                  <a:off x="3054" y="2544"/>
                  <a:ext cx="36" cy="96"/>
                </a:xfrm>
                <a:custGeom>
                  <a:avLst/>
                  <a:gdLst>
                    <a:gd name="T0" fmla="*/ 0 w 36"/>
                    <a:gd name="T1" fmla="*/ 90 h 96"/>
                    <a:gd name="T2" fmla="*/ 6 w 36"/>
                    <a:gd name="T3" fmla="*/ 96 h 96"/>
                    <a:gd name="T4" fmla="*/ 6 w 36"/>
                    <a:gd name="T5" fmla="*/ 90 h 96"/>
                    <a:gd name="T6" fmla="*/ 12 w 36"/>
                    <a:gd name="T7" fmla="*/ 78 h 96"/>
                    <a:gd name="T8" fmla="*/ 18 w 36"/>
                    <a:gd name="T9" fmla="*/ 60 h 96"/>
                    <a:gd name="T10" fmla="*/ 24 w 36"/>
                    <a:gd name="T11" fmla="*/ 30 h 96"/>
                    <a:gd name="T12" fmla="*/ 30 w 36"/>
                    <a:gd name="T13" fmla="*/ 12 h 96"/>
                    <a:gd name="T14" fmla="*/ 36 w 36"/>
                    <a:gd name="T15" fmla="*/ 0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36" h="96">
                      <a:moveTo>
                        <a:pt x="0" y="90"/>
                      </a:moveTo>
                      <a:lnTo>
                        <a:pt x="6" y="96"/>
                      </a:lnTo>
                      <a:lnTo>
                        <a:pt x="6" y="90"/>
                      </a:lnTo>
                      <a:lnTo>
                        <a:pt x="12" y="78"/>
                      </a:lnTo>
                      <a:lnTo>
                        <a:pt x="18" y="60"/>
                      </a:lnTo>
                      <a:lnTo>
                        <a:pt x="24" y="30"/>
                      </a:lnTo>
                      <a:lnTo>
                        <a:pt x="30" y="12"/>
                      </a:lnTo>
                      <a:lnTo>
                        <a:pt x="36" y="0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621" name="Freeform 885"/>
                <p:cNvSpPr>
                  <a:spLocks/>
                </p:cNvSpPr>
                <p:nvPr/>
              </p:nvSpPr>
              <p:spPr bwMode="auto">
                <a:xfrm>
                  <a:off x="3090" y="2490"/>
                  <a:ext cx="36" cy="54"/>
                </a:xfrm>
                <a:custGeom>
                  <a:avLst/>
                  <a:gdLst>
                    <a:gd name="T0" fmla="*/ 0 w 36"/>
                    <a:gd name="T1" fmla="*/ 54 h 54"/>
                    <a:gd name="T2" fmla="*/ 12 w 36"/>
                    <a:gd name="T3" fmla="*/ 36 h 54"/>
                    <a:gd name="T4" fmla="*/ 18 w 36"/>
                    <a:gd name="T5" fmla="*/ 18 h 54"/>
                    <a:gd name="T6" fmla="*/ 30 w 36"/>
                    <a:gd name="T7" fmla="*/ 0 h 54"/>
                    <a:gd name="T8" fmla="*/ 36 w 36"/>
                    <a:gd name="T9" fmla="*/ 0 h 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54">
                      <a:moveTo>
                        <a:pt x="0" y="54"/>
                      </a:moveTo>
                      <a:lnTo>
                        <a:pt x="12" y="36"/>
                      </a:lnTo>
                      <a:lnTo>
                        <a:pt x="18" y="18"/>
                      </a:lnTo>
                      <a:lnTo>
                        <a:pt x="30" y="0"/>
                      </a:lnTo>
                      <a:lnTo>
                        <a:pt x="36" y="0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622" name="Freeform 886"/>
                <p:cNvSpPr>
                  <a:spLocks/>
                </p:cNvSpPr>
                <p:nvPr/>
              </p:nvSpPr>
              <p:spPr bwMode="auto">
                <a:xfrm>
                  <a:off x="3126" y="2490"/>
                  <a:ext cx="30" cy="102"/>
                </a:xfrm>
                <a:custGeom>
                  <a:avLst/>
                  <a:gdLst>
                    <a:gd name="T0" fmla="*/ 0 w 30"/>
                    <a:gd name="T1" fmla="*/ 0 h 102"/>
                    <a:gd name="T2" fmla="*/ 6 w 30"/>
                    <a:gd name="T3" fmla="*/ 6 h 102"/>
                    <a:gd name="T4" fmla="*/ 6 w 30"/>
                    <a:gd name="T5" fmla="*/ 18 h 102"/>
                    <a:gd name="T6" fmla="*/ 12 w 30"/>
                    <a:gd name="T7" fmla="*/ 48 h 102"/>
                    <a:gd name="T8" fmla="*/ 24 w 30"/>
                    <a:gd name="T9" fmla="*/ 78 h 102"/>
                    <a:gd name="T10" fmla="*/ 24 w 30"/>
                    <a:gd name="T11" fmla="*/ 90 h 102"/>
                    <a:gd name="T12" fmla="*/ 30 w 30"/>
                    <a:gd name="T13" fmla="*/ 102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0" h="102">
                      <a:moveTo>
                        <a:pt x="0" y="0"/>
                      </a:moveTo>
                      <a:lnTo>
                        <a:pt x="6" y="6"/>
                      </a:lnTo>
                      <a:lnTo>
                        <a:pt x="6" y="18"/>
                      </a:lnTo>
                      <a:lnTo>
                        <a:pt x="12" y="48"/>
                      </a:lnTo>
                      <a:lnTo>
                        <a:pt x="24" y="78"/>
                      </a:lnTo>
                      <a:lnTo>
                        <a:pt x="24" y="90"/>
                      </a:lnTo>
                      <a:lnTo>
                        <a:pt x="30" y="102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623" name="Freeform 887"/>
                <p:cNvSpPr>
                  <a:spLocks/>
                </p:cNvSpPr>
                <p:nvPr/>
              </p:nvSpPr>
              <p:spPr bwMode="auto">
                <a:xfrm>
                  <a:off x="3156" y="2592"/>
                  <a:ext cx="36" cy="12"/>
                </a:xfrm>
                <a:custGeom>
                  <a:avLst/>
                  <a:gdLst>
                    <a:gd name="T0" fmla="*/ 0 w 36"/>
                    <a:gd name="T1" fmla="*/ 0 h 12"/>
                    <a:gd name="T2" fmla="*/ 6 w 36"/>
                    <a:gd name="T3" fmla="*/ 12 h 12"/>
                    <a:gd name="T4" fmla="*/ 18 w 36"/>
                    <a:gd name="T5" fmla="*/ 12 h 12"/>
                    <a:gd name="T6" fmla="*/ 36 w 36"/>
                    <a:gd name="T7" fmla="*/ 1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2">
                      <a:moveTo>
                        <a:pt x="0" y="0"/>
                      </a:moveTo>
                      <a:lnTo>
                        <a:pt x="6" y="12"/>
                      </a:lnTo>
                      <a:lnTo>
                        <a:pt x="18" y="12"/>
                      </a:lnTo>
                      <a:lnTo>
                        <a:pt x="36" y="12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624" name="Freeform 888"/>
                <p:cNvSpPr>
                  <a:spLocks/>
                </p:cNvSpPr>
                <p:nvPr/>
              </p:nvSpPr>
              <p:spPr bwMode="auto">
                <a:xfrm>
                  <a:off x="3192" y="2562"/>
                  <a:ext cx="36" cy="42"/>
                </a:xfrm>
                <a:custGeom>
                  <a:avLst/>
                  <a:gdLst>
                    <a:gd name="T0" fmla="*/ 0 w 36"/>
                    <a:gd name="T1" fmla="*/ 42 h 42"/>
                    <a:gd name="T2" fmla="*/ 6 w 36"/>
                    <a:gd name="T3" fmla="*/ 36 h 42"/>
                    <a:gd name="T4" fmla="*/ 18 w 36"/>
                    <a:gd name="T5" fmla="*/ 24 h 42"/>
                    <a:gd name="T6" fmla="*/ 36 w 36"/>
                    <a:gd name="T7" fmla="*/ 0 h 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42">
                      <a:moveTo>
                        <a:pt x="0" y="42"/>
                      </a:moveTo>
                      <a:lnTo>
                        <a:pt x="6" y="36"/>
                      </a:lnTo>
                      <a:lnTo>
                        <a:pt x="18" y="24"/>
                      </a:lnTo>
                      <a:lnTo>
                        <a:pt x="36" y="0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625" name="Freeform 889"/>
                <p:cNvSpPr>
                  <a:spLocks/>
                </p:cNvSpPr>
                <p:nvPr/>
              </p:nvSpPr>
              <p:spPr bwMode="auto">
                <a:xfrm>
                  <a:off x="3228" y="2520"/>
                  <a:ext cx="36" cy="42"/>
                </a:xfrm>
                <a:custGeom>
                  <a:avLst/>
                  <a:gdLst>
                    <a:gd name="T0" fmla="*/ 0 w 36"/>
                    <a:gd name="T1" fmla="*/ 42 h 42"/>
                    <a:gd name="T2" fmla="*/ 6 w 36"/>
                    <a:gd name="T3" fmla="*/ 36 h 42"/>
                    <a:gd name="T4" fmla="*/ 18 w 36"/>
                    <a:gd name="T5" fmla="*/ 30 h 42"/>
                    <a:gd name="T6" fmla="*/ 30 w 36"/>
                    <a:gd name="T7" fmla="*/ 18 h 42"/>
                    <a:gd name="T8" fmla="*/ 36 w 36"/>
                    <a:gd name="T9" fmla="*/ 0 h 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42">
                      <a:moveTo>
                        <a:pt x="0" y="42"/>
                      </a:moveTo>
                      <a:lnTo>
                        <a:pt x="6" y="36"/>
                      </a:lnTo>
                      <a:lnTo>
                        <a:pt x="18" y="30"/>
                      </a:lnTo>
                      <a:lnTo>
                        <a:pt x="30" y="18"/>
                      </a:lnTo>
                      <a:lnTo>
                        <a:pt x="36" y="0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626" name="Freeform 890"/>
                <p:cNvSpPr>
                  <a:spLocks/>
                </p:cNvSpPr>
                <p:nvPr/>
              </p:nvSpPr>
              <p:spPr bwMode="auto">
                <a:xfrm>
                  <a:off x="3264" y="2064"/>
                  <a:ext cx="36" cy="456"/>
                </a:xfrm>
                <a:custGeom>
                  <a:avLst/>
                  <a:gdLst>
                    <a:gd name="T0" fmla="*/ 0 w 36"/>
                    <a:gd name="T1" fmla="*/ 456 h 456"/>
                    <a:gd name="T2" fmla="*/ 0 w 36"/>
                    <a:gd name="T3" fmla="*/ 438 h 456"/>
                    <a:gd name="T4" fmla="*/ 6 w 36"/>
                    <a:gd name="T5" fmla="*/ 414 h 456"/>
                    <a:gd name="T6" fmla="*/ 12 w 36"/>
                    <a:gd name="T7" fmla="*/ 360 h 456"/>
                    <a:gd name="T8" fmla="*/ 12 w 36"/>
                    <a:gd name="T9" fmla="*/ 294 h 456"/>
                    <a:gd name="T10" fmla="*/ 18 w 36"/>
                    <a:gd name="T11" fmla="*/ 222 h 456"/>
                    <a:gd name="T12" fmla="*/ 24 w 36"/>
                    <a:gd name="T13" fmla="*/ 150 h 456"/>
                    <a:gd name="T14" fmla="*/ 30 w 36"/>
                    <a:gd name="T15" fmla="*/ 90 h 456"/>
                    <a:gd name="T16" fmla="*/ 30 w 36"/>
                    <a:gd name="T17" fmla="*/ 36 h 456"/>
                    <a:gd name="T18" fmla="*/ 36 w 36"/>
                    <a:gd name="T19" fmla="*/ 18 h 456"/>
                    <a:gd name="T20" fmla="*/ 36 w 36"/>
                    <a:gd name="T21" fmla="*/ 0 h 4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36" h="456">
                      <a:moveTo>
                        <a:pt x="0" y="456"/>
                      </a:moveTo>
                      <a:lnTo>
                        <a:pt x="0" y="438"/>
                      </a:lnTo>
                      <a:lnTo>
                        <a:pt x="6" y="414"/>
                      </a:lnTo>
                      <a:lnTo>
                        <a:pt x="12" y="360"/>
                      </a:lnTo>
                      <a:lnTo>
                        <a:pt x="12" y="294"/>
                      </a:lnTo>
                      <a:lnTo>
                        <a:pt x="18" y="222"/>
                      </a:lnTo>
                      <a:lnTo>
                        <a:pt x="24" y="150"/>
                      </a:lnTo>
                      <a:lnTo>
                        <a:pt x="30" y="90"/>
                      </a:lnTo>
                      <a:lnTo>
                        <a:pt x="30" y="36"/>
                      </a:lnTo>
                      <a:lnTo>
                        <a:pt x="36" y="18"/>
                      </a:lnTo>
                      <a:lnTo>
                        <a:pt x="36" y="0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627" name="Freeform 891"/>
                <p:cNvSpPr>
                  <a:spLocks/>
                </p:cNvSpPr>
                <p:nvPr/>
              </p:nvSpPr>
              <p:spPr bwMode="auto">
                <a:xfrm>
                  <a:off x="3300" y="2058"/>
                  <a:ext cx="30" cy="66"/>
                </a:xfrm>
                <a:custGeom>
                  <a:avLst/>
                  <a:gdLst>
                    <a:gd name="T0" fmla="*/ 0 w 30"/>
                    <a:gd name="T1" fmla="*/ 6 h 66"/>
                    <a:gd name="T2" fmla="*/ 0 w 30"/>
                    <a:gd name="T3" fmla="*/ 0 h 66"/>
                    <a:gd name="T4" fmla="*/ 6 w 30"/>
                    <a:gd name="T5" fmla="*/ 0 h 66"/>
                    <a:gd name="T6" fmla="*/ 12 w 30"/>
                    <a:gd name="T7" fmla="*/ 6 h 66"/>
                    <a:gd name="T8" fmla="*/ 12 w 30"/>
                    <a:gd name="T9" fmla="*/ 12 h 66"/>
                    <a:gd name="T10" fmla="*/ 24 w 30"/>
                    <a:gd name="T11" fmla="*/ 42 h 66"/>
                    <a:gd name="T12" fmla="*/ 30 w 30"/>
                    <a:gd name="T13" fmla="*/ 66 h 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0" h="66">
                      <a:moveTo>
                        <a:pt x="0" y="6"/>
                      </a:moveTo>
                      <a:lnTo>
                        <a:pt x="0" y="0"/>
                      </a:lnTo>
                      <a:lnTo>
                        <a:pt x="6" y="0"/>
                      </a:lnTo>
                      <a:lnTo>
                        <a:pt x="12" y="6"/>
                      </a:lnTo>
                      <a:lnTo>
                        <a:pt x="12" y="12"/>
                      </a:lnTo>
                      <a:lnTo>
                        <a:pt x="24" y="42"/>
                      </a:lnTo>
                      <a:lnTo>
                        <a:pt x="30" y="66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628" name="Freeform 892"/>
                <p:cNvSpPr>
                  <a:spLocks/>
                </p:cNvSpPr>
                <p:nvPr/>
              </p:nvSpPr>
              <p:spPr bwMode="auto">
                <a:xfrm>
                  <a:off x="3330" y="2124"/>
                  <a:ext cx="36" cy="486"/>
                </a:xfrm>
                <a:custGeom>
                  <a:avLst/>
                  <a:gdLst>
                    <a:gd name="T0" fmla="*/ 0 w 36"/>
                    <a:gd name="T1" fmla="*/ 0 h 486"/>
                    <a:gd name="T2" fmla="*/ 0 w 36"/>
                    <a:gd name="T3" fmla="*/ 18 h 486"/>
                    <a:gd name="T4" fmla="*/ 6 w 36"/>
                    <a:gd name="T5" fmla="*/ 48 h 486"/>
                    <a:gd name="T6" fmla="*/ 6 w 36"/>
                    <a:gd name="T7" fmla="*/ 78 h 486"/>
                    <a:gd name="T8" fmla="*/ 6 w 36"/>
                    <a:gd name="T9" fmla="*/ 114 h 486"/>
                    <a:gd name="T10" fmla="*/ 12 w 36"/>
                    <a:gd name="T11" fmla="*/ 186 h 486"/>
                    <a:gd name="T12" fmla="*/ 18 w 36"/>
                    <a:gd name="T13" fmla="*/ 270 h 486"/>
                    <a:gd name="T14" fmla="*/ 24 w 36"/>
                    <a:gd name="T15" fmla="*/ 348 h 486"/>
                    <a:gd name="T16" fmla="*/ 24 w 36"/>
                    <a:gd name="T17" fmla="*/ 414 h 486"/>
                    <a:gd name="T18" fmla="*/ 30 w 36"/>
                    <a:gd name="T19" fmla="*/ 438 h 486"/>
                    <a:gd name="T20" fmla="*/ 30 w 36"/>
                    <a:gd name="T21" fmla="*/ 462 h 486"/>
                    <a:gd name="T22" fmla="*/ 36 w 36"/>
                    <a:gd name="T23" fmla="*/ 480 h 486"/>
                    <a:gd name="T24" fmla="*/ 36 w 36"/>
                    <a:gd name="T25" fmla="*/ 486 h 4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6" h="486">
                      <a:moveTo>
                        <a:pt x="0" y="0"/>
                      </a:moveTo>
                      <a:lnTo>
                        <a:pt x="0" y="18"/>
                      </a:lnTo>
                      <a:lnTo>
                        <a:pt x="6" y="48"/>
                      </a:lnTo>
                      <a:lnTo>
                        <a:pt x="6" y="78"/>
                      </a:lnTo>
                      <a:lnTo>
                        <a:pt x="6" y="114"/>
                      </a:lnTo>
                      <a:lnTo>
                        <a:pt x="12" y="186"/>
                      </a:lnTo>
                      <a:lnTo>
                        <a:pt x="18" y="270"/>
                      </a:lnTo>
                      <a:lnTo>
                        <a:pt x="24" y="348"/>
                      </a:lnTo>
                      <a:lnTo>
                        <a:pt x="24" y="414"/>
                      </a:lnTo>
                      <a:lnTo>
                        <a:pt x="30" y="438"/>
                      </a:lnTo>
                      <a:lnTo>
                        <a:pt x="30" y="462"/>
                      </a:lnTo>
                      <a:lnTo>
                        <a:pt x="36" y="480"/>
                      </a:lnTo>
                      <a:lnTo>
                        <a:pt x="36" y="486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629" name="Freeform 893"/>
                <p:cNvSpPr>
                  <a:spLocks/>
                </p:cNvSpPr>
                <p:nvPr/>
              </p:nvSpPr>
              <p:spPr bwMode="auto">
                <a:xfrm>
                  <a:off x="3366" y="2262"/>
                  <a:ext cx="36" cy="348"/>
                </a:xfrm>
                <a:custGeom>
                  <a:avLst/>
                  <a:gdLst>
                    <a:gd name="T0" fmla="*/ 0 w 36"/>
                    <a:gd name="T1" fmla="*/ 348 h 348"/>
                    <a:gd name="T2" fmla="*/ 0 w 36"/>
                    <a:gd name="T3" fmla="*/ 348 h 348"/>
                    <a:gd name="T4" fmla="*/ 6 w 36"/>
                    <a:gd name="T5" fmla="*/ 342 h 348"/>
                    <a:gd name="T6" fmla="*/ 6 w 36"/>
                    <a:gd name="T7" fmla="*/ 330 h 348"/>
                    <a:gd name="T8" fmla="*/ 6 w 36"/>
                    <a:gd name="T9" fmla="*/ 312 h 348"/>
                    <a:gd name="T10" fmla="*/ 12 w 36"/>
                    <a:gd name="T11" fmla="*/ 264 h 348"/>
                    <a:gd name="T12" fmla="*/ 18 w 36"/>
                    <a:gd name="T13" fmla="*/ 204 h 348"/>
                    <a:gd name="T14" fmla="*/ 24 w 36"/>
                    <a:gd name="T15" fmla="*/ 144 h 348"/>
                    <a:gd name="T16" fmla="*/ 24 w 36"/>
                    <a:gd name="T17" fmla="*/ 84 h 348"/>
                    <a:gd name="T18" fmla="*/ 30 w 36"/>
                    <a:gd name="T19" fmla="*/ 30 h 348"/>
                    <a:gd name="T20" fmla="*/ 36 w 36"/>
                    <a:gd name="T21" fmla="*/ 12 h 348"/>
                    <a:gd name="T22" fmla="*/ 36 w 36"/>
                    <a:gd name="T23" fmla="*/ 0 h 3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36" h="348">
                      <a:moveTo>
                        <a:pt x="0" y="348"/>
                      </a:moveTo>
                      <a:lnTo>
                        <a:pt x="0" y="348"/>
                      </a:lnTo>
                      <a:lnTo>
                        <a:pt x="6" y="342"/>
                      </a:lnTo>
                      <a:lnTo>
                        <a:pt x="6" y="330"/>
                      </a:lnTo>
                      <a:lnTo>
                        <a:pt x="6" y="312"/>
                      </a:lnTo>
                      <a:lnTo>
                        <a:pt x="12" y="264"/>
                      </a:lnTo>
                      <a:lnTo>
                        <a:pt x="18" y="204"/>
                      </a:lnTo>
                      <a:lnTo>
                        <a:pt x="24" y="144"/>
                      </a:lnTo>
                      <a:lnTo>
                        <a:pt x="24" y="84"/>
                      </a:lnTo>
                      <a:lnTo>
                        <a:pt x="30" y="30"/>
                      </a:lnTo>
                      <a:lnTo>
                        <a:pt x="36" y="12"/>
                      </a:lnTo>
                      <a:lnTo>
                        <a:pt x="36" y="0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630" name="Freeform 894"/>
                <p:cNvSpPr>
                  <a:spLocks/>
                </p:cNvSpPr>
                <p:nvPr/>
              </p:nvSpPr>
              <p:spPr bwMode="auto">
                <a:xfrm>
                  <a:off x="3402" y="2256"/>
                  <a:ext cx="36" cy="12"/>
                </a:xfrm>
                <a:custGeom>
                  <a:avLst/>
                  <a:gdLst>
                    <a:gd name="T0" fmla="*/ 0 w 36"/>
                    <a:gd name="T1" fmla="*/ 6 h 12"/>
                    <a:gd name="T2" fmla="*/ 6 w 36"/>
                    <a:gd name="T3" fmla="*/ 0 h 12"/>
                    <a:gd name="T4" fmla="*/ 18 w 36"/>
                    <a:gd name="T5" fmla="*/ 0 h 12"/>
                    <a:gd name="T6" fmla="*/ 30 w 36"/>
                    <a:gd name="T7" fmla="*/ 6 h 12"/>
                    <a:gd name="T8" fmla="*/ 36 w 36"/>
                    <a:gd name="T9" fmla="*/ 1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2">
                      <a:moveTo>
                        <a:pt x="0" y="6"/>
                      </a:moveTo>
                      <a:lnTo>
                        <a:pt x="6" y="0"/>
                      </a:lnTo>
                      <a:lnTo>
                        <a:pt x="18" y="0"/>
                      </a:lnTo>
                      <a:lnTo>
                        <a:pt x="30" y="6"/>
                      </a:lnTo>
                      <a:lnTo>
                        <a:pt x="36" y="12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631" name="Freeform 895"/>
                <p:cNvSpPr>
                  <a:spLocks/>
                </p:cNvSpPr>
                <p:nvPr/>
              </p:nvSpPr>
              <p:spPr bwMode="auto">
                <a:xfrm>
                  <a:off x="3438" y="2268"/>
                  <a:ext cx="36" cy="210"/>
                </a:xfrm>
                <a:custGeom>
                  <a:avLst/>
                  <a:gdLst>
                    <a:gd name="T0" fmla="*/ 0 w 36"/>
                    <a:gd name="T1" fmla="*/ 0 h 210"/>
                    <a:gd name="T2" fmla="*/ 6 w 36"/>
                    <a:gd name="T3" fmla="*/ 18 h 210"/>
                    <a:gd name="T4" fmla="*/ 12 w 36"/>
                    <a:gd name="T5" fmla="*/ 48 h 210"/>
                    <a:gd name="T6" fmla="*/ 12 w 36"/>
                    <a:gd name="T7" fmla="*/ 84 h 210"/>
                    <a:gd name="T8" fmla="*/ 18 w 36"/>
                    <a:gd name="T9" fmla="*/ 120 h 210"/>
                    <a:gd name="T10" fmla="*/ 24 w 36"/>
                    <a:gd name="T11" fmla="*/ 156 h 210"/>
                    <a:gd name="T12" fmla="*/ 30 w 36"/>
                    <a:gd name="T13" fmla="*/ 186 h 210"/>
                    <a:gd name="T14" fmla="*/ 30 w 36"/>
                    <a:gd name="T15" fmla="*/ 204 h 210"/>
                    <a:gd name="T16" fmla="*/ 36 w 36"/>
                    <a:gd name="T17" fmla="*/ 210 h 210"/>
                    <a:gd name="T18" fmla="*/ 36 w 36"/>
                    <a:gd name="T19" fmla="*/ 210 h 2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6" h="210">
                      <a:moveTo>
                        <a:pt x="0" y="0"/>
                      </a:moveTo>
                      <a:lnTo>
                        <a:pt x="6" y="18"/>
                      </a:lnTo>
                      <a:lnTo>
                        <a:pt x="12" y="48"/>
                      </a:lnTo>
                      <a:lnTo>
                        <a:pt x="12" y="84"/>
                      </a:lnTo>
                      <a:lnTo>
                        <a:pt x="18" y="120"/>
                      </a:lnTo>
                      <a:lnTo>
                        <a:pt x="24" y="156"/>
                      </a:lnTo>
                      <a:lnTo>
                        <a:pt x="30" y="186"/>
                      </a:lnTo>
                      <a:lnTo>
                        <a:pt x="30" y="204"/>
                      </a:lnTo>
                      <a:lnTo>
                        <a:pt x="36" y="210"/>
                      </a:lnTo>
                      <a:lnTo>
                        <a:pt x="36" y="210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632" name="Freeform 896"/>
                <p:cNvSpPr>
                  <a:spLocks/>
                </p:cNvSpPr>
                <p:nvPr/>
              </p:nvSpPr>
              <p:spPr bwMode="auto">
                <a:xfrm>
                  <a:off x="3474" y="2196"/>
                  <a:ext cx="30" cy="282"/>
                </a:xfrm>
                <a:custGeom>
                  <a:avLst/>
                  <a:gdLst>
                    <a:gd name="T0" fmla="*/ 0 w 30"/>
                    <a:gd name="T1" fmla="*/ 282 h 282"/>
                    <a:gd name="T2" fmla="*/ 0 w 30"/>
                    <a:gd name="T3" fmla="*/ 276 h 282"/>
                    <a:gd name="T4" fmla="*/ 6 w 30"/>
                    <a:gd name="T5" fmla="*/ 270 h 282"/>
                    <a:gd name="T6" fmla="*/ 6 w 30"/>
                    <a:gd name="T7" fmla="*/ 240 h 282"/>
                    <a:gd name="T8" fmla="*/ 12 w 30"/>
                    <a:gd name="T9" fmla="*/ 204 h 282"/>
                    <a:gd name="T10" fmla="*/ 12 w 30"/>
                    <a:gd name="T11" fmla="*/ 162 h 282"/>
                    <a:gd name="T12" fmla="*/ 18 w 30"/>
                    <a:gd name="T13" fmla="*/ 114 h 282"/>
                    <a:gd name="T14" fmla="*/ 24 w 30"/>
                    <a:gd name="T15" fmla="*/ 72 h 282"/>
                    <a:gd name="T16" fmla="*/ 24 w 30"/>
                    <a:gd name="T17" fmla="*/ 30 h 282"/>
                    <a:gd name="T18" fmla="*/ 30 w 30"/>
                    <a:gd name="T19" fmla="*/ 0 h 2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0" h="282">
                      <a:moveTo>
                        <a:pt x="0" y="282"/>
                      </a:moveTo>
                      <a:lnTo>
                        <a:pt x="0" y="276"/>
                      </a:lnTo>
                      <a:lnTo>
                        <a:pt x="6" y="270"/>
                      </a:lnTo>
                      <a:lnTo>
                        <a:pt x="6" y="240"/>
                      </a:lnTo>
                      <a:lnTo>
                        <a:pt x="12" y="204"/>
                      </a:lnTo>
                      <a:lnTo>
                        <a:pt x="12" y="162"/>
                      </a:lnTo>
                      <a:lnTo>
                        <a:pt x="18" y="114"/>
                      </a:lnTo>
                      <a:lnTo>
                        <a:pt x="24" y="72"/>
                      </a:lnTo>
                      <a:lnTo>
                        <a:pt x="24" y="30"/>
                      </a:lnTo>
                      <a:lnTo>
                        <a:pt x="30" y="0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633" name="Freeform 897"/>
                <p:cNvSpPr>
                  <a:spLocks/>
                </p:cNvSpPr>
                <p:nvPr/>
              </p:nvSpPr>
              <p:spPr bwMode="auto">
                <a:xfrm>
                  <a:off x="3504" y="2094"/>
                  <a:ext cx="36" cy="102"/>
                </a:xfrm>
                <a:custGeom>
                  <a:avLst/>
                  <a:gdLst>
                    <a:gd name="T0" fmla="*/ 0 w 36"/>
                    <a:gd name="T1" fmla="*/ 102 h 102"/>
                    <a:gd name="T2" fmla="*/ 6 w 36"/>
                    <a:gd name="T3" fmla="*/ 66 h 102"/>
                    <a:gd name="T4" fmla="*/ 18 w 36"/>
                    <a:gd name="T5" fmla="*/ 42 h 102"/>
                    <a:gd name="T6" fmla="*/ 30 w 36"/>
                    <a:gd name="T7" fmla="*/ 24 h 102"/>
                    <a:gd name="T8" fmla="*/ 36 w 36"/>
                    <a:gd name="T9" fmla="*/ 0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02">
                      <a:moveTo>
                        <a:pt x="0" y="102"/>
                      </a:moveTo>
                      <a:lnTo>
                        <a:pt x="6" y="66"/>
                      </a:lnTo>
                      <a:lnTo>
                        <a:pt x="18" y="42"/>
                      </a:lnTo>
                      <a:lnTo>
                        <a:pt x="30" y="24"/>
                      </a:lnTo>
                      <a:lnTo>
                        <a:pt x="36" y="0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634" name="Freeform 898"/>
                <p:cNvSpPr>
                  <a:spLocks/>
                </p:cNvSpPr>
                <p:nvPr/>
              </p:nvSpPr>
              <p:spPr bwMode="auto">
                <a:xfrm>
                  <a:off x="3540" y="1962"/>
                  <a:ext cx="36" cy="132"/>
                </a:xfrm>
                <a:custGeom>
                  <a:avLst/>
                  <a:gdLst>
                    <a:gd name="T0" fmla="*/ 0 w 36"/>
                    <a:gd name="T1" fmla="*/ 132 h 132"/>
                    <a:gd name="T2" fmla="*/ 18 w 36"/>
                    <a:gd name="T3" fmla="*/ 66 h 132"/>
                    <a:gd name="T4" fmla="*/ 36 w 36"/>
                    <a:gd name="T5" fmla="*/ 0 h 1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6" h="132">
                      <a:moveTo>
                        <a:pt x="0" y="132"/>
                      </a:moveTo>
                      <a:lnTo>
                        <a:pt x="18" y="66"/>
                      </a:lnTo>
                      <a:lnTo>
                        <a:pt x="36" y="0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</p:grpSp>
          <p:grpSp>
            <p:nvGrpSpPr>
              <p:cNvPr id="117635" name="Group 899"/>
              <p:cNvGrpSpPr>
                <a:grpSpLocks/>
              </p:cNvGrpSpPr>
              <p:nvPr/>
            </p:nvGrpSpPr>
            <p:grpSpPr bwMode="auto">
              <a:xfrm rot="16200000">
                <a:off x="2567" y="2663"/>
                <a:ext cx="1296" cy="192"/>
                <a:chOff x="1872" y="1800"/>
                <a:chExt cx="1704" cy="714"/>
              </a:xfrm>
            </p:grpSpPr>
            <p:sp>
              <p:nvSpPr>
                <p:cNvPr id="117636" name="Freeform 900"/>
                <p:cNvSpPr>
                  <a:spLocks/>
                </p:cNvSpPr>
                <p:nvPr/>
              </p:nvSpPr>
              <p:spPr bwMode="auto">
                <a:xfrm>
                  <a:off x="1872" y="1938"/>
                  <a:ext cx="36" cy="468"/>
                </a:xfrm>
                <a:custGeom>
                  <a:avLst/>
                  <a:gdLst>
                    <a:gd name="T0" fmla="*/ 0 w 36"/>
                    <a:gd name="T1" fmla="*/ 0 h 468"/>
                    <a:gd name="T2" fmla="*/ 6 w 36"/>
                    <a:gd name="T3" fmla="*/ 60 h 468"/>
                    <a:gd name="T4" fmla="*/ 12 w 36"/>
                    <a:gd name="T5" fmla="*/ 132 h 468"/>
                    <a:gd name="T6" fmla="*/ 18 w 36"/>
                    <a:gd name="T7" fmla="*/ 270 h 468"/>
                    <a:gd name="T8" fmla="*/ 24 w 36"/>
                    <a:gd name="T9" fmla="*/ 336 h 468"/>
                    <a:gd name="T10" fmla="*/ 30 w 36"/>
                    <a:gd name="T11" fmla="*/ 390 h 468"/>
                    <a:gd name="T12" fmla="*/ 30 w 36"/>
                    <a:gd name="T13" fmla="*/ 438 h 468"/>
                    <a:gd name="T14" fmla="*/ 36 w 36"/>
                    <a:gd name="T15" fmla="*/ 468 h 4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36" h="468">
                      <a:moveTo>
                        <a:pt x="0" y="0"/>
                      </a:moveTo>
                      <a:lnTo>
                        <a:pt x="6" y="60"/>
                      </a:lnTo>
                      <a:lnTo>
                        <a:pt x="12" y="132"/>
                      </a:lnTo>
                      <a:lnTo>
                        <a:pt x="18" y="270"/>
                      </a:lnTo>
                      <a:lnTo>
                        <a:pt x="24" y="336"/>
                      </a:lnTo>
                      <a:lnTo>
                        <a:pt x="30" y="390"/>
                      </a:lnTo>
                      <a:lnTo>
                        <a:pt x="30" y="438"/>
                      </a:lnTo>
                      <a:lnTo>
                        <a:pt x="36" y="468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637" name="Freeform 901"/>
                <p:cNvSpPr>
                  <a:spLocks/>
                </p:cNvSpPr>
                <p:nvPr/>
              </p:nvSpPr>
              <p:spPr bwMode="auto">
                <a:xfrm>
                  <a:off x="1908" y="2304"/>
                  <a:ext cx="30" cy="114"/>
                </a:xfrm>
                <a:custGeom>
                  <a:avLst/>
                  <a:gdLst>
                    <a:gd name="T0" fmla="*/ 0 w 30"/>
                    <a:gd name="T1" fmla="*/ 102 h 114"/>
                    <a:gd name="T2" fmla="*/ 6 w 30"/>
                    <a:gd name="T3" fmla="*/ 114 h 114"/>
                    <a:gd name="T4" fmla="*/ 6 w 30"/>
                    <a:gd name="T5" fmla="*/ 114 h 114"/>
                    <a:gd name="T6" fmla="*/ 12 w 30"/>
                    <a:gd name="T7" fmla="*/ 102 h 114"/>
                    <a:gd name="T8" fmla="*/ 12 w 30"/>
                    <a:gd name="T9" fmla="*/ 90 h 114"/>
                    <a:gd name="T10" fmla="*/ 18 w 30"/>
                    <a:gd name="T11" fmla="*/ 66 h 114"/>
                    <a:gd name="T12" fmla="*/ 24 w 30"/>
                    <a:gd name="T13" fmla="*/ 42 h 114"/>
                    <a:gd name="T14" fmla="*/ 24 w 30"/>
                    <a:gd name="T15" fmla="*/ 18 h 114"/>
                    <a:gd name="T16" fmla="*/ 30 w 30"/>
                    <a:gd name="T17" fmla="*/ 0 h 1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0" h="114">
                      <a:moveTo>
                        <a:pt x="0" y="102"/>
                      </a:moveTo>
                      <a:lnTo>
                        <a:pt x="6" y="114"/>
                      </a:lnTo>
                      <a:lnTo>
                        <a:pt x="6" y="114"/>
                      </a:lnTo>
                      <a:lnTo>
                        <a:pt x="12" y="102"/>
                      </a:lnTo>
                      <a:lnTo>
                        <a:pt x="12" y="90"/>
                      </a:lnTo>
                      <a:lnTo>
                        <a:pt x="18" y="66"/>
                      </a:lnTo>
                      <a:lnTo>
                        <a:pt x="24" y="42"/>
                      </a:lnTo>
                      <a:lnTo>
                        <a:pt x="24" y="18"/>
                      </a:lnTo>
                      <a:lnTo>
                        <a:pt x="30" y="0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638" name="Freeform 902"/>
                <p:cNvSpPr>
                  <a:spLocks/>
                </p:cNvSpPr>
                <p:nvPr/>
              </p:nvSpPr>
              <p:spPr bwMode="auto">
                <a:xfrm>
                  <a:off x="1938" y="2082"/>
                  <a:ext cx="36" cy="222"/>
                </a:xfrm>
                <a:custGeom>
                  <a:avLst/>
                  <a:gdLst>
                    <a:gd name="T0" fmla="*/ 0 w 36"/>
                    <a:gd name="T1" fmla="*/ 222 h 222"/>
                    <a:gd name="T2" fmla="*/ 6 w 36"/>
                    <a:gd name="T3" fmla="*/ 198 h 222"/>
                    <a:gd name="T4" fmla="*/ 6 w 36"/>
                    <a:gd name="T5" fmla="*/ 168 h 222"/>
                    <a:gd name="T6" fmla="*/ 18 w 36"/>
                    <a:gd name="T7" fmla="*/ 108 h 222"/>
                    <a:gd name="T8" fmla="*/ 24 w 36"/>
                    <a:gd name="T9" fmla="*/ 48 h 222"/>
                    <a:gd name="T10" fmla="*/ 30 w 36"/>
                    <a:gd name="T11" fmla="*/ 18 h 222"/>
                    <a:gd name="T12" fmla="*/ 36 w 36"/>
                    <a:gd name="T13" fmla="*/ 0 h 2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6" h="222">
                      <a:moveTo>
                        <a:pt x="0" y="222"/>
                      </a:moveTo>
                      <a:lnTo>
                        <a:pt x="6" y="198"/>
                      </a:lnTo>
                      <a:lnTo>
                        <a:pt x="6" y="168"/>
                      </a:lnTo>
                      <a:lnTo>
                        <a:pt x="18" y="108"/>
                      </a:lnTo>
                      <a:lnTo>
                        <a:pt x="24" y="48"/>
                      </a:lnTo>
                      <a:lnTo>
                        <a:pt x="30" y="18"/>
                      </a:lnTo>
                      <a:lnTo>
                        <a:pt x="36" y="0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639" name="Freeform 903"/>
                <p:cNvSpPr>
                  <a:spLocks/>
                </p:cNvSpPr>
                <p:nvPr/>
              </p:nvSpPr>
              <p:spPr bwMode="auto">
                <a:xfrm>
                  <a:off x="1974" y="2046"/>
                  <a:ext cx="36" cy="36"/>
                </a:xfrm>
                <a:custGeom>
                  <a:avLst/>
                  <a:gdLst>
                    <a:gd name="T0" fmla="*/ 0 w 36"/>
                    <a:gd name="T1" fmla="*/ 36 h 36"/>
                    <a:gd name="T2" fmla="*/ 6 w 36"/>
                    <a:gd name="T3" fmla="*/ 18 h 36"/>
                    <a:gd name="T4" fmla="*/ 18 w 36"/>
                    <a:gd name="T5" fmla="*/ 6 h 36"/>
                    <a:gd name="T6" fmla="*/ 30 w 36"/>
                    <a:gd name="T7" fmla="*/ 0 h 36"/>
                    <a:gd name="T8" fmla="*/ 36 w 36"/>
                    <a:gd name="T9" fmla="*/ 0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36">
                      <a:moveTo>
                        <a:pt x="0" y="36"/>
                      </a:moveTo>
                      <a:lnTo>
                        <a:pt x="6" y="18"/>
                      </a:lnTo>
                      <a:lnTo>
                        <a:pt x="18" y="6"/>
                      </a:lnTo>
                      <a:lnTo>
                        <a:pt x="30" y="0"/>
                      </a:lnTo>
                      <a:lnTo>
                        <a:pt x="36" y="0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640" name="Freeform 904"/>
                <p:cNvSpPr>
                  <a:spLocks/>
                </p:cNvSpPr>
                <p:nvPr/>
              </p:nvSpPr>
              <p:spPr bwMode="auto">
                <a:xfrm>
                  <a:off x="2010" y="2046"/>
                  <a:ext cx="36" cy="156"/>
                </a:xfrm>
                <a:custGeom>
                  <a:avLst/>
                  <a:gdLst>
                    <a:gd name="T0" fmla="*/ 0 w 36"/>
                    <a:gd name="T1" fmla="*/ 0 h 156"/>
                    <a:gd name="T2" fmla="*/ 6 w 36"/>
                    <a:gd name="T3" fmla="*/ 12 h 156"/>
                    <a:gd name="T4" fmla="*/ 6 w 36"/>
                    <a:gd name="T5" fmla="*/ 36 h 156"/>
                    <a:gd name="T6" fmla="*/ 12 w 36"/>
                    <a:gd name="T7" fmla="*/ 66 h 156"/>
                    <a:gd name="T8" fmla="*/ 18 w 36"/>
                    <a:gd name="T9" fmla="*/ 96 h 156"/>
                    <a:gd name="T10" fmla="*/ 24 w 36"/>
                    <a:gd name="T11" fmla="*/ 120 h 156"/>
                    <a:gd name="T12" fmla="*/ 24 w 36"/>
                    <a:gd name="T13" fmla="*/ 144 h 156"/>
                    <a:gd name="T14" fmla="*/ 30 w 36"/>
                    <a:gd name="T15" fmla="*/ 156 h 156"/>
                    <a:gd name="T16" fmla="*/ 36 w 36"/>
                    <a:gd name="T17" fmla="*/ 156 h 1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6" h="156">
                      <a:moveTo>
                        <a:pt x="0" y="0"/>
                      </a:moveTo>
                      <a:lnTo>
                        <a:pt x="6" y="12"/>
                      </a:lnTo>
                      <a:lnTo>
                        <a:pt x="6" y="36"/>
                      </a:lnTo>
                      <a:lnTo>
                        <a:pt x="12" y="66"/>
                      </a:lnTo>
                      <a:lnTo>
                        <a:pt x="18" y="96"/>
                      </a:lnTo>
                      <a:lnTo>
                        <a:pt x="24" y="120"/>
                      </a:lnTo>
                      <a:lnTo>
                        <a:pt x="24" y="144"/>
                      </a:lnTo>
                      <a:lnTo>
                        <a:pt x="30" y="156"/>
                      </a:lnTo>
                      <a:lnTo>
                        <a:pt x="36" y="156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641" name="Freeform 905"/>
                <p:cNvSpPr>
                  <a:spLocks/>
                </p:cNvSpPr>
                <p:nvPr/>
              </p:nvSpPr>
              <p:spPr bwMode="auto">
                <a:xfrm>
                  <a:off x="2046" y="1902"/>
                  <a:ext cx="36" cy="300"/>
                </a:xfrm>
                <a:custGeom>
                  <a:avLst/>
                  <a:gdLst>
                    <a:gd name="T0" fmla="*/ 0 w 36"/>
                    <a:gd name="T1" fmla="*/ 300 h 300"/>
                    <a:gd name="T2" fmla="*/ 0 w 36"/>
                    <a:gd name="T3" fmla="*/ 294 h 300"/>
                    <a:gd name="T4" fmla="*/ 6 w 36"/>
                    <a:gd name="T5" fmla="*/ 282 h 300"/>
                    <a:gd name="T6" fmla="*/ 12 w 36"/>
                    <a:gd name="T7" fmla="*/ 246 h 300"/>
                    <a:gd name="T8" fmla="*/ 12 w 36"/>
                    <a:gd name="T9" fmla="*/ 198 h 300"/>
                    <a:gd name="T10" fmla="*/ 18 w 36"/>
                    <a:gd name="T11" fmla="*/ 144 h 300"/>
                    <a:gd name="T12" fmla="*/ 24 w 36"/>
                    <a:gd name="T13" fmla="*/ 96 h 300"/>
                    <a:gd name="T14" fmla="*/ 30 w 36"/>
                    <a:gd name="T15" fmla="*/ 48 h 300"/>
                    <a:gd name="T16" fmla="*/ 30 w 36"/>
                    <a:gd name="T17" fmla="*/ 30 h 300"/>
                    <a:gd name="T18" fmla="*/ 30 w 36"/>
                    <a:gd name="T19" fmla="*/ 18 h 300"/>
                    <a:gd name="T20" fmla="*/ 36 w 36"/>
                    <a:gd name="T21" fmla="*/ 6 h 300"/>
                    <a:gd name="T22" fmla="*/ 36 w 36"/>
                    <a:gd name="T23" fmla="*/ 0 h 3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36" h="300">
                      <a:moveTo>
                        <a:pt x="0" y="300"/>
                      </a:moveTo>
                      <a:lnTo>
                        <a:pt x="0" y="294"/>
                      </a:lnTo>
                      <a:lnTo>
                        <a:pt x="6" y="282"/>
                      </a:lnTo>
                      <a:lnTo>
                        <a:pt x="12" y="246"/>
                      </a:lnTo>
                      <a:lnTo>
                        <a:pt x="12" y="198"/>
                      </a:lnTo>
                      <a:lnTo>
                        <a:pt x="18" y="144"/>
                      </a:lnTo>
                      <a:lnTo>
                        <a:pt x="24" y="96"/>
                      </a:lnTo>
                      <a:lnTo>
                        <a:pt x="30" y="48"/>
                      </a:lnTo>
                      <a:lnTo>
                        <a:pt x="30" y="30"/>
                      </a:lnTo>
                      <a:lnTo>
                        <a:pt x="30" y="18"/>
                      </a:lnTo>
                      <a:lnTo>
                        <a:pt x="36" y="6"/>
                      </a:lnTo>
                      <a:lnTo>
                        <a:pt x="36" y="0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642" name="Freeform 906"/>
                <p:cNvSpPr>
                  <a:spLocks/>
                </p:cNvSpPr>
                <p:nvPr/>
              </p:nvSpPr>
              <p:spPr bwMode="auto">
                <a:xfrm>
                  <a:off x="2082" y="1902"/>
                  <a:ext cx="30" cy="234"/>
                </a:xfrm>
                <a:custGeom>
                  <a:avLst/>
                  <a:gdLst>
                    <a:gd name="T0" fmla="*/ 0 w 30"/>
                    <a:gd name="T1" fmla="*/ 0 h 234"/>
                    <a:gd name="T2" fmla="*/ 0 w 30"/>
                    <a:gd name="T3" fmla="*/ 0 h 234"/>
                    <a:gd name="T4" fmla="*/ 6 w 30"/>
                    <a:gd name="T5" fmla="*/ 6 h 234"/>
                    <a:gd name="T6" fmla="*/ 6 w 30"/>
                    <a:gd name="T7" fmla="*/ 24 h 234"/>
                    <a:gd name="T8" fmla="*/ 12 w 30"/>
                    <a:gd name="T9" fmla="*/ 54 h 234"/>
                    <a:gd name="T10" fmla="*/ 12 w 30"/>
                    <a:gd name="T11" fmla="*/ 90 h 234"/>
                    <a:gd name="T12" fmla="*/ 24 w 30"/>
                    <a:gd name="T13" fmla="*/ 168 h 234"/>
                    <a:gd name="T14" fmla="*/ 24 w 30"/>
                    <a:gd name="T15" fmla="*/ 204 h 234"/>
                    <a:gd name="T16" fmla="*/ 30 w 30"/>
                    <a:gd name="T17" fmla="*/ 234 h 2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0" h="234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6" y="6"/>
                      </a:lnTo>
                      <a:lnTo>
                        <a:pt x="6" y="24"/>
                      </a:lnTo>
                      <a:lnTo>
                        <a:pt x="12" y="54"/>
                      </a:lnTo>
                      <a:lnTo>
                        <a:pt x="12" y="90"/>
                      </a:lnTo>
                      <a:lnTo>
                        <a:pt x="24" y="168"/>
                      </a:lnTo>
                      <a:lnTo>
                        <a:pt x="24" y="204"/>
                      </a:lnTo>
                      <a:lnTo>
                        <a:pt x="30" y="234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643" name="Freeform 907"/>
                <p:cNvSpPr>
                  <a:spLocks/>
                </p:cNvSpPr>
                <p:nvPr/>
              </p:nvSpPr>
              <p:spPr bwMode="auto">
                <a:xfrm>
                  <a:off x="2112" y="2136"/>
                  <a:ext cx="36" cy="150"/>
                </a:xfrm>
                <a:custGeom>
                  <a:avLst/>
                  <a:gdLst>
                    <a:gd name="T0" fmla="*/ 0 w 36"/>
                    <a:gd name="T1" fmla="*/ 0 h 150"/>
                    <a:gd name="T2" fmla="*/ 6 w 36"/>
                    <a:gd name="T3" fmla="*/ 24 h 150"/>
                    <a:gd name="T4" fmla="*/ 6 w 36"/>
                    <a:gd name="T5" fmla="*/ 54 h 150"/>
                    <a:gd name="T6" fmla="*/ 12 w 36"/>
                    <a:gd name="T7" fmla="*/ 84 h 150"/>
                    <a:gd name="T8" fmla="*/ 18 w 36"/>
                    <a:gd name="T9" fmla="*/ 114 h 150"/>
                    <a:gd name="T10" fmla="*/ 24 w 36"/>
                    <a:gd name="T11" fmla="*/ 132 h 150"/>
                    <a:gd name="T12" fmla="*/ 24 w 36"/>
                    <a:gd name="T13" fmla="*/ 150 h 150"/>
                    <a:gd name="T14" fmla="*/ 30 w 36"/>
                    <a:gd name="T15" fmla="*/ 150 h 150"/>
                    <a:gd name="T16" fmla="*/ 36 w 36"/>
                    <a:gd name="T17" fmla="*/ 144 h 1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6" h="150">
                      <a:moveTo>
                        <a:pt x="0" y="0"/>
                      </a:moveTo>
                      <a:lnTo>
                        <a:pt x="6" y="24"/>
                      </a:lnTo>
                      <a:lnTo>
                        <a:pt x="6" y="54"/>
                      </a:lnTo>
                      <a:lnTo>
                        <a:pt x="12" y="84"/>
                      </a:lnTo>
                      <a:lnTo>
                        <a:pt x="18" y="114"/>
                      </a:lnTo>
                      <a:lnTo>
                        <a:pt x="24" y="132"/>
                      </a:lnTo>
                      <a:lnTo>
                        <a:pt x="24" y="150"/>
                      </a:lnTo>
                      <a:lnTo>
                        <a:pt x="30" y="150"/>
                      </a:lnTo>
                      <a:lnTo>
                        <a:pt x="36" y="144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644" name="Freeform 908"/>
                <p:cNvSpPr>
                  <a:spLocks/>
                </p:cNvSpPr>
                <p:nvPr/>
              </p:nvSpPr>
              <p:spPr bwMode="auto">
                <a:xfrm>
                  <a:off x="2148" y="1872"/>
                  <a:ext cx="36" cy="408"/>
                </a:xfrm>
                <a:custGeom>
                  <a:avLst/>
                  <a:gdLst>
                    <a:gd name="T0" fmla="*/ 0 w 36"/>
                    <a:gd name="T1" fmla="*/ 408 h 408"/>
                    <a:gd name="T2" fmla="*/ 0 w 36"/>
                    <a:gd name="T3" fmla="*/ 396 h 408"/>
                    <a:gd name="T4" fmla="*/ 6 w 36"/>
                    <a:gd name="T5" fmla="*/ 378 h 408"/>
                    <a:gd name="T6" fmla="*/ 6 w 36"/>
                    <a:gd name="T7" fmla="*/ 360 h 408"/>
                    <a:gd name="T8" fmla="*/ 6 w 36"/>
                    <a:gd name="T9" fmla="*/ 330 h 408"/>
                    <a:gd name="T10" fmla="*/ 12 w 36"/>
                    <a:gd name="T11" fmla="*/ 270 h 408"/>
                    <a:gd name="T12" fmla="*/ 18 w 36"/>
                    <a:gd name="T13" fmla="*/ 204 h 408"/>
                    <a:gd name="T14" fmla="*/ 24 w 36"/>
                    <a:gd name="T15" fmla="*/ 138 h 408"/>
                    <a:gd name="T16" fmla="*/ 24 w 36"/>
                    <a:gd name="T17" fmla="*/ 78 h 408"/>
                    <a:gd name="T18" fmla="*/ 30 w 36"/>
                    <a:gd name="T19" fmla="*/ 48 h 408"/>
                    <a:gd name="T20" fmla="*/ 30 w 36"/>
                    <a:gd name="T21" fmla="*/ 30 h 408"/>
                    <a:gd name="T22" fmla="*/ 36 w 36"/>
                    <a:gd name="T23" fmla="*/ 12 h 408"/>
                    <a:gd name="T24" fmla="*/ 36 w 36"/>
                    <a:gd name="T25" fmla="*/ 0 h 4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6" h="408">
                      <a:moveTo>
                        <a:pt x="0" y="408"/>
                      </a:moveTo>
                      <a:lnTo>
                        <a:pt x="0" y="396"/>
                      </a:lnTo>
                      <a:lnTo>
                        <a:pt x="6" y="378"/>
                      </a:lnTo>
                      <a:lnTo>
                        <a:pt x="6" y="360"/>
                      </a:lnTo>
                      <a:lnTo>
                        <a:pt x="6" y="330"/>
                      </a:lnTo>
                      <a:lnTo>
                        <a:pt x="12" y="270"/>
                      </a:lnTo>
                      <a:lnTo>
                        <a:pt x="18" y="204"/>
                      </a:lnTo>
                      <a:lnTo>
                        <a:pt x="24" y="138"/>
                      </a:lnTo>
                      <a:lnTo>
                        <a:pt x="24" y="78"/>
                      </a:lnTo>
                      <a:lnTo>
                        <a:pt x="30" y="48"/>
                      </a:lnTo>
                      <a:lnTo>
                        <a:pt x="30" y="30"/>
                      </a:lnTo>
                      <a:lnTo>
                        <a:pt x="36" y="12"/>
                      </a:lnTo>
                      <a:lnTo>
                        <a:pt x="36" y="0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645" name="Freeform 909"/>
                <p:cNvSpPr>
                  <a:spLocks/>
                </p:cNvSpPr>
                <p:nvPr/>
              </p:nvSpPr>
              <p:spPr bwMode="auto">
                <a:xfrm>
                  <a:off x="2184" y="1866"/>
                  <a:ext cx="36" cy="156"/>
                </a:xfrm>
                <a:custGeom>
                  <a:avLst/>
                  <a:gdLst>
                    <a:gd name="T0" fmla="*/ 0 w 36"/>
                    <a:gd name="T1" fmla="*/ 6 h 156"/>
                    <a:gd name="T2" fmla="*/ 6 w 36"/>
                    <a:gd name="T3" fmla="*/ 0 h 156"/>
                    <a:gd name="T4" fmla="*/ 6 w 36"/>
                    <a:gd name="T5" fmla="*/ 6 h 156"/>
                    <a:gd name="T6" fmla="*/ 12 w 36"/>
                    <a:gd name="T7" fmla="*/ 18 h 156"/>
                    <a:gd name="T8" fmla="*/ 18 w 36"/>
                    <a:gd name="T9" fmla="*/ 42 h 156"/>
                    <a:gd name="T10" fmla="*/ 24 w 36"/>
                    <a:gd name="T11" fmla="*/ 66 h 156"/>
                    <a:gd name="T12" fmla="*/ 30 w 36"/>
                    <a:gd name="T13" fmla="*/ 96 h 156"/>
                    <a:gd name="T14" fmla="*/ 36 w 36"/>
                    <a:gd name="T15" fmla="*/ 156 h 1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36" h="156">
                      <a:moveTo>
                        <a:pt x="0" y="6"/>
                      </a:moveTo>
                      <a:lnTo>
                        <a:pt x="6" y="0"/>
                      </a:lnTo>
                      <a:lnTo>
                        <a:pt x="6" y="6"/>
                      </a:lnTo>
                      <a:lnTo>
                        <a:pt x="12" y="18"/>
                      </a:lnTo>
                      <a:lnTo>
                        <a:pt x="18" y="42"/>
                      </a:lnTo>
                      <a:lnTo>
                        <a:pt x="24" y="66"/>
                      </a:lnTo>
                      <a:lnTo>
                        <a:pt x="30" y="96"/>
                      </a:lnTo>
                      <a:lnTo>
                        <a:pt x="36" y="156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646" name="Freeform 910"/>
                <p:cNvSpPr>
                  <a:spLocks/>
                </p:cNvSpPr>
                <p:nvPr/>
              </p:nvSpPr>
              <p:spPr bwMode="auto">
                <a:xfrm>
                  <a:off x="2220" y="2022"/>
                  <a:ext cx="36" cy="414"/>
                </a:xfrm>
                <a:custGeom>
                  <a:avLst/>
                  <a:gdLst>
                    <a:gd name="T0" fmla="*/ 0 w 36"/>
                    <a:gd name="T1" fmla="*/ 0 h 414"/>
                    <a:gd name="T2" fmla="*/ 0 w 36"/>
                    <a:gd name="T3" fmla="*/ 18 h 414"/>
                    <a:gd name="T4" fmla="*/ 6 w 36"/>
                    <a:gd name="T5" fmla="*/ 48 h 414"/>
                    <a:gd name="T6" fmla="*/ 12 w 36"/>
                    <a:gd name="T7" fmla="*/ 108 h 414"/>
                    <a:gd name="T8" fmla="*/ 12 w 36"/>
                    <a:gd name="T9" fmla="*/ 180 h 414"/>
                    <a:gd name="T10" fmla="*/ 18 w 36"/>
                    <a:gd name="T11" fmla="*/ 258 h 414"/>
                    <a:gd name="T12" fmla="*/ 24 w 36"/>
                    <a:gd name="T13" fmla="*/ 324 h 414"/>
                    <a:gd name="T14" fmla="*/ 24 w 36"/>
                    <a:gd name="T15" fmla="*/ 354 h 414"/>
                    <a:gd name="T16" fmla="*/ 30 w 36"/>
                    <a:gd name="T17" fmla="*/ 378 h 414"/>
                    <a:gd name="T18" fmla="*/ 30 w 36"/>
                    <a:gd name="T19" fmla="*/ 396 h 414"/>
                    <a:gd name="T20" fmla="*/ 30 w 36"/>
                    <a:gd name="T21" fmla="*/ 408 h 414"/>
                    <a:gd name="T22" fmla="*/ 36 w 36"/>
                    <a:gd name="T23" fmla="*/ 414 h 414"/>
                    <a:gd name="T24" fmla="*/ 36 w 36"/>
                    <a:gd name="T25" fmla="*/ 414 h 4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6" h="414">
                      <a:moveTo>
                        <a:pt x="0" y="0"/>
                      </a:moveTo>
                      <a:lnTo>
                        <a:pt x="0" y="18"/>
                      </a:lnTo>
                      <a:lnTo>
                        <a:pt x="6" y="48"/>
                      </a:lnTo>
                      <a:lnTo>
                        <a:pt x="12" y="108"/>
                      </a:lnTo>
                      <a:lnTo>
                        <a:pt x="12" y="180"/>
                      </a:lnTo>
                      <a:lnTo>
                        <a:pt x="18" y="258"/>
                      </a:lnTo>
                      <a:lnTo>
                        <a:pt x="24" y="324"/>
                      </a:lnTo>
                      <a:lnTo>
                        <a:pt x="24" y="354"/>
                      </a:lnTo>
                      <a:lnTo>
                        <a:pt x="30" y="378"/>
                      </a:lnTo>
                      <a:lnTo>
                        <a:pt x="30" y="396"/>
                      </a:lnTo>
                      <a:lnTo>
                        <a:pt x="30" y="408"/>
                      </a:lnTo>
                      <a:lnTo>
                        <a:pt x="36" y="414"/>
                      </a:lnTo>
                      <a:lnTo>
                        <a:pt x="36" y="414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647" name="Freeform 911"/>
                <p:cNvSpPr>
                  <a:spLocks/>
                </p:cNvSpPr>
                <p:nvPr/>
              </p:nvSpPr>
              <p:spPr bwMode="auto">
                <a:xfrm>
                  <a:off x="2256" y="1806"/>
                  <a:ext cx="30" cy="630"/>
                </a:xfrm>
                <a:custGeom>
                  <a:avLst/>
                  <a:gdLst>
                    <a:gd name="T0" fmla="*/ 0 w 30"/>
                    <a:gd name="T1" fmla="*/ 630 h 630"/>
                    <a:gd name="T2" fmla="*/ 0 w 30"/>
                    <a:gd name="T3" fmla="*/ 618 h 630"/>
                    <a:gd name="T4" fmla="*/ 6 w 30"/>
                    <a:gd name="T5" fmla="*/ 594 h 630"/>
                    <a:gd name="T6" fmla="*/ 6 w 30"/>
                    <a:gd name="T7" fmla="*/ 564 h 630"/>
                    <a:gd name="T8" fmla="*/ 6 w 30"/>
                    <a:gd name="T9" fmla="*/ 522 h 630"/>
                    <a:gd name="T10" fmla="*/ 12 w 30"/>
                    <a:gd name="T11" fmla="*/ 480 h 630"/>
                    <a:gd name="T12" fmla="*/ 12 w 30"/>
                    <a:gd name="T13" fmla="*/ 426 h 630"/>
                    <a:gd name="T14" fmla="*/ 12 w 30"/>
                    <a:gd name="T15" fmla="*/ 318 h 630"/>
                    <a:gd name="T16" fmla="*/ 18 w 30"/>
                    <a:gd name="T17" fmla="*/ 210 h 630"/>
                    <a:gd name="T18" fmla="*/ 18 w 30"/>
                    <a:gd name="T19" fmla="*/ 162 h 630"/>
                    <a:gd name="T20" fmla="*/ 24 w 30"/>
                    <a:gd name="T21" fmla="*/ 114 h 630"/>
                    <a:gd name="T22" fmla="*/ 24 w 30"/>
                    <a:gd name="T23" fmla="*/ 72 h 630"/>
                    <a:gd name="T24" fmla="*/ 24 w 30"/>
                    <a:gd name="T25" fmla="*/ 36 h 630"/>
                    <a:gd name="T26" fmla="*/ 30 w 30"/>
                    <a:gd name="T27" fmla="*/ 12 h 630"/>
                    <a:gd name="T28" fmla="*/ 30 w 30"/>
                    <a:gd name="T29" fmla="*/ 0 h 6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30" h="630">
                      <a:moveTo>
                        <a:pt x="0" y="630"/>
                      </a:moveTo>
                      <a:lnTo>
                        <a:pt x="0" y="618"/>
                      </a:lnTo>
                      <a:lnTo>
                        <a:pt x="6" y="594"/>
                      </a:lnTo>
                      <a:lnTo>
                        <a:pt x="6" y="564"/>
                      </a:lnTo>
                      <a:lnTo>
                        <a:pt x="6" y="522"/>
                      </a:lnTo>
                      <a:lnTo>
                        <a:pt x="12" y="480"/>
                      </a:lnTo>
                      <a:lnTo>
                        <a:pt x="12" y="426"/>
                      </a:lnTo>
                      <a:lnTo>
                        <a:pt x="12" y="318"/>
                      </a:lnTo>
                      <a:lnTo>
                        <a:pt x="18" y="210"/>
                      </a:lnTo>
                      <a:lnTo>
                        <a:pt x="18" y="162"/>
                      </a:lnTo>
                      <a:lnTo>
                        <a:pt x="24" y="114"/>
                      </a:lnTo>
                      <a:lnTo>
                        <a:pt x="24" y="72"/>
                      </a:lnTo>
                      <a:lnTo>
                        <a:pt x="24" y="36"/>
                      </a:lnTo>
                      <a:lnTo>
                        <a:pt x="30" y="12"/>
                      </a:lnTo>
                      <a:lnTo>
                        <a:pt x="30" y="0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648" name="Freeform 912"/>
                <p:cNvSpPr>
                  <a:spLocks/>
                </p:cNvSpPr>
                <p:nvPr/>
              </p:nvSpPr>
              <p:spPr bwMode="auto">
                <a:xfrm>
                  <a:off x="2286" y="1800"/>
                  <a:ext cx="36" cy="360"/>
                </a:xfrm>
                <a:custGeom>
                  <a:avLst/>
                  <a:gdLst>
                    <a:gd name="T0" fmla="*/ 0 w 36"/>
                    <a:gd name="T1" fmla="*/ 6 h 360"/>
                    <a:gd name="T2" fmla="*/ 0 w 36"/>
                    <a:gd name="T3" fmla="*/ 0 h 360"/>
                    <a:gd name="T4" fmla="*/ 6 w 36"/>
                    <a:gd name="T5" fmla="*/ 6 h 360"/>
                    <a:gd name="T6" fmla="*/ 6 w 36"/>
                    <a:gd name="T7" fmla="*/ 18 h 360"/>
                    <a:gd name="T8" fmla="*/ 6 w 36"/>
                    <a:gd name="T9" fmla="*/ 30 h 360"/>
                    <a:gd name="T10" fmla="*/ 12 w 36"/>
                    <a:gd name="T11" fmla="*/ 54 h 360"/>
                    <a:gd name="T12" fmla="*/ 12 w 36"/>
                    <a:gd name="T13" fmla="*/ 78 h 360"/>
                    <a:gd name="T14" fmla="*/ 18 w 36"/>
                    <a:gd name="T15" fmla="*/ 138 h 360"/>
                    <a:gd name="T16" fmla="*/ 24 w 36"/>
                    <a:gd name="T17" fmla="*/ 204 h 360"/>
                    <a:gd name="T18" fmla="*/ 24 w 36"/>
                    <a:gd name="T19" fmla="*/ 270 h 360"/>
                    <a:gd name="T20" fmla="*/ 30 w 36"/>
                    <a:gd name="T21" fmla="*/ 324 h 360"/>
                    <a:gd name="T22" fmla="*/ 36 w 36"/>
                    <a:gd name="T23" fmla="*/ 342 h 360"/>
                    <a:gd name="T24" fmla="*/ 36 w 36"/>
                    <a:gd name="T25" fmla="*/ 360 h 3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6" h="360">
                      <a:moveTo>
                        <a:pt x="0" y="6"/>
                      </a:moveTo>
                      <a:lnTo>
                        <a:pt x="0" y="0"/>
                      </a:lnTo>
                      <a:lnTo>
                        <a:pt x="6" y="6"/>
                      </a:lnTo>
                      <a:lnTo>
                        <a:pt x="6" y="18"/>
                      </a:lnTo>
                      <a:lnTo>
                        <a:pt x="6" y="30"/>
                      </a:lnTo>
                      <a:lnTo>
                        <a:pt x="12" y="54"/>
                      </a:lnTo>
                      <a:lnTo>
                        <a:pt x="12" y="78"/>
                      </a:lnTo>
                      <a:lnTo>
                        <a:pt x="18" y="138"/>
                      </a:lnTo>
                      <a:lnTo>
                        <a:pt x="24" y="204"/>
                      </a:lnTo>
                      <a:lnTo>
                        <a:pt x="24" y="270"/>
                      </a:lnTo>
                      <a:lnTo>
                        <a:pt x="30" y="324"/>
                      </a:lnTo>
                      <a:lnTo>
                        <a:pt x="36" y="342"/>
                      </a:lnTo>
                      <a:lnTo>
                        <a:pt x="36" y="360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649" name="Freeform 913"/>
                <p:cNvSpPr>
                  <a:spLocks/>
                </p:cNvSpPr>
                <p:nvPr/>
              </p:nvSpPr>
              <p:spPr bwMode="auto">
                <a:xfrm>
                  <a:off x="2322" y="2160"/>
                  <a:ext cx="36" cy="60"/>
                </a:xfrm>
                <a:custGeom>
                  <a:avLst/>
                  <a:gdLst>
                    <a:gd name="T0" fmla="*/ 0 w 36"/>
                    <a:gd name="T1" fmla="*/ 0 h 60"/>
                    <a:gd name="T2" fmla="*/ 6 w 36"/>
                    <a:gd name="T3" fmla="*/ 18 h 60"/>
                    <a:gd name="T4" fmla="*/ 18 w 36"/>
                    <a:gd name="T5" fmla="*/ 36 h 60"/>
                    <a:gd name="T6" fmla="*/ 30 w 36"/>
                    <a:gd name="T7" fmla="*/ 42 h 60"/>
                    <a:gd name="T8" fmla="*/ 36 w 36"/>
                    <a:gd name="T9" fmla="*/ 60 h 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60">
                      <a:moveTo>
                        <a:pt x="0" y="0"/>
                      </a:moveTo>
                      <a:lnTo>
                        <a:pt x="6" y="18"/>
                      </a:lnTo>
                      <a:lnTo>
                        <a:pt x="18" y="36"/>
                      </a:lnTo>
                      <a:lnTo>
                        <a:pt x="30" y="42"/>
                      </a:lnTo>
                      <a:lnTo>
                        <a:pt x="36" y="60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650" name="Freeform 914"/>
                <p:cNvSpPr>
                  <a:spLocks/>
                </p:cNvSpPr>
                <p:nvPr/>
              </p:nvSpPr>
              <p:spPr bwMode="auto">
                <a:xfrm>
                  <a:off x="2358" y="2220"/>
                  <a:ext cx="36" cy="258"/>
                </a:xfrm>
                <a:custGeom>
                  <a:avLst/>
                  <a:gdLst>
                    <a:gd name="T0" fmla="*/ 0 w 36"/>
                    <a:gd name="T1" fmla="*/ 0 h 258"/>
                    <a:gd name="T2" fmla="*/ 0 w 36"/>
                    <a:gd name="T3" fmla="*/ 12 h 258"/>
                    <a:gd name="T4" fmla="*/ 6 w 36"/>
                    <a:gd name="T5" fmla="*/ 30 h 258"/>
                    <a:gd name="T6" fmla="*/ 6 w 36"/>
                    <a:gd name="T7" fmla="*/ 72 h 258"/>
                    <a:gd name="T8" fmla="*/ 12 w 36"/>
                    <a:gd name="T9" fmla="*/ 120 h 258"/>
                    <a:gd name="T10" fmla="*/ 18 w 36"/>
                    <a:gd name="T11" fmla="*/ 168 h 258"/>
                    <a:gd name="T12" fmla="*/ 24 w 36"/>
                    <a:gd name="T13" fmla="*/ 210 h 258"/>
                    <a:gd name="T14" fmla="*/ 24 w 36"/>
                    <a:gd name="T15" fmla="*/ 246 h 258"/>
                    <a:gd name="T16" fmla="*/ 30 w 36"/>
                    <a:gd name="T17" fmla="*/ 252 h 258"/>
                    <a:gd name="T18" fmla="*/ 30 w 36"/>
                    <a:gd name="T19" fmla="*/ 258 h 258"/>
                    <a:gd name="T20" fmla="*/ 36 w 36"/>
                    <a:gd name="T21" fmla="*/ 258 h 258"/>
                    <a:gd name="T22" fmla="*/ 36 w 36"/>
                    <a:gd name="T23" fmla="*/ 252 h 2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36" h="258">
                      <a:moveTo>
                        <a:pt x="0" y="0"/>
                      </a:moveTo>
                      <a:lnTo>
                        <a:pt x="0" y="12"/>
                      </a:lnTo>
                      <a:lnTo>
                        <a:pt x="6" y="30"/>
                      </a:lnTo>
                      <a:lnTo>
                        <a:pt x="6" y="72"/>
                      </a:lnTo>
                      <a:lnTo>
                        <a:pt x="12" y="120"/>
                      </a:lnTo>
                      <a:lnTo>
                        <a:pt x="18" y="168"/>
                      </a:lnTo>
                      <a:lnTo>
                        <a:pt x="24" y="210"/>
                      </a:lnTo>
                      <a:lnTo>
                        <a:pt x="24" y="246"/>
                      </a:lnTo>
                      <a:lnTo>
                        <a:pt x="30" y="252"/>
                      </a:lnTo>
                      <a:lnTo>
                        <a:pt x="30" y="258"/>
                      </a:lnTo>
                      <a:lnTo>
                        <a:pt x="36" y="258"/>
                      </a:lnTo>
                      <a:lnTo>
                        <a:pt x="36" y="252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651" name="Freeform 915"/>
                <p:cNvSpPr>
                  <a:spLocks/>
                </p:cNvSpPr>
                <p:nvPr/>
              </p:nvSpPr>
              <p:spPr bwMode="auto">
                <a:xfrm>
                  <a:off x="2394" y="1872"/>
                  <a:ext cx="36" cy="600"/>
                </a:xfrm>
                <a:custGeom>
                  <a:avLst/>
                  <a:gdLst>
                    <a:gd name="T0" fmla="*/ 0 w 36"/>
                    <a:gd name="T1" fmla="*/ 600 h 600"/>
                    <a:gd name="T2" fmla="*/ 0 w 36"/>
                    <a:gd name="T3" fmla="*/ 582 h 600"/>
                    <a:gd name="T4" fmla="*/ 6 w 36"/>
                    <a:gd name="T5" fmla="*/ 564 h 600"/>
                    <a:gd name="T6" fmla="*/ 6 w 36"/>
                    <a:gd name="T7" fmla="*/ 528 h 600"/>
                    <a:gd name="T8" fmla="*/ 12 w 36"/>
                    <a:gd name="T9" fmla="*/ 492 h 600"/>
                    <a:gd name="T10" fmla="*/ 12 w 36"/>
                    <a:gd name="T11" fmla="*/ 450 h 600"/>
                    <a:gd name="T12" fmla="*/ 12 w 36"/>
                    <a:gd name="T13" fmla="*/ 408 h 600"/>
                    <a:gd name="T14" fmla="*/ 18 w 36"/>
                    <a:gd name="T15" fmla="*/ 312 h 600"/>
                    <a:gd name="T16" fmla="*/ 24 w 36"/>
                    <a:gd name="T17" fmla="*/ 210 h 600"/>
                    <a:gd name="T18" fmla="*/ 30 w 36"/>
                    <a:gd name="T19" fmla="*/ 120 h 600"/>
                    <a:gd name="T20" fmla="*/ 30 w 36"/>
                    <a:gd name="T21" fmla="*/ 84 h 600"/>
                    <a:gd name="T22" fmla="*/ 30 w 36"/>
                    <a:gd name="T23" fmla="*/ 48 h 600"/>
                    <a:gd name="T24" fmla="*/ 36 w 36"/>
                    <a:gd name="T25" fmla="*/ 18 h 600"/>
                    <a:gd name="T26" fmla="*/ 36 w 36"/>
                    <a:gd name="T27" fmla="*/ 0 h 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6" h="600">
                      <a:moveTo>
                        <a:pt x="0" y="600"/>
                      </a:moveTo>
                      <a:lnTo>
                        <a:pt x="0" y="582"/>
                      </a:lnTo>
                      <a:lnTo>
                        <a:pt x="6" y="564"/>
                      </a:lnTo>
                      <a:lnTo>
                        <a:pt x="6" y="528"/>
                      </a:lnTo>
                      <a:lnTo>
                        <a:pt x="12" y="492"/>
                      </a:lnTo>
                      <a:lnTo>
                        <a:pt x="12" y="450"/>
                      </a:lnTo>
                      <a:lnTo>
                        <a:pt x="12" y="408"/>
                      </a:lnTo>
                      <a:lnTo>
                        <a:pt x="18" y="312"/>
                      </a:lnTo>
                      <a:lnTo>
                        <a:pt x="24" y="210"/>
                      </a:lnTo>
                      <a:lnTo>
                        <a:pt x="30" y="120"/>
                      </a:lnTo>
                      <a:lnTo>
                        <a:pt x="30" y="84"/>
                      </a:lnTo>
                      <a:lnTo>
                        <a:pt x="30" y="48"/>
                      </a:lnTo>
                      <a:lnTo>
                        <a:pt x="36" y="18"/>
                      </a:lnTo>
                      <a:lnTo>
                        <a:pt x="36" y="0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652" name="Freeform 916"/>
                <p:cNvSpPr>
                  <a:spLocks/>
                </p:cNvSpPr>
                <p:nvPr/>
              </p:nvSpPr>
              <p:spPr bwMode="auto">
                <a:xfrm>
                  <a:off x="2430" y="1860"/>
                  <a:ext cx="30" cy="90"/>
                </a:xfrm>
                <a:custGeom>
                  <a:avLst/>
                  <a:gdLst>
                    <a:gd name="T0" fmla="*/ 0 w 30"/>
                    <a:gd name="T1" fmla="*/ 12 h 90"/>
                    <a:gd name="T2" fmla="*/ 0 w 30"/>
                    <a:gd name="T3" fmla="*/ 0 h 90"/>
                    <a:gd name="T4" fmla="*/ 6 w 30"/>
                    <a:gd name="T5" fmla="*/ 6 h 90"/>
                    <a:gd name="T6" fmla="*/ 12 w 30"/>
                    <a:gd name="T7" fmla="*/ 12 h 90"/>
                    <a:gd name="T8" fmla="*/ 12 w 30"/>
                    <a:gd name="T9" fmla="*/ 24 h 90"/>
                    <a:gd name="T10" fmla="*/ 24 w 30"/>
                    <a:gd name="T11" fmla="*/ 60 h 90"/>
                    <a:gd name="T12" fmla="*/ 30 w 30"/>
                    <a:gd name="T13" fmla="*/ 78 h 90"/>
                    <a:gd name="T14" fmla="*/ 30 w 30"/>
                    <a:gd name="T15" fmla="*/ 90 h 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30" h="90">
                      <a:moveTo>
                        <a:pt x="0" y="12"/>
                      </a:moveTo>
                      <a:lnTo>
                        <a:pt x="0" y="0"/>
                      </a:lnTo>
                      <a:lnTo>
                        <a:pt x="6" y="6"/>
                      </a:lnTo>
                      <a:lnTo>
                        <a:pt x="12" y="12"/>
                      </a:lnTo>
                      <a:lnTo>
                        <a:pt x="12" y="24"/>
                      </a:lnTo>
                      <a:lnTo>
                        <a:pt x="24" y="60"/>
                      </a:lnTo>
                      <a:lnTo>
                        <a:pt x="30" y="78"/>
                      </a:lnTo>
                      <a:lnTo>
                        <a:pt x="30" y="90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653" name="Freeform 917"/>
                <p:cNvSpPr>
                  <a:spLocks/>
                </p:cNvSpPr>
                <p:nvPr/>
              </p:nvSpPr>
              <p:spPr bwMode="auto">
                <a:xfrm>
                  <a:off x="2460" y="1950"/>
                  <a:ext cx="36" cy="216"/>
                </a:xfrm>
                <a:custGeom>
                  <a:avLst/>
                  <a:gdLst>
                    <a:gd name="T0" fmla="*/ 0 w 36"/>
                    <a:gd name="T1" fmla="*/ 0 h 216"/>
                    <a:gd name="T2" fmla="*/ 6 w 36"/>
                    <a:gd name="T3" fmla="*/ 24 h 216"/>
                    <a:gd name="T4" fmla="*/ 6 w 36"/>
                    <a:gd name="T5" fmla="*/ 48 h 216"/>
                    <a:gd name="T6" fmla="*/ 18 w 36"/>
                    <a:gd name="T7" fmla="*/ 108 h 216"/>
                    <a:gd name="T8" fmla="*/ 24 w 36"/>
                    <a:gd name="T9" fmla="*/ 168 h 216"/>
                    <a:gd name="T10" fmla="*/ 30 w 36"/>
                    <a:gd name="T11" fmla="*/ 192 h 216"/>
                    <a:gd name="T12" fmla="*/ 36 w 36"/>
                    <a:gd name="T13" fmla="*/ 216 h 2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6" h="216">
                      <a:moveTo>
                        <a:pt x="0" y="0"/>
                      </a:moveTo>
                      <a:lnTo>
                        <a:pt x="6" y="24"/>
                      </a:lnTo>
                      <a:lnTo>
                        <a:pt x="6" y="48"/>
                      </a:lnTo>
                      <a:lnTo>
                        <a:pt x="18" y="108"/>
                      </a:lnTo>
                      <a:lnTo>
                        <a:pt x="24" y="168"/>
                      </a:lnTo>
                      <a:lnTo>
                        <a:pt x="30" y="192"/>
                      </a:lnTo>
                      <a:lnTo>
                        <a:pt x="36" y="216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654" name="Freeform 918"/>
                <p:cNvSpPr>
                  <a:spLocks/>
                </p:cNvSpPr>
                <p:nvPr/>
              </p:nvSpPr>
              <p:spPr bwMode="auto">
                <a:xfrm>
                  <a:off x="2496" y="2166"/>
                  <a:ext cx="36" cy="84"/>
                </a:xfrm>
                <a:custGeom>
                  <a:avLst/>
                  <a:gdLst>
                    <a:gd name="T0" fmla="*/ 0 w 36"/>
                    <a:gd name="T1" fmla="*/ 0 h 84"/>
                    <a:gd name="T2" fmla="*/ 6 w 36"/>
                    <a:gd name="T3" fmla="*/ 30 h 84"/>
                    <a:gd name="T4" fmla="*/ 18 w 36"/>
                    <a:gd name="T5" fmla="*/ 66 h 84"/>
                    <a:gd name="T6" fmla="*/ 24 w 36"/>
                    <a:gd name="T7" fmla="*/ 78 h 84"/>
                    <a:gd name="T8" fmla="*/ 30 w 36"/>
                    <a:gd name="T9" fmla="*/ 84 h 84"/>
                    <a:gd name="T10" fmla="*/ 30 w 36"/>
                    <a:gd name="T11" fmla="*/ 84 h 84"/>
                    <a:gd name="T12" fmla="*/ 36 w 36"/>
                    <a:gd name="T13" fmla="*/ 72 h 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6" h="84">
                      <a:moveTo>
                        <a:pt x="0" y="0"/>
                      </a:moveTo>
                      <a:lnTo>
                        <a:pt x="6" y="30"/>
                      </a:lnTo>
                      <a:lnTo>
                        <a:pt x="18" y="66"/>
                      </a:lnTo>
                      <a:lnTo>
                        <a:pt x="24" y="78"/>
                      </a:lnTo>
                      <a:lnTo>
                        <a:pt x="30" y="84"/>
                      </a:lnTo>
                      <a:lnTo>
                        <a:pt x="30" y="84"/>
                      </a:lnTo>
                      <a:lnTo>
                        <a:pt x="36" y="72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655" name="Freeform 919"/>
                <p:cNvSpPr>
                  <a:spLocks/>
                </p:cNvSpPr>
                <p:nvPr/>
              </p:nvSpPr>
              <p:spPr bwMode="auto">
                <a:xfrm>
                  <a:off x="2532" y="1854"/>
                  <a:ext cx="36" cy="384"/>
                </a:xfrm>
                <a:custGeom>
                  <a:avLst/>
                  <a:gdLst>
                    <a:gd name="T0" fmla="*/ 0 w 36"/>
                    <a:gd name="T1" fmla="*/ 384 h 384"/>
                    <a:gd name="T2" fmla="*/ 0 w 36"/>
                    <a:gd name="T3" fmla="*/ 372 h 384"/>
                    <a:gd name="T4" fmla="*/ 6 w 36"/>
                    <a:gd name="T5" fmla="*/ 354 h 384"/>
                    <a:gd name="T6" fmla="*/ 6 w 36"/>
                    <a:gd name="T7" fmla="*/ 330 h 384"/>
                    <a:gd name="T8" fmla="*/ 6 w 36"/>
                    <a:gd name="T9" fmla="*/ 306 h 384"/>
                    <a:gd name="T10" fmla="*/ 12 w 36"/>
                    <a:gd name="T11" fmla="*/ 246 h 384"/>
                    <a:gd name="T12" fmla="*/ 18 w 36"/>
                    <a:gd name="T13" fmla="*/ 180 h 384"/>
                    <a:gd name="T14" fmla="*/ 24 w 36"/>
                    <a:gd name="T15" fmla="*/ 114 h 384"/>
                    <a:gd name="T16" fmla="*/ 24 w 36"/>
                    <a:gd name="T17" fmla="*/ 60 h 384"/>
                    <a:gd name="T18" fmla="*/ 30 w 36"/>
                    <a:gd name="T19" fmla="*/ 36 h 384"/>
                    <a:gd name="T20" fmla="*/ 30 w 36"/>
                    <a:gd name="T21" fmla="*/ 18 h 384"/>
                    <a:gd name="T22" fmla="*/ 36 w 36"/>
                    <a:gd name="T23" fmla="*/ 6 h 384"/>
                    <a:gd name="T24" fmla="*/ 36 w 36"/>
                    <a:gd name="T25" fmla="*/ 0 h 3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6" h="384">
                      <a:moveTo>
                        <a:pt x="0" y="384"/>
                      </a:moveTo>
                      <a:lnTo>
                        <a:pt x="0" y="372"/>
                      </a:lnTo>
                      <a:lnTo>
                        <a:pt x="6" y="354"/>
                      </a:lnTo>
                      <a:lnTo>
                        <a:pt x="6" y="330"/>
                      </a:lnTo>
                      <a:lnTo>
                        <a:pt x="6" y="306"/>
                      </a:lnTo>
                      <a:lnTo>
                        <a:pt x="12" y="246"/>
                      </a:lnTo>
                      <a:lnTo>
                        <a:pt x="18" y="180"/>
                      </a:lnTo>
                      <a:lnTo>
                        <a:pt x="24" y="114"/>
                      </a:lnTo>
                      <a:lnTo>
                        <a:pt x="24" y="60"/>
                      </a:lnTo>
                      <a:lnTo>
                        <a:pt x="30" y="36"/>
                      </a:lnTo>
                      <a:lnTo>
                        <a:pt x="30" y="18"/>
                      </a:lnTo>
                      <a:lnTo>
                        <a:pt x="36" y="6"/>
                      </a:lnTo>
                      <a:lnTo>
                        <a:pt x="36" y="0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656" name="Freeform 920"/>
                <p:cNvSpPr>
                  <a:spLocks/>
                </p:cNvSpPr>
                <p:nvPr/>
              </p:nvSpPr>
              <p:spPr bwMode="auto">
                <a:xfrm>
                  <a:off x="2568" y="1854"/>
                  <a:ext cx="36" cy="270"/>
                </a:xfrm>
                <a:custGeom>
                  <a:avLst/>
                  <a:gdLst>
                    <a:gd name="T0" fmla="*/ 0 w 36"/>
                    <a:gd name="T1" fmla="*/ 0 h 270"/>
                    <a:gd name="T2" fmla="*/ 0 w 36"/>
                    <a:gd name="T3" fmla="*/ 0 h 270"/>
                    <a:gd name="T4" fmla="*/ 6 w 36"/>
                    <a:gd name="T5" fmla="*/ 6 h 270"/>
                    <a:gd name="T6" fmla="*/ 6 w 36"/>
                    <a:gd name="T7" fmla="*/ 12 h 270"/>
                    <a:gd name="T8" fmla="*/ 12 w 36"/>
                    <a:gd name="T9" fmla="*/ 30 h 270"/>
                    <a:gd name="T10" fmla="*/ 12 w 36"/>
                    <a:gd name="T11" fmla="*/ 66 h 270"/>
                    <a:gd name="T12" fmla="*/ 18 w 36"/>
                    <a:gd name="T13" fmla="*/ 114 h 270"/>
                    <a:gd name="T14" fmla="*/ 24 w 36"/>
                    <a:gd name="T15" fmla="*/ 162 h 270"/>
                    <a:gd name="T16" fmla="*/ 30 w 36"/>
                    <a:gd name="T17" fmla="*/ 210 h 270"/>
                    <a:gd name="T18" fmla="*/ 30 w 36"/>
                    <a:gd name="T19" fmla="*/ 246 h 270"/>
                    <a:gd name="T20" fmla="*/ 36 w 36"/>
                    <a:gd name="T21" fmla="*/ 258 h 270"/>
                    <a:gd name="T22" fmla="*/ 36 w 36"/>
                    <a:gd name="T23" fmla="*/ 270 h 2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36" h="27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6" y="6"/>
                      </a:lnTo>
                      <a:lnTo>
                        <a:pt x="6" y="12"/>
                      </a:lnTo>
                      <a:lnTo>
                        <a:pt x="12" y="30"/>
                      </a:lnTo>
                      <a:lnTo>
                        <a:pt x="12" y="66"/>
                      </a:lnTo>
                      <a:lnTo>
                        <a:pt x="18" y="114"/>
                      </a:lnTo>
                      <a:lnTo>
                        <a:pt x="24" y="162"/>
                      </a:lnTo>
                      <a:lnTo>
                        <a:pt x="30" y="210"/>
                      </a:lnTo>
                      <a:lnTo>
                        <a:pt x="30" y="246"/>
                      </a:lnTo>
                      <a:lnTo>
                        <a:pt x="36" y="258"/>
                      </a:lnTo>
                      <a:lnTo>
                        <a:pt x="36" y="270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657" name="Freeform 921"/>
                <p:cNvSpPr>
                  <a:spLocks/>
                </p:cNvSpPr>
                <p:nvPr/>
              </p:nvSpPr>
              <p:spPr bwMode="auto">
                <a:xfrm>
                  <a:off x="2604" y="2082"/>
                  <a:ext cx="30" cy="42"/>
                </a:xfrm>
                <a:custGeom>
                  <a:avLst/>
                  <a:gdLst>
                    <a:gd name="T0" fmla="*/ 0 w 30"/>
                    <a:gd name="T1" fmla="*/ 42 h 42"/>
                    <a:gd name="T2" fmla="*/ 0 w 30"/>
                    <a:gd name="T3" fmla="*/ 42 h 42"/>
                    <a:gd name="T4" fmla="*/ 6 w 30"/>
                    <a:gd name="T5" fmla="*/ 42 h 42"/>
                    <a:gd name="T6" fmla="*/ 12 w 30"/>
                    <a:gd name="T7" fmla="*/ 24 h 42"/>
                    <a:gd name="T8" fmla="*/ 18 w 30"/>
                    <a:gd name="T9" fmla="*/ 12 h 42"/>
                    <a:gd name="T10" fmla="*/ 24 w 30"/>
                    <a:gd name="T11" fmla="*/ 6 h 42"/>
                    <a:gd name="T12" fmla="*/ 30 w 30"/>
                    <a:gd name="T13" fmla="*/ 0 h 42"/>
                    <a:gd name="T14" fmla="*/ 30 w 30"/>
                    <a:gd name="T15" fmla="*/ 6 h 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30" h="42">
                      <a:moveTo>
                        <a:pt x="0" y="42"/>
                      </a:moveTo>
                      <a:lnTo>
                        <a:pt x="0" y="42"/>
                      </a:lnTo>
                      <a:lnTo>
                        <a:pt x="6" y="42"/>
                      </a:lnTo>
                      <a:lnTo>
                        <a:pt x="12" y="24"/>
                      </a:lnTo>
                      <a:lnTo>
                        <a:pt x="18" y="12"/>
                      </a:lnTo>
                      <a:lnTo>
                        <a:pt x="24" y="6"/>
                      </a:lnTo>
                      <a:lnTo>
                        <a:pt x="30" y="0"/>
                      </a:lnTo>
                      <a:lnTo>
                        <a:pt x="30" y="6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658" name="Freeform 922"/>
                <p:cNvSpPr>
                  <a:spLocks/>
                </p:cNvSpPr>
                <p:nvPr/>
              </p:nvSpPr>
              <p:spPr bwMode="auto">
                <a:xfrm>
                  <a:off x="2634" y="2088"/>
                  <a:ext cx="36" cy="324"/>
                </a:xfrm>
                <a:custGeom>
                  <a:avLst/>
                  <a:gdLst>
                    <a:gd name="T0" fmla="*/ 0 w 36"/>
                    <a:gd name="T1" fmla="*/ 0 h 324"/>
                    <a:gd name="T2" fmla="*/ 6 w 36"/>
                    <a:gd name="T3" fmla="*/ 24 h 324"/>
                    <a:gd name="T4" fmla="*/ 6 w 36"/>
                    <a:gd name="T5" fmla="*/ 60 h 324"/>
                    <a:gd name="T6" fmla="*/ 12 w 36"/>
                    <a:gd name="T7" fmla="*/ 108 h 324"/>
                    <a:gd name="T8" fmla="*/ 18 w 36"/>
                    <a:gd name="T9" fmla="*/ 156 h 324"/>
                    <a:gd name="T10" fmla="*/ 24 w 36"/>
                    <a:gd name="T11" fmla="*/ 204 h 324"/>
                    <a:gd name="T12" fmla="*/ 24 w 36"/>
                    <a:gd name="T13" fmla="*/ 252 h 324"/>
                    <a:gd name="T14" fmla="*/ 30 w 36"/>
                    <a:gd name="T15" fmla="*/ 294 h 324"/>
                    <a:gd name="T16" fmla="*/ 36 w 36"/>
                    <a:gd name="T17" fmla="*/ 324 h 3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6" h="324">
                      <a:moveTo>
                        <a:pt x="0" y="0"/>
                      </a:moveTo>
                      <a:lnTo>
                        <a:pt x="6" y="24"/>
                      </a:lnTo>
                      <a:lnTo>
                        <a:pt x="6" y="60"/>
                      </a:lnTo>
                      <a:lnTo>
                        <a:pt x="12" y="108"/>
                      </a:lnTo>
                      <a:lnTo>
                        <a:pt x="18" y="156"/>
                      </a:lnTo>
                      <a:lnTo>
                        <a:pt x="24" y="204"/>
                      </a:lnTo>
                      <a:lnTo>
                        <a:pt x="24" y="252"/>
                      </a:lnTo>
                      <a:lnTo>
                        <a:pt x="30" y="294"/>
                      </a:lnTo>
                      <a:lnTo>
                        <a:pt x="36" y="324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659" name="Freeform 923"/>
                <p:cNvSpPr>
                  <a:spLocks/>
                </p:cNvSpPr>
                <p:nvPr/>
              </p:nvSpPr>
              <p:spPr bwMode="auto">
                <a:xfrm>
                  <a:off x="2670" y="2412"/>
                  <a:ext cx="36" cy="48"/>
                </a:xfrm>
                <a:custGeom>
                  <a:avLst/>
                  <a:gdLst>
                    <a:gd name="T0" fmla="*/ 0 w 36"/>
                    <a:gd name="T1" fmla="*/ 0 h 48"/>
                    <a:gd name="T2" fmla="*/ 6 w 36"/>
                    <a:gd name="T3" fmla="*/ 18 h 48"/>
                    <a:gd name="T4" fmla="*/ 18 w 36"/>
                    <a:gd name="T5" fmla="*/ 36 h 48"/>
                    <a:gd name="T6" fmla="*/ 30 w 36"/>
                    <a:gd name="T7" fmla="*/ 48 h 48"/>
                    <a:gd name="T8" fmla="*/ 36 w 36"/>
                    <a:gd name="T9" fmla="*/ 48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48">
                      <a:moveTo>
                        <a:pt x="0" y="0"/>
                      </a:moveTo>
                      <a:lnTo>
                        <a:pt x="6" y="18"/>
                      </a:lnTo>
                      <a:lnTo>
                        <a:pt x="18" y="36"/>
                      </a:lnTo>
                      <a:lnTo>
                        <a:pt x="30" y="48"/>
                      </a:lnTo>
                      <a:lnTo>
                        <a:pt x="36" y="48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660" name="Freeform 924"/>
                <p:cNvSpPr>
                  <a:spLocks/>
                </p:cNvSpPr>
                <p:nvPr/>
              </p:nvSpPr>
              <p:spPr bwMode="auto">
                <a:xfrm>
                  <a:off x="2706" y="2328"/>
                  <a:ext cx="36" cy="132"/>
                </a:xfrm>
                <a:custGeom>
                  <a:avLst/>
                  <a:gdLst>
                    <a:gd name="T0" fmla="*/ 0 w 36"/>
                    <a:gd name="T1" fmla="*/ 132 h 132"/>
                    <a:gd name="T2" fmla="*/ 6 w 36"/>
                    <a:gd name="T3" fmla="*/ 114 h 132"/>
                    <a:gd name="T4" fmla="*/ 18 w 36"/>
                    <a:gd name="T5" fmla="*/ 90 h 132"/>
                    <a:gd name="T6" fmla="*/ 30 w 36"/>
                    <a:gd name="T7" fmla="*/ 48 h 132"/>
                    <a:gd name="T8" fmla="*/ 36 w 36"/>
                    <a:gd name="T9" fmla="*/ 0 h 1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32">
                      <a:moveTo>
                        <a:pt x="0" y="132"/>
                      </a:moveTo>
                      <a:lnTo>
                        <a:pt x="6" y="114"/>
                      </a:lnTo>
                      <a:lnTo>
                        <a:pt x="18" y="90"/>
                      </a:lnTo>
                      <a:lnTo>
                        <a:pt x="30" y="48"/>
                      </a:lnTo>
                      <a:lnTo>
                        <a:pt x="36" y="0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661" name="Freeform 925"/>
                <p:cNvSpPr>
                  <a:spLocks/>
                </p:cNvSpPr>
                <p:nvPr/>
              </p:nvSpPr>
              <p:spPr bwMode="auto">
                <a:xfrm>
                  <a:off x="2742" y="1890"/>
                  <a:ext cx="36" cy="438"/>
                </a:xfrm>
                <a:custGeom>
                  <a:avLst/>
                  <a:gdLst>
                    <a:gd name="T0" fmla="*/ 0 w 36"/>
                    <a:gd name="T1" fmla="*/ 438 h 438"/>
                    <a:gd name="T2" fmla="*/ 0 w 36"/>
                    <a:gd name="T3" fmla="*/ 420 h 438"/>
                    <a:gd name="T4" fmla="*/ 6 w 36"/>
                    <a:gd name="T5" fmla="*/ 390 h 438"/>
                    <a:gd name="T6" fmla="*/ 12 w 36"/>
                    <a:gd name="T7" fmla="*/ 330 h 438"/>
                    <a:gd name="T8" fmla="*/ 12 w 36"/>
                    <a:gd name="T9" fmla="*/ 258 h 438"/>
                    <a:gd name="T10" fmla="*/ 18 w 36"/>
                    <a:gd name="T11" fmla="*/ 180 h 438"/>
                    <a:gd name="T12" fmla="*/ 24 w 36"/>
                    <a:gd name="T13" fmla="*/ 114 h 438"/>
                    <a:gd name="T14" fmla="*/ 24 w 36"/>
                    <a:gd name="T15" fmla="*/ 78 h 438"/>
                    <a:gd name="T16" fmla="*/ 30 w 36"/>
                    <a:gd name="T17" fmla="*/ 54 h 438"/>
                    <a:gd name="T18" fmla="*/ 30 w 36"/>
                    <a:gd name="T19" fmla="*/ 30 h 438"/>
                    <a:gd name="T20" fmla="*/ 30 w 36"/>
                    <a:gd name="T21" fmla="*/ 12 h 438"/>
                    <a:gd name="T22" fmla="*/ 36 w 36"/>
                    <a:gd name="T23" fmla="*/ 6 h 438"/>
                    <a:gd name="T24" fmla="*/ 36 w 36"/>
                    <a:gd name="T25" fmla="*/ 0 h 4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6" h="438">
                      <a:moveTo>
                        <a:pt x="0" y="438"/>
                      </a:moveTo>
                      <a:lnTo>
                        <a:pt x="0" y="420"/>
                      </a:lnTo>
                      <a:lnTo>
                        <a:pt x="6" y="390"/>
                      </a:lnTo>
                      <a:lnTo>
                        <a:pt x="12" y="330"/>
                      </a:lnTo>
                      <a:lnTo>
                        <a:pt x="12" y="258"/>
                      </a:lnTo>
                      <a:lnTo>
                        <a:pt x="18" y="180"/>
                      </a:lnTo>
                      <a:lnTo>
                        <a:pt x="24" y="114"/>
                      </a:lnTo>
                      <a:lnTo>
                        <a:pt x="24" y="78"/>
                      </a:lnTo>
                      <a:lnTo>
                        <a:pt x="30" y="54"/>
                      </a:lnTo>
                      <a:lnTo>
                        <a:pt x="30" y="30"/>
                      </a:lnTo>
                      <a:lnTo>
                        <a:pt x="30" y="12"/>
                      </a:lnTo>
                      <a:lnTo>
                        <a:pt x="36" y="6"/>
                      </a:lnTo>
                      <a:lnTo>
                        <a:pt x="36" y="0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662" name="Freeform 926"/>
                <p:cNvSpPr>
                  <a:spLocks/>
                </p:cNvSpPr>
                <p:nvPr/>
              </p:nvSpPr>
              <p:spPr bwMode="auto">
                <a:xfrm>
                  <a:off x="2778" y="1890"/>
                  <a:ext cx="30" cy="462"/>
                </a:xfrm>
                <a:custGeom>
                  <a:avLst/>
                  <a:gdLst>
                    <a:gd name="T0" fmla="*/ 0 w 30"/>
                    <a:gd name="T1" fmla="*/ 0 h 462"/>
                    <a:gd name="T2" fmla="*/ 0 w 30"/>
                    <a:gd name="T3" fmla="*/ 6 h 462"/>
                    <a:gd name="T4" fmla="*/ 6 w 30"/>
                    <a:gd name="T5" fmla="*/ 18 h 462"/>
                    <a:gd name="T6" fmla="*/ 6 w 30"/>
                    <a:gd name="T7" fmla="*/ 36 h 462"/>
                    <a:gd name="T8" fmla="*/ 6 w 30"/>
                    <a:gd name="T9" fmla="*/ 60 h 462"/>
                    <a:gd name="T10" fmla="*/ 12 w 30"/>
                    <a:gd name="T11" fmla="*/ 90 h 462"/>
                    <a:gd name="T12" fmla="*/ 12 w 30"/>
                    <a:gd name="T13" fmla="*/ 126 h 462"/>
                    <a:gd name="T14" fmla="*/ 12 w 30"/>
                    <a:gd name="T15" fmla="*/ 198 h 462"/>
                    <a:gd name="T16" fmla="*/ 18 w 30"/>
                    <a:gd name="T17" fmla="*/ 276 h 462"/>
                    <a:gd name="T18" fmla="*/ 24 w 30"/>
                    <a:gd name="T19" fmla="*/ 354 h 462"/>
                    <a:gd name="T20" fmla="*/ 24 w 30"/>
                    <a:gd name="T21" fmla="*/ 384 h 462"/>
                    <a:gd name="T22" fmla="*/ 24 w 30"/>
                    <a:gd name="T23" fmla="*/ 414 h 462"/>
                    <a:gd name="T24" fmla="*/ 30 w 30"/>
                    <a:gd name="T25" fmla="*/ 444 h 462"/>
                    <a:gd name="T26" fmla="*/ 30 w 30"/>
                    <a:gd name="T27" fmla="*/ 462 h 4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0" h="462">
                      <a:moveTo>
                        <a:pt x="0" y="0"/>
                      </a:moveTo>
                      <a:lnTo>
                        <a:pt x="0" y="6"/>
                      </a:lnTo>
                      <a:lnTo>
                        <a:pt x="6" y="18"/>
                      </a:lnTo>
                      <a:lnTo>
                        <a:pt x="6" y="36"/>
                      </a:lnTo>
                      <a:lnTo>
                        <a:pt x="6" y="60"/>
                      </a:lnTo>
                      <a:lnTo>
                        <a:pt x="12" y="90"/>
                      </a:lnTo>
                      <a:lnTo>
                        <a:pt x="12" y="126"/>
                      </a:lnTo>
                      <a:lnTo>
                        <a:pt x="12" y="198"/>
                      </a:lnTo>
                      <a:lnTo>
                        <a:pt x="18" y="276"/>
                      </a:lnTo>
                      <a:lnTo>
                        <a:pt x="24" y="354"/>
                      </a:lnTo>
                      <a:lnTo>
                        <a:pt x="24" y="384"/>
                      </a:lnTo>
                      <a:lnTo>
                        <a:pt x="24" y="414"/>
                      </a:lnTo>
                      <a:lnTo>
                        <a:pt x="30" y="444"/>
                      </a:lnTo>
                      <a:lnTo>
                        <a:pt x="30" y="462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663" name="Freeform 927"/>
                <p:cNvSpPr>
                  <a:spLocks/>
                </p:cNvSpPr>
                <p:nvPr/>
              </p:nvSpPr>
              <p:spPr bwMode="auto">
                <a:xfrm>
                  <a:off x="2808" y="2352"/>
                  <a:ext cx="36" cy="84"/>
                </a:xfrm>
                <a:custGeom>
                  <a:avLst/>
                  <a:gdLst>
                    <a:gd name="T0" fmla="*/ 0 w 36"/>
                    <a:gd name="T1" fmla="*/ 0 h 84"/>
                    <a:gd name="T2" fmla="*/ 6 w 36"/>
                    <a:gd name="T3" fmla="*/ 30 h 84"/>
                    <a:gd name="T4" fmla="*/ 18 w 36"/>
                    <a:gd name="T5" fmla="*/ 60 h 84"/>
                    <a:gd name="T6" fmla="*/ 30 w 36"/>
                    <a:gd name="T7" fmla="*/ 78 h 84"/>
                    <a:gd name="T8" fmla="*/ 36 w 36"/>
                    <a:gd name="T9" fmla="*/ 84 h 84"/>
                    <a:gd name="T10" fmla="*/ 36 w 36"/>
                    <a:gd name="T11" fmla="*/ 84 h 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6" h="84">
                      <a:moveTo>
                        <a:pt x="0" y="0"/>
                      </a:moveTo>
                      <a:lnTo>
                        <a:pt x="6" y="30"/>
                      </a:lnTo>
                      <a:lnTo>
                        <a:pt x="18" y="60"/>
                      </a:lnTo>
                      <a:lnTo>
                        <a:pt x="30" y="78"/>
                      </a:lnTo>
                      <a:lnTo>
                        <a:pt x="36" y="84"/>
                      </a:lnTo>
                      <a:lnTo>
                        <a:pt x="36" y="84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664" name="Freeform 928"/>
                <p:cNvSpPr>
                  <a:spLocks/>
                </p:cNvSpPr>
                <p:nvPr/>
              </p:nvSpPr>
              <p:spPr bwMode="auto">
                <a:xfrm>
                  <a:off x="2844" y="2274"/>
                  <a:ext cx="36" cy="162"/>
                </a:xfrm>
                <a:custGeom>
                  <a:avLst/>
                  <a:gdLst>
                    <a:gd name="T0" fmla="*/ 0 w 36"/>
                    <a:gd name="T1" fmla="*/ 162 h 162"/>
                    <a:gd name="T2" fmla="*/ 6 w 36"/>
                    <a:gd name="T3" fmla="*/ 156 h 162"/>
                    <a:gd name="T4" fmla="*/ 6 w 36"/>
                    <a:gd name="T5" fmla="*/ 138 h 162"/>
                    <a:gd name="T6" fmla="*/ 12 w 36"/>
                    <a:gd name="T7" fmla="*/ 120 h 162"/>
                    <a:gd name="T8" fmla="*/ 18 w 36"/>
                    <a:gd name="T9" fmla="*/ 96 h 162"/>
                    <a:gd name="T10" fmla="*/ 24 w 36"/>
                    <a:gd name="T11" fmla="*/ 48 h 162"/>
                    <a:gd name="T12" fmla="*/ 36 w 36"/>
                    <a:gd name="T13" fmla="*/ 0 h 1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6" h="162">
                      <a:moveTo>
                        <a:pt x="0" y="162"/>
                      </a:moveTo>
                      <a:lnTo>
                        <a:pt x="6" y="156"/>
                      </a:lnTo>
                      <a:lnTo>
                        <a:pt x="6" y="138"/>
                      </a:lnTo>
                      <a:lnTo>
                        <a:pt x="12" y="120"/>
                      </a:lnTo>
                      <a:lnTo>
                        <a:pt x="18" y="96"/>
                      </a:lnTo>
                      <a:lnTo>
                        <a:pt x="24" y="48"/>
                      </a:lnTo>
                      <a:lnTo>
                        <a:pt x="36" y="0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665" name="Freeform 929"/>
                <p:cNvSpPr>
                  <a:spLocks/>
                </p:cNvSpPr>
                <p:nvPr/>
              </p:nvSpPr>
              <p:spPr bwMode="auto">
                <a:xfrm>
                  <a:off x="2880" y="2088"/>
                  <a:ext cx="36" cy="186"/>
                </a:xfrm>
                <a:custGeom>
                  <a:avLst/>
                  <a:gdLst>
                    <a:gd name="T0" fmla="*/ 0 w 36"/>
                    <a:gd name="T1" fmla="*/ 186 h 186"/>
                    <a:gd name="T2" fmla="*/ 6 w 36"/>
                    <a:gd name="T3" fmla="*/ 138 h 186"/>
                    <a:gd name="T4" fmla="*/ 18 w 36"/>
                    <a:gd name="T5" fmla="*/ 84 h 186"/>
                    <a:gd name="T6" fmla="*/ 24 w 36"/>
                    <a:gd name="T7" fmla="*/ 36 h 186"/>
                    <a:gd name="T8" fmla="*/ 30 w 36"/>
                    <a:gd name="T9" fmla="*/ 18 h 186"/>
                    <a:gd name="T10" fmla="*/ 36 w 36"/>
                    <a:gd name="T11" fmla="*/ 0 h 1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6" h="186">
                      <a:moveTo>
                        <a:pt x="0" y="186"/>
                      </a:moveTo>
                      <a:lnTo>
                        <a:pt x="6" y="138"/>
                      </a:lnTo>
                      <a:lnTo>
                        <a:pt x="18" y="84"/>
                      </a:lnTo>
                      <a:lnTo>
                        <a:pt x="24" y="36"/>
                      </a:lnTo>
                      <a:lnTo>
                        <a:pt x="30" y="18"/>
                      </a:lnTo>
                      <a:lnTo>
                        <a:pt x="36" y="0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666" name="Freeform 930"/>
                <p:cNvSpPr>
                  <a:spLocks/>
                </p:cNvSpPr>
                <p:nvPr/>
              </p:nvSpPr>
              <p:spPr bwMode="auto">
                <a:xfrm>
                  <a:off x="2916" y="2052"/>
                  <a:ext cx="36" cy="36"/>
                </a:xfrm>
                <a:custGeom>
                  <a:avLst/>
                  <a:gdLst>
                    <a:gd name="T0" fmla="*/ 0 w 36"/>
                    <a:gd name="T1" fmla="*/ 36 h 36"/>
                    <a:gd name="T2" fmla="*/ 6 w 36"/>
                    <a:gd name="T3" fmla="*/ 18 h 36"/>
                    <a:gd name="T4" fmla="*/ 18 w 36"/>
                    <a:gd name="T5" fmla="*/ 12 h 36"/>
                    <a:gd name="T6" fmla="*/ 30 w 36"/>
                    <a:gd name="T7" fmla="*/ 6 h 36"/>
                    <a:gd name="T8" fmla="*/ 36 w 36"/>
                    <a:gd name="T9" fmla="*/ 0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36">
                      <a:moveTo>
                        <a:pt x="0" y="36"/>
                      </a:moveTo>
                      <a:lnTo>
                        <a:pt x="6" y="18"/>
                      </a:lnTo>
                      <a:lnTo>
                        <a:pt x="18" y="12"/>
                      </a:lnTo>
                      <a:lnTo>
                        <a:pt x="30" y="6"/>
                      </a:lnTo>
                      <a:lnTo>
                        <a:pt x="36" y="0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667" name="Freeform 931"/>
                <p:cNvSpPr>
                  <a:spLocks/>
                </p:cNvSpPr>
                <p:nvPr/>
              </p:nvSpPr>
              <p:spPr bwMode="auto">
                <a:xfrm>
                  <a:off x="2952" y="2052"/>
                  <a:ext cx="30" cy="18"/>
                </a:xfrm>
                <a:custGeom>
                  <a:avLst/>
                  <a:gdLst>
                    <a:gd name="T0" fmla="*/ 0 w 30"/>
                    <a:gd name="T1" fmla="*/ 0 h 18"/>
                    <a:gd name="T2" fmla="*/ 6 w 30"/>
                    <a:gd name="T3" fmla="*/ 0 h 18"/>
                    <a:gd name="T4" fmla="*/ 12 w 30"/>
                    <a:gd name="T5" fmla="*/ 0 h 18"/>
                    <a:gd name="T6" fmla="*/ 24 w 30"/>
                    <a:gd name="T7" fmla="*/ 6 h 18"/>
                    <a:gd name="T8" fmla="*/ 30 w 30"/>
                    <a:gd name="T9" fmla="*/ 18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0" h="18">
                      <a:moveTo>
                        <a:pt x="0" y="0"/>
                      </a:move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24" y="6"/>
                      </a:lnTo>
                      <a:lnTo>
                        <a:pt x="30" y="18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668" name="Freeform 932"/>
                <p:cNvSpPr>
                  <a:spLocks/>
                </p:cNvSpPr>
                <p:nvPr/>
              </p:nvSpPr>
              <p:spPr bwMode="auto">
                <a:xfrm>
                  <a:off x="2982" y="2070"/>
                  <a:ext cx="36" cy="336"/>
                </a:xfrm>
                <a:custGeom>
                  <a:avLst/>
                  <a:gdLst>
                    <a:gd name="T0" fmla="*/ 0 w 36"/>
                    <a:gd name="T1" fmla="*/ 0 h 336"/>
                    <a:gd name="T2" fmla="*/ 6 w 36"/>
                    <a:gd name="T3" fmla="*/ 30 h 336"/>
                    <a:gd name="T4" fmla="*/ 6 w 36"/>
                    <a:gd name="T5" fmla="*/ 72 h 336"/>
                    <a:gd name="T6" fmla="*/ 12 w 36"/>
                    <a:gd name="T7" fmla="*/ 120 h 336"/>
                    <a:gd name="T8" fmla="*/ 18 w 36"/>
                    <a:gd name="T9" fmla="*/ 174 h 336"/>
                    <a:gd name="T10" fmla="*/ 24 w 36"/>
                    <a:gd name="T11" fmla="*/ 228 h 336"/>
                    <a:gd name="T12" fmla="*/ 24 w 36"/>
                    <a:gd name="T13" fmla="*/ 270 h 336"/>
                    <a:gd name="T14" fmla="*/ 30 w 36"/>
                    <a:gd name="T15" fmla="*/ 312 h 336"/>
                    <a:gd name="T16" fmla="*/ 36 w 36"/>
                    <a:gd name="T17" fmla="*/ 336 h 3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6" h="336">
                      <a:moveTo>
                        <a:pt x="0" y="0"/>
                      </a:moveTo>
                      <a:lnTo>
                        <a:pt x="6" y="30"/>
                      </a:lnTo>
                      <a:lnTo>
                        <a:pt x="6" y="72"/>
                      </a:lnTo>
                      <a:lnTo>
                        <a:pt x="12" y="120"/>
                      </a:lnTo>
                      <a:lnTo>
                        <a:pt x="18" y="174"/>
                      </a:lnTo>
                      <a:lnTo>
                        <a:pt x="24" y="228"/>
                      </a:lnTo>
                      <a:lnTo>
                        <a:pt x="24" y="270"/>
                      </a:lnTo>
                      <a:lnTo>
                        <a:pt x="30" y="312"/>
                      </a:lnTo>
                      <a:lnTo>
                        <a:pt x="36" y="336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669" name="Freeform 933"/>
                <p:cNvSpPr>
                  <a:spLocks/>
                </p:cNvSpPr>
                <p:nvPr/>
              </p:nvSpPr>
              <p:spPr bwMode="auto">
                <a:xfrm>
                  <a:off x="3018" y="2340"/>
                  <a:ext cx="36" cy="72"/>
                </a:xfrm>
                <a:custGeom>
                  <a:avLst/>
                  <a:gdLst>
                    <a:gd name="T0" fmla="*/ 0 w 36"/>
                    <a:gd name="T1" fmla="*/ 66 h 72"/>
                    <a:gd name="T2" fmla="*/ 6 w 36"/>
                    <a:gd name="T3" fmla="*/ 72 h 72"/>
                    <a:gd name="T4" fmla="*/ 6 w 36"/>
                    <a:gd name="T5" fmla="*/ 72 h 72"/>
                    <a:gd name="T6" fmla="*/ 12 w 36"/>
                    <a:gd name="T7" fmla="*/ 66 h 72"/>
                    <a:gd name="T8" fmla="*/ 18 w 36"/>
                    <a:gd name="T9" fmla="*/ 54 h 72"/>
                    <a:gd name="T10" fmla="*/ 30 w 36"/>
                    <a:gd name="T11" fmla="*/ 30 h 72"/>
                    <a:gd name="T12" fmla="*/ 36 w 36"/>
                    <a:gd name="T13" fmla="*/ 0 h 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6" h="72">
                      <a:moveTo>
                        <a:pt x="0" y="66"/>
                      </a:moveTo>
                      <a:lnTo>
                        <a:pt x="6" y="72"/>
                      </a:lnTo>
                      <a:lnTo>
                        <a:pt x="6" y="72"/>
                      </a:lnTo>
                      <a:lnTo>
                        <a:pt x="12" y="66"/>
                      </a:lnTo>
                      <a:lnTo>
                        <a:pt x="18" y="54"/>
                      </a:lnTo>
                      <a:lnTo>
                        <a:pt x="30" y="30"/>
                      </a:lnTo>
                      <a:lnTo>
                        <a:pt x="36" y="0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670" name="Freeform 934"/>
                <p:cNvSpPr>
                  <a:spLocks/>
                </p:cNvSpPr>
                <p:nvPr/>
              </p:nvSpPr>
              <p:spPr bwMode="auto">
                <a:xfrm>
                  <a:off x="3054" y="1968"/>
                  <a:ext cx="36" cy="372"/>
                </a:xfrm>
                <a:custGeom>
                  <a:avLst/>
                  <a:gdLst>
                    <a:gd name="T0" fmla="*/ 0 w 36"/>
                    <a:gd name="T1" fmla="*/ 372 h 372"/>
                    <a:gd name="T2" fmla="*/ 0 w 36"/>
                    <a:gd name="T3" fmla="*/ 354 h 372"/>
                    <a:gd name="T4" fmla="*/ 6 w 36"/>
                    <a:gd name="T5" fmla="*/ 336 h 372"/>
                    <a:gd name="T6" fmla="*/ 6 w 36"/>
                    <a:gd name="T7" fmla="*/ 282 h 372"/>
                    <a:gd name="T8" fmla="*/ 12 w 36"/>
                    <a:gd name="T9" fmla="*/ 222 h 372"/>
                    <a:gd name="T10" fmla="*/ 18 w 36"/>
                    <a:gd name="T11" fmla="*/ 156 h 372"/>
                    <a:gd name="T12" fmla="*/ 24 w 36"/>
                    <a:gd name="T13" fmla="*/ 96 h 372"/>
                    <a:gd name="T14" fmla="*/ 24 w 36"/>
                    <a:gd name="T15" fmla="*/ 48 h 372"/>
                    <a:gd name="T16" fmla="*/ 30 w 36"/>
                    <a:gd name="T17" fmla="*/ 30 h 372"/>
                    <a:gd name="T18" fmla="*/ 30 w 36"/>
                    <a:gd name="T19" fmla="*/ 12 h 372"/>
                    <a:gd name="T20" fmla="*/ 36 w 36"/>
                    <a:gd name="T21" fmla="*/ 6 h 372"/>
                    <a:gd name="T22" fmla="*/ 36 w 36"/>
                    <a:gd name="T23" fmla="*/ 0 h 3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36" h="372">
                      <a:moveTo>
                        <a:pt x="0" y="372"/>
                      </a:moveTo>
                      <a:lnTo>
                        <a:pt x="0" y="354"/>
                      </a:lnTo>
                      <a:lnTo>
                        <a:pt x="6" y="336"/>
                      </a:lnTo>
                      <a:lnTo>
                        <a:pt x="6" y="282"/>
                      </a:lnTo>
                      <a:lnTo>
                        <a:pt x="12" y="222"/>
                      </a:lnTo>
                      <a:lnTo>
                        <a:pt x="18" y="156"/>
                      </a:lnTo>
                      <a:lnTo>
                        <a:pt x="24" y="96"/>
                      </a:lnTo>
                      <a:lnTo>
                        <a:pt x="24" y="48"/>
                      </a:lnTo>
                      <a:lnTo>
                        <a:pt x="30" y="30"/>
                      </a:lnTo>
                      <a:lnTo>
                        <a:pt x="30" y="12"/>
                      </a:lnTo>
                      <a:lnTo>
                        <a:pt x="36" y="6"/>
                      </a:lnTo>
                      <a:lnTo>
                        <a:pt x="36" y="0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671" name="Freeform 935"/>
                <p:cNvSpPr>
                  <a:spLocks/>
                </p:cNvSpPr>
                <p:nvPr/>
              </p:nvSpPr>
              <p:spPr bwMode="auto">
                <a:xfrm>
                  <a:off x="3090" y="1968"/>
                  <a:ext cx="36" cy="372"/>
                </a:xfrm>
                <a:custGeom>
                  <a:avLst/>
                  <a:gdLst>
                    <a:gd name="T0" fmla="*/ 0 w 36"/>
                    <a:gd name="T1" fmla="*/ 0 h 372"/>
                    <a:gd name="T2" fmla="*/ 0 w 36"/>
                    <a:gd name="T3" fmla="*/ 6 h 372"/>
                    <a:gd name="T4" fmla="*/ 6 w 36"/>
                    <a:gd name="T5" fmla="*/ 12 h 372"/>
                    <a:gd name="T6" fmla="*/ 6 w 36"/>
                    <a:gd name="T7" fmla="*/ 30 h 372"/>
                    <a:gd name="T8" fmla="*/ 12 w 36"/>
                    <a:gd name="T9" fmla="*/ 48 h 372"/>
                    <a:gd name="T10" fmla="*/ 12 w 36"/>
                    <a:gd name="T11" fmla="*/ 96 h 372"/>
                    <a:gd name="T12" fmla="*/ 18 w 36"/>
                    <a:gd name="T13" fmla="*/ 156 h 372"/>
                    <a:gd name="T14" fmla="*/ 24 w 36"/>
                    <a:gd name="T15" fmla="*/ 222 h 372"/>
                    <a:gd name="T16" fmla="*/ 30 w 36"/>
                    <a:gd name="T17" fmla="*/ 282 h 372"/>
                    <a:gd name="T18" fmla="*/ 30 w 36"/>
                    <a:gd name="T19" fmla="*/ 336 h 372"/>
                    <a:gd name="T20" fmla="*/ 36 w 36"/>
                    <a:gd name="T21" fmla="*/ 354 h 372"/>
                    <a:gd name="T22" fmla="*/ 36 w 36"/>
                    <a:gd name="T23" fmla="*/ 372 h 3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36" h="372">
                      <a:moveTo>
                        <a:pt x="0" y="0"/>
                      </a:moveTo>
                      <a:lnTo>
                        <a:pt x="0" y="6"/>
                      </a:lnTo>
                      <a:lnTo>
                        <a:pt x="6" y="12"/>
                      </a:lnTo>
                      <a:lnTo>
                        <a:pt x="6" y="30"/>
                      </a:lnTo>
                      <a:lnTo>
                        <a:pt x="12" y="48"/>
                      </a:lnTo>
                      <a:lnTo>
                        <a:pt x="12" y="96"/>
                      </a:lnTo>
                      <a:lnTo>
                        <a:pt x="18" y="156"/>
                      </a:lnTo>
                      <a:lnTo>
                        <a:pt x="24" y="222"/>
                      </a:lnTo>
                      <a:lnTo>
                        <a:pt x="30" y="282"/>
                      </a:lnTo>
                      <a:lnTo>
                        <a:pt x="30" y="336"/>
                      </a:lnTo>
                      <a:lnTo>
                        <a:pt x="36" y="354"/>
                      </a:lnTo>
                      <a:lnTo>
                        <a:pt x="36" y="372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672" name="Freeform 936"/>
                <p:cNvSpPr>
                  <a:spLocks/>
                </p:cNvSpPr>
                <p:nvPr/>
              </p:nvSpPr>
              <p:spPr bwMode="auto">
                <a:xfrm>
                  <a:off x="3126" y="2340"/>
                  <a:ext cx="30" cy="114"/>
                </a:xfrm>
                <a:custGeom>
                  <a:avLst/>
                  <a:gdLst>
                    <a:gd name="T0" fmla="*/ 0 w 30"/>
                    <a:gd name="T1" fmla="*/ 0 h 114"/>
                    <a:gd name="T2" fmla="*/ 6 w 30"/>
                    <a:gd name="T3" fmla="*/ 42 h 114"/>
                    <a:gd name="T4" fmla="*/ 12 w 30"/>
                    <a:gd name="T5" fmla="*/ 66 h 114"/>
                    <a:gd name="T6" fmla="*/ 12 w 30"/>
                    <a:gd name="T7" fmla="*/ 90 h 114"/>
                    <a:gd name="T8" fmla="*/ 18 w 30"/>
                    <a:gd name="T9" fmla="*/ 102 h 114"/>
                    <a:gd name="T10" fmla="*/ 24 w 30"/>
                    <a:gd name="T11" fmla="*/ 114 h 114"/>
                    <a:gd name="T12" fmla="*/ 24 w 30"/>
                    <a:gd name="T13" fmla="*/ 114 h 114"/>
                    <a:gd name="T14" fmla="*/ 30 w 30"/>
                    <a:gd name="T15" fmla="*/ 102 h 1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30" h="114">
                      <a:moveTo>
                        <a:pt x="0" y="0"/>
                      </a:moveTo>
                      <a:lnTo>
                        <a:pt x="6" y="42"/>
                      </a:lnTo>
                      <a:lnTo>
                        <a:pt x="12" y="66"/>
                      </a:lnTo>
                      <a:lnTo>
                        <a:pt x="12" y="90"/>
                      </a:lnTo>
                      <a:lnTo>
                        <a:pt x="18" y="102"/>
                      </a:lnTo>
                      <a:lnTo>
                        <a:pt x="24" y="114"/>
                      </a:lnTo>
                      <a:lnTo>
                        <a:pt x="24" y="114"/>
                      </a:lnTo>
                      <a:lnTo>
                        <a:pt x="30" y="102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673" name="Freeform 937"/>
                <p:cNvSpPr>
                  <a:spLocks/>
                </p:cNvSpPr>
                <p:nvPr/>
              </p:nvSpPr>
              <p:spPr bwMode="auto">
                <a:xfrm>
                  <a:off x="3156" y="1944"/>
                  <a:ext cx="36" cy="498"/>
                </a:xfrm>
                <a:custGeom>
                  <a:avLst/>
                  <a:gdLst>
                    <a:gd name="T0" fmla="*/ 0 w 36"/>
                    <a:gd name="T1" fmla="*/ 498 h 498"/>
                    <a:gd name="T2" fmla="*/ 0 w 36"/>
                    <a:gd name="T3" fmla="*/ 480 h 498"/>
                    <a:gd name="T4" fmla="*/ 6 w 36"/>
                    <a:gd name="T5" fmla="*/ 462 h 498"/>
                    <a:gd name="T6" fmla="*/ 6 w 36"/>
                    <a:gd name="T7" fmla="*/ 432 h 498"/>
                    <a:gd name="T8" fmla="*/ 6 w 36"/>
                    <a:gd name="T9" fmla="*/ 402 h 498"/>
                    <a:gd name="T10" fmla="*/ 12 w 36"/>
                    <a:gd name="T11" fmla="*/ 330 h 498"/>
                    <a:gd name="T12" fmla="*/ 18 w 36"/>
                    <a:gd name="T13" fmla="*/ 246 h 498"/>
                    <a:gd name="T14" fmla="*/ 24 w 36"/>
                    <a:gd name="T15" fmla="*/ 168 h 498"/>
                    <a:gd name="T16" fmla="*/ 24 w 36"/>
                    <a:gd name="T17" fmla="*/ 96 h 498"/>
                    <a:gd name="T18" fmla="*/ 30 w 36"/>
                    <a:gd name="T19" fmla="*/ 60 h 498"/>
                    <a:gd name="T20" fmla="*/ 30 w 36"/>
                    <a:gd name="T21" fmla="*/ 36 h 498"/>
                    <a:gd name="T22" fmla="*/ 36 w 36"/>
                    <a:gd name="T23" fmla="*/ 12 h 498"/>
                    <a:gd name="T24" fmla="*/ 36 w 36"/>
                    <a:gd name="T25" fmla="*/ 0 h 4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6" h="498">
                      <a:moveTo>
                        <a:pt x="0" y="498"/>
                      </a:moveTo>
                      <a:lnTo>
                        <a:pt x="0" y="480"/>
                      </a:lnTo>
                      <a:lnTo>
                        <a:pt x="6" y="462"/>
                      </a:lnTo>
                      <a:lnTo>
                        <a:pt x="6" y="432"/>
                      </a:lnTo>
                      <a:lnTo>
                        <a:pt x="6" y="402"/>
                      </a:lnTo>
                      <a:lnTo>
                        <a:pt x="12" y="330"/>
                      </a:lnTo>
                      <a:lnTo>
                        <a:pt x="18" y="246"/>
                      </a:lnTo>
                      <a:lnTo>
                        <a:pt x="24" y="168"/>
                      </a:lnTo>
                      <a:lnTo>
                        <a:pt x="24" y="96"/>
                      </a:lnTo>
                      <a:lnTo>
                        <a:pt x="30" y="60"/>
                      </a:lnTo>
                      <a:lnTo>
                        <a:pt x="30" y="36"/>
                      </a:lnTo>
                      <a:lnTo>
                        <a:pt x="36" y="12"/>
                      </a:lnTo>
                      <a:lnTo>
                        <a:pt x="36" y="0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674" name="Freeform 938"/>
                <p:cNvSpPr>
                  <a:spLocks/>
                </p:cNvSpPr>
                <p:nvPr/>
              </p:nvSpPr>
              <p:spPr bwMode="auto">
                <a:xfrm>
                  <a:off x="3192" y="1932"/>
                  <a:ext cx="36" cy="144"/>
                </a:xfrm>
                <a:custGeom>
                  <a:avLst/>
                  <a:gdLst>
                    <a:gd name="T0" fmla="*/ 0 w 36"/>
                    <a:gd name="T1" fmla="*/ 12 h 144"/>
                    <a:gd name="T2" fmla="*/ 0 w 36"/>
                    <a:gd name="T3" fmla="*/ 6 h 144"/>
                    <a:gd name="T4" fmla="*/ 6 w 36"/>
                    <a:gd name="T5" fmla="*/ 0 h 144"/>
                    <a:gd name="T6" fmla="*/ 6 w 36"/>
                    <a:gd name="T7" fmla="*/ 0 h 144"/>
                    <a:gd name="T8" fmla="*/ 6 w 36"/>
                    <a:gd name="T9" fmla="*/ 6 h 144"/>
                    <a:gd name="T10" fmla="*/ 12 w 36"/>
                    <a:gd name="T11" fmla="*/ 24 h 144"/>
                    <a:gd name="T12" fmla="*/ 18 w 36"/>
                    <a:gd name="T13" fmla="*/ 54 h 144"/>
                    <a:gd name="T14" fmla="*/ 24 w 36"/>
                    <a:gd name="T15" fmla="*/ 84 h 144"/>
                    <a:gd name="T16" fmla="*/ 24 w 36"/>
                    <a:gd name="T17" fmla="*/ 114 h 144"/>
                    <a:gd name="T18" fmla="*/ 30 w 36"/>
                    <a:gd name="T19" fmla="*/ 132 h 144"/>
                    <a:gd name="T20" fmla="*/ 36 w 36"/>
                    <a:gd name="T21" fmla="*/ 144 h 1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36" h="144">
                      <a:moveTo>
                        <a:pt x="0" y="12"/>
                      </a:moveTo>
                      <a:lnTo>
                        <a:pt x="0" y="6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6" y="6"/>
                      </a:lnTo>
                      <a:lnTo>
                        <a:pt x="12" y="24"/>
                      </a:lnTo>
                      <a:lnTo>
                        <a:pt x="18" y="54"/>
                      </a:lnTo>
                      <a:lnTo>
                        <a:pt x="24" y="84"/>
                      </a:lnTo>
                      <a:lnTo>
                        <a:pt x="24" y="114"/>
                      </a:lnTo>
                      <a:lnTo>
                        <a:pt x="30" y="132"/>
                      </a:lnTo>
                      <a:lnTo>
                        <a:pt x="36" y="144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675" name="Freeform 939"/>
                <p:cNvSpPr>
                  <a:spLocks/>
                </p:cNvSpPr>
                <p:nvPr/>
              </p:nvSpPr>
              <p:spPr bwMode="auto">
                <a:xfrm>
                  <a:off x="3228" y="1968"/>
                  <a:ext cx="36" cy="108"/>
                </a:xfrm>
                <a:custGeom>
                  <a:avLst/>
                  <a:gdLst>
                    <a:gd name="T0" fmla="*/ 0 w 36"/>
                    <a:gd name="T1" fmla="*/ 108 h 108"/>
                    <a:gd name="T2" fmla="*/ 6 w 36"/>
                    <a:gd name="T3" fmla="*/ 102 h 108"/>
                    <a:gd name="T4" fmla="*/ 6 w 36"/>
                    <a:gd name="T5" fmla="*/ 90 h 108"/>
                    <a:gd name="T6" fmla="*/ 12 w 36"/>
                    <a:gd name="T7" fmla="*/ 66 h 108"/>
                    <a:gd name="T8" fmla="*/ 18 w 36"/>
                    <a:gd name="T9" fmla="*/ 42 h 108"/>
                    <a:gd name="T10" fmla="*/ 24 w 36"/>
                    <a:gd name="T11" fmla="*/ 24 h 108"/>
                    <a:gd name="T12" fmla="*/ 30 w 36"/>
                    <a:gd name="T13" fmla="*/ 6 h 108"/>
                    <a:gd name="T14" fmla="*/ 30 w 36"/>
                    <a:gd name="T15" fmla="*/ 0 h 108"/>
                    <a:gd name="T16" fmla="*/ 36 w 36"/>
                    <a:gd name="T17" fmla="*/ 6 h 108"/>
                    <a:gd name="T18" fmla="*/ 36 w 36"/>
                    <a:gd name="T19" fmla="*/ 12 h 1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6" h="108">
                      <a:moveTo>
                        <a:pt x="0" y="108"/>
                      </a:moveTo>
                      <a:lnTo>
                        <a:pt x="6" y="102"/>
                      </a:lnTo>
                      <a:lnTo>
                        <a:pt x="6" y="90"/>
                      </a:lnTo>
                      <a:lnTo>
                        <a:pt x="12" y="66"/>
                      </a:lnTo>
                      <a:lnTo>
                        <a:pt x="18" y="42"/>
                      </a:lnTo>
                      <a:lnTo>
                        <a:pt x="24" y="24"/>
                      </a:lnTo>
                      <a:lnTo>
                        <a:pt x="30" y="6"/>
                      </a:lnTo>
                      <a:lnTo>
                        <a:pt x="30" y="0"/>
                      </a:lnTo>
                      <a:lnTo>
                        <a:pt x="36" y="6"/>
                      </a:lnTo>
                      <a:lnTo>
                        <a:pt x="36" y="12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676" name="Freeform 940"/>
                <p:cNvSpPr>
                  <a:spLocks/>
                </p:cNvSpPr>
                <p:nvPr/>
              </p:nvSpPr>
              <p:spPr bwMode="auto">
                <a:xfrm>
                  <a:off x="3264" y="1980"/>
                  <a:ext cx="36" cy="528"/>
                </a:xfrm>
                <a:custGeom>
                  <a:avLst/>
                  <a:gdLst>
                    <a:gd name="T0" fmla="*/ 0 w 36"/>
                    <a:gd name="T1" fmla="*/ 0 h 528"/>
                    <a:gd name="T2" fmla="*/ 0 w 36"/>
                    <a:gd name="T3" fmla="*/ 18 h 528"/>
                    <a:gd name="T4" fmla="*/ 6 w 36"/>
                    <a:gd name="T5" fmla="*/ 42 h 528"/>
                    <a:gd name="T6" fmla="*/ 6 w 36"/>
                    <a:gd name="T7" fmla="*/ 66 h 528"/>
                    <a:gd name="T8" fmla="*/ 12 w 36"/>
                    <a:gd name="T9" fmla="*/ 102 h 528"/>
                    <a:gd name="T10" fmla="*/ 12 w 36"/>
                    <a:gd name="T11" fmla="*/ 174 h 528"/>
                    <a:gd name="T12" fmla="*/ 18 w 36"/>
                    <a:gd name="T13" fmla="*/ 258 h 528"/>
                    <a:gd name="T14" fmla="*/ 24 w 36"/>
                    <a:gd name="T15" fmla="*/ 342 h 528"/>
                    <a:gd name="T16" fmla="*/ 30 w 36"/>
                    <a:gd name="T17" fmla="*/ 420 h 528"/>
                    <a:gd name="T18" fmla="*/ 30 w 36"/>
                    <a:gd name="T19" fmla="*/ 456 h 528"/>
                    <a:gd name="T20" fmla="*/ 30 w 36"/>
                    <a:gd name="T21" fmla="*/ 486 h 528"/>
                    <a:gd name="T22" fmla="*/ 36 w 36"/>
                    <a:gd name="T23" fmla="*/ 510 h 528"/>
                    <a:gd name="T24" fmla="*/ 36 w 36"/>
                    <a:gd name="T25" fmla="*/ 528 h 5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6" h="528">
                      <a:moveTo>
                        <a:pt x="0" y="0"/>
                      </a:moveTo>
                      <a:lnTo>
                        <a:pt x="0" y="18"/>
                      </a:lnTo>
                      <a:lnTo>
                        <a:pt x="6" y="42"/>
                      </a:lnTo>
                      <a:lnTo>
                        <a:pt x="6" y="66"/>
                      </a:lnTo>
                      <a:lnTo>
                        <a:pt x="12" y="102"/>
                      </a:lnTo>
                      <a:lnTo>
                        <a:pt x="12" y="174"/>
                      </a:lnTo>
                      <a:lnTo>
                        <a:pt x="18" y="258"/>
                      </a:lnTo>
                      <a:lnTo>
                        <a:pt x="24" y="342"/>
                      </a:lnTo>
                      <a:lnTo>
                        <a:pt x="30" y="420"/>
                      </a:lnTo>
                      <a:lnTo>
                        <a:pt x="30" y="456"/>
                      </a:lnTo>
                      <a:lnTo>
                        <a:pt x="30" y="486"/>
                      </a:lnTo>
                      <a:lnTo>
                        <a:pt x="36" y="510"/>
                      </a:lnTo>
                      <a:lnTo>
                        <a:pt x="36" y="528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677" name="Freeform 941"/>
                <p:cNvSpPr>
                  <a:spLocks/>
                </p:cNvSpPr>
                <p:nvPr/>
              </p:nvSpPr>
              <p:spPr bwMode="auto">
                <a:xfrm>
                  <a:off x="3300" y="2490"/>
                  <a:ext cx="30" cy="24"/>
                </a:xfrm>
                <a:custGeom>
                  <a:avLst/>
                  <a:gdLst>
                    <a:gd name="T0" fmla="*/ 0 w 30"/>
                    <a:gd name="T1" fmla="*/ 18 h 24"/>
                    <a:gd name="T2" fmla="*/ 6 w 30"/>
                    <a:gd name="T3" fmla="*/ 24 h 24"/>
                    <a:gd name="T4" fmla="*/ 12 w 30"/>
                    <a:gd name="T5" fmla="*/ 24 h 24"/>
                    <a:gd name="T6" fmla="*/ 24 w 30"/>
                    <a:gd name="T7" fmla="*/ 12 h 24"/>
                    <a:gd name="T8" fmla="*/ 30 w 30"/>
                    <a:gd name="T9" fmla="*/ 0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0" h="24">
                      <a:moveTo>
                        <a:pt x="0" y="18"/>
                      </a:moveTo>
                      <a:lnTo>
                        <a:pt x="6" y="24"/>
                      </a:lnTo>
                      <a:lnTo>
                        <a:pt x="12" y="24"/>
                      </a:lnTo>
                      <a:lnTo>
                        <a:pt x="24" y="12"/>
                      </a:lnTo>
                      <a:lnTo>
                        <a:pt x="30" y="0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678" name="Freeform 942"/>
                <p:cNvSpPr>
                  <a:spLocks/>
                </p:cNvSpPr>
                <p:nvPr/>
              </p:nvSpPr>
              <p:spPr bwMode="auto">
                <a:xfrm>
                  <a:off x="3330" y="2016"/>
                  <a:ext cx="36" cy="474"/>
                </a:xfrm>
                <a:custGeom>
                  <a:avLst/>
                  <a:gdLst>
                    <a:gd name="T0" fmla="*/ 0 w 36"/>
                    <a:gd name="T1" fmla="*/ 474 h 474"/>
                    <a:gd name="T2" fmla="*/ 0 w 36"/>
                    <a:gd name="T3" fmla="*/ 456 h 474"/>
                    <a:gd name="T4" fmla="*/ 6 w 36"/>
                    <a:gd name="T5" fmla="*/ 432 h 474"/>
                    <a:gd name="T6" fmla="*/ 6 w 36"/>
                    <a:gd name="T7" fmla="*/ 402 h 474"/>
                    <a:gd name="T8" fmla="*/ 6 w 36"/>
                    <a:gd name="T9" fmla="*/ 366 h 474"/>
                    <a:gd name="T10" fmla="*/ 12 w 36"/>
                    <a:gd name="T11" fmla="*/ 294 h 474"/>
                    <a:gd name="T12" fmla="*/ 18 w 36"/>
                    <a:gd name="T13" fmla="*/ 210 h 474"/>
                    <a:gd name="T14" fmla="*/ 24 w 36"/>
                    <a:gd name="T15" fmla="*/ 132 h 474"/>
                    <a:gd name="T16" fmla="*/ 24 w 36"/>
                    <a:gd name="T17" fmla="*/ 96 h 474"/>
                    <a:gd name="T18" fmla="*/ 24 w 36"/>
                    <a:gd name="T19" fmla="*/ 66 h 474"/>
                    <a:gd name="T20" fmla="*/ 30 w 36"/>
                    <a:gd name="T21" fmla="*/ 42 h 474"/>
                    <a:gd name="T22" fmla="*/ 30 w 36"/>
                    <a:gd name="T23" fmla="*/ 18 h 474"/>
                    <a:gd name="T24" fmla="*/ 36 w 36"/>
                    <a:gd name="T25" fmla="*/ 6 h 474"/>
                    <a:gd name="T26" fmla="*/ 36 w 36"/>
                    <a:gd name="T27" fmla="*/ 0 h 47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6" h="474">
                      <a:moveTo>
                        <a:pt x="0" y="474"/>
                      </a:moveTo>
                      <a:lnTo>
                        <a:pt x="0" y="456"/>
                      </a:lnTo>
                      <a:lnTo>
                        <a:pt x="6" y="432"/>
                      </a:lnTo>
                      <a:lnTo>
                        <a:pt x="6" y="402"/>
                      </a:lnTo>
                      <a:lnTo>
                        <a:pt x="6" y="366"/>
                      </a:lnTo>
                      <a:lnTo>
                        <a:pt x="12" y="294"/>
                      </a:lnTo>
                      <a:lnTo>
                        <a:pt x="18" y="210"/>
                      </a:lnTo>
                      <a:lnTo>
                        <a:pt x="24" y="132"/>
                      </a:lnTo>
                      <a:lnTo>
                        <a:pt x="24" y="96"/>
                      </a:lnTo>
                      <a:lnTo>
                        <a:pt x="24" y="66"/>
                      </a:lnTo>
                      <a:lnTo>
                        <a:pt x="30" y="42"/>
                      </a:lnTo>
                      <a:lnTo>
                        <a:pt x="30" y="18"/>
                      </a:lnTo>
                      <a:lnTo>
                        <a:pt x="36" y="6"/>
                      </a:lnTo>
                      <a:lnTo>
                        <a:pt x="36" y="0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679" name="Freeform 943"/>
                <p:cNvSpPr>
                  <a:spLocks/>
                </p:cNvSpPr>
                <p:nvPr/>
              </p:nvSpPr>
              <p:spPr bwMode="auto">
                <a:xfrm>
                  <a:off x="3366" y="2016"/>
                  <a:ext cx="36" cy="402"/>
                </a:xfrm>
                <a:custGeom>
                  <a:avLst/>
                  <a:gdLst>
                    <a:gd name="T0" fmla="*/ 0 w 36"/>
                    <a:gd name="T1" fmla="*/ 0 h 402"/>
                    <a:gd name="T2" fmla="*/ 0 w 36"/>
                    <a:gd name="T3" fmla="*/ 0 h 402"/>
                    <a:gd name="T4" fmla="*/ 6 w 36"/>
                    <a:gd name="T5" fmla="*/ 12 h 402"/>
                    <a:gd name="T6" fmla="*/ 6 w 36"/>
                    <a:gd name="T7" fmla="*/ 24 h 402"/>
                    <a:gd name="T8" fmla="*/ 6 w 36"/>
                    <a:gd name="T9" fmla="*/ 48 h 402"/>
                    <a:gd name="T10" fmla="*/ 12 w 36"/>
                    <a:gd name="T11" fmla="*/ 72 h 402"/>
                    <a:gd name="T12" fmla="*/ 12 w 36"/>
                    <a:gd name="T13" fmla="*/ 102 h 402"/>
                    <a:gd name="T14" fmla="*/ 18 w 36"/>
                    <a:gd name="T15" fmla="*/ 168 h 402"/>
                    <a:gd name="T16" fmla="*/ 24 w 36"/>
                    <a:gd name="T17" fmla="*/ 234 h 402"/>
                    <a:gd name="T18" fmla="*/ 24 w 36"/>
                    <a:gd name="T19" fmla="*/ 306 h 402"/>
                    <a:gd name="T20" fmla="*/ 30 w 36"/>
                    <a:gd name="T21" fmla="*/ 360 h 402"/>
                    <a:gd name="T22" fmla="*/ 36 w 36"/>
                    <a:gd name="T23" fmla="*/ 384 h 402"/>
                    <a:gd name="T24" fmla="*/ 36 w 36"/>
                    <a:gd name="T25" fmla="*/ 402 h 4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6" h="402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6" y="12"/>
                      </a:lnTo>
                      <a:lnTo>
                        <a:pt x="6" y="24"/>
                      </a:lnTo>
                      <a:lnTo>
                        <a:pt x="6" y="48"/>
                      </a:lnTo>
                      <a:lnTo>
                        <a:pt x="12" y="72"/>
                      </a:lnTo>
                      <a:lnTo>
                        <a:pt x="12" y="102"/>
                      </a:lnTo>
                      <a:lnTo>
                        <a:pt x="18" y="168"/>
                      </a:lnTo>
                      <a:lnTo>
                        <a:pt x="24" y="234"/>
                      </a:lnTo>
                      <a:lnTo>
                        <a:pt x="24" y="306"/>
                      </a:lnTo>
                      <a:lnTo>
                        <a:pt x="30" y="360"/>
                      </a:lnTo>
                      <a:lnTo>
                        <a:pt x="36" y="384"/>
                      </a:lnTo>
                      <a:lnTo>
                        <a:pt x="36" y="402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680" name="Freeform 944"/>
                <p:cNvSpPr>
                  <a:spLocks/>
                </p:cNvSpPr>
                <p:nvPr/>
              </p:nvSpPr>
              <p:spPr bwMode="auto">
                <a:xfrm>
                  <a:off x="3402" y="2418"/>
                  <a:ext cx="36" cy="90"/>
                </a:xfrm>
                <a:custGeom>
                  <a:avLst/>
                  <a:gdLst>
                    <a:gd name="T0" fmla="*/ 0 w 36"/>
                    <a:gd name="T1" fmla="*/ 0 h 90"/>
                    <a:gd name="T2" fmla="*/ 6 w 36"/>
                    <a:gd name="T3" fmla="*/ 36 h 90"/>
                    <a:gd name="T4" fmla="*/ 18 w 36"/>
                    <a:gd name="T5" fmla="*/ 72 h 90"/>
                    <a:gd name="T6" fmla="*/ 24 w 36"/>
                    <a:gd name="T7" fmla="*/ 84 h 90"/>
                    <a:gd name="T8" fmla="*/ 30 w 36"/>
                    <a:gd name="T9" fmla="*/ 90 h 90"/>
                    <a:gd name="T10" fmla="*/ 30 w 36"/>
                    <a:gd name="T11" fmla="*/ 90 h 90"/>
                    <a:gd name="T12" fmla="*/ 36 w 36"/>
                    <a:gd name="T13" fmla="*/ 78 h 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6" h="90">
                      <a:moveTo>
                        <a:pt x="0" y="0"/>
                      </a:moveTo>
                      <a:lnTo>
                        <a:pt x="6" y="36"/>
                      </a:lnTo>
                      <a:lnTo>
                        <a:pt x="18" y="72"/>
                      </a:lnTo>
                      <a:lnTo>
                        <a:pt x="24" y="84"/>
                      </a:lnTo>
                      <a:lnTo>
                        <a:pt x="30" y="90"/>
                      </a:lnTo>
                      <a:lnTo>
                        <a:pt x="30" y="90"/>
                      </a:lnTo>
                      <a:lnTo>
                        <a:pt x="36" y="78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681" name="Freeform 945"/>
                <p:cNvSpPr>
                  <a:spLocks/>
                </p:cNvSpPr>
                <p:nvPr/>
              </p:nvSpPr>
              <p:spPr bwMode="auto">
                <a:xfrm>
                  <a:off x="3438" y="1950"/>
                  <a:ext cx="36" cy="546"/>
                </a:xfrm>
                <a:custGeom>
                  <a:avLst/>
                  <a:gdLst>
                    <a:gd name="T0" fmla="*/ 0 w 36"/>
                    <a:gd name="T1" fmla="*/ 546 h 546"/>
                    <a:gd name="T2" fmla="*/ 0 w 36"/>
                    <a:gd name="T3" fmla="*/ 528 h 546"/>
                    <a:gd name="T4" fmla="*/ 6 w 36"/>
                    <a:gd name="T5" fmla="*/ 504 h 546"/>
                    <a:gd name="T6" fmla="*/ 6 w 36"/>
                    <a:gd name="T7" fmla="*/ 474 h 546"/>
                    <a:gd name="T8" fmla="*/ 12 w 36"/>
                    <a:gd name="T9" fmla="*/ 444 h 546"/>
                    <a:gd name="T10" fmla="*/ 12 w 36"/>
                    <a:gd name="T11" fmla="*/ 366 h 546"/>
                    <a:gd name="T12" fmla="*/ 18 w 36"/>
                    <a:gd name="T13" fmla="*/ 282 h 546"/>
                    <a:gd name="T14" fmla="*/ 24 w 36"/>
                    <a:gd name="T15" fmla="*/ 198 h 546"/>
                    <a:gd name="T16" fmla="*/ 30 w 36"/>
                    <a:gd name="T17" fmla="*/ 120 h 546"/>
                    <a:gd name="T18" fmla="*/ 30 w 36"/>
                    <a:gd name="T19" fmla="*/ 54 h 546"/>
                    <a:gd name="T20" fmla="*/ 36 w 36"/>
                    <a:gd name="T21" fmla="*/ 24 h 546"/>
                    <a:gd name="T22" fmla="*/ 36 w 36"/>
                    <a:gd name="T23" fmla="*/ 0 h 5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36" h="546">
                      <a:moveTo>
                        <a:pt x="0" y="546"/>
                      </a:moveTo>
                      <a:lnTo>
                        <a:pt x="0" y="528"/>
                      </a:lnTo>
                      <a:lnTo>
                        <a:pt x="6" y="504"/>
                      </a:lnTo>
                      <a:lnTo>
                        <a:pt x="6" y="474"/>
                      </a:lnTo>
                      <a:lnTo>
                        <a:pt x="12" y="444"/>
                      </a:lnTo>
                      <a:lnTo>
                        <a:pt x="12" y="366"/>
                      </a:lnTo>
                      <a:lnTo>
                        <a:pt x="18" y="282"/>
                      </a:lnTo>
                      <a:lnTo>
                        <a:pt x="24" y="198"/>
                      </a:lnTo>
                      <a:lnTo>
                        <a:pt x="30" y="120"/>
                      </a:lnTo>
                      <a:lnTo>
                        <a:pt x="30" y="54"/>
                      </a:lnTo>
                      <a:lnTo>
                        <a:pt x="36" y="24"/>
                      </a:lnTo>
                      <a:lnTo>
                        <a:pt x="36" y="0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682" name="Freeform 946"/>
                <p:cNvSpPr>
                  <a:spLocks/>
                </p:cNvSpPr>
                <p:nvPr/>
              </p:nvSpPr>
              <p:spPr bwMode="auto">
                <a:xfrm>
                  <a:off x="3474" y="1836"/>
                  <a:ext cx="30" cy="114"/>
                </a:xfrm>
                <a:custGeom>
                  <a:avLst/>
                  <a:gdLst>
                    <a:gd name="T0" fmla="*/ 0 w 30"/>
                    <a:gd name="T1" fmla="*/ 114 h 114"/>
                    <a:gd name="T2" fmla="*/ 6 w 30"/>
                    <a:gd name="T3" fmla="*/ 72 h 114"/>
                    <a:gd name="T4" fmla="*/ 12 w 30"/>
                    <a:gd name="T5" fmla="*/ 30 h 114"/>
                    <a:gd name="T6" fmla="*/ 18 w 30"/>
                    <a:gd name="T7" fmla="*/ 12 h 114"/>
                    <a:gd name="T8" fmla="*/ 24 w 30"/>
                    <a:gd name="T9" fmla="*/ 6 h 114"/>
                    <a:gd name="T10" fmla="*/ 30 w 30"/>
                    <a:gd name="T11" fmla="*/ 0 h 114"/>
                    <a:gd name="T12" fmla="*/ 30 w 30"/>
                    <a:gd name="T13" fmla="*/ 12 h 1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0" h="114">
                      <a:moveTo>
                        <a:pt x="0" y="114"/>
                      </a:moveTo>
                      <a:lnTo>
                        <a:pt x="6" y="72"/>
                      </a:lnTo>
                      <a:lnTo>
                        <a:pt x="12" y="30"/>
                      </a:lnTo>
                      <a:lnTo>
                        <a:pt x="18" y="12"/>
                      </a:lnTo>
                      <a:lnTo>
                        <a:pt x="24" y="6"/>
                      </a:lnTo>
                      <a:lnTo>
                        <a:pt x="30" y="0"/>
                      </a:lnTo>
                      <a:lnTo>
                        <a:pt x="30" y="12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683" name="Freeform 947"/>
                <p:cNvSpPr>
                  <a:spLocks/>
                </p:cNvSpPr>
                <p:nvPr/>
              </p:nvSpPr>
              <p:spPr bwMode="auto">
                <a:xfrm>
                  <a:off x="3504" y="1848"/>
                  <a:ext cx="36" cy="612"/>
                </a:xfrm>
                <a:custGeom>
                  <a:avLst/>
                  <a:gdLst>
                    <a:gd name="T0" fmla="*/ 0 w 36"/>
                    <a:gd name="T1" fmla="*/ 0 h 612"/>
                    <a:gd name="T2" fmla="*/ 0 w 36"/>
                    <a:gd name="T3" fmla="*/ 18 h 612"/>
                    <a:gd name="T4" fmla="*/ 6 w 36"/>
                    <a:gd name="T5" fmla="*/ 48 h 612"/>
                    <a:gd name="T6" fmla="*/ 6 w 36"/>
                    <a:gd name="T7" fmla="*/ 78 h 612"/>
                    <a:gd name="T8" fmla="*/ 6 w 36"/>
                    <a:gd name="T9" fmla="*/ 114 h 612"/>
                    <a:gd name="T10" fmla="*/ 12 w 36"/>
                    <a:gd name="T11" fmla="*/ 204 h 612"/>
                    <a:gd name="T12" fmla="*/ 18 w 36"/>
                    <a:gd name="T13" fmla="*/ 294 h 612"/>
                    <a:gd name="T14" fmla="*/ 24 w 36"/>
                    <a:gd name="T15" fmla="*/ 390 h 612"/>
                    <a:gd name="T16" fmla="*/ 24 w 36"/>
                    <a:gd name="T17" fmla="*/ 480 h 612"/>
                    <a:gd name="T18" fmla="*/ 30 w 36"/>
                    <a:gd name="T19" fmla="*/ 522 h 612"/>
                    <a:gd name="T20" fmla="*/ 30 w 36"/>
                    <a:gd name="T21" fmla="*/ 558 h 612"/>
                    <a:gd name="T22" fmla="*/ 36 w 36"/>
                    <a:gd name="T23" fmla="*/ 588 h 612"/>
                    <a:gd name="T24" fmla="*/ 36 w 36"/>
                    <a:gd name="T25" fmla="*/ 612 h 6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6" h="612">
                      <a:moveTo>
                        <a:pt x="0" y="0"/>
                      </a:moveTo>
                      <a:lnTo>
                        <a:pt x="0" y="18"/>
                      </a:lnTo>
                      <a:lnTo>
                        <a:pt x="6" y="48"/>
                      </a:lnTo>
                      <a:lnTo>
                        <a:pt x="6" y="78"/>
                      </a:lnTo>
                      <a:lnTo>
                        <a:pt x="6" y="114"/>
                      </a:lnTo>
                      <a:lnTo>
                        <a:pt x="12" y="204"/>
                      </a:lnTo>
                      <a:lnTo>
                        <a:pt x="18" y="294"/>
                      </a:lnTo>
                      <a:lnTo>
                        <a:pt x="24" y="390"/>
                      </a:lnTo>
                      <a:lnTo>
                        <a:pt x="24" y="480"/>
                      </a:lnTo>
                      <a:lnTo>
                        <a:pt x="30" y="522"/>
                      </a:lnTo>
                      <a:lnTo>
                        <a:pt x="30" y="558"/>
                      </a:lnTo>
                      <a:lnTo>
                        <a:pt x="36" y="588"/>
                      </a:lnTo>
                      <a:lnTo>
                        <a:pt x="36" y="612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684" name="Freeform 948"/>
                <p:cNvSpPr>
                  <a:spLocks/>
                </p:cNvSpPr>
                <p:nvPr/>
              </p:nvSpPr>
              <p:spPr bwMode="auto">
                <a:xfrm>
                  <a:off x="3540" y="2460"/>
                  <a:ext cx="36" cy="48"/>
                </a:xfrm>
                <a:custGeom>
                  <a:avLst/>
                  <a:gdLst>
                    <a:gd name="T0" fmla="*/ 0 w 36"/>
                    <a:gd name="T1" fmla="*/ 0 h 48"/>
                    <a:gd name="T2" fmla="*/ 6 w 36"/>
                    <a:gd name="T3" fmla="*/ 18 h 48"/>
                    <a:gd name="T4" fmla="*/ 18 w 36"/>
                    <a:gd name="T5" fmla="*/ 36 h 48"/>
                    <a:gd name="T6" fmla="*/ 30 w 36"/>
                    <a:gd name="T7" fmla="*/ 42 h 48"/>
                    <a:gd name="T8" fmla="*/ 36 w 36"/>
                    <a:gd name="T9" fmla="*/ 48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48">
                      <a:moveTo>
                        <a:pt x="0" y="0"/>
                      </a:moveTo>
                      <a:lnTo>
                        <a:pt x="6" y="18"/>
                      </a:lnTo>
                      <a:lnTo>
                        <a:pt x="18" y="36"/>
                      </a:lnTo>
                      <a:lnTo>
                        <a:pt x="30" y="42"/>
                      </a:lnTo>
                      <a:lnTo>
                        <a:pt x="36" y="48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</p:grpSp>
          <p:grpSp>
            <p:nvGrpSpPr>
              <p:cNvPr id="117685" name="Group 949"/>
              <p:cNvGrpSpPr>
                <a:grpSpLocks/>
              </p:cNvGrpSpPr>
              <p:nvPr/>
            </p:nvGrpSpPr>
            <p:grpSpPr bwMode="auto">
              <a:xfrm rot="16200000">
                <a:off x="2364" y="2673"/>
                <a:ext cx="1296" cy="171"/>
                <a:chOff x="1872" y="1812"/>
                <a:chExt cx="1704" cy="702"/>
              </a:xfrm>
            </p:grpSpPr>
            <p:sp>
              <p:nvSpPr>
                <p:cNvPr id="117686" name="Freeform 950"/>
                <p:cNvSpPr>
                  <a:spLocks/>
                </p:cNvSpPr>
                <p:nvPr/>
              </p:nvSpPr>
              <p:spPr bwMode="auto">
                <a:xfrm>
                  <a:off x="1872" y="1818"/>
                  <a:ext cx="36" cy="564"/>
                </a:xfrm>
                <a:custGeom>
                  <a:avLst/>
                  <a:gdLst>
                    <a:gd name="T0" fmla="*/ 0 w 36"/>
                    <a:gd name="T1" fmla="*/ 564 h 564"/>
                    <a:gd name="T2" fmla="*/ 6 w 36"/>
                    <a:gd name="T3" fmla="*/ 486 h 564"/>
                    <a:gd name="T4" fmla="*/ 12 w 36"/>
                    <a:gd name="T5" fmla="*/ 402 h 564"/>
                    <a:gd name="T6" fmla="*/ 12 w 36"/>
                    <a:gd name="T7" fmla="*/ 318 h 564"/>
                    <a:gd name="T8" fmla="*/ 18 w 36"/>
                    <a:gd name="T9" fmla="*/ 234 h 564"/>
                    <a:gd name="T10" fmla="*/ 24 w 36"/>
                    <a:gd name="T11" fmla="*/ 150 h 564"/>
                    <a:gd name="T12" fmla="*/ 30 w 36"/>
                    <a:gd name="T13" fmla="*/ 84 h 564"/>
                    <a:gd name="T14" fmla="*/ 30 w 36"/>
                    <a:gd name="T15" fmla="*/ 54 h 564"/>
                    <a:gd name="T16" fmla="*/ 30 w 36"/>
                    <a:gd name="T17" fmla="*/ 30 h 564"/>
                    <a:gd name="T18" fmla="*/ 36 w 36"/>
                    <a:gd name="T19" fmla="*/ 12 h 564"/>
                    <a:gd name="T20" fmla="*/ 36 w 36"/>
                    <a:gd name="T21" fmla="*/ 0 h 5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36" h="564">
                      <a:moveTo>
                        <a:pt x="0" y="564"/>
                      </a:moveTo>
                      <a:lnTo>
                        <a:pt x="6" y="486"/>
                      </a:lnTo>
                      <a:lnTo>
                        <a:pt x="12" y="402"/>
                      </a:lnTo>
                      <a:lnTo>
                        <a:pt x="12" y="318"/>
                      </a:lnTo>
                      <a:lnTo>
                        <a:pt x="18" y="234"/>
                      </a:lnTo>
                      <a:lnTo>
                        <a:pt x="24" y="150"/>
                      </a:lnTo>
                      <a:lnTo>
                        <a:pt x="30" y="84"/>
                      </a:lnTo>
                      <a:lnTo>
                        <a:pt x="30" y="54"/>
                      </a:lnTo>
                      <a:lnTo>
                        <a:pt x="30" y="30"/>
                      </a:lnTo>
                      <a:lnTo>
                        <a:pt x="36" y="12"/>
                      </a:lnTo>
                      <a:lnTo>
                        <a:pt x="36" y="0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687" name="Freeform 951"/>
                <p:cNvSpPr>
                  <a:spLocks/>
                </p:cNvSpPr>
                <p:nvPr/>
              </p:nvSpPr>
              <p:spPr bwMode="auto">
                <a:xfrm>
                  <a:off x="1908" y="1812"/>
                  <a:ext cx="30" cy="246"/>
                </a:xfrm>
                <a:custGeom>
                  <a:avLst/>
                  <a:gdLst>
                    <a:gd name="T0" fmla="*/ 0 w 30"/>
                    <a:gd name="T1" fmla="*/ 6 h 246"/>
                    <a:gd name="T2" fmla="*/ 0 w 30"/>
                    <a:gd name="T3" fmla="*/ 0 h 246"/>
                    <a:gd name="T4" fmla="*/ 6 w 30"/>
                    <a:gd name="T5" fmla="*/ 0 h 246"/>
                    <a:gd name="T6" fmla="*/ 6 w 30"/>
                    <a:gd name="T7" fmla="*/ 6 h 246"/>
                    <a:gd name="T8" fmla="*/ 6 w 30"/>
                    <a:gd name="T9" fmla="*/ 12 h 246"/>
                    <a:gd name="T10" fmla="*/ 12 w 30"/>
                    <a:gd name="T11" fmla="*/ 42 h 246"/>
                    <a:gd name="T12" fmla="*/ 12 w 30"/>
                    <a:gd name="T13" fmla="*/ 84 h 246"/>
                    <a:gd name="T14" fmla="*/ 18 w 30"/>
                    <a:gd name="T15" fmla="*/ 132 h 246"/>
                    <a:gd name="T16" fmla="*/ 24 w 30"/>
                    <a:gd name="T17" fmla="*/ 180 h 246"/>
                    <a:gd name="T18" fmla="*/ 24 w 30"/>
                    <a:gd name="T19" fmla="*/ 216 h 246"/>
                    <a:gd name="T20" fmla="*/ 30 w 30"/>
                    <a:gd name="T21" fmla="*/ 246 h 2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30" h="246">
                      <a:moveTo>
                        <a:pt x="0" y="6"/>
                      </a:moveTo>
                      <a:lnTo>
                        <a:pt x="0" y="0"/>
                      </a:lnTo>
                      <a:lnTo>
                        <a:pt x="6" y="0"/>
                      </a:lnTo>
                      <a:lnTo>
                        <a:pt x="6" y="6"/>
                      </a:lnTo>
                      <a:lnTo>
                        <a:pt x="6" y="12"/>
                      </a:lnTo>
                      <a:lnTo>
                        <a:pt x="12" y="42"/>
                      </a:lnTo>
                      <a:lnTo>
                        <a:pt x="12" y="84"/>
                      </a:lnTo>
                      <a:lnTo>
                        <a:pt x="18" y="132"/>
                      </a:lnTo>
                      <a:lnTo>
                        <a:pt x="24" y="180"/>
                      </a:lnTo>
                      <a:lnTo>
                        <a:pt x="24" y="216"/>
                      </a:lnTo>
                      <a:lnTo>
                        <a:pt x="30" y="246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688" name="Freeform 952"/>
                <p:cNvSpPr>
                  <a:spLocks/>
                </p:cNvSpPr>
                <p:nvPr/>
              </p:nvSpPr>
              <p:spPr bwMode="auto">
                <a:xfrm>
                  <a:off x="1938" y="2058"/>
                  <a:ext cx="36" cy="72"/>
                </a:xfrm>
                <a:custGeom>
                  <a:avLst/>
                  <a:gdLst>
                    <a:gd name="T0" fmla="*/ 0 w 36"/>
                    <a:gd name="T1" fmla="*/ 0 h 72"/>
                    <a:gd name="T2" fmla="*/ 6 w 36"/>
                    <a:gd name="T3" fmla="*/ 30 h 72"/>
                    <a:gd name="T4" fmla="*/ 18 w 36"/>
                    <a:gd name="T5" fmla="*/ 54 h 72"/>
                    <a:gd name="T6" fmla="*/ 30 w 36"/>
                    <a:gd name="T7" fmla="*/ 66 h 72"/>
                    <a:gd name="T8" fmla="*/ 36 w 36"/>
                    <a:gd name="T9" fmla="*/ 72 h 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72">
                      <a:moveTo>
                        <a:pt x="0" y="0"/>
                      </a:moveTo>
                      <a:lnTo>
                        <a:pt x="6" y="30"/>
                      </a:lnTo>
                      <a:lnTo>
                        <a:pt x="18" y="54"/>
                      </a:lnTo>
                      <a:lnTo>
                        <a:pt x="30" y="66"/>
                      </a:lnTo>
                      <a:lnTo>
                        <a:pt x="36" y="72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689" name="Freeform 953"/>
                <p:cNvSpPr>
                  <a:spLocks/>
                </p:cNvSpPr>
                <p:nvPr/>
              </p:nvSpPr>
              <p:spPr bwMode="auto">
                <a:xfrm>
                  <a:off x="1974" y="2028"/>
                  <a:ext cx="36" cy="102"/>
                </a:xfrm>
                <a:custGeom>
                  <a:avLst/>
                  <a:gdLst>
                    <a:gd name="T0" fmla="*/ 0 w 36"/>
                    <a:gd name="T1" fmla="*/ 102 h 102"/>
                    <a:gd name="T2" fmla="*/ 6 w 36"/>
                    <a:gd name="T3" fmla="*/ 96 h 102"/>
                    <a:gd name="T4" fmla="*/ 6 w 36"/>
                    <a:gd name="T5" fmla="*/ 78 h 102"/>
                    <a:gd name="T6" fmla="*/ 12 w 36"/>
                    <a:gd name="T7" fmla="*/ 60 h 102"/>
                    <a:gd name="T8" fmla="*/ 18 w 36"/>
                    <a:gd name="T9" fmla="*/ 42 h 102"/>
                    <a:gd name="T10" fmla="*/ 24 w 36"/>
                    <a:gd name="T11" fmla="*/ 18 h 102"/>
                    <a:gd name="T12" fmla="*/ 24 w 36"/>
                    <a:gd name="T13" fmla="*/ 6 h 102"/>
                    <a:gd name="T14" fmla="*/ 30 w 36"/>
                    <a:gd name="T15" fmla="*/ 0 h 102"/>
                    <a:gd name="T16" fmla="*/ 36 w 36"/>
                    <a:gd name="T17" fmla="*/ 6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6" h="102">
                      <a:moveTo>
                        <a:pt x="0" y="102"/>
                      </a:moveTo>
                      <a:lnTo>
                        <a:pt x="6" y="96"/>
                      </a:lnTo>
                      <a:lnTo>
                        <a:pt x="6" y="78"/>
                      </a:lnTo>
                      <a:lnTo>
                        <a:pt x="12" y="60"/>
                      </a:lnTo>
                      <a:lnTo>
                        <a:pt x="18" y="42"/>
                      </a:lnTo>
                      <a:lnTo>
                        <a:pt x="24" y="18"/>
                      </a:lnTo>
                      <a:lnTo>
                        <a:pt x="24" y="6"/>
                      </a:lnTo>
                      <a:lnTo>
                        <a:pt x="30" y="0"/>
                      </a:lnTo>
                      <a:lnTo>
                        <a:pt x="36" y="6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690" name="Freeform 954"/>
                <p:cNvSpPr>
                  <a:spLocks/>
                </p:cNvSpPr>
                <p:nvPr/>
              </p:nvSpPr>
              <p:spPr bwMode="auto">
                <a:xfrm>
                  <a:off x="2010" y="2034"/>
                  <a:ext cx="36" cy="294"/>
                </a:xfrm>
                <a:custGeom>
                  <a:avLst/>
                  <a:gdLst>
                    <a:gd name="T0" fmla="*/ 0 w 36"/>
                    <a:gd name="T1" fmla="*/ 0 h 294"/>
                    <a:gd name="T2" fmla="*/ 0 w 36"/>
                    <a:gd name="T3" fmla="*/ 6 h 294"/>
                    <a:gd name="T4" fmla="*/ 6 w 36"/>
                    <a:gd name="T5" fmla="*/ 18 h 294"/>
                    <a:gd name="T6" fmla="*/ 6 w 36"/>
                    <a:gd name="T7" fmla="*/ 54 h 294"/>
                    <a:gd name="T8" fmla="*/ 12 w 36"/>
                    <a:gd name="T9" fmla="*/ 102 h 294"/>
                    <a:gd name="T10" fmla="*/ 18 w 36"/>
                    <a:gd name="T11" fmla="*/ 150 h 294"/>
                    <a:gd name="T12" fmla="*/ 24 w 36"/>
                    <a:gd name="T13" fmla="*/ 198 h 294"/>
                    <a:gd name="T14" fmla="*/ 24 w 36"/>
                    <a:gd name="T15" fmla="*/ 240 h 294"/>
                    <a:gd name="T16" fmla="*/ 30 w 36"/>
                    <a:gd name="T17" fmla="*/ 276 h 294"/>
                    <a:gd name="T18" fmla="*/ 36 w 36"/>
                    <a:gd name="T19" fmla="*/ 288 h 294"/>
                    <a:gd name="T20" fmla="*/ 36 w 36"/>
                    <a:gd name="T21" fmla="*/ 294 h 2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36" h="294">
                      <a:moveTo>
                        <a:pt x="0" y="0"/>
                      </a:moveTo>
                      <a:lnTo>
                        <a:pt x="0" y="6"/>
                      </a:lnTo>
                      <a:lnTo>
                        <a:pt x="6" y="18"/>
                      </a:lnTo>
                      <a:lnTo>
                        <a:pt x="6" y="54"/>
                      </a:lnTo>
                      <a:lnTo>
                        <a:pt x="12" y="102"/>
                      </a:lnTo>
                      <a:lnTo>
                        <a:pt x="18" y="150"/>
                      </a:lnTo>
                      <a:lnTo>
                        <a:pt x="24" y="198"/>
                      </a:lnTo>
                      <a:lnTo>
                        <a:pt x="24" y="240"/>
                      </a:lnTo>
                      <a:lnTo>
                        <a:pt x="30" y="276"/>
                      </a:lnTo>
                      <a:lnTo>
                        <a:pt x="36" y="288"/>
                      </a:lnTo>
                      <a:lnTo>
                        <a:pt x="36" y="294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691" name="Freeform 955"/>
                <p:cNvSpPr>
                  <a:spLocks/>
                </p:cNvSpPr>
                <p:nvPr/>
              </p:nvSpPr>
              <p:spPr bwMode="auto">
                <a:xfrm>
                  <a:off x="2046" y="2208"/>
                  <a:ext cx="36" cy="126"/>
                </a:xfrm>
                <a:custGeom>
                  <a:avLst/>
                  <a:gdLst>
                    <a:gd name="T0" fmla="*/ 0 w 36"/>
                    <a:gd name="T1" fmla="*/ 120 h 126"/>
                    <a:gd name="T2" fmla="*/ 0 w 36"/>
                    <a:gd name="T3" fmla="*/ 126 h 126"/>
                    <a:gd name="T4" fmla="*/ 6 w 36"/>
                    <a:gd name="T5" fmla="*/ 120 h 126"/>
                    <a:gd name="T6" fmla="*/ 12 w 36"/>
                    <a:gd name="T7" fmla="*/ 114 h 126"/>
                    <a:gd name="T8" fmla="*/ 12 w 36"/>
                    <a:gd name="T9" fmla="*/ 90 h 126"/>
                    <a:gd name="T10" fmla="*/ 18 w 36"/>
                    <a:gd name="T11" fmla="*/ 66 h 126"/>
                    <a:gd name="T12" fmla="*/ 24 w 36"/>
                    <a:gd name="T13" fmla="*/ 36 h 126"/>
                    <a:gd name="T14" fmla="*/ 30 w 36"/>
                    <a:gd name="T15" fmla="*/ 18 h 126"/>
                    <a:gd name="T16" fmla="*/ 30 w 36"/>
                    <a:gd name="T17" fmla="*/ 0 h 126"/>
                    <a:gd name="T18" fmla="*/ 36 w 36"/>
                    <a:gd name="T19" fmla="*/ 0 h 1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6" h="126">
                      <a:moveTo>
                        <a:pt x="0" y="120"/>
                      </a:moveTo>
                      <a:lnTo>
                        <a:pt x="0" y="126"/>
                      </a:lnTo>
                      <a:lnTo>
                        <a:pt x="6" y="120"/>
                      </a:lnTo>
                      <a:lnTo>
                        <a:pt x="12" y="114"/>
                      </a:lnTo>
                      <a:lnTo>
                        <a:pt x="12" y="90"/>
                      </a:lnTo>
                      <a:lnTo>
                        <a:pt x="18" y="66"/>
                      </a:lnTo>
                      <a:lnTo>
                        <a:pt x="24" y="36"/>
                      </a:lnTo>
                      <a:lnTo>
                        <a:pt x="30" y="18"/>
                      </a:lnTo>
                      <a:lnTo>
                        <a:pt x="30" y="0"/>
                      </a:lnTo>
                      <a:lnTo>
                        <a:pt x="36" y="0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692" name="Freeform 956"/>
                <p:cNvSpPr>
                  <a:spLocks/>
                </p:cNvSpPr>
                <p:nvPr/>
              </p:nvSpPr>
              <p:spPr bwMode="auto">
                <a:xfrm>
                  <a:off x="2082" y="2208"/>
                  <a:ext cx="30" cy="216"/>
                </a:xfrm>
                <a:custGeom>
                  <a:avLst/>
                  <a:gdLst>
                    <a:gd name="T0" fmla="*/ 0 w 30"/>
                    <a:gd name="T1" fmla="*/ 0 h 216"/>
                    <a:gd name="T2" fmla="*/ 6 w 30"/>
                    <a:gd name="T3" fmla="*/ 12 h 216"/>
                    <a:gd name="T4" fmla="*/ 6 w 30"/>
                    <a:gd name="T5" fmla="*/ 36 h 216"/>
                    <a:gd name="T6" fmla="*/ 12 w 30"/>
                    <a:gd name="T7" fmla="*/ 72 h 216"/>
                    <a:gd name="T8" fmla="*/ 12 w 30"/>
                    <a:gd name="T9" fmla="*/ 108 h 216"/>
                    <a:gd name="T10" fmla="*/ 18 w 30"/>
                    <a:gd name="T11" fmla="*/ 144 h 216"/>
                    <a:gd name="T12" fmla="*/ 24 w 30"/>
                    <a:gd name="T13" fmla="*/ 180 h 216"/>
                    <a:gd name="T14" fmla="*/ 24 w 30"/>
                    <a:gd name="T15" fmla="*/ 204 h 216"/>
                    <a:gd name="T16" fmla="*/ 30 w 30"/>
                    <a:gd name="T17" fmla="*/ 216 h 2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0" h="216">
                      <a:moveTo>
                        <a:pt x="0" y="0"/>
                      </a:moveTo>
                      <a:lnTo>
                        <a:pt x="6" y="12"/>
                      </a:lnTo>
                      <a:lnTo>
                        <a:pt x="6" y="36"/>
                      </a:lnTo>
                      <a:lnTo>
                        <a:pt x="12" y="72"/>
                      </a:lnTo>
                      <a:lnTo>
                        <a:pt x="12" y="108"/>
                      </a:lnTo>
                      <a:lnTo>
                        <a:pt x="18" y="144"/>
                      </a:lnTo>
                      <a:lnTo>
                        <a:pt x="24" y="180"/>
                      </a:lnTo>
                      <a:lnTo>
                        <a:pt x="24" y="204"/>
                      </a:lnTo>
                      <a:lnTo>
                        <a:pt x="30" y="216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693" name="Freeform 957"/>
                <p:cNvSpPr>
                  <a:spLocks/>
                </p:cNvSpPr>
                <p:nvPr/>
              </p:nvSpPr>
              <p:spPr bwMode="auto">
                <a:xfrm>
                  <a:off x="2112" y="2310"/>
                  <a:ext cx="36" cy="114"/>
                </a:xfrm>
                <a:custGeom>
                  <a:avLst/>
                  <a:gdLst>
                    <a:gd name="T0" fmla="*/ 0 w 36"/>
                    <a:gd name="T1" fmla="*/ 114 h 114"/>
                    <a:gd name="T2" fmla="*/ 6 w 36"/>
                    <a:gd name="T3" fmla="*/ 114 h 114"/>
                    <a:gd name="T4" fmla="*/ 6 w 36"/>
                    <a:gd name="T5" fmla="*/ 108 h 114"/>
                    <a:gd name="T6" fmla="*/ 12 w 36"/>
                    <a:gd name="T7" fmla="*/ 90 h 114"/>
                    <a:gd name="T8" fmla="*/ 18 w 36"/>
                    <a:gd name="T9" fmla="*/ 72 h 114"/>
                    <a:gd name="T10" fmla="*/ 24 w 36"/>
                    <a:gd name="T11" fmla="*/ 24 h 114"/>
                    <a:gd name="T12" fmla="*/ 30 w 36"/>
                    <a:gd name="T13" fmla="*/ 12 h 114"/>
                    <a:gd name="T14" fmla="*/ 36 w 36"/>
                    <a:gd name="T15" fmla="*/ 0 h 1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36" h="114">
                      <a:moveTo>
                        <a:pt x="0" y="114"/>
                      </a:moveTo>
                      <a:lnTo>
                        <a:pt x="6" y="114"/>
                      </a:lnTo>
                      <a:lnTo>
                        <a:pt x="6" y="108"/>
                      </a:lnTo>
                      <a:lnTo>
                        <a:pt x="12" y="90"/>
                      </a:lnTo>
                      <a:lnTo>
                        <a:pt x="18" y="72"/>
                      </a:lnTo>
                      <a:lnTo>
                        <a:pt x="24" y="24"/>
                      </a:lnTo>
                      <a:lnTo>
                        <a:pt x="30" y="12"/>
                      </a:lnTo>
                      <a:lnTo>
                        <a:pt x="36" y="0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694" name="Freeform 958"/>
                <p:cNvSpPr>
                  <a:spLocks/>
                </p:cNvSpPr>
                <p:nvPr/>
              </p:nvSpPr>
              <p:spPr bwMode="auto">
                <a:xfrm>
                  <a:off x="2148" y="2304"/>
                  <a:ext cx="36" cy="24"/>
                </a:xfrm>
                <a:custGeom>
                  <a:avLst/>
                  <a:gdLst>
                    <a:gd name="T0" fmla="*/ 0 w 36"/>
                    <a:gd name="T1" fmla="*/ 6 h 24"/>
                    <a:gd name="T2" fmla="*/ 6 w 36"/>
                    <a:gd name="T3" fmla="*/ 0 h 24"/>
                    <a:gd name="T4" fmla="*/ 18 w 36"/>
                    <a:gd name="T5" fmla="*/ 6 h 24"/>
                    <a:gd name="T6" fmla="*/ 30 w 36"/>
                    <a:gd name="T7" fmla="*/ 12 h 24"/>
                    <a:gd name="T8" fmla="*/ 36 w 36"/>
                    <a:gd name="T9" fmla="*/ 24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24">
                      <a:moveTo>
                        <a:pt x="0" y="6"/>
                      </a:moveTo>
                      <a:lnTo>
                        <a:pt x="6" y="0"/>
                      </a:lnTo>
                      <a:lnTo>
                        <a:pt x="18" y="6"/>
                      </a:lnTo>
                      <a:lnTo>
                        <a:pt x="30" y="12"/>
                      </a:lnTo>
                      <a:lnTo>
                        <a:pt x="36" y="24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695" name="Freeform 959"/>
                <p:cNvSpPr>
                  <a:spLocks/>
                </p:cNvSpPr>
                <p:nvPr/>
              </p:nvSpPr>
              <p:spPr bwMode="auto">
                <a:xfrm>
                  <a:off x="2184" y="2328"/>
                  <a:ext cx="36" cy="180"/>
                </a:xfrm>
                <a:custGeom>
                  <a:avLst/>
                  <a:gdLst>
                    <a:gd name="T0" fmla="*/ 0 w 36"/>
                    <a:gd name="T1" fmla="*/ 0 h 180"/>
                    <a:gd name="T2" fmla="*/ 6 w 36"/>
                    <a:gd name="T3" fmla="*/ 18 h 180"/>
                    <a:gd name="T4" fmla="*/ 6 w 36"/>
                    <a:gd name="T5" fmla="*/ 48 h 180"/>
                    <a:gd name="T6" fmla="*/ 12 w 36"/>
                    <a:gd name="T7" fmla="*/ 78 h 180"/>
                    <a:gd name="T8" fmla="*/ 18 w 36"/>
                    <a:gd name="T9" fmla="*/ 114 h 180"/>
                    <a:gd name="T10" fmla="*/ 24 w 36"/>
                    <a:gd name="T11" fmla="*/ 144 h 180"/>
                    <a:gd name="T12" fmla="*/ 24 w 36"/>
                    <a:gd name="T13" fmla="*/ 168 h 180"/>
                    <a:gd name="T14" fmla="*/ 30 w 36"/>
                    <a:gd name="T15" fmla="*/ 180 h 180"/>
                    <a:gd name="T16" fmla="*/ 36 w 36"/>
                    <a:gd name="T17" fmla="*/ 180 h 180"/>
                    <a:gd name="T18" fmla="*/ 36 w 36"/>
                    <a:gd name="T19" fmla="*/ 180 h 1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6" h="180">
                      <a:moveTo>
                        <a:pt x="0" y="0"/>
                      </a:moveTo>
                      <a:lnTo>
                        <a:pt x="6" y="18"/>
                      </a:lnTo>
                      <a:lnTo>
                        <a:pt x="6" y="48"/>
                      </a:lnTo>
                      <a:lnTo>
                        <a:pt x="12" y="78"/>
                      </a:lnTo>
                      <a:lnTo>
                        <a:pt x="18" y="114"/>
                      </a:lnTo>
                      <a:lnTo>
                        <a:pt x="24" y="144"/>
                      </a:lnTo>
                      <a:lnTo>
                        <a:pt x="24" y="168"/>
                      </a:lnTo>
                      <a:lnTo>
                        <a:pt x="30" y="180"/>
                      </a:lnTo>
                      <a:lnTo>
                        <a:pt x="36" y="180"/>
                      </a:lnTo>
                      <a:lnTo>
                        <a:pt x="36" y="180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696" name="Freeform 960"/>
                <p:cNvSpPr>
                  <a:spLocks/>
                </p:cNvSpPr>
                <p:nvPr/>
              </p:nvSpPr>
              <p:spPr bwMode="auto">
                <a:xfrm>
                  <a:off x="2220" y="2166"/>
                  <a:ext cx="36" cy="342"/>
                </a:xfrm>
                <a:custGeom>
                  <a:avLst/>
                  <a:gdLst>
                    <a:gd name="T0" fmla="*/ 0 w 36"/>
                    <a:gd name="T1" fmla="*/ 342 h 342"/>
                    <a:gd name="T2" fmla="*/ 0 w 36"/>
                    <a:gd name="T3" fmla="*/ 336 h 342"/>
                    <a:gd name="T4" fmla="*/ 6 w 36"/>
                    <a:gd name="T5" fmla="*/ 324 h 342"/>
                    <a:gd name="T6" fmla="*/ 12 w 36"/>
                    <a:gd name="T7" fmla="*/ 288 h 342"/>
                    <a:gd name="T8" fmla="*/ 12 w 36"/>
                    <a:gd name="T9" fmla="*/ 246 h 342"/>
                    <a:gd name="T10" fmla="*/ 18 w 36"/>
                    <a:gd name="T11" fmla="*/ 198 h 342"/>
                    <a:gd name="T12" fmla="*/ 24 w 36"/>
                    <a:gd name="T13" fmla="*/ 144 h 342"/>
                    <a:gd name="T14" fmla="*/ 30 w 36"/>
                    <a:gd name="T15" fmla="*/ 90 h 342"/>
                    <a:gd name="T16" fmla="*/ 30 w 36"/>
                    <a:gd name="T17" fmla="*/ 42 h 342"/>
                    <a:gd name="T18" fmla="*/ 36 w 36"/>
                    <a:gd name="T19" fmla="*/ 0 h 3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6" h="342">
                      <a:moveTo>
                        <a:pt x="0" y="342"/>
                      </a:moveTo>
                      <a:lnTo>
                        <a:pt x="0" y="336"/>
                      </a:lnTo>
                      <a:lnTo>
                        <a:pt x="6" y="324"/>
                      </a:lnTo>
                      <a:lnTo>
                        <a:pt x="12" y="288"/>
                      </a:lnTo>
                      <a:lnTo>
                        <a:pt x="12" y="246"/>
                      </a:lnTo>
                      <a:lnTo>
                        <a:pt x="18" y="198"/>
                      </a:lnTo>
                      <a:lnTo>
                        <a:pt x="24" y="144"/>
                      </a:lnTo>
                      <a:lnTo>
                        <a:pt x="30" y="90"/>
                      </a:lnTo>
                      <a:lnTo>
                        <a:pt x="30" y="42"/>
                      </a:lnTo>
                      <a:lnTo>
                        <a:pt x="36" y="0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697" name="Freeform 961"/>
                <p:cNvSpPr>
                  <a:spLocks/>
                </p:cNvSpPr>
                <p:nvPr/>
              </p:nvSpPr>
              <p:spPr bwMode="auto">
                <a:xfrm>
                  <a:off x="2256" y="1944"/>
                  <a:ext cx="30" cy="222"/>
                </a:xfrm>
                <a:custGeom>
                  <a:avLst/>
                  <a:gdLst>
                    <a:gd name="T0" fmla="*/ 0 w 30"/>
                    <a:gd name="T1" fmla="*/ 222 h 222"/>
                    <a:gd name="T2" fmla="*/ 6 w 30"/>
                    <a:gd name="T3" fmla="*/ 186 h 222"/>
                    <a:gd name="T4" fmla="*/ 6 w 30"/>
                    <a:gd name="T5" fmla="*/ 144 h 222"/>
                    <a:gd name="T6" fmla="*/ 12 w 30"/>
                    <a:gd name="T7" fmla="*/ 102 h 222"/>
                    <a:gd name="T8" fmla="*/ 12 w 30"/>
                    <a:gd name="T9" fmla="*/ 60 h 222"/>
                    <a:gd name="T10" fmla="*/ 18 w 30"/>
                    <a:gd name="T11" fmla="*/ 30 h 222"/>
                    <a:gd name="T12" fmla="*/ 24 w 30"/>
                    <a:gd name="T13" fmla="*/ 12 h 222"/>
                    <a:gd name="T14" fmla="*/ 24 w 30"/>
                    <a:gd name="T15" fmla="*/ 0 h 222"/>
                    <a:gd name="T16" fmla="*/ 30 w 30"/>
                    <a:gd name="T17" fmla="*/ 6 h 222"/>
                    <a:gd name="T18" fmla="*/ 30 w 30"/>
                    <a:gd name="T19" fmla="*/ 12 h 2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0" h="222">
                      <a:moveTo>
                        <a:pt x="0" y="222"/>
                      </a:moveTo>
                      <a:lnTo>
                        <a:pt x="6" y="186"/>
                      </a:lnTo>
                      <a:lnTo>
                        <a:pt x="6" y="144"/>
                      </a:lnTo>
                      <a:lnTo>
                        <a:pt x="12" y="102"/>
                      </a:lnTo>
                      <a:lnTo>
                        <a:pt x="12" y="60"/>
                      </a:lnTo>
                      <a:lnTo>
                        <a:pt x="18" y="30"/>
                      </a:lnTo>
                      <a:lnTo>
                        <a:pt x="24" y="12"/>
                      </a:lnTo>
                      <a:lnTo>
                        <a:pt x="24" y="0"/>
                      </a:lnTo>
                      <a:lnTo>
                        <a:pt x="30" y="6"/>
                      </a:lnTo>
                      <a:lnTo>
                        <a:pt x="30" y="12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698" name="Freeform 962"/>
                <p:cNvSpPr>
                  <a:spLocks/>
                </p:cNvSpPr>
                <p:nvPr/>
              </p:nvSpPr>
              <p:spPr bwMode="auto">
                <a:xfrm>
                  <a:off x="2286" y="1956"/>
                  <a:ext cx="36" cy="528"/>
                </a:xfrm>
                <a:custGeom>
                  <a:avLst/>
                  <a:gdLst>
                    <a:gd name="T0" fmla="*/ 0 w 36"/>
                    <a:gd name="T1" fmla="*/ 0 h 528"/>
                    <a:gd name="T2" fmla="*/ 0 w 36"/>
                    <a:gd name="T3" fmla="*/ 12 h 528"/>
                    <a:gd name="T4" fmla="*/ 6 w 36"/>
                    <a:gd name="T5" fmla="*/ 36 h 528"/>
                    <a:gd name="T6" fmla="*/ 6 w 36"/>
                    <a:gd name="T7" fmla="*/ 66 h 528"/>
                    <a:gd name="T8" fmla="*/ 6 w 36"/>
                    <a:gd name="T9" fmla="*/ 102 h 528"/>
                    <a:gd name="T10" fmla="*/ 12 w 36"/>
                    <a:gd name="T11" fmla="*/ 144 h 528"/>
                    <a:gd name="T12" fmla="*/ 12 w 36"/>
                    <a:gd name="T13" fmla="*/ 192 h 528"/>
                    <a:gd name="T14" fmla="*/ 18 w 36"/>
                    <a:gd name="T15" fmla="*/ 282 h 528"/>
                    <a:gd name="T16" fmla="*/ 24 w 36"/>
                    <a:gd name="T17" fmla="*/ 372 h 528"/>
                    <a:gd name="T18" fmla="*/ 24 w 36"/>
                    <a:gd name="T19" fmla="*/ 414 h 528"/>
                    <a:gd name="T20" fmla="*/ 24 w 36"/>
                    <a:gd name="T21" fmla="*/ 450 h 528"/>
                    <a:gd name="T22" fmla="*/ 30 w 36"/>
                    <a:gd name="T23" fmla="*/ 486 h 528"/>
                    <a:gd name="T24" fmla="*/ 30 w 36"/>
                    <a:gd name="T25" fmla="*/ 510 h 528"/>
                    <a:gd name="T26" fmla="*/ 36 w 36"/>
                    <a:gd name="T27" fmla="*/ 522 h 528"/>
                    <a:gd name="T28" fmla="*/ 36 w 36"/>
                    <a:gd name="T29" fmla="*/ 528 h 5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36" h="528">
                      <a:moveTo>
                        <a:pt x="0" y="0"/>
                      </a:moveTo>
                      <a:lnTo>
                        <a:pt x="0" y="12"/>
                      </a:lnTo>
                      <a:lnTo>
                        <a:pt x="6" y="36"/>
                      </a:lnTo>
                      <a:lnTo>
                        <a:pt x="6" y="66"/>
                      </a:lnTo>
                      <a:lnTo>
                        <a:pt x="6" y="102"/>
                      </a:lnTo>
                      <a:lnTo>
                        <a:pt x="12" y="144"/>
                      </a:lnTo>
                      <a:lnTo>
                        <a:pt x="12" y="192"/>
                      </a:lnTo>
                      <a:lnTo>
                        <a:pt x="18" y="282"/>
                      </a:lnTo>
                      <a:lnTo>
                        <a:pt x="24" y="372"/>
                      </a:lnTo>
                      <a:lnTo>
                        <a:pt x="24" y="414"/>
                      </a:lnTo>
                      <a:lnTo>
                        <a:pt x="24" y="450"/>
                      </a:lnTo>
                      <a:lnTo>
                        <a:pt x="30" y="486"/>
                      </a:lnTo>
                      <a:lnTo>
                        <a:pt x="30" y="510"/>
                      </a:lnTo>
                      <a:lnTo>
                        <a:pt x="36" y="522"/>
                      </a:lnTo>
                      <a:lnTo>
                        <a:pt x="36" y="528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699" name="Freeform 963"/>
                <p:cNvSpPr>
                  <a:spLocks/>
                </p:cNvSpPr>
                <p:nvPr/>
              </p:nvSpPr>
              <p:spPr bwMode="auto">
                <a:xfrm>
                  <a:off x="2322" y="1956"/>
                  <a:ext cx="36" cy="528"/>
                </a:xfrm>
                <a:custGeom>
                  <a:avLst/>
                  <a:gdLst>
                    <a:gd name="T0" fmla="*/ 0 w 36"/>
                    <a:gd name="T1" fmla="*/ 528 h 528"/>
                    <a:gd name="T2" fmla="*/ 0 w 36"/>
                    <a:gd name="T3" fmla="*/ 522 h 528"/>
                    <a:gd name="T4" fmla="*/ 6 w 36"/>
                    <a:gd name="T5" fmla="*/ 510 h 528"/>
                    <a:gd name="T6" fmla="*/ 6 w 36"/>
                    <a:gd name="T7" fmla="*/ 486 h 528"/>
                    <a:gd name="T8" fmla="*/ 6 w 36"/>
                    <a:gd name="T9" fmla="*/ 456 h 528"/>
                    <a:gd name="T10" fmla="*/ 12 w 36"/>
                    <a:gd name="T11" fmla="*/ 420 h 528"/>
                    <a:gd name="T12" fmla="*/ 12 w 36"/>
                    <a:gd name="T13" fmla="*/ 384 h 528"/>
                    <a:gd name="T14" fmla="*/ 18 w 36"/>
                    <a:gd name="T15" fmla="*/ 294 h 528"/>
                    <a:gd name="T16" fmla="*/ 24 w 36"/>
                    <a:gd name="T17" fmla="*/ 198 h 528"/>
                    <a:gd name="T18" fmla="*/ 24 w 36"/>
                    <a:gd name="T19" fmla="*/ 114 h 528"/>
                    <a:gd name="T20" fmla="*/ 30 w 36"/>
                    <a:gd name="T21" fmla="*/ 78 h 528"/>
                    <a:gd name="T22" fmla="*/ 30 w 36"/>
                    <a:gd name="T23" fmla="*/ 42 h 528"/>
                    <a:gd name="T24" fmla="*/ 36 w 36"/>
                    <a:gd name="T25" fmla="*/ 18 h 528"/>
                    <a:gd name="T26" fmla="*/ 36 w 36"/>
                    <a:gd name="T27" fmla="*/ 0 h 5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6" h="528">
                      <a:moveTo>
                        <a:pt x="0" y="528"/>
                      </a:moveTo>
                      <a:lnTo>
                        <a:pt x="0" y="522"/>
                      </a:lnTo>
                      <a:lnTo>
                        <a:pt x="6" y="510"/>
                      </a:lnTo>
                      <a:lnTo>
                        <a:pt x="6" y="486"/>
                      </a:lnTo>
                      <a:lnTo>
                        <a:pt x="6" y="456"/>
                      </a:lnTo>
                      <a:lnTo>
                        <a:pt x="12" y="420"/>
                      </a:lnTo>
                      <a:lnTo>
                        <a:pt x="12" y="384"/>
                      </a:lnTo>
                      <a:lnTo>
                        <a:pt x="18" y="294"/>
                      </a:lnTo>
                      <a:lnTo>
                        <a:pt x="24" y="198"/>
                      </a:lnTo>
                      <a:lnTo>
                        <a:pt x="24" y="114"/>
                      </a:lnTo>
                      <a:lnTo>
                        <a:pt x="30" y="78"/>
                      </a:lnTo>
                      <a:lnTo>
                        <a:pt x="30" y="42"/>
                      </a:lnTo>
                      <a:lnTo>
                        <a:pt x="36" y="18"/>
                      </a:lnTo>
                      <a:lnTo>
                        <a:pt x="36" y="0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700" name="Freeform 964"/>
                <p:cNvSpPr>
                  <a:spLocks/>
                </p:cNvSpPr>
                <p:nvPr/>
              </p:nvSpPr>
              <p:spPr bwMode="auto">
                <a:xfrm>
                  <a:off x="2358" y="1950"/>
                  <a:ext cx="36" cy="72"/>
                </a:xfrm>
                <a:custGeom>
                  <a:avLst/>
                  <a:gdLst>
                    <a:gd name="T0" fmla="*/ 0 w 36"/>
                    <a:gd name="T1" fmla="*/ 6 h 72"/>
                    <a:gd name="T2" fmla="*/ 0 w 36"/>
                    <a:gd name="T3" fmla="*/ 0 h 72"/>
                    <a:gd name="T4" fmla="*/ 6 w 36"/>
                    <a:gd name="T5" fmla="*/ 0 h 72"/>
                    <a:gd name="T6" fmla="*/ 12 w 36"/>
                    <a:gd name="T7" fmla="*/ 12 h 72"/>
                    <a:gd name="T8" fmla="*/ 18 w 36"/>
                    <a:gd name="T9" fmla="*/ 24 h 72"/>
                    <a:gd name="T10" fmla="*/ 30 w 36"/>
                    <a:gd name="T11" fmla="*/ 54 h 72"/>
                    <a:gd name="T12" fmla="*/ 36 w 36"/>
                    <a:gd name="T13" fmla="*/ 66 h 72"/>
                    <a:gd name="T14" fmla="*/ 36 w 36"/>
                    <a:gd name="T15" fmla="*/ 72 h 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36" h="72">
                      <a:moveTo>
                        <a:pt x="0" y="6"/>
                      </a:moveTo>
                      <a:lnTo>
                        <a:pt x="0" y="0"/>
                      </a:lnTo>
                      <a:lnTo>
                        <a:pt x="6" y="0"/>
                      </a:lnTo>
                      <a:lnTo>
                        <a:pt x="12" y="12"/>
                      </a:lnTo>
                      <a:lnTo>
                        <a:pt x="18" y="24"/>
                      </a:lnTo>
                      <a:lnTo>
                        <a:pt x="30" y="54"/>
                      </a:lnTo>
                      <a:lnTo>
                        <a:pt x="36" y="66"/>
                      </a:lnTo>
                      <a:lnTo>
                        <a:pt x="36" y="72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701" name="Freeform 965"/>
                <p:cNvSpPr>
                  <a:spLocks/>
                </p:cNvSpPr>
                <p:nvPr/>
              </p:nvSpPr>
              <p:spPr bwMode="auto">
                <a:xfrm>
                  <a:off x="2394" y="1944"/>
                  <a:ext cx="36" cy="78"/>
                </a:xfrm>
                <a:custGeom>
                  <a:avLst/>
                  <a:gdLst>
                    <a:gd name="T0" fmla="*/ 0 w 36"/>
                    <a:gd name="T1" fmla="*/ 78 h 78"/>
                    <a:gd name="T2" fmla="*/ 6 w 36"/>
                    <a:gd name="T3" fmla="*/ 72 h 78"/>
                    <a:gd name="T4" fmla="*/ 6 w 36"/>
                    <a:gd name="T5" fmla="*/ 60 h 78"/>
                    <a:gd name="T6" fmla="*/ 18 w 36"/>
                    <a:gd name="T7" fmla="*/ 30 h 78"/>
                    <a:gd name="T8" fmla="*/ 24 w 36"/>
                    <a:gd name="T9" fmla="*/ 12 h 78"/>
                    <a:gd name="T10" fmla="*/ 30 w 36"/>
                    <a:gd name="T11" fmla="*/ 0 h 78"/>
                    <a:gd name="T12" fmla="*/ 30 w 36"/>
                    <a:gd name="T13" fmla="*/ 0 h 78"/>
                    <a:gd name="T14" fmla="*/ 36 w 36"/>
                    <a:gd name="T15" fmla="*/ 6 h 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36" h="78">
                      <a:moveTo>
                        <a:pt x="0" y="78"/>
                      </a:moveTo>
                      <a:lnTo>
                        <a:pt x="6" y="72"/>
                      </a:lnTo>
                      <a:lnTo>
                        <a:pt x="6" y="60"/>
                      </a:lnTo>
                      <a:lnTo>
                        <a:pt x="18" y="30"/>
                      </a:lnTo>
                      <a:lnTo>
                        <a:pt x="24" y="12"/>
                      </a:lnTo>
                      <a:lnTo>
                        <a:pt x="30" y="0"/>
                      </a:lnTo>
                      <a:lnTo>
                        <a:pt x="30" y="0"/>
                      </a:lnTo>
                      <a:lnTo>
                        <a:pt x="36" y="6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702" name="Freeform 966"/>
                <p:cNvSpPr>
                  <a:spLocks/>
                </p:cNvSpPr>
                <p:nvPr/>
              </p:nvSpPr>
              <p:spPr bwMode="auto">
                <a:xfrm>
                  <a:off x="2430" y="1950"/>
                  <a:ext cx="30" cy="360"/>
                </a:xfrm>
                <a:custGeom>
                  <a:avLst/>
                  <a:gdLst>
                    <a:gd name="T0" fmla="*/ 0 w 30"/>
                    <a:gd name="T1" fmla="*/ 0 h 360"/>
                    <a:gd name="T2" fmla="*/ 0 w 30"/>
                    <a:gd name="T3" fmla="*/ 12 h 360"/>
                    <a:gd name="T4" fmla="*/ 6 w 30"/>
                    <a:gd name="T5" fmla="*/ 30 h 360"/>
                    <a:gd name="T6" fmla="*/ 6 w 30"/>
                    <a:gd name="T7" fmla="*/ 54 h 360"/>
                    <a:gd name="T8" fmla="*/ 6 w 30"/>
                    <a:gd name="T9" fmla="*/ 78 h 360"/>
                    <a:gd name="T10" fmla="*/ 12 w 30"/>
                    <a:gd name="T11" fmla="*/ 138 h 360"/>
                    <a:gd name="T12" fmla="*/ 12 w 30"/>
                    <a:gd name="T13" fmla="*/ 204 h 360"/>
                    <a:gd name="T14" fmla="*/ 18 w 30"/>
                    <a:gd name="T15" fmla="*/ 264 h 360"/>
                    <a:gd name="T16" fmla="*/ 24 w 30"/>
                    <a:gd name="T17" fmla="*/ 318 h 360"/>
                    <a:gd name="T18" fmla="*/ 24 w 30"/>
                    <a:gd name="T19" fmla="*/ 336 h 360"/>
                    <a:gd name="T20" fmla="*/ 24 w 30"/>
                    <a:gd name="T21" fmla="*/ 354 h 360"/>
                    <a:gd name="T22" fmla="*/ 30 w 30"/>
                    <a:gd name="T23" fmla="*/ 360 h 360"/>
                    <a:gd name="T24" fmla="*/ 30 w 30"/>
                    <a:gd name="T25" fmla="*/ 360 h 3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0" h="360">
                      <a:moveTo>
                        <a:pt x="0" y="0"/>
                      </a:moveTo>
                      <a:lnTo>
                        <a:pt x="0" y="12"/>
                      </a:lnTo>
                      <a:lnTo>
                        <a:pt x="6" y="30"/>
                      </a:lnTo>
                      <a:lnTo>
                        <a:pt x="6" y="54"/>
                      </a:lnTo>
                      <a:lnTo>
                        <a:pt x="6" y="78"/>
                      </a:lnTo>
                      <a:lnTo>
                        <a:pt x="12" y="138"/>
                      </a:lnTo>
                      <a:lnTo>
                        <a:pt x="12" y="204"/>
                      </a:lnTo>
                      <a:lnTo>
                        <a:pt x="18" y="264"/>
                      </a:lnTo>
                      <a:lnTo>
                        <a:pt x="24" y="318"/>
                      </a:lnTo>
                      <a:lnTo>
                        <a:pt x="24" y="336"/>
                      </a:lnTo>
                      <a:lnTo>
                        <a:pt x="24" y="354"/>
                      </a:lnTo>
                      <a:lnTo>
                        <a:pt x="30" y="360"/>
                      </a:lnTo>
                      <a:lnTo>
                        <a:pt x="30" y="360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703" name="Freeform 967"/>
                <p:cNvSpPr>
                  <a:spLocks/>
                </p:cNvSpPr>
                <p:nvPr/>
              </p:nvSpPr>
              <p:spPr bwMode="auto">
                <a:xfrm>
                  <a:off x="2460" y="1848"/>
                  <a:ext cx="36" cy="462"/>
                </a:xfrm>
                <a:custGeom>
                  <a:avLst/>
                  <a:gdLst>
                    <a:gd name="T0" fmla="*/ 0 w 36"/>
                    <a:gd name="T1" fmla="*/ 462 h 462"/>
                    <a:gd name="T2" fmla="*/ 0 w 36"/>
                    <a:gd name="T3" fmla="*/ 456 h 462"/>
                    <a:gd name="T4" fmla="*/ 6 w 36"/>
                    <a:gd name="T5" fmla="*/ 438 h 462"/>
                    <a:gd name="T6" fmla="*/ 6 w 36"/>
                    <a:gd name="T7" fmla="*/ 414 h 462"/>
                    <a:gd name="T8" fmla="*/ 6 w 36"/>
                    <a:gd name="T9" fmla="*/ 390 h 462"/>
                    <a:gd name="T10" fmla="*/ 12 w 36"/>
                    <a:gd name="T11" fmla="*/ 354 h 462"/>
                    <a:gd name="T12" fmla="*/ 12 w 36"/>
                    <a:gd name="T13" fmla="*/ 318 h 462"/>
                    <a:gd name="T14" fmla="*/ 18 w 36"/>
                    <a:gd name="T15" fmla="*/ 234 h 462"/>
                    <a:gd name="T16" fmla="*/ 24 w 36"/>
                    <a:gd name="T17" fmla="*/ 156 h 462"/>
                    <a:gd name="T18" fmla="*/ 24 w 36"/>
                    <a:gd name="T19" fmla="*/ 84 h 462"/>
                    <a:gd name="T20" fmla="*/ 30 w 36"/>
                    <a:gd name="T21" fmla="*/ 54 h 462"/>
                    <a:gd name="T22" fmla="*/ 30 w 36"/>
                    <a:gd name="T23" fmla="*/ 30 h 462"/>
                    <a:gd name="T24" fmla="*/ 36 w 36"/>
                    <a:gd name="T25" fmla="*/ 12 h 462"/>
                    <a:gd name="T26" fmla="*/ 36 w 36"/>
                    <a:gd name="T27" fmla="*/ 0 h 4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6" h="462">
                      <a:moveTo>
                        <a:pt x="0" y="462"/>
                      </a:moveTo>
                      <a:lnTo>
                        <a:pt x="0" y="456"/>
                      </a:lnTo>
                      <a:lnTo>
                        <a:pt x="6" y="438"/>
                      </a:lnTo>
                      <a:lnTo>
                        <a:pt x="6" y="414"/>
                      </a:lnTo>
                      <a:lnTo>
                        <a:pt x="6" y="390"/>
                      </a:lnTo>
                      <a:lnTo>
                        <a:pt x="12" y="354"/>
                      </a:lnTo>
                      <a:lnTo>
                        <a:pt x="12" y="318"/>
                      </a:lnTo>
                      <a:lnTo>
                        <a:pt x="18" y="234"/>
                      </a:lnTo>
                      <a:lnTo>
                        <a:pt x="24" y="156"/>
                      </a:lnTo>
                      <a:lnTo>
                        <a:pt x="24" y="84"/>
                      </a:lnTo>
                      <a:lnTo>
                        <a:pt x="30" y="54"/>
                      </a:lnTo>
                      <a:lnTo>
                        <a:pt x="30" y="30"/>
                      </a:lnTo>
                      <a:lnTo>
                        <a:pt x="36" y="12"/>
                      </a:lnTo>
                      <a:lnTo>
                        <a:pt x="36" y="0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704" name="Freeform 968"/>
                <p:cNvSpPr>
                  <a:spLocks/>
                </p:cNvSpPr>
                <p:nvPr/>
              </p:nvSpPr>
              <p:spPr bwMode="auto">
                <a:xfrm>
                  <a:off x="2496" y="1842"/>
                  <a:ext cx="36" cy="276"/>
                </a:xfrm>
                <a:custGeom>
                  <a:avLst/>
                  <a:gdLst>
                    <a:gd name="T0" fmla="*/ 0 w 36"/>
                    <a:gd name="T1" fmla="*/ 6 h 276"/>
                    <a:gd name="T2" fmla="*/ 0 w 36"/>
                    <a:gd name="T3" fmla="*/ 0 h 276"/>
                    <a:gd name="T4" fmla="*/ 6 w 36"/>
                    <a:gd name="T5" fmla="*/ 6 h 276"/>
                    <a:gd name="T6" fmla="*/ 6 w 36"/>
                    <a:gd name="T7" fmla="*/ 12 h 276"/>
                    <a:gd name="T8" fmla="*/ 6 w 36"/>
                    <a:gd name="T9" fmla="*/ 24 h 276"/>
                    <a:gd name="T10" fmla="*/ 12 w 36"/>
                    <a:gd name="T11" fmla="*/ 60 h 276"/>
                    <a:gd name="T12" fmla="*/ 18 w 36"/>
                    <a:gd name="T13" fmla="*/ 102 h 276"/>
                    <a:gd name="T14" fmla="*/ 24 w 36"/>
                    <a:gd name="T15" fmla="*/ 150 h 276"/>
                    <a:gd name="T16" fmla="*/ 24 w 36"/>
                    <a:gd name="T17" fmla="*/ 198 h 276"/>
                    <a:gd name="T18" fmla="*/ 30 w 36"/>
                    <a:gd name="T19" fmla="*/ 240 h 276"/>
                    <a:gd name="T20" fmla="*/ 36 w 36"/>
                    <a:gd name="T21" fmla="*/ 276 h 2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36" h="276">
                      <a:moveTo>
                        <a:pt x="0" y="6"/>
                      </a:moveTo>
                      <a:lnTo>
                        <a:pt x="0" y="0"/>
                      </a:lnTo>
                      <a:lnTo>
                        <a:pt x="6" y="6"/>
                      </a:lnTo>
                      <a:lnTo>
                        <a:pt x="6" y="12"/>
                      </a:lnTo>
                      <a:lnTo>
                        <a:pt x="6" y="24"/>
                      </a:lnTo>
                      <a:lnTo>
                        <a:pt x="12" y="60"/>
                      </a:lnTo>
                      <a:lnTo>
                        <a:pt x="18" y="102"/>
                      </a:lnTo>
                      <a:lnTo>
                        <a:pt x="24" y="150"/>
                      </a:lnTo>
                      <a:lnTo>
                        <a:pt x="24" y="198"/>
                      </a:lnTo>
                      <a:lnTo>
                        <a:pt x="30" y="240"/>
                      </a:lnTo>
                      <a:lnTo>
                        <a:pt x="36" y="276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705" name="Freeform 969"/>
                <p:cNvSpPr>
                  <a:spLocks/>
                </p:cNvSpPr>
                <p:nvPr/>
              </p:nvSpPr>
              <p:spPr bwMode="auto">
                <a:xfrm>
                  <a:off x="2532" y="2118"/>
                  <a:ext cx="36" cy="192"/>
                </a:xfrm>
                <a:custGeom>
                  <a:avLst/>
                  <a:gdLst>
                    <a:gd name="T0" fmla="*/ 0 w 36"/>
                    <a:gd name="T1" fmla="*/ 0 h 192"/>
                    <a:gd name="T2" fmla="*/ 6 w 36"/>
                    <a:gd name="T3" fmla="*/ 54 h 192"/>
                    <a:gd name="T4" fmla="*/ 18 w 36"/>
                    <a:gd name="T5" fmla="*/ 102 h 192"/>
                    <a:gd name="T6" fmla="*/ 24 w 36"/>
                    <a:gd name="T7" fmla="*/ 144 h 192"/>
                    <a:gd name="T8" fmla="*/ 36 w 36"/>
                    <a:gd name="T9" fmla="*/ 192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92">
                      <a:moveTo>
                        <a:pt x="0" y="0"/>
                      </a:moveTo>
                      <a:lnTo>
                        <a:pt x="6" y="54"/>
                      </a:lnTo>
                      <a:lnTo>
                        <a:pt x="18" y="102"/>
                      </a:lnTo>
                      <a:lnTo>
                        <a:pt x="24" y="144"/>
                      </a:lnTo>
                      <a:lnTo>
                        <a:pt x="36" y="192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706" name="Freeform 970"/>
                <p:cNvSpPr>
                  <a:spLocks/>
                </p:cNvSpPr>
                <p:nvPr/>
              </p:nvSpPr>
              <p:spPr bwMode="auto">
                <a:xfrm>
                  <a:off x="2568" y="2310"/>
                  <a:ext cx="36" cy="204"/>
                </a:xfrm>
                <a:custGeom>
                  <a:avLst/>
                  <a:gdLst>
                    <a:gd name="T0" fmla="*/ 0 w 36"/>
                    <a:gd name="T1" fmla="*/ 0 h 204"/>
                    <a:gd name="T2" fmla="*/ 6 w 36"/>
                    <a:gd name="T3" fmla="*/ 30 h 204"/>
                    <a:gd name="T4" fmla="*/ 12 w 36"/>
                    <a:gd name="T5" fmla="*/ 60 h 204"/>
                    <a:gd name="T6" fmla="*/ 18 w 36"/>
                    <a:gd name="T7" fmla="*/ 126 h 204"/>
                    <a:gd name="T8" fmla="*/ 24 w 36"/>
                    <a:gd name="T9" fmla="*/ 156 h 204"/>
                    <a:gd name="T10" fmla="*/ 30 w 36"/>
                    <a:gd name="T11" fmla="*/ 180 h 204"/>
                    <a:gd name="T12" fmla="*/ 30 w 36"/>
                    <a:gd name="T13" fmla="*/ 198 h 204"/>
                    <a:gd name="T14" fmla="*/ 36 w 36"/>
                    <a:gd name="T15" fmla="*/ 204 h 2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36" h="204">
                      <a:moveTo>
                        <a:pt x="0" y="0"/>
                      </a:moveTo>
                      <a:lnTo>
                        <a:pt x="6" y="30"/>
                      </a:lnTo>
                      <a:lnTo>
                        <a:pt x="12" y="60"/>
                      </a:lnTo>
                      <a:lnTo>
                        <a:pt x="18" y="126"/>
                      </a:lnTo>
                      <a:lnTo>
                        <a:pt x="24" y="156"/>
                      </a:lnTo>
                      <a:lnTo>
                        <a:pt x="30" y="180"/>
                      </a:lnTo>
                      <a:lnTo>
                        <a:pt x="30" y="198"/>
                      </a:lnTo>
                      <a:lnTo>
                        <a:pt x="36" y="204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707" name="Freeform 971"/>
                <p:cNvSpPr>
                  <a:spLocks/>
                </p:cNvSpPr>
                <p:nvPr/>
              </p:nvSpPr>
              <p:spPr bwMode="auto">
                <a:xfrm>
                  <a:off x="2604" y="2322"/>
                  <a:ext cx="30" cy="192"/>
                </a:xfrm>
                <a:custGeom>
                  <a:avLst/>
                  <a:gdLst>
                    <a:gd name="T0" fmla="*/ 0 w 30"/>
                    <a:gd name="T1" fmla="*/ 192 h 192"/>
                    <a:gd name="T2" fmla="*/ 6 w 30"/>
                    <a:gd name="T3" fmla="*/ 186 h 192"/>
                    <a:gd name="T4" fmla="*/ 6 w 30"/>
                    <a:gd name="T5" fmla="*/ 174 h 192"/>
                    <a:gd name="T6" fmla="*/ 12 w 30"/>
                    <a:gd name="T7" fmla="*/ 156 h 192"/>
                    <a:gd name="T8" fmla="*/ 12 w 30"/>
                    <a:gd name="T9" fmla="*/ 132 h 192"/>
                    <a:gd name="T10" fmla="*/ 18 w 30"/>
                    <a:gd name="T11" fmla="*/ 102 h 192"/>
                    <a:gd name="T12" fmla="*/ 24 w 30"/>
                    <a:gd name="T13" fmla="*/ 72 h 192"/>
                    <a:gd name="T14" fmla="*/ 30 w 30"/>
                    <a:gd name="T15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30" h="192">
                      <a:moveTo>
                        <a:pt x="0" y="192"/>
                      </a:moveTo>
                      <a:lnTo>
                        <a:pt x="6" y="186"/>
                      </a:lnTo>
                      <a:lnTo>
                        <a:pt x="6" y="174"/>
                      </a:lnTo>
                      <a:lnTo>
                        <a:pt x="12" y="156"/>
                      </a:lnTo>
                      <a:lnTo>
                        <a:pt x="12" y="132"/>
                      </a:lnTo>
                      <a:lnTo>
                        <a:pt x="18" y="102"/>
                      </a:lnTo>
                      <a:lnTo>
                        <a:pt x="24" y="72"/>
                      </a:lnTo>
                      <a:lnTo>
                        <a:pt x="30" y="0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708" name="Freeform 972"/>
                <p:cNvSpPr>
                  <a:spLocks/>
                </p:cNvSpPr>
                <p:nvPr/>
              </p:nvSpPr>
              <p:spPr bwMode="auto">
                <a:xfrm>
                  <a:off x="2634" y="1836"/>
                  <a:ext cx="36" cy="486"/>
                </a:xfrm>
                <a:custGeom>
                  <a:avLst/>
                  <a:gdLst>
                    <a:gd name="T0" fmla="*/ 0 w 36"/>
                    <a:gd name="T1" fmla="*/ 486 h 486"/>
                    <a:gd name="T2" fmla="*/ 0 w 36"/>
                    <a:gd name="T3" fmla="*/ 462 h 486"/>
                    <a:gd name="T4" fmla="*/ 6 w 36"/>
                    <a:gd name="T5" fmla="*/ 432 h 486"/>
                    <a:gd name="T6" fmla="*/ 6 w 36"/>
                    <a:gd name="T7" fmla="*/ 366 h 486"/>
                    <a:gd name="T8" fmla="*/ 12 w 36"/>
                    <a:gd name="T9" fmla="*/ 288 h 486"/>
                    <a:gd name="T10" fmla="*/ 18 w 36"/>
                    <a:gd name="T11" fmla="*/ 210 h 486"/>
                    <a:gd name="T12" fmla="*/ 24 w 36"/>
                    <a:gd name="T13" fmla="*/ 132 h 486"/>
                    <a:gd name="T14" fmla="*/ 24 w 36"/>
                    <a:gd name="T15" fmla="*/ 66 h 486"/>
                    <a:gd name="T16" fmla="*/ 30 w 36"/>
                    <a:gd name="T17" fmla="*/ 42 h 486"/>
                    <a:gd name="T18" fmla="*/ 30 w 36"/>
                    <a:gd name="T19" fmla="*/ 24 h 486"/>
                    <a:gd name="T20" fmla="*/ 36 w 36"/>
                    <a:gd name="T21" fmla="*/ 6 h 486"/>
                    <a:gd name="T22" fmla="*/ 36 w 36"/>
                    <a:gd name="T23" fmla="*/ 0 h 4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36" h="486">
                      <a:moveTo>
                        <a:pt x="0" y="486"/>
                      </a:moveTo>
                      <a:lnTo>
                        <a:pt x="0" y="462"/>
                      </a:lnTo>
                      <a:lnTo>
                        <a:pt x="6" y="432"/>
                      </a:lnTo>
                      <a:lnTo>
                        <a:pt x="6" y="366"/>
                      </a:lnTo>
                      <a:lnTo>
                        <a:pt x="12" y="288"/>
                      </a:lnTo>
                      <a:lnTo>
                        <a:pt x="18" y="210"/>
                      </a:lnTo>
                      <a:lnTo>
                        <a:pt x="24" y="132"/>
                      </a:lnTo>
                      <a:lnTo>
                        <a:pt x="24" y="66"/>
                      </a:lnTo>
                      <a:lnTo>
                        <a:pt x="30" y="42"/>
                      </a:lnTo>
                      <a:lnTo>
                        <a:pt x="30" y="24"/>
                      </a:lnTo>
                      <a:lnTo>
                        <a:pt x="36" y="6"/>
                      </a:lnTo>
                      <a:lnTo>
                        <a:pt x="36" y="0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709" name="Freeform 973"/>
                <p:cNvSpPr>
                  <a:spLocks/>
                </p:cNvSpPr>
                <p:nvPr/>
              </p:nvSpPr>
              <p:spPr bwMode="auto">
                <a:xfrm>
                  <a:off x="2670" y="1836"/>
                  <a:ext cx="36" cy="372"/>
                </a:xfrm>
                <a:custGeom>
                  <a:avLst/>
                  <a:gdLst>
                    <a:gd name="T0" fmla="*/ 0 w 36"/>
                    <a:gd name="T1" fmla="*/ 0 h 372"/>
                    <a:gd name="T2" fmla="*/ 0 w 36"/>
                    <a:gd name="T3" fmla="*/ 0 h 372"/>
                    <a:gd name="T4" fmla="*/ 6 w 36"/>
                    <a:gd name="T5" fmla="*/ 12 h 372"/>
                    <a:gd name="T6" fmla="*/ 6 w 36"/>
                    <a:gd name="T7" fmla="*/ 24 h 372"/>
                    <a:gd name="T8" fmla="*/ 6 w 36"/>
                    <a:gd name="T9" fmla="*/ 48 h 372"/>
                    <a:gd name="T10" fmla="*/ 12 w 36"/>
                    <a:gd name="T11" fmla="*/ 72 h 372"/>
                    <a:gd name="T12" fmla="*/ 12 w 36"/>
                    <a:gd name="T13" fmla="*/ 102 h 372"/>
                    <a:gd name="T14" fmla="*/ 18 w 36"/>
                    <a:gd name="T15" fmla="*/ 168 h 372"/>
                    <a:gd name="T16" fmla="*/ 24 w 36"/>
                    <a:gd name="T17" fmla="*/ 240 h 372"/>
                    <a:gd name="T18" fmla="*/ 24 w 36"/>
                    <a:gd name="T19" fmla="*/ 300 h 372"/>
                    <a:gd name="T20" fmla="*/ 30 w 36"/>
                    <a:gd name="T21" fmla="*/ 324 h 372"/>
                    <a:gd name="T22" fmla="*/ 30 w 36"/>
                    <a:gd name="T23" fmla="*/ 348 h 372"/>
                    <a:gd name="T24" fmla="*/ 36 w 36"/>
                    <a:gd name="T25" fmla="*/ 366 h 372"/>
                    <a:gd name="T26" fmla="*/ 36 w 36"/>
                    <a:gd name="T27" fmla="*/ 372 h 3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6" h="372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6" y="12"/>
                      </a:lnTo>
                      <a:lnTo>
                        <a:pt x="6" y="24"/>
                      </a:lnTo>
                      <a:lnTo>
                        <a:pt x="6" y="48"/>
                      </a:lnTo>
                      <a:lnTo>
                        <a:pt x="12" y="72"/>
                      </a:lnTo>
                      <a:lnTo>
                        <a:pt x="12" y="102"/>
                      </a:lnTo>
                      <a:lnTo>
                        <a:pt x="18" y="168"/>
                      </a:lnTo>
                      <a:lnTo>
                        <a:pt x="24" y="240"/>
                      </a:lnTo>
                      <a:lnTo>
                        <a:pt x="24" y="300"/>
                      </a:lnTo>
                      <a:lnTo>
                        <a:pt x="30" y="324"/>
                      </a:lnTo>
                      <a:lnTo>
                        <a:pt x="30" y="348"/>
                      </a:lnTo>
                      <a:lnTo>
                        <a:pt x="36" y="366"/>
                      </a:lnTo>
                      <a:lnTo>
                        <a:pt x="36" y="372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710" name="Freeform 974"/>
                <p:cNvSpPr>
                  <a:spLocks/>
                </p:cNvSpPr>
                <p:nvPr/>
              </p:nvSpPr>
              <p:spPr bwMode="auto">
                <a:xfrm>
                  <a:off x="2706" y="1992"/>
                  <a:ext cx="36" cy="216"/>
                </a:xfrm>
                <a:custGeom>
                  <a:avLst/>
                  <a:gdLst>
                    <a:gd name="T0" fmla="*/ 0 w 36"/>
                    <a:gd name="T1" fmla="*/ 216 h 216"/>
                    <a:gd name="T2" fmla="*/ 0 w 36"/>
                    <a:gd name="T3" fmla="*/ 216 h 216"/>
                    <a:gd name="T4" fmla="*/ 6 w 36"/>
                    <a:gd name="T5" fmla="*/ 216 h 216"/>
                    <a:gd name="T6" fmla="*/ 6 w 36"/>
                    <a:gd name="T7" fmla="*/ 204 h 216"/>
                    <a:gd name="T8" fmla="*/ 6 w 36"/>
                    <a:gd name="T9" fmla="*/ 192 h 216"/>
                    <a:gd name="T10" fmla="*/ 12 w 36"/>
                    <a:gd name="T11" fmla="*/ 156 h 216"/>
                    <a:gd name="T12" fmla="*/ 18 w 36"/>
                    <a:gd name="T13" fmla="*/ 114 h 216"/>
                    <a:gd name="T14" fmla="*/ 24 w 36"/>
                    <a:gd name="T15" fmla="*/ 72 h 216"/>
                    <a:gd name="T16" fmla="*/ 24 w 36"/>
                    <a:gd name="T17" fmla="*/ 30 h 216"/>
                    <a:gd name="T18" fmla="*/ 30 w 36"/>
                    <a:gd name="T19" fmla="*/ 18 h 216"/>
                    <a:gd name="T20" fmla="*/ 30 w 36"/>
                    <a:gd name="T21" fmla="*/ 6 h 216"/>
                    <a:gd name="T22" fmla="*/ 36 w 36"/>
                    <a:gd name="T23" fmla="*/ 0 h 216"/>
                    <a:gd name="T24" fmla="*/ 36 w 36"/>
                    <a:gd name="T25" fmla="*/ 0 h 2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6" h="216">
                      <a:moveTo>
                        <a:pt x="0" y="216"/>
                      </a:moveTo>
                      <a:lnTo>
                        <a:pt x="0" y="216"/>
                      </a:lnTo>
                      <a:lnTo>
                        <a:pt x="6" y="216"/>
                      </a:lnTo>
                      <a:lnTo>
                        <a:pt x="6" y="204"/>
                      </a:lnTo>
                      <a:lnTo>
                        <a:pt x="6" y="192"/>
                      </a:lnTo>
                      <a:lnTo>
                        <a:pt x="12" y="156"/>
                      </a:lnTo>
                      <a:lnTo>
                        <a:pt x="18" y="114"/>
                      </a:lnTo>
                      <a:lnTo>
                        <a:pt x="24" y="72"/>
                      </a:lnTo>
                      <a:lnTo>
                        <a:pt x="24" y="30"/>
                      </a:lnTo>
                      <a:lnTo>
                        <a:pt x="30" y="18"/>
                      </a:lnTo>
                      <a:lnTo>
                        <a:pt x="30" y="6"/>
                      </a:lnTo>
                      <a:lnTo>
                        <a:pt x="36" y="0"/>
                      </a:lnTo>
                      <a:lnTo>
                        <a:pt x="36" y="0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711" name="Freeform 975"/>
                <p:cNvSpPr>
                  <a:spLocks/>
                </p:cNvSpPr>
                <p:nvPr/>
              </p:nvSpPr>
              <p:spPr bwMode="auto">
                <a:xfrm>
                  <a:off x="2742" y="1992"/>
                  <a:ext cx="36" cy="288"/>
                </a:xfrm>
                <a:custGeom>
                  <a:avLst/>
                  <a:gdLst>
                    <a:gd name="T0" fmla="*/ 0 w 36"/>
                    <a:gd name="T1" fmla="*/ 0 h 288"/>
                    <a:gd name="T2" fmla="*/ 0 w 36"/>
                    <a:gd name="T3" fmla="*/ 6 h 288"/>
                    <a:gd name="T4" fmla="*/ 6 w 36"/>
                    <a:gd name="T5" fmla="*/ 18 h 288"/>
                    <a:gd name="T6" fmla="*/ 6 w 36"/>
                    <a:gd name="T7" fmla="*/ 30 h 288"/>
                    <a:gd name="T8" fmla="*/ 12 w 36"/>
                    <a:gd name="T9" fmla="*/ 48 h 288"/>
                    <a:gd name="T10" fmla="*/ 12 w 36"/>
                    <a:gd name="T11" fmla="*/ 96 h 288"/>
                    <a:gd name="T12" fmla="*/ 18 w 36"/>
                    <a:gd name="T13" fmla="*/ 150 h 288"/>
                    <a:gd name="T14" fmla="*/ 24 w 36"/>
                    <a:gd name="T15" fmla="*/ 204 h 288"/>
                    <a:gd name="T16" fmla="*/ 30 w 36"/>
                    <a:gd name="T17" fmla="*/ 246 h 288"/>
                    <a:gd name="T18" fmla="*/ 30 w 36"/>
                    <a:gd name="T19" fmla="*/ 264 h 288"/>
                    <a:gd name="T20" fmla="*/ 30 w 36"/>
                    <a:gd name="T21" fmla="*/ 276 h 288"/>
                    <a:gd name="T22" fmla="*/ 36 w 36"/>
                    <a:gd name="T23" fmla="*/ 288 h 288"/>
                    <a:gd name="T24" fmla="*/ 36 w 36"/>
                    <a:gd name="T25" fmla="*/ 288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6" h="288">
                      <a:moveTo>
                        <a:pt x="0" y="0"/>
                      </a:moveTo>
                      <a:lnTo>
                        <a:pt x="0" y="6"/>
                      </a:lnTo>
                      <a:lnTo>
                        <a:pt x="6" y="18"/>
                      </a:lnTo>
                      <a:lnTo>
                        <a:pt x="6" y="30"/>
                      </a:lnTo>
                      <a:lnTo>
                        <a:pt x="12" y="48"/>
                      </a:lnTo>
                      <a:lnTo>
                        <a:pt x="12" y="96"/>
                      </a:lnTo>
                      <a:lnTo>
                        <a:pt x="18" y="150"/>
                      </a:lnTo>
                      <a:lnTo>
                        <a:pt x="24" y="204"/>
                      </a:lnTo>
                      <a:lnTo>
                        <a:pt x="30" y="246"/>
                      </a:lnTo>
                      <a:lnTo>
                        <a:pt x="30" y="264"/>
                      </a:lnTo>
                      <a:lnTo>
                        <a:pt x="30" y="276"/>
                      </a:lnTo>
                      <a:lnTo>
                        <a:pt x="36" y="288"/>
                      </a:lnTo>
                      <a:lnTo>
                        <a:pt x="36" y="288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712" name="Freeform 976"/>
                <p:cNvSpPr>
                  <a:spLocks/>
                </p:cNvSpPr>
                <p:nvPr/>
              </p:nvSpPr>
              <p:spPr bwMode="auto">
                <a:xfrm>
                  <a:off x="2778" y="1968"/>
                  <a:ext cx="30" cy="312"/>
                </a:xfrm>
                <a:custGeom>
                  <a:avLst/>
                  <a:gdLst>
                    <a:gd name="T0" fmla="*/ 0 w 30"/>
                    <a:gd name="T1" fmla="*/ 312 h 312"/>
                    <a:gd name="T2" fmla="*/ 0 w 30"/>
                    <a:gd name="T3" fmla="*/ 306 h 312"/>
                    <a:gd name="T4" fmla="*/ 6 w 30"/>
                    <a:gd name="T5" fmla="*/ 300 h 312"/>
                    <a:gd name="T6" fmla="*/ 6 w 30"/>
                    <a:gd name="T7" fmla="*/ 282 h 312"/>
                    <a:gd name="T8" fmla="*/ 6 w 30"/>
                    <a:gd name="T9" fmla="*/ 264 h 312"/>
                    <a:gd name="T10" fmla="*/ 12 w 30"/>
                    <a:gd name="T11" fmla="*/ 216 h 312"/>
                    <a:gd name="T12" fmla="*/ 12 w 30"/>
                    <a:gd name="T13" fmla="*/ 162 h 312"/>
                    <a:gd name="T14" fmla="*/ 18 w 30"/>
                    <a:gd name="T15" fmla="*/ 102 h 312"/>
                    <a:gd name="T16" fmla="*/ 24 w 30"/>
                    <a:gd name="T17" fmla="*/ 54 h 312"/>
                    <a:gd name="T18" fmla="*/ 24 w 30"/>
                    <a:gd name="T19" fmla="*/ 36 h 312"/>
                    <a:gd name="T20" fmla="*/ 24 w 30"/>
                    <a:gd name="T21" fmla="*/ 18 h 312"/>
                    <a:gd name="T22" fmla="*/ 30 w 30"/>
                    <a:gd name="T23" fmla="*/ 6 h 312"/>
                    <a:gd name="T24" fmla="*/ 30 w 30"/>
                    <a:gd name="T25" fmla="*/ 0 h 3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0" h="312">
                      <a:moveTo>
                        <a:pt x="0" y="312"/>
                      </a:moveTo>
                      <a:lnTo>
                        <a:pt x="0" y="306"/>
                      </a:lnTo>
                      <a:lnTo>
                        <a:pt x="6" y="300"/>
                      </a:lnTo>
                      <a:lnTo>
                        <a:pt x="6" y="282"/>
                      </a:lnTo>
                      <a:lnTo>
                        <a:pt x="6" y="264"/>
                      </a:lnTo>
                      <a:lnTo>
                        <a:pt x="12" y="216"/>
                      </a:lnTo>
                      <a:lnTo>
                        <a:pt x="12" y="162"/>
                      </a:lnTo>
                      <a:lnTo>
                        <a:pt x="18" y="102"/>
                      </a:lnTo>
                      <a:lnTo>
                        <a:pt x="24" y="54"/>
                      </a:lnTo>
                      <a:lnTo>
                        <a:pt x="24" y="36"/>
                      </a:lnTo>
                      <a:lnTo>
                        <a:pt x="24" y="18"/>
                      </a:lnTo>
                      <a:lnTo>
                        <a:pt x="30" y="6"/>
                      </a:lnTo>
                      <a:lnTo>
                        <a:pt x="30" y="0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713" name="Freeform 977"/>
                <p:cNvSpPr>
                  <a:spLocks/>
                </p:cNvSpPr>
                <p:nvPr/>
              </p:nvSpPr>
              <p:spPr bwMode="auto">
                <a:xfrm>
                  <a:off x="2808" y="1968"/>
                  <a:ext cx="36" cy="216"/>
                </a:xfrm>
                <a:custGeom>
                  <a:avLst/>
                  <a:gdLst>
                    <a:gd name="T0" fmla="*/ 0 w 36"/>
                    <a:gd name="T1" fmla="*/ 0 h 216"/>
                    <a:gd name="T2" fmla="*/ 0 w 36"/>
                    <a:gd name="T3" fmla="*/ 0 h 216"/>
                    <a:gd name="T4" fmla="*/ 6 w 36"/>
                    <a:gd name="T5" fmla="*/ 6 h 216"/>
                    <a:gd name="T6" fmla="*/ 6 w 36"/>
                    <a:gd name="T7" fmla="*/ 24 h 216"/>
                    <a:gd name="T8" fmla="*/ 12 w 36"/>
                    <a:gd name="T9" fmla="*/ 48 h 216"/>
                    <a:gd name="T10" fmla="*/ 18 w 36"/>
                    <a:gd name="T11" fmla="*/ 84 h 216"/>
                    <a:gd name="T12" fmla="*/ 24 w 36"/>
                    <a:gd name="T13" fmla="*/ 126 h 216"/>
                    <a:gd name="T14" fmla="*/ 24 w 36"/>
                    <a:gd name="T15" fmla="*/ 162 h 216"/>
                    <a:gd name="T16" fmla="*/ 30 w 36"/>
                    <a:gd name="T17" fmla="*/ 192 h 216"/>
                    <a:gd name="T18" fmla="*/ 36 w 36"/>
                    <a:gd name="T19" fmla="*/ 216 h 2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6" h="216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6" y="6"/>
                      </a:lnTo>
                      <a:lnTo>
                        <a:pt x="6" y="24"/>
                      </a:lnTo>
                      <a:lnTo>
                        <a:pt x="12" y="48"/>
                      </a:lnTo>
                      <a:lnTo>
                        <a:pt x="18" y="84"/>
                      </a:lnTo>
                      <a:lnTo>
                        <a:pt x="24" y="126"/>
                      </a:lnTo>
                      <a:lnTo>
                        <a:pt x="24" y="162"/>
                      </a:lnTo>
                      <a:lnTo>
                        <a:pt x="30" y="192"/>
                      </a:lnTo>
                      <a:lnTo>
                        <a:pt x="36" y="216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714" name="Freeform 978"/>
                <p:cNvSpPr>
                  <a:spLocks/>
                </p:cNvSpPr>
                <p:nvPr/>
              </p:nvSpPr>
              <p:spPr bwMode="auto">
                <a:xfrm>
                  <a:off x="2844" y="2184"/>
                  <a:ext cx="36" cy="42"/>
                </a:xfrm>
                <a:custGeom>
                  <a:avLst/>
                  <a:gdLst>
                    <a:gd name="T0" fmla="*/ 0 w 36"/>
                    <a:gd name="T1" fmla="*/ 0 h 42"/>
                    <a:gd name="T2" fmla="*/ 6 w 36"/>
                    <a:gd name="T3" fmla="*/ 18 h 42"/>
                    <a:gd name="T4" fmla="*/ 18 w 36"/>
                    <a:gd name="T5" fmla="*/ 30 h 42"/>
                    <a:gd name="T6" fmla="*/ 30 w 36"/>
                    <a:gd name="T7" fmla="*/ 42 h 42"/>
                    <a:gd name="T8" fmla="*/ 36 w 36"/>
                    <a:gd name="T9" fmla="*/ 42 h 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42">
                      <a:moveTo>
                        <a:pt x="0" y="0"/>
                      </a:moveTo>
                      <a:lnTo>
                        <a:pt x="6" y="18"/>
                      </a:lnTo>
                      <a:lnTo>
                        <a:pt x="18" y="30"/>
                      </a:lnTo>
                      <a:lnTo>
                        <a:pt x="30" y="42"/>
                      </a:lnTo>
                      <a:lnTo>
                        <a:pt x="36" y="42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715" name="Freeform 979"/>
                <p:cNvSpPr>
                  <a:spLocks/>
                </p:cNvSpPr>
                <p:nvPr/>
              </p:nvSpPr>
              <p:spPr bwMode="auto">
                <a:xfrm>
                  <a:off x="2880" y="2160"/>
                  <a:ext cx="36" cy="66"/>
                </a:xfrm>
                <a:custGeom>
                  <a:avLst/>
                  <a:gdLst>
                    <a:gd name="T0" fmla="*/ 0 w 36"/>
                    <a:gd name="T1" fmla="*/ 66 h 66"/>
                    <a:gd name="T2" fmla="*/ 6 w 36"/>
                    <a:gd name="T3" fmla="*/ 60 h 66"/>
                    <a:gd name="T4" fmla="*/ 18 w 36"/>
                    <a:gd name="T5" fmla="*/ 42 h 66"/>
                    <a:gd name="T6" fmla="*/ 24 w 36"/>
                    <a:gd name="T7" fmla="*/ 24 h 66"/>
                    <a:gd name="T8" fmla="*/ 36 w 36"/>
                    <a:gd name="T9" fmla="*/ 0 h 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66">
                      <a:moveTo>
                        <a:pt x="0" y="66"/>
                      </a:moveTo>
                      <a:lnTo>
                        <a:pt x="6" y="60"/>
                      </a:lnTo>
                      <a:lnTo>
                        <a:pt x="18" y="42"/>
                      </a:lnTo>
                      <a:lnTo>
                        <a:pt x="24" y="24"/>
                      </a:lnTo>
                      <a:lnTo>
                        <a:pt x="36" y="0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716" name="Freeform 980"/>
                <p:cNvSpPr>
                  <a:spLocks/>
                </p:cNvSpPr>
                <p:nvPr/>
              </p:nvSpPr>
              <p:spPr bwMode="auto">
                <a:xfrm>
                  <a:off x="2916" y="2016"/>
                  <a:ext cx="36" cy="144"/>
                </a:xfrm>
                <a:custGeom>
                  <a:avLst/>
                  <a:gdLst>
                    <a:gd name="T0" fmla="*/ 0 w 36"/>
                    <a:gd name="T1" fmla="*/ 144 h 144"/>
                    <a:gd name="T2" fmla="*/ 6 w 36"/>
                    <a:gd name="T3" fmla="*/ 126 h 144"/>
                    <a:gd name="T4" fmla="*/ 12 w 36"/>
                    <a:gd name="T5" fmla="*/ 102 h 144"/>
                    <a:gd name="T6" fmla="*/ 18 w 36"/>
                    <a:gd name="T7" fmla="*/ 42 h 144"/>
                    <a:gd name="T8" fmla="*/ 24 w 36"/>
                    <a:gd name="T9" fmla="*/ 18 h 144"/>
                    <a:gd name="T10" fmla="*/ 30 w 36"/>
                    <a:gd name="T11" fmla="*/ 6 h 144"/>
                    <a:gd name="T12" fmla="*/ 30 w 36"/>
                    <a:gd name="T13" fmla="*/ 0 h 144"/>
                    <a:gd name="T14" fmla="*/ 36 w 36"/>
                    <a:gd name="T15" fmla="*/ 6 h 144"/>
                    <a:gd name="T16" fmla="*/ 36 w 36"/>
                    <a:gd name="T17" fmla="*/ 12 h 1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6" h="144">
                      <a:moveTo>
                        <a:pt x="0" y="144"/>
                      </a:moveTo>
                      <a:lnTo>
                        <a:pt x="6" y="126"/>
                      </a:lnTo>
                      <a:lnTo>
                        <a:pt x="12" y="102"/>
                      </a:lnTo>
                      <a:lnTo>
                        <a:pt x="18" y="42"/>
                      </a:lnTo>
                      <a:lnTo>
                        <a:pt x="24" y="18"/>
                      </a:lnTo>
                      <a:lnTo>
                        <a:pt x="30" y="6"/>
                      </a:lnTo>
                      <a:lnTo>
                        <a:pt x="30" y="0"/>
                      </a:lnTo>
                      <a:lnTo>
                        <a:pt x="36" y="6"/>
                      </a:lnTo>
                      <a:lnTo>
                        <a:pt x="36" y="12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717" name="Freeform 981"/>
                <p:cNvSpPr>
                  <a:spLocks/>
                </p:cNvSpPr>
                <p:nvPr/>
              </p:nvSpPr>
              <p:spPr bwMode="auto">
                <a:xfrm>
                  <a:off x="2952" y="2028"/>
                  <a:ext cx="30" cy="474"/>
                </a:xfrm>
                <a:custGeom>
                  <a:avLst/>
                  <a:gdLst>
                    <a:gd name="T0" fmla="*/ 0 w 30"/>
                    <a:gd name="T1" fmla="*/ 0 h 474"/>
                    <a:gd name="T2" fmla="*/ 0 w 30"/>
                    <a:gd name="T3" fmla="*/ 12 h 474"/>
                    <a:gd name="T4" fmla="*/ 6 w 30"/>
                    <a:gd name="T5" fmla="*/ 36 h 474"/>
                    <a:gd name="T6" fmla="*/ 6 w 30"/>
                    <a:gd name="T7" fmla="*/ 66 h 474"/>
                    <a:gd name="T8" fmla="*/ 6 w 30"/>
                    <a:gd name="T9" fmla="*/ 96 h 474"/>
                    <a:gd name="T10" fmla="*/ 12 w 30"/>
                    <a:gd name="T11" fmla="*/ 174 h 474"/>
                    <a:gd name="T12" fmla="*/ 12 w 30"/>
                    <a:gd name="T13" fmla="*/ 258 h 474"/>
                    <a:gd name="T14" fmla="*/ 18 w 30"/>
                    <a:gd name="T15" fmla="*/ 336 h 474"/>
                    <a:gd name="T16" fmla="*/ 18 w 30"/>
                    <a:gd name="T17" fmla="*/ 372 h 474"/>
                    <a:gd name="T18" fmla="*/ 24 w 30"/>
                    <a:gd name="T19" fmla="*/ 408 h 474"/>
                    <a:gd name="T20" fmla="*/ 24 w 30"/>
                    <a:gd name="T21" fmla="*/ 432 h 474"/>
                    <a:gd name="T22" fmla="*/ 24 w 30"/>
                    <a:gd name="T23" fmla="*/ 456 h 474"/>
                    <a:gd name="T24" fmla="*/ 30 w 30"/>
                    <a:gd name="T25" fmla="*/ 468 h 474"/>
                    <a:gd name="T26" fmla="*/ 30 w 30"/>
                    <a:gd name="T27" fmla="*/ 474 h 47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0" h="474">
                      <a:moveTo>
                        <a:pt x="0" y="0"/>
                      </a:moveTo>
                      <a:lnTo>
                        <a:pt x="0" y="12"/>
                      </a:lnTo>
                      <a:lnTo>
                        <a:pt x="6" y="36"/>
                      </a:lnTo>
                      <a:lnTo>
                        <a:pt x="6" y="66"/>
                      </a:lnTo>
                      <a:lnTo>
                        <a:pt x="6" y="96"/>
                      </a:lnTo>
                      <a:lnTo>
                        <a:pt x="12" y="174"/>
                      </a:lnTo>
                      <a:lnTo>
                        <a:pt x="12" y="258"/>
                      </a:lnTo>
                      <a:lnTo>
                        <a:pt x="18" y="336"/>
                      </a:lnTo>
                      <a:lnTo>
                        <a:pt x="18" y="372"/>
                      </a:lnTo>
                      <a:lnTo>
                        <a:pt x="24" y="408"/>
                      </a:lnTo>
                      <a:lnTo>
                        <a:pt x="24" y="432"/>
                      </a:lnTo>
                      <a:lnTo>
                        <a:pt x="24" y="456"/>
                      </a:lnTo>
                      <a:lnTo>
                        <a:pt x="30" y="468"/>
                      </a:lnTo>
                      <a:lnTo>
                        <a:pt x="30" y="474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718" name="Freeform 982"/>
                <p:cNvSpPr>
                  <a:spLocks/>
                </p:cNvSpPr>
                <p:nvPr/>
              </p:nvSpPr>
              <p:spPr bwMode="auto">
                <a:xfrm>
                  <a:off x="2982" y="2058"/>
                  <a:ext cx="36" cy="444"/>
                </a:xfrm>
                <a:custGeom>
                  <a:avLst/>
                  <a:gdLst>
                    <a:gd name="T0" fmla="*/ 0 w 36"/>
                    <a:gd name="T1" fmla="*/ 444 h 444"/>
                    <a:gd name="T2" fmla="*/ 0 w 36"/>
                    <a:gd name="T3" fmla="*/ 438 h 444"/>
                    <a:gd name="T4" fmla="*/ 6 w 36"/>
                    <a:gd name="T5" fmla="*/ 426 h 444"/>
                    <a:gd name="T6" fmla="*/ 6 w 36"/>
                    <a:gd name="T7" fmla="*/ 408 h 444"/>
                    <a:gd name="T8" fmla="*/ 6 w 36"/>
                    <a:gd name="T9" fmla="*/ 378 h 444"/>
                    <a:gd name="T10" fmla="*/ 12 w 36"/>
                    <a:gd name="T11" fmla="*/ 348 h 444"/>
                    <a:gd name="T12" fmla="*/ 12 w 36"/>
                    <a:gd name="T13" fmla="*/ 312 h 444"/>
                    <a:gd name="T14" fmla="*/ 18 w 36"/>
                    <a:gd name="T15" fmla="*/ 228 h 444"/>
                    <a:gd name="T16" fmla="*/ 24 w 36"/>
                    <a:gd name="T17" fmla="*/ 150 h 444"/>
                    <a:gd name="T18" fmla="*/ 24 w 36"/>
                    <a:gd name="T19" fmla="*/ 114 h 444"/>
                    <a:gd name="T20" fmla="*/ 24 w 36"/>
                    <a:gd name="T21" fmla="*/ 78 h 444"/>
                    <a:gd name="T22" fmla="*/ 30 w 36"/>
                    <a:gd name="T23" fmla="*/ 48 h 444"/>
                    <a:gd name="T24" fmla="*/ 30 w 36"/>
                    <a:gd name="T25" fmla="*/ 24 h 444"/>
                    <a:gd name="T26" fmla="*/ 36 w 36"/>
                    <a:gd name="T27" fmla="*/ 6 h 444"/>
                    <a:gd name="T28" fmla="*/ 36 w 36"/>
                    <a:gd name="T29" fmla="*/ 0 h 4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36" h="444">
                      <a:moveTo>
                        <a:pt x="0" y="444"/>
                      </a:moveTo>
                      <a:lnTo>
                        <a:pt x="0" y="438"/>
                      </a:lnTo>
                      <a:lnTo>
                        <a:pt x="6" y="426"/>
                      </a:lnTo>
                      <a:lnTo>
                        <a:pt x="6" y="408"/>
                      </a:lnTo>
                      <a:lnTo>
                        <a:pt x="6" y="378"/>
                      </a:lnTo>
                      <a:lnTo>
                        <a:pt x="12" y="348"/>
                      </a:lnTo>
                      <a:lnTo>
                        <a:pt x="12" y="312"/>
                      </a:lnTo>
                      <a:lnTo>
                        <a:pt x="18" y="228"/>
                      </a:lnTo>
                      <a:lnTo>
                        <a:pt x="24" y="150"/>
                      </a:lnTo>
                      <a:lnTo>
                        <a:pt x="24" y="114"/>
                      </a:lnTo>
                      <a:lnTo>
                        <a:pt x="24" y="78"/>
                      </a:lnTo>
                      <a:lnTo>
                        <a:pt x="30" y="48"/>
                      </a:lnTo>
                      <a:lnTo>
                        <a:pt x="30" y="24"/>
                      </a:lnTo>
                      <a:lnTo>
                        <a:pt x="36" y="6"/>
                      </a:lnTo>
                      <a:lnTo>
                        <a:pt x="36" y="0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719" name="Freeform 983"/>
                <p:cNvSpPr>
                  <a:spLocks/>
                </p:cNvSpPr>
                <p:nvPr/>
              </p:nvSpPr>
              <p:spPr bwMode="auto">
                <a:xfrm>
                  <a:off x="3018" y="2058"/>
                  <a:ext cx="36" cy="330"/>
                </a:xfrm>
                <a:custGeom>
                  <a:avLst/>
                  <a:gdLst>
                    <a:gd name="T0" fmla="*/ 0 w 36"/>
                    <a:gd name="T1" fmla="*/ 0 h 330"/>
                    <a:gd name="T2" fmla="*/ 0 w 36"/>
                    <a:gd name="T3" fmla="*/ 0 h 330"/>
                    <a:gd name="T4" fmla="*/ 6 w 36"/>
                    <a:gd name="T5" fmla="*/ 6 h 330"/>
                    <a:gd name="T6" fmla="*/ 6 w 36"/>
                    <a:gd name="T7" fmla="*/ 18 h 330"/>
                    <a:gd name="T8" fmla="*/ 6 w 36"/>
                    <a:gd name="T9" fmla="*/ 36 h 330"/>
                    <a:gd name="T10" fmla="*/ 12 w 36"/>
                    <a:gd name="T11" fmla="*/ 84 h 330"/>
                    <a:gd name="T12" fmla="*/ 18 w 36"/>
                    <a:gd name="T13" fmla="*/ 144 h 330"/>
                    <a:gd name="T14" fmla="*/ 24 w 36"/>
                    <a:gd name="T15" fmla="*/ 204 h 330"/>
                    <a:gd name="T16" fmla="*/ 24 w 36"/>
                    <a:gd name="T17" fmla="*/ 258 h 330"/>
                    <a:gd name="T18" fmla="*/ 30 w 36"/>
                    <a:gd name="T19" fmla="*/ 300 h 330"/>
                    <a:gd name="T20" fmla="*/ 36 w 36"/>
                    <a:gd name="T21" fmla="*/ 318 h 330"/>
                    <a:gd name="T22" fmla="*/ 36 w 36"/>
                    <a:gd name="T23" fmla="*/ 330 h 3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36" h="33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6" y="6"/>
                      </a:lnTo>
                      <a:lnTo>
                        <a:pt x="6" y="18"/>
                      </a:lnTo>
                      <a:lnTo>
                        <a:pt x="6" y="36"/>
                      </a:lnTo>
                      <a:lnTo>
                        <a:pt x="12" y="84"/>
                      </a:lnTo>
                      <a:lnTo>
                        <a:pt x="18" y="144"/>
                      </a:lnTo>
                      <a:lnTo>
                        <a:pt x="24" y="204"/>
                      </a:lnTo>
                      <a:lnTo>
                        <a:pt x="24" y="258"/>
                      </a:lnTo>
                      <a:lnTo>
                        <a:pt x="30" y="300"/>
                      </a:lnTo>
                      <a:lnTo>
                        <a:pt x="36" y="318"/>
                      </a:lnTo>
                      <a:lnTo>
                        <a:pt x="36" y="330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720" name="Freeform 984"/>
                <p:cNvSpPr>
                  <a:spLocks/>
                </p:cNvSpPr>
                <p:nvPr/>
              </p:nvSpPr>
              <p:spPr bwMode="auto">
                <a:xfrm>
                  <a:off x="3054" y="2322"/>
                  <a:ext cx="36" cy="72"/>
                </a:xfrm>
                <a:custGeom>
                  <a:avLst/>
                  <a:gdLst>
                    <a:gd name="T0" fmla="*/ 0 w 36"/>
                    <a:gd name="T1" fmla="*/ 66 h 72"/>
                    <a:gd name="T2" fmla="*/ 0 w 36"/>
                    <a:gd name="T3" fmla="*/ 72 h 72"/>
                    <a:gd name="T4" fmla="*/ 6 w 36"/>
                    <a:gd name="T5" fmla="*/ 72 h 72"/>
                    <a:gd name="T6" fmla="*/ 12 w 36"/>
                    <a:gd name="T7" fmla="*/ 66 h 72"/>
                    <a:gd name="T8" fmla="*/ 18 w 36"/>
                    <a:gd name="T9" fmla="*/ 54 h 72"/>
                    <a:gd name="T10" fmla="*/ 30 w 36"/>
                    <a:gd name="T11" fmla="*/ 30 h 72"/>
                    <a:gd name="T12" fmla="*/ 36 w 36"/>
                    <a:gd name="T13" fmla="*/ 0 h 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6" h="72">
                      <a:moveTo>
                        <a:pt x="0" y="66"/>
                      </a:moveTo>
                      <a:lnTo>
                        <a:pt x="0" y="72"/>
                      </a:lnTo>
                      <a:lnTo>
                        <a:pt x="6" y="72"/>
                      </a:lnTo>
                      <a:lnTo>
                        <a:pt x="12" y="66"/>
                      </a:lnTo>
                      <a:lnTo>
                        <a:pt x="18" y="54"/>
                      </a:lnTo>
                      <a:lnTo>
                        <a:pt x="30" y="30"/>
                      </a:lnTo>
                      <a:lnTo>
                        <a:pt x="36" y="0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721" name="Freeform 985"/>
                <p:cNvSpPr>
                  <a:spLocks/>
                </p:cNvSpPr>
                <p:nvPr/>
              </p:nvSpPr>
              <p:spPr bwMode="auto">
                <a:xfrm>
                  <a:off x="3090" y="1920"/>
                  <a:ext cx="36" cy="402"/>
                </a:xfrm>
                <a:custGeom>
                  <a:avLst/>
                  <a:gdLst>
                    <a:gd name="T0" fmla="*/ 0 w 36"/>
                    <a:gd name="T1" fmla="*/ 402 h 402"/>
                    <a:gd name="T2" fmla="*/ 0 w 36"/>
                    <a:gd name="T3" fmla="*/ 384 h 402"/>
                    <a:gd name="T4" fmla="*/ 6 w 36"/>
                    <a:gd name="T5" fmla="*/ 360 h 402"/>
                    <a:gd name="T6" fmla="*/ 12 w 36"/>
                    <a:gd name="T7" fmla="*/ 306 h 402"/>
                    <a:gd name="T8" fmla="*/ 12 w 36"/>
                    <a:gd name="T9" fmla="*/ 234 h 402"/>
                    <a:gd name="T10" fmla="*/ 18 w 36"/>
                    <a:gd name="T11" fmla="*/ 162 h 402"/>
                    <a:gd name="T12" fmla="*/ 24 w 36"/>
                    <a:gd name="T13" fmla="*/ 96 h 402"/>
                    <a:gd name="T14" fmla="*/ 24 w 36"/>
                    <a:gd name="T15" fmla="*/ 66 h 402"/>
                    <a:gd name="T16" fmla="*/ 30 w 36"/>
                    <a:gd name="T17" fmla="*/ 42 h 402"/>
                    <a:gd name="T18" fmla="*/ 30 w 36"/>
                    <a:gd name="T19" fmla="*/ 24 h 402"/>
                    <a:gd name="T20" fmla="*/ 30 w 36"/>
                    <a:gd name="T21" fmla="*/ 6 h 402"/>
                    <a:gd name="T22" fmla="*/ 36 w 36"/>
                    <a:gd name="T23" fmla="*/ 0 h 402"/>
                    <a:gd name="T24" fmla="*/ 36 w 36"/>
                    <a:gd name="T25" fmla="*/ 0 h 4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6" h="402">
                      <a:moveTo>
                        <a:pt x="0" y="402"/>
                      </a:moveTo>
                      <a:lnTo>
                        <a:pt x="0" y="384"/>
                      </a:lnTo>
                      <a:lnTo>
                        <a:pt x="6" y="360"/>
                      </a:lnTo>
                      <a:lnTo>
                        <a:pt x="12" y="306"/>
                      </a:lnTo>
                      <a:lnTo>
                        <a:pt x="12" y="234"/>
                      </a:lnTo>
                      <a:lnTo>
                        <a:pt x="18" y="162"/>
                      </a:lnTo>
                      <a:lnTo>
                        <a:pt x="24" y="96"/>
                      </a:lnTo>
                      <a:lnTo>
                        <a:pt x="24" y="66"/>
                      </a:lnTo>
                      <a:lnTo>
                        <a:pt x="30" y="42"/>
                      </a:lnTo>
                      <a:lnTo>
                        <a:pt x="30" y="24"/>
                      </a:lnTo>
                      <a:lnTo>
                        <a:pt x="30" y="6"/>
                      </a:lnTo>
                      <a:lnTo>
                        <a:pt x="36" y="0"/>
                      </a:lnTo>
                      <a:lnTo>
                        <a:pt x="36" y="0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722" name="Freeform 986"/>
                <p:cNvSpPr>
                  <a:spLocks/>
                </p:cNvSpPr>
                <p:nvPr/>
              </p:nvSpPr>
              <p:spPr bwMode="auto">
                <a:xfrm>
                  <a:off x="3126" y="1920"/>
                  <a:ext cx="30" cy="522"/>
                </a:xfrm>
                <a:custGeom>
                  <a:avLst/>
                  <a:gdLst>
                    <a:gd name="T0" fmla="*/ 0 w 30"/>
                    <a:gd name="T1" fmla="*/ 0 h 522"/>
                    <a:gd name="T2" fmla="*/ 0 w 30"/>
                    <a:gd name="T3" fmla="*/ 6 h 522"/>
                    <a:gd name="T4" fmla="*/ 6 w 30"/>
                    <a:gd name="T5" fmla="*/ 30 h 522"/>
                    <a:gd name="T6" fmla="*/ 6 w 30"/>
                    <a:gd name="T7" fmla="*/ 54 h 522"/>
                    <a:gd name="T8" fmla="*/ 6 w 30"/>
                    <a:gd name="T9" fmla="*/ 84 h 522"/>
                    <a:gd name="T10" fmla="*/ 12 w 30"/>
                    <a:gd name="T11" fmla="*/ 126 h 522"/>
                    <a:gd name="T12" fmla="*/ 12 w 30"/>
                    <a:gd name="T13" fmla="*/ 168 h 522"/>
                    <a:gd name="T14" fmla="*/ 12 w 30"/>
                    <a:gd name="T15" fmla="*/ 258 h 522"/>
                    <a:gd name="T16" fmla="*/ 18 w 30"/>
                    <a:gd name="T17" fmla="*/ 354 h 522"/>
                    <a:gd name="T18" fmla="*/ 18 w 30"/>
                    <a:gd name="T19" fmla="*/ 396 h 522"/>
                    <a:gd name="T20" fmla="*/ 24 w 30"/>
                    <a:gd name="T21" fmla="*/ 432 h 522"/>
                    <a:gd name="T22" fmla="*/ 24 w 30"/>
                    <a:gd name="T23" fmla="*/ 468 h 522"/>
                    <a:gd name="T24" fmla="*/ 24 w 30"/>
                    <a:gd name="T25" fmla="*/ 492 h 522"/>
                    <a:gd name="T26" fmla="*/ 30 w 30"/>
                    <a:gd name="T27" fmla="*/ 510 h 522"/>
                    <a:gd name="T28" fmla="*/ 30 w 30"/>
                    <a:gd name="T29" fmla="*/ 522 h 5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30" h="522">
                      <a:moveTo>
                        <a:pt x="0" y="0"/>
                      </a:moveTo>
                      <a:lnTo>
                        <a:pt x="0" y="6"/>
                      </a:lnTo>
                      <a:lnTo>
                        <a:pt x="6" y="30"/>
                      </a:lnTo>
                      <a:lnTo>
                        <a:pt x="6" y="54"/>
                      </a:lnTo>
                      <a:lnTo>
                        <a:pt x="6" y="84"/>
                      </a:lnTo>
                      <a:lnTo>
                        <a:pt x="12" y="126"/>
                      </a:lnTo>
                      <a:lnTo>
                        <a:pt x="12" y="168"/>
                      </a:lnTo>
                      <a:lnTo>
                        <a:pt x="12" y="258"/>
                      </a:lnTo>
                      <a:lnTo>
                        <a:pt x="18" y="354"/>
                      </a:lnTo>
                      <a:lnTo>
                        <a:pt x="18" y="396"/>
                      </a:lnTo>
                      <a:lnTo>
                        <a:pt x="24" y="432"/>
                      </a:lnTo>
                      <a:lnTo>
                        <a:pt x="24" y="468"/>
                      </a:lnTo>
                      <a:lnTo>
                        <a:pt x="24" y="492"/>
                      </a:lnTo>
                      <a:lnTo>
                        <a:pt x="30" y="510"/>
                      </a:lnTo>
                      <a:lnTo>
                        <a:pt x="30" y="522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723" name="Freeform 987"/>
                <p:cNvSpPr>
                  <a:spLocks/>
                </p:cNvSpPr>
                <p:nvPr/>
              </p:nvSpPr>
              <p:spPr bwMode="auto">
                <a:xfrm>
                  <a:off x="3156" y="2052"/>
                  <a:ext cx="36" cy="390"/>
                </a:xfrm>
                <a:custGeom>
                  <a:avLst/>
                  <a:gdLst>
                    <a:gd name="T0" fmla="*/ 0 w 36"/>
                    <a:gd name="T1" fmla="*/ 390 h 390"/>
                    <a:gd name="T2" fmla="*/ 0 w 36"/>
                    <a:gd name="T3" fmla="*/ 390 h 390"/>
                    <a:gd name="T4" fmla="*/ 6 w 36"/>
                    <a:gd name="T5" fmla="*/ 378 h 390"/>
                    <a:gd name="T6" fmla="*/ 6 w 36"/>
                    <a:gd name="T7" fmla="*/ 360 h 390"/>
                    <a:gd name="T8" fmla="*/ 6 w 36"/>
                    <a:gd name="T9" fmla="*/ 342 h 390"/>
                    <a:gd name="T10" fmla="*/ 12 w 36"/>
                    <a:gd name="T11" fmla="*/ 312 h 390"/>
                    <a:gd name="T12" fmla="*/ 12 w 36"/>
                    <a:gd name="T13" fmla="*/ 276 h 390"/>
                    <a:gd name="T14" fmla="*/ 18 w 36"/>
                    <a:gd name="T15" fmla="*/ 204 h 390"/>
                    <a:gd name="T16" fmla="*/ 24 w 36"/>
                    <a:gd name="T17" fmla="*/ 132 h 390"/>
                    <a:gd name="T18" fmla="*/ 24 w 36"/>
                    <a:gd name="T19" fmla="*/ 66 h 390"/>
                    <a:gd name="T20" fmla="*/ 30 w 36"/>
                    <a:gd name="T21" fmla="*/ 42 h 390"/>
                    <a:gd name="T22" fmla="*/ 30 w 36"/>
                    <a:gd name="T23" fmla="*/ 18 h 390"/>
                    <a:gd name="T24" fmla="*/ 36 w 36"/>
                    <a:gd name="T25" fmla="*/ 6 h 390"/>
                    <a:gd name="T26" fmla="*/ 36 w 36"/>
                    <a:gd name="T27" fmla="*/ 0 h 3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6" h="390">
                      <a:moveTo>
                        <a:pt x="0" y="390"/>
                      </a:moveTo>
                      <a:lnTo>
                        <a:pt x="0" y="390"/>
                      </a:lnTo>
                      <a:lnTo>
                        <a:pt x="6" y="378"/>
                      </a:lnTo>
                      <a:lnTo>
                        <a:pt x="6" y="360"/>
                      </a:lnTo>
                      <a:lnTo>
                        <a:pt x="6" y="342"/>
                      </a:lnTo>
                      <a:lnTo>
                        <a:pt x="12" y="312"/>
                      </a:lnTo>
                      <a:lnTo>
                        <a:pt x="12" y="276"/>
                      </a:lnTo>
                      <a:lnTo>
                        <a:pt x="18" y="204"/>
                      </a:lnTo>
                      <a:lnTo>
                        <a:pt x="24" y="132"/>
                      </a:lnTo>
                      <a:lnTo>
                        <a:pt x="24" y="66"/>
                      </a:lnTo>
                      <a:lnTo>
                        <a:pt x="30" y="42"/>
                      </a:lnTo>
                      <a:lnTo>
                        <a:pt x="30" y="18"/>
                      </a:lnTo>
                      <a:lnTo>
                        <a:pt x="36" y="6"/>
                      </a:lnTo>
                      <a:lnTo>
                        <a:pt x="36" y="0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724" name="Freeform 988"/>
                <p:cNvSpPr>
                  <a:spLocks/>
                </p:cNvSpPr>
                <p:nvPr/>
              </p:nvSpPr>
              <p:spPr bwMode="auto">
                <a:xfrm>
                  <a:off x="3192" y="2052"/>
                  <a:ext cx="36" cy="330"/>
                </a:xfrm>
                <a:custGeom>
                  <a:avLst/>
                  <a:gdLst>
                    <a:gd name="T0" fmla="*/ 0 w 36"/>
                    <a:gd name="T1" fmla="*/ 0 h 330"/>
                    <a:gd name="T2" fmla="*/ 0 w 36"/>
                    <a:gd name="T3" fmla="*/ 0 h 330"/>
                    <a:gd name="T4" fmla="*/ 6 w 36"/>
                    <a:gd name="T5" fmla="*/ 12 h 330"/>
                    <a:gd name="T6" fmla="*/ 6 w 36"/>
                    <a:gd name="T7" fmla="*/ 24 h 330"/>
                    <a:gd name="T8" fmla="*/ 6 w 36"/>
                    <a:gd name="T9" fmla="*/ 42 h 330"/>
                    <a:gd name="T10" fmla="*/ 12 w 36"/>
                    <a:gd name="T11" fmla="*/ 96 h 330"/>
                    <a:gd name="T12" fmla="*/ 18 w 36"/>
                    <a:gd name="T13" fmla="*/ 150 h 330"/>
                    <a:gd name="T14" fmla="*/ 24 w 36"/>
                    <a:gd name="T15" fmla="*/ 210 h 330"/>
                    <a:gd name="T16" fmla="*/ 24 w 36"/>
                    <a:gd name="T17" fmla="*/ 264 h 330"/>
                    <a:gd name="T18" fmla="*/ 30 w 36"/>
                    <a:gd name="T19" fmla="*/ 288 h 330"/>
                    <a:gd name="T20" fmla="*/ 30 w 36"/>
                    <a:gd name="T21" fmla="*/ 306 h 330"/>
                    <a:gd name="T22" fmla="*/ 36 w 36"/>
                    <a:gd name="T23" fmla="*/ 324 h 330"/>
                    <a:gd name="T24" fmla="*/ 36 w 36"/>
                    <a:gd name="T25" fmla="*/ 330 h 3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6" h="33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6" y="12"/>
                      </a:lnTo>
                      <a:lnTo>
                        <a:pt x="6" y="24"/>
                      </a:lnTo>
                      <a:lnTo>
                        <a:pt x="6" y="42"/>
                      </a:lnTo>
                      <a:lnTo>
                        <a:pt x="12" y="96"/>
                      </a:lnTo>
                      <a:lnTo>
                        <a:pt x="18" y="150"/>
                      </a:lnTo>
                      <a:lnTo>
                        <a:pt x="24" y="210"/>
                      </a:lnTo>
                      <a:lnTo>
                        <a:pt x="24" y="264"/>
                      </a:lnTo>
                      <a:lnTo>
                        <a:pt x="30" y="288"/>
                      </a:lnTo>
                      <a:lnTo>
                        <a:pt x="30" y="306"/>
                      </a:lnTo>
                      <a:lnTo>
                        <a:pt x="36" y="324"/>
                      </a:lnTo>
                      <a:lnTo>
                        <a:pt x="36" y="330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725" name="Freeform 989"/>
                <p:cNvSpPr>
                  <a:spLocks/>
                </p:cNvSpPr>
                <p:nvPr/>
              </p:nvSpPr>
              <p:spPr bwMode="auto">
                <a:xfrm>
                  <a:off x="3228" y="2208"/>
                  <a:ext cx="36" cy="174"/>
                </a:xfrm>
                <a:custGeom>
                  <a:avLst/>
                  <a:gdLst>
                    <a:gd name="T0" fmla="*/ 0 w 36"/>
                    <a:gd name="T1" fmla="*/ 174 h 174"/>
                    <a:gd name="T2" fmla="*/ 6 w 36"/>
                    <a:gd name="T3" fmla="*/ 174 h 174"/>
                    <a:gd name="T4" fmla="*/ 6 w 36"/>
                    <a:gd name="T5" fmla="*/ 168 h 174"/>
                    <a:gd name="T6" fmla="*/ 12 w 36"/>
                    <a:gd name="T7" fmla="*/ 144 h 174"/>
                    <a:gd name="T8" fmla="*/ 18 w 36"/>
                    <a:gd name="T9" fmla="*/ 120 h 174"/>
                    <a:gd name="T10" fmla="*/ 24 w 36"/>
                    <a:gd name="T11" fmla="*/ 54 h 174"/>
                    <a:gd name="T12" fmla="*/ 30 w 36"/>
                    <a:gd name="T13" fmla="*/ 24 h 174"/>
                    <a:gd name="T14" fmla="*/ 36 w 36"/>
                    <a:gd name="T15" fmla="*/ 0 h 17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36" h="174">
                      <a:moveTo>
                        <a:pt x="0" y="174"/>
                      </a:moveTo>
                      <a:lnTo>
                        <a:pt x="6" y="174"/>
                      </a:lnTo>
                      <a:lnTo>
                        <a:pt x="6" y="168"/>
                      </a:lnTo>
                      <a:lnTo>
                        <a:pt x="12" y="144"/>
                      </a:lnTo>
                      <a:lnTo>
                        <a:pt x="18" y="120"/>
                      </a:lnTo>
                      <a:lnTo>
                        <a:pt x="24" y="54"/>
                      </a:lnTo>
                      <a:lnTo>
                        <a:pt x="30" y="24"/>
                      </a:lnTo>
                      <a:lnTo>
                        <a:pt x="36" y="0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726" name="Line 990"/>
                <p:cNvSpPr>
                  <a:spLocks noChangeShapeType="1"/>
                </p:cNvSpPr>
                <p:nvPr/>
              </p:nvSpPr>
              <p:spPr bwMode="auto">
                <a:xfrm flipV="1">
                  <a:off x="3264" y="2022"/>
                  <a:ext cx="36" cy="186"/>
                </a:xfrm>
                <a:prstGeom prst="line">
                  <a:avLst/>
                </a:prstGeom>
                <a:noFill/>
                <a:ln w="9525">
                  <a:solidFill>
                    <a:srgbClr val="00008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727" name="Freeform 991"/>
                <p:cNvSpPr>
                  <a:spLocks/>
                </p:cNvSpPr>
                <p:nvPr/>
              </p:nvSpPr>
              <p:spPr bwMode="auto">
                <a:xfrm>
                  <a:off x="3300" y="1824"/>
                  <a:ext cx="30" cy="198"/>
                </a:xfrm>
                <a:custGeom>
                  <a:avLst/>
                  <a:gdLst>
                    <a:gd name="T0" fmla="*/ 0 w 30"/>
                    <a:gd name="T1" fmla="*/ 198 h 198"/>
                    <a:gd name="T2" fmla="*/ 6 w 30"/>
                    <a:gd name="T3" fmla="*/ 174 h 198"/>
                    <a:gd name="T4" fmla="*/ 6 w 30"/>
                    <a:gd name="T5" fmla="*/ 144 h 198"/>
                    <a:gd name="T6" fmla="*/ 12 w 30"/>
                    <a:gd name="T7" fmla="*/ 78 h 198"/>
                    <a:gd name="T8" fmla="*/ 18 w 30"/>
                    <a:gd name="T9" fmla="*/ 48 h 198"/>
                    <a:gd name="T10" fmla="*/ 24 w 30"/>
                    <a:gd name="T11" fmla="*/ 24 h 198"/>
                    <a:gd name="T12" fmla="*/ 24 w 30"/>
                    <a:gd name="T13" fmla="*/ 6 h 198"/>
                    <a:gd name="T14" fmla="*/ 30 w 30"/>
                    <a:gd name="T15" fmla="*/ 0 h 1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30" h="198">
                      <a:moveTo>
                        <a:pt x="0" y="198"/>
                      </a:moveTo>
                      <a:lnTo>
                        <a:pt x="6" y="174"/>
                      </a:lnTo>
                      <a:lnTo>
                        <a:pt x="6" y="144"/>
                      </a:lnTo>
                      <a:lnTo>
                        <a:pt x="12" y="78"/>
                      </a:lnTo>
                      <a:lnTo>
                        <a:pt x="18" y="48"/>
                      </a:lnTo>
                      <a:lnTo>
                        <a:pt x="24" y="24"/>
                      </a:lnTo>
                      <a:lnTo>
                        <a:pt x="24" y="6"/>
                      </a:lnTo>
                      <a:lnTo>
                        <a:pt x="30" y="0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728" name="Freeform 992"/>
                <p:cNvSpPr>
                  <a:spLocks/>
                </p:cNvSpPr>
                <p:nvPr/>
              </p:nvSpPr>
              <p:spPr bwMode="auto">
                <a:xfrm>
                  <a:off x="3330" y="1824"/>
                  <a:ext cx="36" cy="156"/>
                </a:xfrm>
                <a:custGeom>
                  <a:avLst/>
                  <a:gdLst>
                    <a:gd name="T0" fmla="*/ 0 w 36"/>
                    <a:gd name="T1" fmla="*/ 0 h 156"/>
                    <a:gd name="T2" fmla="*/ 6 w 36"/>
                    <a:gd name="T3" fmla="*/ 0 h 156"/>
                    <a:gd name="T4" fmla="*/ 6 w 36"/>
                    <a:gd name="T5" fmla="*/ 12 h 156"/>
                    <a:gd name="T6" fmla="*/ 12 w 36"/>
                    <a:gd name="T7" fmla="*/ 24 h 156"/>
                    <a:gd name="T8" fmla="*/ 18 w 36"/>
                    <a:gd name="T9" fmla="*/ 48 h 156"/>
                    <a:gd name="T10" fmla="*/ 30 w 36"/>
                    <a:gd name="T11" fmla="*/ 96 h 156"/>
                    <a:gd name="T12" fmla="*/ 36 w 36"/>
                    <a:gd name="T13" fmla="*/ 156 h 1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6" h="156">
                      <a:moveTo>
                        <a:pt x="0" y="0"/>
                      </a:moveTo>
                      <a:lnTo>
                        <a:pt x="6" y="0"/>
                      </a:lnTo>
                      <a:lnTo>
                        <a:pt x="6" y="12"/>
                      </a:lnTo>
                      <a:lnTo>
                        <a:pt x="12" y="24"/>
                      </a:lnTo>
                      <a:lnTo>
                        <a:pt x="18" y="48"/>
                      </a:lnTo>
                      <a:lnTo>
                        <a:pt x="30" y="96"/>
                      </a:lnTo>
                      <a:lnTo>
                        <a:pt x="36" y="156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729" name="Freeform 993"/>
                <p:cNvSpPr>
                  <a:spLocks/>
                </p:cNvSpPr>
                <p:nvPr/>
              </p:nvSpPr>
              <p:spPr bwMode="auto">
                <a:xfrm>
                  <a:off x="3366" y="1980"/>
                  <a:ext cx="36" cy="420"/>
                </a:xfrm>
                <a:custGeom>
                  <a:avLst/>
                  <a:gdLst>
                    <a:gd name="T0" fmla="*/ 0 w 36"/>
                    <a:gd name="T1" fmla="*/ 0 h 420"/>
                    <a:gd name="T2" fmla="*/ 0 w 36"/>
                    <a:gd name="T3" fmla="*/ 18 h 420"/>
                    <a:gd name="T4" fmla="*/ 6 w 36"/>
                    <a:gd name="T5" fmla="*/ 42 h 420"/>
                    <a:gd name="T6" fmla="*/ 6 w 36"/>
                    <a:gd name="T7" fmla="*/ 102 h 420"/>
                    <a:gd name="T8" fmla="*/ 12 w 36"/>
                    <a:gd name="T9" fmla="*/ 168 h 420"/>
                    <a:gd name="T10" fmla="*/ 18 w 36"/>
                    <a:gd name="T11" fmla="*/ 234 h 420"/>
                    <a:gd name="T12" fmla="*/ 24 w 36"/>
                    <a:gd name="T13" fmla="*/ 300 h 420"/>
                    <a:gd name="T14" fmla="*/ 24 w 36"/>
                    <a:gd name="T15" fmla="*/ 354 h 420"/>
                    <a:gd name="T16" fmla="*/ 30 w 36"/>
                    <a:gd name="T17" fmla="*/ 378 h 420"/>
                    <a:gd name="T18" fmla="*/ 30 w 36"/>
                    <a:gd name="T19" fmla="*/ 396 h 420"/>
                    <a:gd name="T20" fmla="*/ 36 w 36"/>
                    <a:gd name="T21" fmla="*/ 414 h 420"/>
                    <a:gd name="T22" fmla="*/ 36 w 36"/>
                    <a:gd name="T23" fmla="*/ 420 h 4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36" h="420">
                      <a:moveTo>
                        <a:pt x="0" y="0"/>
                      </a:moveTo>
                      <a:lnTo>
                        <a:pt x="0" y="18"/>
                      </a:lnTo>
                      <a:lnTo>
                        <a:pt x="6" y="42"/>
                      </a:lnTo>
                      <a:lnTo>
                        <a:pt x="6" y="102"/>
                      </a:lnTo>
                      <a:lnTo>
                        <a:pt x="12" y="168"/>
                      </a:lnTo>
                      <a:lnTo>
                        <a:pt x="18" y="234"/>
                      </a:lnTo>
                      <a:lnTo>
                        <a:pt x="24" y="300"/>
                      </a:lnTo>
                      <a:lnTo>
                        <a:pt x="24" y="354"/>
                      </a:lnTo>
                      <a:lnTo>
                        <a:pt x="30" y="378"/>
                      </a:lnTo>
                      <a:lnTo>
                        <a:pt x="30" y="396"/>
                      </a:lnTo>
                      <a:lnTo>
                        <a:pt x="36" y="414"/>
                      </a:lnTo>
                      <a:lnTo>
                        <a:pt x="36" y="420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730" name="Freeform 994"/>
                <p:cNvSpPr>
                  <a:spLocks/>
                </p:cNvSpPr>
                <p:nvPr/>
              </p:nvSpPr>
              <p:spPr bwMode="auto">
                <a:xfrm>
                  <a:off x="3402" y="2172"/>
                  <a:ext cx="36" cy="228"/>
                </a:xfrm>
                <a:custGeom>
                  <a:avLst/>
                  <a:gdLst>
                    <a:gd name="T0" fmla="*/ 0 w 36"/>
                    <a:gd name="T1" fmla="*/ 228 h 228"/>
                    <a:gd name="T2" fmla="*/ 0 w 36"/>
                    <a:gd name="T3" fmla="*/ 228 h 228"/>
                    <a:gd name="T4" fmla="*/ 6 w 36"/>
                    <a:gd name="T5" fmla="*/ 228 h 228"/>
                    <a:gd name="T6" fmla="*/ 6 w 36"/>
                    <a:gd name="T7" fmla="*/ 216 h 228"/>
                    <a:gd name="T8" fmla="*/ 6 w 36"/>
                    <a:gd name="T9" fmla="*/ 204 h 228"/>
                    <a:gd name="T10" fmla="*/ 12 w 36"/>
                    <a:gd name="T11" fmla="*/ 168 h 228"/>
                    <a:gd name="T12" fmla="*/ 18 w 36"/>
                    <a:gd name="T13" fmla="*/ 120 h 228"/>
                    <a:gd name="T14" fmla="*/ 24 w 36"/>
                    <a:gd name="T15" fmla="*/ 78 h 228"/>
                    <a:gd name="T16" fmla="*/ 24 w 36"/>
                    <a:gd name="T17" fmla="*/ 36 h 228"/>
                    <a:gd name="T18" fmla="*/ 30 w 36"/>
                    <a:gd name="T19" fmla="*/ 18 h 228"/>
                    <a:gd name="T20" fmla="*/ 30 w 36"/>
                    <a:gd name="T21" fmla="*/ 6 h 228"/>
                    <a:gd name="T22" fmla="*/ 36 w 36"/>
                    <a:gd name="T23" fmla="*/ 0 h 228"/>
                    <a:gd name="T24" fmla="*/ 36 w 36"/>
                    <a:gd name="T25" fmla="*/ 0 h 2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6" h="228">
                      <a:moveTo>
                        <a:pt x="0" y="228"/>
                      </a:moveTo>
                      <a:lnTo>
                        <a:pt x="0" y="228"/>
                      </a:lnTo>
                      <a:lnTo>
                        <a:pt x="6" y="228"/>
                      </a:lnTo>
                      <a:lnTo>
                        <a:pt x="6" y="216"/>
                      </a:lnTo>
                      <a:lnTo>
                        <a:pt x="6" y="204"/>
                      </a:lnTo>
                      <a:lnTo>
                        <a:pt x="12" y="168"/>
                      </a:lnTo>
                      <a:lnTo>
                        <a:pt x="18" y="120"/>
                      </a:lnTo>
                      <a:lnTo>
                        <a:pt x="24" y="78"/>
                      </a:lnTo>
                      <a:lnTo>
                        <a:pt x="24" y="36"/>
                      </a:lnTo>
                      <a:lnTo>
                        <a:pt x="30" y="18"/>
                      </a:lnTo>
                      <a:lnTo>
                        <a:pt x="30" y="6"/>
                      </a:lnTo>
                      <a:lnTo>
                        <a:pt x="36" y="0"/>
                      </a:lnTo>
                      <a:lnTo>
                        <a:pt x="36" y="0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731" name="Freeform 995"/>
                <p:cNvSpPr>
                  <a:spLocks/>
                </p:cNvSpPr>
                <p:nvPr/>
              </p:nvSpPr>
              <p:spPr bwMode="auto">
                <a:xfrm>
                  <a:off x="3438" y="2172"/>
                  <a:ext cx="36" cy="300"/>
                </a:xfrm>
                <a:custGeom>
                  <a:avLst/>
                  <a:gdLst>
                    <a:gd name="T0" fmla="*/ 0 w 36"/>
                    <a:gd name="T1" fmla="*/ 0 h 300"/>
                    <a:gd name="T2" fmla="*/ 0 w 36"/>
                    <a:gd name="T3" fmla="*/ 6 h 300"/>
                    <a:gd name="T4" fmla="*/ 6 w 36"/>
                    <a:gd name="T5" fmla="*/ 18 h 300"/>
                    <a:gd name="T6" fmla="*/ 6 w 36"/>
                    <a:gd name="T7" fmla="*/ 36 h 300"/>
                    <a:gd name="T8" fmla="*/ 12 w 36"/>
                    <a:gd name="T9" fmla="*/ 60 h 300"/>
                    <a:gd name="T10" fmla="*/ 12 w 36"/>
                    <a:gd name="T11" fmla="*/ 108 h 300"/>
                    <a:gd name="T12" fmla="*/ 18 w 36"/>
                    <a:gd name="T13" fmla="*/ 168 h 300"/>
                    <a:gd name="T14" fmla="*/ 24 w 36"/>
                    <a:gd name="T15" fmla="*/ 228 h 300"/>
                    <a:gd name="T16" fmla="*/ 24 w 36"/>
                    <a:gd name="T17" fmla="*/ 252 h 300"/>
                    <a:gd name="T18" fmla="*/ 30 w 36"/>
                    <a:gd name="T19" fmla="*/ 270 h 300"/>
                    <a:gd name="T20" fmla="*/ 30 w 36"/>
                    <a:gd name="T21" fmla="*/ 288 h 300"/>
                    <a:gd name="T22" fmla="*/ 30 w 36"/>
                    <a:gd name="T23" fmla="*/ 294 h 300"/>
                    <a:gd name="T24" fmla="*/ 36 w 36"/>
                    <a:gd name="T25" fmla="*/ 300 h 300"/>
                    <a:gd name="T26" fmla="*/ 36 w 36"/>
                    <a:gd name="T27" fmla="*/ 294 h 3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6" h="300">
                      <a:moveTo>
                        <a:pt x="0" y="0"/>
                      </a:moveTo>
                      <a:lnTo>
                        <a:pt x="0" y="6"/>
                      </a:lnTo>
                      <a:lnTo>
                        <a:pt x="6" y="18"/>
                      </a:lnTo>
                      <a:lnTo>
                        <a:pt x="6" y="36"/>
                      </a:lnTo>
                      <a:lnTo>
                        <a:pt x="12" y="60"/>
                      </a:lnTo>
                      <a:lnTo>
                        <a:pt x="12" y="108"/>
                      </a:lnTo>
                      <a:lnTo>
                        <a:pt x="18" y="168"/>
                      </a:lnTo>
                      <a:lnTo>
                        <a:pt x="24" y="228"/>
                      </a:lnTo>
                      <a:lnTo>
                        <a:pt x="24" y="252"/>
                      </a:lnTo>
                      <a:lnTo>
                        <a:pt x="30" y="270"/>
                      </a:lnTo>
                      <a:lnTo>
                        <a:pt x="30" y="288"/>
                      </a:lnTo>
                      <a:lnTo>
                        <a:pt x="30" y="294"/>
                      </a:lnTo>
                      <a:lnTo>
                        <a:pt x="36" y="300"/>
                      </a:lnTo>
                      <a:lnTo>
                        <a:pt x="36" y="294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732" name="Freeform 996"/>
                <p:cNvSpPr>
                  <a:spLocks/>
                </p:cNvSpPr>
                <p:nvPr/>
              </p:nvSpPr>
              <p:spPr bwMode="auto">
                <a:xfrm>
                  <a:off x="3474" y="1878"/>
                  <a:ext cx="30" cy="588"/>
                </a:xfrm>
                <a:custGeom>
                  <a:avLst/>
                  <a:gdLst>
                    <a:gd name="T0" fmla="*/ 0 w 30"/>
                    <a:gd name="T1" fmla="*/ 588 h 588"/>
                    <a:gd name="T2" fmla="*/ 0 w 30"/>
                    <a:gd name="T3" fmla="*/ 576 h 588"/>
                    <a:gd name="T4" fmla="*/ 6 w 30"/>
                    <a:gd name="T5" fmla="*/ 552 h 588"/>
                    <a:gd name="T6" fmla="*/ 6 w 30"/>
                    <a:gd name="T7" fmla="*/ 516 h 588"/>
                    <a:gd name="T8" fmla="*/ 6 w 30"/>
                    <a:gd name="T9" fmla="*/ 480 h 588"/>
                    <a:gd name="T10" fmla="*/ 12 w 30"/>
                    <a:gd name="T11" fmla="*/ 438 h 588"/>
                    <a:gd name="T12" fmla="*/ 12 w 30"/>
                    <a:gd name="T13" fmla="*/ 390 h 588"/>
                    <a:gd name="T14" fmla="*/ 12 w 30"/>
                    <a:gd name="T15" fmla="*/ 288 h 588"/>
                    <a:gd name="T16" fmla="*/ 18 w 30"/>
                    <a:gd name="T17" fmla="*/ 186 h 588"/>
                    <a:gd name="T18" fmla="*/ 18 w 30"/>
                    <a:gd name="T19" fmla="*/ 138 h 588"/>
                    <a:gd name="T20" fmla="*/ 24 w 30"/>
                    <a:gd name="T21" fmla="*/ 96 h 588"/>
                    <a:gd name="T22" fmla="*/ 24 w 30"/>
                    <a:gd name="T23" fmla="*/ 60 h 588"/>
                    <a:gd name="T24" fmla="*/ 24 w 30"/>
                    <a:gd name="T25" fmla="*/ 30 h 588"/>
                    <a:gd name="T26" fmla="*/ 30 w 30"/>
                    <a:gd name="T27" fmla="*/ 12 h 588"/>
                    <a:gd name="T28" fmla="*/ 30 w 30"/>
                    <a:gd name="T29" fmla="*/ 0 h 5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30" h="588">
                      <a:moveTo>
                        <a:pt x="0" y="588"/>
                      </a:moveTo>
                      <a:lnTo>
                        <a:pt x="0" y="576"/>
                      </a:lnTo>
                      <a:lnTo>
                        <a:pt x="6" y="552"/>
                      </a:lnTo>
                      <a:lnTo>
                        <a:pt x="6" y="516"/>
                      </a:lnTo>
                      <a:lnTo>
                        <a:pt x="6" y="480"/>
                      </a:lnTo>
                      <a:lnTo>
                        <a:pt x="12" y="438"/>
                      </a:lnTo>
                      <a:lnTo>
                        <a:pt x="12" y="390"/>
                      </a:lnTo>
                      <a:lnTo>
                        <a:pt x="12" y="288"/>
                      </a:lnTo>
                      <a:lnTo>
                        <a:pt x="18" y="186"/>
                      </a:lnTo>
                      <a:lnTo>
                        <a:pt x="18" y="138"/>
                      </a:lnTo>
                      <a:lnTo>
                        <a:pt x="24" y="96"/>
                      </a:lnTo>
                      <a:lnTo>
                        <a:pt x="24" y="60"/>
                      </a:lnTo>
                      <a:lnTo>
                        <a:pt x="24" y="30"/>
                      </a:lnTo>
                      <a:lnTo>
                        <a:pt x="30" y="12"/>
                      </a:lnTo>
                      <a:lnTo>
                        <a:pt x="30" y="0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733" name="Freeform 997"/>
                <p:cNvSpPr>
                  <a:spLocks/>
                </p:cNvSpPr>
                <p:nvPr/>
              </p:nvSpPr>
              <p:spPr bwMode="auto">
                <a:xfrm>
                  <a:off x="3504" y="1878"/>
                  <a:ext cx="36" cy="414"/>
                </a:xfrm>
                <a:custGeom>
                  <a:avLst/>
                  <a:gdLst>
                    <a:gd name="T0" fmla="*/ 0 w 36"/>
                    <a:gd name="T1" fmla="*/ 0 h 414"/>
                    <a:gd name="T2" fmla="*/ 0 w 36"/>
                    <a:gd name="T3" fmla="*/ 0 h 414"/>
                    <a:gd name="T4" fmla="*/ 6 w 36"/>
                    <a:gd name="T5" fmla="*/ 6 h 414"/>
                    <a:gd name="T6" fmla="*/ 6 w 36"/>
                    <a:gd name="T7" fmla="*/ 24 h 414"/>
                    <a:gd name="T8" fmla="*/ 6 w 36"/>
                    <a:gd name="T9" fmla="*/ 42 h 414"/>
                    <a:gd name="T10" fmla="*/ 12 w 36"/>
                    <a:gd name="T11" fmla="*/ 66 h 414"/>
                    <a:gd name="T12" fmla="*/ 12 w 36"/>
                    <a:gd name="T13" fmla="*/ 102 h 414"/>
                    <a:gd name="T14" fmla="*/ 18 w 36"/>
                    <a:gd name="T15" fmla="*/ 168 h 414"/>
                    <a:gd name="T16" fmla="*/ 24 w 36"/>
                    <a:gd name="T17" fmla="*/ 246 h 414"/>
                    <a:gd name="T18" fmla="*/ 24 w 36"/>
                    <a:gd name="T19" fmla="*/ 318 h 414"/>
                    <a:gd name="T20" fmla="*/ 30 w 36"/>
                    <a:gd name="T21" fmla="*/ 348 h 414"/>
                    <a:gd name="T22" fmla="*/ 30 w 36"/>
                    <a:gd name="T23" fmla="*/ 372 h 414"/>
                    <a:gd name="T24" fmla="*/ 36 w 36"/>
                    <a:gd name="T25" fmla="*/ 396 h 414"/>
                    <a:gd name="T26" fmla="*/ 36 w 36"/>
                    <a:gd name="T27" fmla="*/ 414 h 4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6" h="414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6" y="6"/>
                      </a:lnTo>
                      <a:lnTo>
                        <a:pt x="6" y="24"/>
                      </a:lnTo>
                      <a:lnTo>
                        <a:pt x="6" y="42"/>
                      </a:lnTo>
                      <a:lnTo>
                        <a:pt x="12" y="66"/>
                      </a:lnTo>
                      <a:lnTo>
                        <a:pt x="12" y="102"/>
                      </a:lnTo>
                      <a:lnTo>
                        <a:pt x="18" y="168"/>
                      </a:lnTo>
                      <a:lnTo>
                        <a:pt x="24" y="246"/>
                      </a:lnTo>
                      <a:lnTo>
                        <a:pt x="24" y="318"/>
                      </a:lnTo>
                      <a:lnTo>
                        <a:pt x="30" y="348"/>
                      </a:lnTo>
                      <a:lnTo>
                        <a:pt x="30" y="372"/>
                      </a:lnTo>
                      <a:lnTo>
                        <a:pt x="36" y="396"/>
                      </a:lnTo>
                      <a:lnTo>
                        <a:pt x="36" y="414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734" name="Freeform 998"/>
                <p:cNvSpPr>
                  <a:spLocks/>
                </p:cNvSpPr>
                <p:nvPr/>
              </p:nvSpPr>
              <p:spPr bwMode="auto">
                <a:xfrm>
                  <a:off x="3540" y="2292"/>
                  <a:ext cx="36" cy="12"/>
                </a:xfrm>
                <a:custGeom>
                  <a:avLst/>
                  <a:gdLst>
                    <a:gd name="T0" fmla="*/ 0 w 36"/>
                    <a:gd name="T1" fmla="*/ 0 h 12"/>
                    <a:gd name="T2" fmla="*/ 6 w 36"/>
                    <a:gd name="T3" fmla="*/ 12 h 12"/>
                    <a:gd name="T4" fmla="*/ 18 w 36"/>
                    <a:gd name="T5" fmla="*/ 12 h 12"/>
                    <a:gd name="T6" fmla="*/ 30 w 36"/>
                    <a:gd name="T7" fmla="*/ 12 h 12"/>
                    <a:gd name="T8" fmla="*/ 36 w 36"/>
                    <a:gd name="T9" fmla="*/ 1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2">
                      <a:moveTo>
                        <a:pt x="0" y="0"/>
                      </a:moveTo>
                      <a:lnTo>
                        <a:pt x="6" y="12"/>
                      </a:lnTo>
                      <a:lnTo>
                        <a:pt x="18" y="12"/>
                      </a:lnTo>
                      <a:lnTo>
                        <a:pt x="30" y="12"/>
                      </a:lnTo>
                      <a:lnTo>
                        <a:pt x="36" y="12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</p:grpSp>
          <p:grpSp>
            <p:nvGrpSpPr>
              <p:cNvPr id="117735" name="Group 999"/>
              <p:cNvGrpSpPr>
                <a:grpSpLocks/>
              </p:cNvGrpSpPr>
              <p:nvPr/>
            </p:nvGrpSpPr>
            <p:grpSpPr bwMode="auto">
              <a:xfrm rot="16200000">
                <a:off x="2191" y="2655"/>
                <a:ext cx="1286" cy="198"/>
                <a:chOff x="1447" y="1749"/>
                <a:chExt cx="2042" cy="963"/>
              </a:xfrm>
            </p:grpSpPr>
            <p:sp>
              <p:nvSpPr>
                <p:cNvPr id="117736" name="Freeform 1000"/>
                <p:cNvSpPr>
                  <a:spLocks/>
                </p:cNvSpPr>
                <p:nvPr/>
              </p:nvSpPr>
              <p:spPr bwMode="auto">
                <a:xfrm>
                  <a:off x="1447" y="1965"/>
                  <a:ext cx="43" cy="632"/>
                </a:xfrm>
                <a:custGeom>
                  <a:avLst/>
                  <a:gdLst>
                    <a:gd name="T0" fmla="*/ 0 w 43"/>
                    <a:gd name="T1" fmla="*/ 0 h 632"/>
                    <a:gd name="T2" fmla="*/ 7 w 43"/>
                    <a:gd name="T3" fmla="*/ 86 h 632"/>
                    <a:gd name="T4" fmla="*/ 14 w 43"/>
                    <a:gd name="T5" fmla="*/ 172 h 632"/>
                    <a:gd name="T6" fmla="*/ 22 w 43"/>
                    <a:gd name="T7" fmla="*/ 352 h 632"/>
                    <a:gd name="T8" fmla="*/ 29 w 43"/>
                    <a:gd name="T9" fmla="*/ 438 h 632"/>
                    <a:gd name="T10" fmla="*/ 36 w 43"/>
                    <a:gd name="T11" fmla="*/ 517 h 632"/>
                    <a:gd name="T12" fmla="*/ 36 w 43"/>
                    <a:gd name="T13" fmla="*/ 582 h 632"/>
                    <a:gd name="T14" fmla="*/ 43 w 43"/>
                    <a:gd name="T15" fmla="*/ 632 h 6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3" h="632">
                      <a:moveTo>
                        <a:pt x="0" y="0"/>
                      </a:moveTo>
                      <a:lnTo>
                        <a:pt x="7" y="86"/>
                      </a:lnTo>
                      <a:lnTo>
                        <a:pt x="14" y="172"/>
                      </a:lnTo>
                      <a:lnTo>
                        <a:pt x="22" y="352"/>
                      </a:lnTo>
                      <a:lnTo>
                        <a:pt x="29" y="438"/>
                      </a:lnTo>
                      <a:lnTo>
                        <a:pt x="36" y="517"/>
                      </a:lnTo>
                      <a:lnTo>
                        <a:pt x="36" y="582"/>
                      </a:lnTo>
                      <a:lnTo>
                        <a:pt x="43" y="632"/>
                      </a:lnTo>
                    </a:path>
                  </a:pathLst>
                </a:custGeom>
                <a:noFill/>
                <a:ln w="11113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737" name="Freeform 1001"/>
                <p:cNvSpPr>
                  <a:spLocks/>
                </p:cNvSpPr>
                <p:nvPr/>
              </p:nvSpPr>
              <p:spPr bwMode="auto">
                <a:xfrm>
                  <a:off x="1490" y="2597"/>
                  <a:ext cx="36" cy="15"/>
                </a:xfrm>
                <a:custGeom>
                  <a:avLst/>
                  <a:gdLst>
                    <a:gd name="T0" fmla="*/ 0 w 36"/>
                    <a:gd name="T1" fmla="*/ 0 h 15"/>
                    <a:gd name="T2" fmla="*/ 7 w 36"/>
                    <a:gd name="T3" fmla="*/ 8 h 15"/>
                    <a:gd name="T4" fmla="*/ 15 w 36"/>
                    <a:gd name="T5" fmla="*/ 15 h 15"/>
                    <a:gd name="T6" fmla="*/ 29 w 36"/>
                    <a:gd name="T7" fmla="*/ 15 h 15"/>
                    <a:gd name="T8" fmla="*/ 36 w 36"/>
                    <a:gd name="T9" fmla="*/ 8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5">
                      <a:moveTo>
                        <a:pt x="0" y="0"/>
                      </a:moveTo>
                      <a:lnTo>
                        <a:pt x="7" y="8"/>
                      </a:lnTo>
                      <a:lnTo>
                        <a:pt x="15" y="15"/>
                      </a:lnTo>
                      <a:lnTo>
                        <a:pt x="29" y="15"/>
                      </a:lnTo>
                      <a:lnTo>
                        <a:pt x="36" y="8"/>
                      </a:lnTo>
                    </a:path>
                  </a:pathLst>
                </a:custGeom>
                <a:noFill/>
                <a:ln w="11113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738" name="Freeform 1002"/>
                <p:cNvSpPr>
                  <a:spLocks/>
                </p:cNvSpPr>
                <p:nvPr/>
              </p:nvSpPr>
              <p:spPr bwMode="auto">
                <a:xfrm>
                  <a:off x="1526" y="2080"/>
                  <a:ext cx="43" cy="525"/>
                </a:xfrm>
                <a:custGeom>
                  <a:avLst/>
                  <a:gdLst>
                    <a:gd name="T0" fmla="*/ 0 w 43"/>
                    <a:gd name="T1" fmla="*/ 525 h 525"/>
                    <a:gd name="T2" fmla="*/ 0 w 43"/>
                    <a:gd name="T3" fmla="*/ 503 h 525"/>
                    <a:gd name="T4" fmla="*/ 7 w 43"/>
                    <a:gd name="T5" fmla="*/ 481 h 525"/>
                    <a:gd name="T6" fmla="*/ 7 w 43"/>
                    <a:gd name="T7" fmla="*/ 410 h 525"/>
                    <a:gd name="T8" fmla="*/ 14 w 43"/>
                    <a:gd name="T9" fmla="*/ 331 h 525"/>
                    <a:gd name="T10" fmla="*/ 22 w 43"/>
                    <a:gd name="T11" fmla="*/ 251 h 525"/>
                    <a:gd name="T12" fmla="*/ 29 w 43"/>
                    <a:gd name="T13" fmla="*/ 165 h 525"/>
                    <a:gd name="T14" fmla="*/ 29 w 43"/>
                    <a:gd name="T15" fmla="*/ 93 h 525"/>
                    <a:gd name="T16" fmla="*/ 36 w 43"/>
                    <a:gd name="T17" fmla="*/ 57 h 525"/>
                    <a:gd name="T18" fmla="*/ 36 w 43"/>
                    <a:gd name="T19" fmla="*/ 36 h 525"/>
                    <a:gd name="T20" fmla="*/ 43 w 43"/>
                    <a:gd name="T21" fmla="*/ 14 h 525"/>
                    <a:gd name="T22" fmla="*/ 43 w 43"/>
                    <a:gd name="T23" fmla="*/ 0 h 5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43" h="525">
                      <a:moveTo>
                        <a:pt x="0" y="525"/>
                      </a:moveTo>
                      <a:lnTo>
                        <a:pt x="0" y="503"/>
                      </a:lnTo>
                      <a:lnTo>
                        <a:pt x="7" y="481"/>
                      </a:lnTo>
                      <a:lnTo>
                        <a:pt x="7" y="410"/>
                      </a:lnTo>
                      <a:lnTo>
                        <a:pt x="14" y="331"/>
                      </a:lnTo>
                      <a:lnTo>
                        <a:pt x="22" y="251"/>
                      </a:lnTo>
                      <a:lnTo>
                        <a:pt x="29" y="165"/>
                      </a:lnTo>
                      <a:lnTo>
                        <a:pt x="29" y="93"/>
                      </a:lnTo>
                      <a:lnTo>
                        <a:pt x="36" y="57"/>
                      </a:lnTo>
                      <a:lnTo>
                        <a:pt x="36" y="36"/>
                      </a:lnTo>
                      <a:lnTo>
                        <a:pt x="43" y="14"/>
                      </a:lnTo>
                      <a:lnTo>
                        <a:pt x="43" y="0"/>
                      </a:lnTo>
                    </a:path>
                  </a:pathLst>
                </a:custGeom>
                <a:noFill/>
                <a:ln w="11113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739" name="Freeform 1003"/>
                <p:cNvSpPr>
                  <a:spLocks/>
                </p:cNvSpPr>
                <p:nvPr/>
              </p:nvSpPr>
              <p:spPr bwMode="auto">
                <a:xfrm>
                  <a:off x="1569" y="2073"/>
                  <a:ext cx="43" cy="237"/>
                </a:xfrm>
                <a:custGeom>
                  <a:avLst/>
                  <a:gdLst>
                    <a:gd name="T0" fmla="*/ 0 w 43"/>
                    <a:gd name="T1" fmla="*/ 7 h 237"/>
                    <a:gd name="T2" fmla="*/ 0 w 43"/>
                    <a:gd name="T3" fmla="*/ 0 h 237"/>
                    <a:gd name="T4" fmla="*/ 7 w 43"/>
                    <a:gd name="T5" fmla="*/ 0 h 237"/>
                    <a:gd name="T6" fmla="*/ 7 w 43"/>
                    <a:gd name="T7" fmla="*/ 7 h 237"/>
                    <a:gd name="T8" fmla="*/ 15 w 43"/>
                    <a:gd name="T9" fmla="*/ 36 h 237"/>
                    <a:gd name="T10" fmla="*/ 22 w 43"/>
                    <a:gd name="T11" fmla="*/ 72 h 237"/>
                    <a:gd name="T12" fmla="*/ 29 w 43"/>
                    <a:gd name="T13" fmla="*/ 115 h 237"/>
                    <a:gd name="T14" fmla="*/ 29 w 43"/>
                    <a:gd name="T15" fmla="*/ 158 h 237"/>
                    <a:gd name="T16" fmla="*/ 36 w 43"/>
                    <a:gd name="T17" fmla="*/ 201 h 237"/>
                    <a:gd name="T18" fmla="*/ 43 w 43"/>
                    <a:gd name="T19" fmla="*/ 237 h 2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43" h="237">
                      <a:moveTo>
                        <a:pt x="0" y="7"/>
                      </a:moveTo>
                      <a:lnTo>
                        <a:pt x="0" y="0"/>
                      </a:lnTo>
                      <a:lnTo>
                        <a:pt x="7" y="0"/>
                      </a:lnTo>
                      <a:lnTo>
                        <a:pt x="7" y="7"/>
                      </a:lnTo>
                      <a:lnTo>
                        <a:pt x="15" y="36"/>
                      </a:lnTo>
                      <a:lnTo>
                        <a:pt x="22" y="72"/>
                      </a:lnTo>
                      <a:lnTo>
                        <a:pt x="29" y="115"/>
                      </a:lnTo>
                      <a:lnTo>
                        <a:pt x="29" y="158"/>
                      </a:lnTo>
                      <a:lnTo>
                        <a:pt x="36" y="201"/>
                      </a:lnTo>
                      <a:lnTo>
                        <a:pt x="43" y="237"/>
                      </a:lnTo>
                    </a:path>
                  </a:pathLst>
                </a:custGeom>
                <a:noFill/>
                <a:ln w="11113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740" name="Freeform 1004"/>
                <p:cNvSpPr>
                  <a:spLocks/>
                </p:cNvSpPr>
                <p:nvPr/>
              </p:nvSpPr>
              <p:spPr bwMode="auto">
                <a:xfrm>
                  <a:off x="1612" y="2310"/>
                  <a:ext cx="44" cy="316"/>
                </a:xfrm>
                <a:custGeom>
                  <a:avLst/>
                  <a:gdLst>
                    <a:gd name="T0" fmla="*/ 0 w 44"/>
                    <a:gd name="T1" fmla="*/ 0 h 316"/>
                    <a:gd name="T2" fmla="*/ 8 w 44"/>
                    <a:gd name="T3" fmla="*/ 43 h 316"/>
                    <a:gd name="T4" fmla="*/ 8 w 44"/>
                    <a:gd name="T5" fmla="*/ 86 h 316"/>
                    <a:gd name="T6" fmla="*/ 22 w 44"/>
                    <a:gd name="T7" fmla="*/ 194 h 316"/>
                    <a:gd name="T8" fmla="*/ 29 w 44"/>
                    <a:gd name="T9" fmla="*/ 237 h 316"/>
                    <a:gd name="T10" fmla="*/ 29 w 44"/>
                    <a:gd name="T11" fmla="*/ 280 h 316"/>
                    <a:gd name="T12" fmla="*/ 36 w 44"/>
                    <a:gd name="T13" fmla="*/ 309 h 316"/>
                    <a:gd name="T14" fmla="*/ 44 w 44"/>
                    <a:gd name="T15" fmla="*/ 316 h 3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4" h="316">
                      <a:moveTo>
                        <a:pt x="0" y="0"/>
                      </a:moveTo>
                      <a:lnTo>
                        <a:pt x="8" y="43"/>
                      </a:lnTo>
                      <a:lnTo>
                        <a:pt x="8" y="86"/>
                      </a:lnTo>
                      <a:lnTo>
                        <a:pt x="22" y="194"/>
                      </a:lnTo>
                      <a:lnTo>
                        <a:pt x="29" y="237"/>
                      </a:lnTo>
                      <a:lnTo>
                        <a:pt x="29" y="280"/>
                      </a:lnTo>
                      <a:lnTo>
                        <a:pt x="36" y="309"/>
                      </a:lnTo>
                      <a:lnTo>
                        <a:pt x="44" y="316"/>
                      </a:lnTo>
                    </a:path>
                  </a:pathLst>
                </a:custGeom>
                <a:noFill/>
                <a:ln w="11113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741" name="Freeform 1005"/>
                <p:cNvSpPr>
                  <a:spLocks/>
                </p:cNvSpPr>
                <p:nvPr/>
              </p:nvSpPr>
              <p:spPr bwMode="auto">
                <a:xfrm>
                  <a:off x="1656" y="2303"/>
                  <a:ext cx="43" cy="323"/>
                </a:xfrm>
                <a:custGeom>
                  <a:avLst/>
                  <a:gdLst>
                    <a:gd name="T0" fmla="*/ 0 w 43"/>
                    <a:gd name="T1" fmla="*/ 323 h 323"/>
                    <a:gd name="T2" fmla="*/ 7 w 43"/>
                    <a:gd name="T3" fmla="*/ 316 h 323"/>
                    <a:gd name="T4" fmla="*/ 14 w 43"/>
                    <a:gd name="T5" fmla="*/ 294 h 323"/>
                    <a:gd name="T6" fmla="*/ 14 w 43"/>
                    <a:gd name="T7" fmla="*/ 258 h 323"/>
                    <a:gd name="T8" fmla="*/ 21 w 43"/>
                    <a:gd name="T9" fmla="*/ 215 h 323"/>
                    <a:gd name="T10" fmla="*/ 28 w 43"/>
                    <a:gd name="T11" fmla="*/ 165 h 323"/>
                    <a:gd name="T12" fmla="*/ 35 w 43"/>
                    <a:gd name="T13" fmla="*/ 108 h 323"/>
                    <a:gd name="T14" fmla="*/ 43 w 43"/>
                    <a:gd name="T15" fmla="*/ 0 h 3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3" h="323">
                      <a:moveTo>
                        <a:pt x="0" y="323"/>
                      </a:moveTo>
                      <a:lnTo>
                        <a:pt x="7" y="316"/>
                      </a:lnTo>
                      <a:lnTo>
                        <a:pt x="14" y="294"/>
                      </a:lnTo>
                      <a:lnTo>
                        <a:pt x="14" y="258"/>
                      </a:lnTo>
                      <a:lnTo>
                        <a:pt x="21" y="215"/>
                      </a:lnTo>
                      <a:lnTo>
                        <a:pt x="28" y="165"/>
                      </a:lnTo>
                      <a:lnTo>
                        <a:pt x="35" y="108"/>
                      </a:lnTo>
                      <a:lnTo>
                        <a:pt x="43" y="0"/>
                      </a:lnTo>
                    </a:path>
                  </a:pathLst>
                </a:custGeom>
                <a:noFill/>
                <a:ln w="11113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742" name="Freeform 1006"/>
                <p:cNvSpPr>
                  <a:spLocks/>
                </p:cNvSpPr>
                <p:nvPr/>
              </p:nvSpPr>
              <p:spPr bwMode="auto">
                <a:xfrm>
                  <a:off x="1699" y="1799"/>
                  <a:ext cx="36" cy="504"/>
                </a:xfrm>
                <a:custGeom>
                  <a:avLst/>
                  <a:gdLst>
                    <a:gd name="T0" fmla="*/ 0 w 36"/>
                    <a:gd name="T1" fmla="*/ 504 h 504"/>
                    <a:gd name="T2" fmla="*/ 0 w 36"/>
                    <a:gd name="T3" fmla="*/ 475 h 504"/>
                    <a:gd name="T4" fmla="*/ 7 w 36"/>
                    <a:gd name="T5" fmla="*/ 439 h 504"/>
                    <a:gd name="T6" fmla="*/ 7 w 36"/>
                    <a:gd name="T7" fmla="*/ 360 h 504"/>
                    <a:gd name="T8" fmla="*/ 14 w 36"/>
                    <a:gd name="T9" fmla="*/ 266 h 504"/>
                    <a:gd name="T10" fmla="*/ 14 w 36"/>
                    <a:gd name="T11" fmla="*/ 180 h 504"/>
                    <a:gd name="T12" fmla="*/ 21 w 36"/>
                    <a:gd name="T13" fmla="*/ 101 h 504"/>
                    <a:gd name="T14" fmla="*/ 21 w 36"/>
                    <a:gd name="T15" fmla="*/ 65 h 504"/>
                    <a:gd name="T16" fmla="*/ 28 w 36"/>
                    <a:gd name="T17" fmla="*/ 36 h 504"/>
                    <a:gd name="T18" fmla="*/ 28 w 36"/>
                    <a:gd name="T19" fmla="*/ 15 h 504"/>
                    <a:gd name="T20" fmla="*/ 28 w 36"/>
                    <a:gd name="T21" fmla="*/ 0 h 504"/>
                    <a:gd name="T22" fmla="*/ 36 w 36"/>
                    <a:gd name="T23" fmla="*/ 0 h 504"/>
                    <a:gd name="T24" fmla="*/ 36 w 36"/>
                    <a:gd name="T25" fmla="*/ 8 h 5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6" h="504">
                      <a:moveTo>
                        <a:pt x="0" y="504"/>
                      </a:moveTo>
                      <a:lnTo>
                        <a:pt x="0" y="475"/>
                      </a:lnTo>
                      <a:lnTo>
                        <a:pt x="7" y="439"/>
                      </a:lnTo>
                      <a:lnTo>
                        <a:pt x="7" y="360"/>
                      </a:lnTo>
                      <a:lnTo>
                        <a:pt x="14" y="266"/>
                      </a:lnTo>
                      <a:lnTo>
                        <a:pt x="14" y="180"/>
                      </a:lnTo>
                      <a:lnTo>
                        <a:pt x="21" y="101"/>
                      </a:lnTo>
                      <a:lnTo>
                        <a:pt x="21" y="65"/>
                      </a:lnTo>
                      <a:lnTo>
                        <a:pt x="28" y="36"/>
                      </a:lnTo>
                      <a:lnTo>
                        <a:pt x="28" y="15"/>
                      </a:lnTo>
                      <a:lnTo>
                        <a:pt x="28" y="0"/>
                      </a:lnTo>
                      <a:lnTo>
                        <a:pt x="36" y="0"/>
                      </a:lnTo>
                      <a:lnTo>
                        <a:pt x="36" y="8"/>
                      </a:lnTo>
                    </a:path>
                  </a:pathLst>
                </a:custGeom>
                <a:noFill/>
                <a:ln w="11113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743" name="Freeform 1007"/>
                <p:cNvSpPr>
                  <a:spLocks/>
                </p:cNvSpPr>
                <p:nvPr/>
              </p:nvSpPr>
              <p:spPr bwMode="auto">
                <a:xfrm>
                  <a:off x="1735" y="1807"/>
                  <a:ext cx="43" cy="905"/>
                </a:xfrm>
                <a:custGeom>
                  <a:avLst/>
                  <a:gdLst>
                    <a:gd name="T0" fmla="*/ 0 w 43"/>
                    <a:gd name="T1" fmla="*/ 0 h 905"/>
                    <a:gd name="T2" fmla="*/ 0 w 43"/>
                    <a:gd name="T3" fmla="*/ 21 h 905"/>
                    <a:gd name="T4" fmla="*/ 7 w 43"/>
                    <a:gd name="T5" fmla="*/ 57 h 905"/>
                    <a:gd name="T6" fmla="*/ 7 w 43"/>
                    <a:gd name="T7" fmla="*/ 107 h 905"/>
                    <a:gd name="T8" fmla="*/ 7 w 43"/>
                    <a:gd name="T9" fmla="*/ 165 h 905"/>
                    <a:gd name="T10" fmla="*/ 14 w 43"/>
                    <a:gd name="T11" fmla="*/ 230 h 905"/>
                    <a:gd name="T12" fmla="*/ 14 w 43"/>
                    <a:gd name="T13" fmla="*/ 302 h 905"/>
                    <a:gd name="T14" fmla="*/ 21 w 43"/>
                    <a:gd name="T15" fmla="*/ 460 h 905"/>
                    <a:gd name="T16" fmla="*/ 28 w 43"/>
                    <a:gd name="T17" fmla="*/ 618 h 905"/>
                    <a:gd name="T18" fmla="*/ 28 w 43"/>
                    <a:gd name="T19" fmla="*/ 690 h 905"/>
                    <a:gd name="T20" fmla="*/ 28 w 43"/>
                    <a:gd name="T21" fmla="*/ 754 h 905"/>
                    <a:gd name="T22" fmla="*/ 36 w 43"/>
                    <a:gd name="T23" fmla="*/ 812 h 905"/>
                    <a:gd name="T24" fmla="*/ 36 w 43"/>
                    <a:gd name="T25" fmla="*/ 855 h 905"/>
                    <a:gd name="T26" fmla="*/ 43 w 43"/>
                    <a:gd name="T27" fmla="*/ 891 h 905"/>
                    <a:gd name="T28" fmla="*/ 43 w 43"/>
                    <a:gd name="T29" fmla="*/ 905 h 9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43" h="905">
                      <a:moveTo>
                        <a:pt x="0" y="0"/>
                      </a:moveTo>
                      <a:lnTo>
                        <a:pt x="0" y="21"/>
                      </a:lnTo>
                      <a:lnTo>
                        <a:pt x="7" y="57"/>
                      </a:lnTo>
                      <a:lnTo>
                        <a:pt x="7" y="107"/>
                      </a:lnTo>
                      <a:lnTo>
                        <a:pt x="7" y="165"/>
                      </a:lnTo>
                      <a:lnTo>
                        <a:pt x="14" y="230"/>
                      </a:lnTo>
                      <a:lnTo>
                        <a:pt x="14" y="302"/>
                      </a:lnTo>
                      <a:lnTo>
                        <a:pt x="21" y="460"/>
                      </a:lnTo>
                      <a:lnTo>
                        <a:pt x="28" y="618"/>
                      </a:lnTo>
                      <a:lnTo>
                        <a:pt x="28" y="690"/>
                      </a:lnTo>
                      <a:lnTo>
                        <a:pt x="28" y="754"/>
                      </a:lnTo>
                      <a:lnTo>
                        <a:pt x="36" y="812"/>
                      </a:lnTo>
                      <a:lnTo>
                        <a:pt x="36" y="855"/>
                      </a:lnTo>
                      <a:lnTo>
                        <a:pt x="43" y="891"/>
                      </a:lnTo>
                      <a:lnTo>
                        <a:pt x="43" y="905"/>
                      </a:lnTo>
                    </a:path>
                  </a:pathLst>
                </a:custGeom>
                <a:noFill/>
                <a:ln w="11113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744" name="Freeform 1008"/>
                <p:cNvSpPr>
                  <a:spLocks/>
                </p:cNvSpPr>
                <p:nvPr/>
              </p:nvSpPr>
              <p:spPr bwMode="auto">
                <a:xfrm>
                  <a:off x="1778" y="2073"/>
                  <a:ext cx="43" cy="639"/>
                </a:xfrm>
                <a:custGeom>
                  <a:avLst/>
                  <a:gdLst>
                    <a:gd name="T0" fmla="*/ 0 w 43"/>
                    <a:gd name="T1" fmla="*/ 639 h 639"/>
                    <a:gd name="T2" fmla="*/ 0 w 43"/>
                    <a:gd name="T3" fmla="*/ 639 h 639"/>
                    <a:gd name="T4" fmla="*/ 7 w 43"/>
                    <a:gd name="T5" fmla="*/ 625 h 639"/>
                    <a:gd name="T6" fmla="*/ 7 w 43"/>
                    <a:gd name="T7" fmla="*/ 604 h 639"/>
                    <a:gd name="T8" fmla="*/ 7 w 43"/>
                    <a:gd name="T9" fmla="*/ 560 h 639"/>
                    <a:gd name="T10" fmla="*/ 14 w 43"/>
                    <a:gd name="T11" fmla="*/ 517 h 639"/>
                    <a:gd name="T12" fmla="*/ 14 w 43"/>
                    <a:gd name="T13" fmla="*/ 467 h 639"/>
                    <a:gd name="T14" fmla="*/ 21 w 43"/>
                    <a:gd name="T15" fmla="*/ 352 h 639"/>
                    <a:gd name="T16" fmla="*/ 29 w 43"/>
                    <a:gd name="T17" fmla="*/ 230 h 639"/>
                    <a:gd name="T18" fmla="*/ 29 w 43"/>
                    <a:gd name="T19" fmla="*/ 172 h 639"/>
                    <a:gd name="T20" fmla="*/ 29 w 43"/>
                    <a:gd name="T21" fmla="*/ 122 h 639"/>
                    <a:gd name="T22" fmla="*/ 36 w 43"/>
                    <a:gd name="T23" fmla="*/ 79 h 639"/>
                    <a:gd name="T24" fmla="*/ 36 w 43"/>
                    <a:gd name="T25" fmla="*/ 43 h 639"/>
                    <a:gd name="T26" fmla="*/ 43 w 43"/>
                    <a:gd name="T27" fmla="*/ 14 h 639"/>
                    <a:gd name="T28" fmla="*/ 43 w 43"/>
                    <a:gd name="T29" fmla="*/ 0 h 6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43" h="639">
                      <a:moveTo>
                        <a:pt x="0" y="639"/>
                      </a:moveTo>
                      <a:lnTo>
                        <a:pt x="0" y="639"/>
                      </a:lnTo>
                      <a:lnTo>
                        <a:pt x="7" y="625"/>
                      </a:lnTo>
                      <a:lnTo>
                        <a:pt x="7" y="604"/>
                      </a:lnTo>
                      <a:lnTo>
                        <a:pt x="7" y="560"/>
                      </a:lnTo>
                      <a:lnTo>
                        <a:pt x="14" y="517"/>
                      </a:lnTo>
                      <a:lnTo>
                        <a:pt x="14" y="467"/>
                      </a:lnTo>
                      <a:lnTo>
                        <a:pt x="21" y="352"/>
                      </a:lnTo>
                      <a:lnTo>
                        <a:pt x="29" y="230"/>
                      </a:lnTo>
                      <a:lnTo>
                        <a:pt x="29" y="172"/>
                      </a:lnTo>
                      <a:lnTo>
                        <a:pt x="29" y="122"/>
                      </a:lnTo>
                      <a:lnTo>
                        <a:pt x="36" y="79"/>
                      </a:lnTo>
                      <a:lnTo>
                        <a:pt x="36" y="43"/>
                      </a:lnTo>
                      <a:lnTo>
                        <a:pt x="43" y="14"/>
                      </a:lnTo>
                      <a:lnTo>
                        <a:pt x="43" y="0"/>
                      </a:lnTo>
                    </a:path>
                  </a:pathLst>
                </a:custGeom>
                <a:noFill/>
                <a:ln w="11113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745" name="Freeform 1009"/>
                <p:cNvSpPr>
                  <a:spLocks/>
                </p:cNvSpPr>
                <p:nvPr/>
              </p:nvSpPr>
              <p:spPr bwMode="auto">
                <a:xfrm>
                  <a:off x="1821" y="2073"/>
                  <a:ext cx="43" cy="409"/>
                </a:xfrm>
                <a:custGeom>
                  <a:avLst/>
                  <a:gdLst>
                    <a:gd name="T0" fmla="*/ 0 w 43"/>
                    <a:gd name="T1" fmla="*/ 0 h 409"/>
                    <a:gd name="T2" fmla="*/ 0 w 43"/>
                    <a:gd name="T3" fmla="*/ 0 h 409"/>
                    <a:gd name="T4" fmla="*/ 7 w 43"/>
                    <a:gd name="T5" fmla="*/ 7 h 409"/>
                    <a:gd name="T6" fmla="*/ 7 w 43"/>
                    <a:gd name="T7" fmla="*/ 28 h 409"/>
                    <a:gd name="T8" fmla="*/ 7 w 43"/>
                    <a:gd name="T9" fmla="*/ 57 h 409"/>
                    <a:gd name="T10" fmla="*/ 14 w 43"/>
                    <a:gd name="T11" fmla="*/ 86 h 409"/>
                    <a:gd name="T12" fmla="*/ 14 w 43"/>
                    <a:gd name="T13" fmla="*/ 129 h 409"/>
                    <a:gd name="T14" fmla="*/ 21 w 43"/>
                    <a:gd name="T15" fmla="*/ 208 h 409"/>
                    <a:gd name="T16" fmla="*/ 29 w 43"/>
                    <a:gd name="T17" fmla="*/ 294 h 409"/>
                    <a:gd name="T18" fmla="*/ 29 w 43"/>
                    <a:gd name="T19" fmla="*/ 330 h 409"/>
                    <a:gd name="T20" fmla="*/ 29 w 43"/>
                    <a:gd name="T21" fmla="*/ 359 h 409"/>
                    <a:gd name="T22" fmla="*/ 36 w 43"/>
                    <a:gd name="T23" fmla="*/ 388 h 409"/>
                    <a:gd name="T24" fmla="*/ 36 w 43"/>
                    <a:gd name="T25" fmla="*/ 402 h 409"/>
                    <a:gd name="T26" fmla="*/ 43 w 43"/>
                    <a:gd name="T27" fmla="*/ 409 h 409"/>
                    <a:gd name="T28" fmla="*/ 43 w 43"/>
                    <a:gd name="T29" fmla="*/ 409 h 40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43" h="409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7" y="7"/>
                      </a:lnTo>
                      <a:lnTo>
                        <a:pt x="7" y="28"/>
                      </a:lnTo>
                      <a:lnTo>
                        <a:pt x="7" y="57"/>
                      </a:lnTo>
                      <a:lnTo>
                        <a:pt x="14" y="86"/>
                      </a:lnTo>
                      <a:lnTo>
                        <a:pt x="14" y="129"/>
                      </a:lnTo>
                      <a:lnTo>
                        <a:pt x="21" y="208"/>
                      </a:lnTo>
                      <a:lnTo>
                        <a:pt x="29" y="294"/>
                      </a:lnTo>
                      <a:lnTo>
                        <a:pt x="29" y="330"/>
                      </a:lnTo>
                      <a:lnTo>
                        <a:pt x="29" y="359"/>
                      </a:lnTo>
                      <a:lnTo>
                        <a:pt x="36" y="388"/>
                      </a:lnTo>
                      <a:lnTo>
                        <a:pt x="36" y="402"/>
                      </a:lnTo>
                      <a:lnTo>
                        <a:pt x="43" y="409"/>
                      </a:lnTo>
                      <a:lnTo>
                        <a:pt x="43" y="409"/>
                      </a:lnTo>
                    </a:path>
                  </a:pathLst>
                </a:custGeom>
                <a:noFill/>
                <a:ln w="11113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746" name="Freeform 1010"/>
                <p:cNvSpPr>
                  <a:spLocks/>
                </p:cNvSpPr>
                <p:nvPr/>
              </p:nvSpPr>
              <p:spPr bwMode="auto">
                <a:xfrm>
                  <a:off x="1864" y="1764"/>
                  <a:ext cx="43" cy="718"/>
                </a:xfrm>
                <a:custGeom>
                  <a:avLst/>
                  <a:gdLst>
                    <a:gd name="T0" fmla="*/ 0 w 43"/>
                    <a:gd name="T1" fmla="*/ 718 h 718"/>
                    <a:gd name="T2" fmla="*/ 0 w 43"/>
                    <a:gd name="T3" fmla="*/ 704 h 718"/>
                    <a:gd name="T4" fmla="*/ 7 w 43"/>
                    <a:gd name="T5" fmla="*/ 675 h 718"/>
                    <a:gd name="T6" fmla="*/ 7 w 43"/>
                    <a:gd name="T7" fmla="*/ 639 h 718"/>
                    <a:gd name="T8" fmla="*/ 14 w 43"/>
                    <a:gd name="T9" fmla="*/ 596 h 718"/>
                    <a:gd name="T10" fmla="*/ 14 w 43"/>
                    <a:gd name="T11" fmla="*/ 553 h 718"/>
                    <a:gd name="T12" fmla="*/ 14 w 43"/>
                    <a:gd name="T13" fmla="*/ 496 h 718"/>
                    <a:gd name="T14" fmla="*/ 22 w 43"/>
                    <a:gd name="T15" fmla="*/ 381 h 718"/>
                    <a:gd name="T16" fmla="*/ 29 w 43"/>
                    <a:gd name="T17" fmla="*/ 258 h 718"/>
                    <a:gd name="T18" fmla="*/ 36 w 43"/>
                    <a:gd name="T19" fmla="*/ 150 h 718"/>
                    <a:gd name="T20" fmla="*/ 36 w 43"/>
                    <a:gd name="T21" fmla="*/ 100 h 718"/>
                    <a:gd name="T22" fmla="*/ 36 w 43"/>
                    <a:gd name="T23" fmla="*/ 57 h 718"/>
                    <a:gd name="T24" fmla="*/ 43 w 43"/>
                    <a:gd name="T25" fmla="*/ 21 h 718"/>
                    <a:gd name="T26" fmla="*/ 43 w 43"/>
                    <a:gd name="T27" fmla="*/ 0 h 7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43" h="718">
                      <a:moveTo>
                        <a:pt x="0" y="718"/>
                      </a:moveTo>
                      <a:lnTo>
                        <a:pt x="0" y="704"/>
                      </a:lnTo>
                      <a:lnTo>
                        <a:pt x="7" y="675"/>
                      </a:lnTo>
                      <a:lnTo>
                        <a:pt x="7" y="639"/>
                      </a:lnTo>
                      <a:lnTo>
                        <a:pt x="14" y="596"/>
                      </a:lnTo>
                      <a:lnTo>
                        <a:pt x="14" y="553"/>
                      </a:lnTo>
                      <a:lnTo>
                        <a:pt x="14" y="496"/>
                      </a:lnTo>
                      <a:lnTo>
                        <a:pt x="22" y="381"/>
                      </a:lnTo>
                      <a:lnTo>
                        <a:pt x="29" y="258"/>
                      </a:lnTo>
                      <a:lnTo>
                        <a:pt x="36" y="150"/>
                      </a:lnTo>
                      <a:lnTo>
                        <a:pt x="36" y="100"/>
                      </a:lnTo>
                      <a:lnTo>
                        <a:pt x="36" y="57"/>
                      </a:lnTo>
                      <a:lnTo>
                        <a:pt x="43" y="21"/>
                      </a:lnTo>
                      <a:lnTo>
                        <a:pt x="43" y="0"/>
                      </a:lnTo>
                    </a:path>
                  </a:pathLst>
                </a:custGeom>
                <a:noFill/>
                <a:ln w="11113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747" name="Freeform 1011"/>
                <p:cNvSpPr>
                  <a:spLocks/>
                </p:cNvSpPr>
                <p:nvPr/>
              </p:nvSpPr>
              <p:spPr bwMode="auto">
                <a:xfrm>
                  <a:off x="1907" y="1749"/>
                  <a:ext cx="36" cy="108"/>
                </a:xfrm>
                <a:custGeom>
                  <a:avLst/>
                  <a:gdLst>
                    <a:gd name="T0" fmla="*/ 0 w 36"/>
                    <a:gd name="T1" fmla="*/ 15 h 108"/>
                    <a:gd name="T2" fmla="*/ 0 w 36"/>
                    <a:gd name="T3" fmla="*/ 0 h 108"/>
                    <a:gd name="T4" fmla="*/ 7 w 36"/>
                    <a:gd name="T5" fmla="*/ 7 h 108"/>
                    <a:gd name="T6" fmla="*/ 15 w 36"/>
                    <a:gd name="T7" fmla="*/ 15 h 108"/>
                    <a:gd name="T8" fmla="*/ 15 w 36"/>
                    <a:gd name="T9" fmla="*/ 36 h 108"/>
                    <a:gd name="T10" fmla="*/ 29 w 36"/>
                    <a:gd name="T11" fmla="*/ 72 h 108"/>
                    <a:gd name="T12" fmla="*/ 36 w 36"/>
                    <a:gd name="T13" fmla="*/ 94 h 108"/>
                    <a:gd name="T14" fmla="*/ 36 w 36"/>
                    <a:gd name="T15" fmla="*/ 108 h 1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36" h="108">
                      <a:moveTo>
                        <a:pt x="0" y="15"/>
                      </a:moveTo>
                      <a:lnTo>
                        <a:pt x="0" y="0"/>
                      </a:lnTo>
                      <a:lnTo>
                        <a:pt x="7" y="7"/>
                      </a:lnTo>
                      <a:lnTo>
                        <a:pt x="15" y="15"/>
                      </a:lnTo>
                      <a:lnTo>
                        <a:pt x="15" y="36"/>
                      </a:lnTo>
                      <a:lnTo>
                        <a:pt x="29" y="72"/>
                      </a:lnTo>
                      <a:lnTo>
                        <a:pt x="36" y="94"/>
                      </a:lnTo>
                      <a:lnTo>
                        <a:pt x="36" y="108"/>
                      </a:lnTo>
                    </a:path>
                  </a:pathLst>
                </a:custGeom>
                <a:noFill/>
                <a:ln w="11113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748" name="Freeform 1012"/>
                <p:cNvSpPr>
                  <a:spLocks/>
                </p:cNvSpPr>
                <p:nvPr/>
              </p:nvSpPr>
              <p:spPr bwMode="auto">
                <a:xfrm>
                  <a:off x="1943" y="1857"/>
                  <a:ext cx="43" cy="237"/>
                </a:xfrm>
                <a:custGeom>
                  <a:avLst/>
                  <a:gdLst>
                    <a:gd name="T0" fmla="*/ 0 w 43"/>
                    <a:gd name="T1" fmla="*/ 0 h 237"/>
                    <a:gd name="T2" fmla="*/ 7 w 43"/>
                    <a:gd name="T3" fmla="*/ 22 h 237"/>
                    <a:gd name="T4" fmla="*/ 7 w 43"/>
                    <a:gd name="T5" fmla="*/ 57 h 237"/>
                    <a:gd name="T6" fmla="*/ 22 w 43"/>
                    <a:gd name="T7" fmla="*/ 122 h 237"/>
                    <a:gd name="T8" fmla="*/ 29 w 43"/>
                    <a:gd name="T9" fmla="*/ 158 h 237"/>
                    <a:gd name="T10" fmla="*/ 29 w 43"/>
                    <a:gd name="T11" fmla="*/ 194 h 237"/>
                    <a:gd name="T12" fmla="*/ 36 w 43"/>
                    <a:gd name="T13" fmla="*/ 216 h 237"/>
                    <a:gd name="T14" fmla="*/ 43 w 43"/>
                    <a:gd name="T15" fmla="*/ 237 h 2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3" h="237">
                      <a:moveTo>
                        <a:pt x="0" y="0"/>
                      </a:moveTo>
                      <a:lnTo>
                        <a:pt x="7" y="22"/>
                      </a:lnTo>
                      <a:lnTo>
                        <a:pt x="7" y="57"/>
                      </a:lnTo>
                      <a:lnTo>
                        <a:pt x="22" y="122"/>
                      </a:lnTo>
                      <a:lnTo>
                        <a:pt x="29" y="158"/>
                      </a:lnTo>
                      <a:lnTo>
                        <a:pt x="29" y="194"/>
                      </a:lnTo>
                      <a:lnTo>
                        <a:pt x="36" y="216"/>
                      </a:lnTo>
                      <a:lnTo>
                        <a:pt x="43" y="237"/>
                      </a:lnTo>
                    </a:path>
                  </a:pathLst>
                </a:custGeom>
                <a:noFill/>
                <a:ln w="11113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749" name="Freeform 1013"/>
                <p:cNvSpPr>
                  <a:spLocks/>
                </p:cNvSpPr>
                <p:nvPr/>
              </p:nvSpPr>
              <p:spPr bwMode="auto">
                <a:xfrm>
                  <a:off x="1986" y="2080"/>
                  <a:ext cx="43" cy="21"/>
                </a:xfrm>
                <a:custGeom>
                  <a:avLst/>
                  <a:gdLst>
                    <a:gd name="T0" fmla="*/ 0 w 43"/>
                    <a:gd name="T1" fmla="*/ 14 h 21"/>
                    <a:gd name="T2" fmla="*/ 7 w 43"/>
                    <a:gd name="T3" fmla="*/ 21 h 21"/>
                    <a:gd name="T4" fmla="*/ 7 w 43"/>
                    <a:gd name="T5" fmla="*/ 21 h 21"/>
                    <a:gd name="T6" fmla="*/ 22 w 43"/>
                    <a:gd name="T7" fmla="*/ 7 h 21"/>
                    <a:gd name="T8" fmla="*/ 36 w 43"/>
                    <a:gd name="T9" fmla="*/ 0 h 21"/>
                    <a:gd name="T10" fmla="*/ 36 w 43"/>
                    <a:gd name="T11" fmla="*/ 0 h 21"/>
                    <a:gd name="T12" fmla="*/ 43 w 43"/>
                    <a:gd name="T13" fmla="*/ 0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3" h="21">
                      <a:moveTo>
                        <a:pt x="0" y="14"/>
                      </a:moveTo>
                      <a:lnTo>
                        <a:pt x="7" y="21"/>
                      </a:lnTo>
                      <a:lnTo>
                        <a:pt x="7" y="21"/>
                      </a:lnTo>
                      <a:lnTo>
                        <a:pt x="22" y="7"/>
                      </a:lnTo>
                      <a:lnTo>
                        <a:pt x="36" y="0"/>
                      </a:lnTo>
                      <a:lnTo>
                        <a:pt x="36" y="0"/>
                      </a:lnTo>
                      <a:lnTo>
                        <a:pt x="43" y="0"/>
                      </a:lnTo>
                    </a:path>
                  </a:pathLst>
                </a:custGeom>
                <a:noFill/>
                <a:ln w="11113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750" name="Freeform 1014"/>
                <p:cNvSpPr>
                  <a:spLocks/>
                </p:cNvSpPr>
                <p:nvPr/>
              </p:nvSpPr>
              <p:spPr bwMode="auto">
                <a:xfrm>
                  <a:off x="2029" y="2080"/>
                  <a:ext cx="44" cy="172"/>
                </a:xfrm>
                <a:custGeom>
                  <a:avLst/>
                  <a:gdLst>
                    <a:gd name="T0" fmla="*/ 0 w 44"/>
                    <a:gd name="T1" fmla="*/ 0 h 172"/>
                    <a:gd name="T2" fmla="*/ 8 w 44"/>
                    <a:gd name="T3" fmla="*/ 29 h 172"/>
                    <a:gd name="T4" fmla="*/ 22 w 44"/>
                    <a:gd name="T5" fmla="*/ 65 h 172"/>
                    <a:gd name="T6" fmla="*/ 29 w 44"/>
                    <a:gd name="T7" fmla="*/ 115 h 172"/>
                    <a:gd name="T8" fmla="*/ 44 w 44"/>
                    <a:gd name="T9" fmla="*/ 172 h 1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4" h="172">
                      <a:moveTo>
                        <a:pt x="0" y="0"/>
                      </a:moveTo>
                      <a:lnTo>
                        <a:pt x="8" y="29"/>
                      </a:lnTo>
                      <a:lnTo>
                        <a:pt x="22" y="65"/>
                      </a:lnTo>
                      <a:lnTo>
                        <a:pt x="29" y="115"/>
                      </a:lnTo>
                      <a:lnTo>
                        <a:pt x="44" y="172"/>
                      </a:lnTo>
                    </a:path>
                  </a:pathLst>
                </a:custGeom>
                <a:noFill/>
                <a:ln w="11113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751" name="Freeform 1015"/>
                <p:cNvSpPr>
                  <a:spLocks/>
                </p:cNvSpPr>
                <p:nvPr/>
              </p:nvSpPr>
              <p:spPr bwMode="auto">
                <a:xfrm>
                  <a:off x="2073" y="2252"/>
                  <a:ext cx="43" cy="345"/>
                </a:xfrm>
                <a:custGeom>
                  <a:avLst/>
                  <a:gdLst>
                    <a:gd name="T0" fmla="*/ 0 w 43"/>
                    <a:gd name="T1" fmla="*/ 0 h 345"/>
                    <a:gd name="T2" fmla="*/ 7 w 43"/>
                    <a:gd name="T3" fmla="*/ 43 h 345"/>
                    <a:gd name="T4" fmla="*/ 14 w 43"/>
                    <a:gd name="T5" fmla="*/ 94 h 345"/>
                    <a:gd name="T6" fmla="*/ 14 w 43"/>
                    <a:gd name="T7" fmla="*/ 159 h 345"/>
                    <a:gd name="T8" fmla="*/ 21 w 43"/>
                    <a:gd name="T9" fmla="*/ 216 h 345"/>
                    <a:gd name="T10" fmla="*/ 28 w 43"/>
                    <a:gd name="T11" fmla="*/ 274 h 345"/>
                    <a:gd name="T12" fmla="*/ 35 w 43"/>
                    <a:gd name="T13" fmla="*/ 317 h 345"/>
                    <a:gd name="T14" fmla="*/ 35 w 43"/>
                    <a:gd name="T15" fmla="*/ 331 h 345"/>
                    <a:gd name="T16" fmla="*/ 35 w 43"/>
                    <a:gd name="T17" fmla="*/ 338 h 345"/>
                    <a:gd name="T18" fmla="*/ 43 w 43"/>
                    <a:gd name="T19" fmla="*/ 345 h 345"/>
                    <a:gd name="T20" fmla="*/ 43 w 43"/>
                    <a:gd name="T21" fmla="*/ 338 h 3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43" h="345">
                      <a:moveTo>
                        <a:pt x="0" y="0"/>
                      </a:moveTo>
                      <a:lnTo>
                        <a:pt x="7" y="43"/>
                      </a:lnTo>
                      <a:lnTo>
                        <a:pt x="14" y="94"/>
                      </a:lnTo>
                      <a:lnTo>
                        <a:pt x="14" y="159"/>
                      </a:lnTo>
                      <a:lnTo>
                        <a:pt x="21" y="216"/>
                      </a:lnTo>
                      <a:lnTo>
                        <a:pt x="28" y="274"/>
                      </a:lnTo>
                      <a:lnTo>
                        <a:pt x="35" y="317"/>
                      </a:lnTo>
                      <a:lnTo>
                        <a:pt x="35" y="331"/>
                      </a:lnTo>
                      <a:lnTo>
                        <a:pt x="35" y="338"/>
                      </a:lnTo>
                      <a:lnTo>
                        <a:pt x="43" y="345"/>
                      </a:lnTo>
                      <a:lnTo>
                        <a:pt x="43" y="338"/>
                      </a:lnTo>
                    </a:path>
                  </a:pathLst>
                </a:custGeom>
                <a:noFill/>
                <a:ln w="11113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752" name="Freeform 1016"/>
                <p:cNvSpPr>
                  <a:spLocks/>
                </p:cNvSpPr>
                <p:nvPr/>
              </p:nvSpPr>
              <p:spPr bwMode="auto">
                <a:xfrm>
                  <a:off x="2116" y="1994"/>
                  <a:ext cx="36" cy="596"/>
                </a:xfrm>
                <a:custGeom>
                  <a:avLst/>
                  <a:gdLst>
                    <a:gd name="T0" fmla="*/ 0 w 36"/>
                    <a:gd name="T1" fmla="*/ 596 h 596"/>
                    <a:gd name="T2" fmla="*/ 0 w 36"/>
                    <a:gd name="T3" fmla="*/ 582 h 596"/>
                    <a:gd name="T4" fmla="*/ 7 w 36"/>
                    <a:gd name="T5" fmla="*/ 560 h 596"/>
                    <a:gd name="T6" fmla="*/ 7 w 36"/>
                    <a:gd name="T7" fmla="*/ 532 h 596"/>
                    <a:gd name="T8" fmla="*/ 7 w 36"/>
                    <a:gd name="T9" fmla="*/ 496 h 596"/>
                    <a:gd name="T10" fmla="*/ 14 w 36"/>
                    <a:gd name="T11" fmla="*/ 409 h 596"/>
                    <a:gd name="T12" fmla="*/ 14 w 36"/>
                    <a:gd name="T13" fmla="*/ 309 h 596"/>
                    <a:gd name="T14" fmla="*/ 21 w 36"/>
                    <a:gd name="T15" fmla="*/ 208 h 596"/>
                    <a:gd name="T16" fmla="*/ 28 w 36"/>
                    <a:gd name="T17" fmla="*/ 115 h 596"/>
                    <a:gd name="T18" fmla="*/ 28 w 36"/>
                    <a:gd name="T19" fmla="*/ 79 h 596"/>
                    <a:gd name="T20" fmla="*/ 28 w 36"/>
                    <a:gd name="T21" fmla="*/ 43 h 596"/>
                    <a:gd name="T22" fmla="*/ 36 w 36"/>
                    <a:gd name="T23" fmla="*/ 14 h 596"/>
                    <a:gd name="T24" fmla="*/ 36 w 36"/>
                    <a:gd name="T25" fmla="*/ 0 h 5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6" h="596">
                      <a:moveTo>
                        <a:pt x="0" y="596"/>
                      </a:moveTo>
                      <a:lnTo>
                        <a:pt x="0" y="582"/>
                      </a:lnTo>
                      <a:lnTo>
                        <a:pt x="7" y="560"/>
                      </a:lnTo>
                      <a:lnTo>
                        <a:pt x="7" y="532"/>
                      </a:lnTo>
                      <a:lnTo>
                        <a:pt x="7" y="496"/>
                      </a:lnTo>
                      <a:lnTo>
                        <a:pt x="14" y="409"/>
                      </a:lnTo>
                      <a:lnTo>
                        <a:pt x="14" y="309"/>
                      </a:lnTo>
                      <a:lnTo>
                        <a:pt x="21" y="208"/>
                      </a:lnTo>
                      <a:lnTo>
                        <a:pt x="28" y="115"/>
                      </a:lnTo>
                      <a:lnTo>
                        <a:pt x="28" y="79"/>
                      </a:lnTo>
                      <a:lnTo>
                        <a:pt x="28" y="43"/>
                      </a:lnTo>
                      <a:lnTo>
                        <a:pt x="36" y="14"/>
                      </a:lnTo>
                      <a:lnTo>
                        <a:pt x="36" y="0"/>
                      </a:lnTo>
                    </a:path>
                  </a:pathLst>
                </a:custGeom>
                <a:noFill/>
                <a:ln w="11113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753" name="Freeform 1017"/>
                <p:cNvSpPr>
                  <a:spLocks/>
                </p:cNvSpPr>
                <p:nvPr/>
              </p:nvSpPr>
              <p:spPr bwMode="auto">
                <a:xfrm>
                  <a:off x="2152" y="1979"/>
                  <a:ext cx="43" cy="194"/>
                </a:xfrm>
                <a:custGeom>
                  <a:avLst/>
                  <a:gdLst>
                    <a:gd name="T0" fmla="*/ 0 w 43"/>
                    <a:gd name="T1" fmla="*/ 15 h 194"/>
                    <a:gd name="T2" fmla="*/ 0 w 43"/>
                    <a:gd name="T3" fmla="*/ 7 h 194"/>
                    <a:gd name="T4" fmla="*/ 7 w 43"/>
                    <a:gd name="T5" fmla="*/ 0 h 194"/>
                    <a:gd name="T6" fmla="*/ 7 w 43"/>
                    <a:gd name="T7" fmla="*/ 7 h 194"/>
                    <a:gd name="T8" fmla="*/ 14 w 43"/>
                    <a:gd name="T9" fmla="*/ 29 h 194"/>
                    <a:gd name="T10" fmla="*/ 21 w 43"/>
                    <a:gd name="T11" fmla="*/ 65 h 194"/>
                    <a:gd name="T12" fmla="*/ 28 w 43"/>
                    <a:gd name="T13" fmla="*/ 137 h 194"/>
                    <a:gd name="T14" fmla="*/ 36 w 43"/>
                    <a:gd name="T15" fmla="*/ 173 h 194"/>
                    <a:gd name="T16" fmla="*/ 43 w 43"/>
                    <a:gd name="T17" fmla="*/ 194 h 1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3" h="194">
                      <a:moveTo>
                        <a:pt x="0" y="15"/>
                      </a:moveTo>
                      <a:lnTo>
                        <a:pt x="0" y="7"/>
                      </a:lnTo>
                      <a:lnTo>
                        <a:pt x="7" y="0"/>
                      </a:lnTo>
                      <a:lnTo>
                        <a:pt x="7" y="7"/>
                      </a:lnTo>
                      <a:lnTo>
                        <a:pt x="14" y="29"/>
                      </a:lnTo>
                      <a:lnTo>
                        <a:pt x="21" y="65"/>
                      </a:lnTo>
                      <a:lnTo>
                        <a:pt x="28" y="137"/>
                      </a:lnTo>
                      <a:lnTo>
                        <a:pt x="36" y="173"/>
                      </a:lnTo>
                      <a:lnTo>
                        <a:pt x="43" y="194"/>
                      </a:lnTo>
                    </a:path>
                  </a:pathLst>
                </a:custGeom>
                <a:noFill/>
                <a:ln w="11113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754" name="Freeform 1018"/>
                <p:cNvSpPr>
                  <a:spLocks/>
                </p:cNvSpPr>
                <p:nvPr/>
              </p:nvSpPr>
              <p:spPr bwMode="auto">
                <a:xfrm>
                  <a:off x="2195" y="2173"/>
                  <a:ext cx="43" cy="79"/>
                </a:xfrm>
                <a:custGeom>
                  <a:avLst/>
                  <a:gdLst>
                    <a:gd name="T0" fmla="*/ 0 w 43"/>
                    <a:gd name="T1" fmla="*/ 0 h 79"/>
                    <a:gd name="T2" fmla="*/ 7 w 43"/>
                    <a:gd name="T3" fmla="*/ 15 h 79"/>
                    <a:gd name="T4" fmla="*/ 7 w 43"/>
                    <a:gd name="T5" fmla="*/ 29 h 79"/>
                    <a:gd name="T6" fmla="*/ 21 w 43"/>
                    <a:gd name="T7" fmla="*/ 58 h 79"/>
                    <a:gd name="T8" fmla="*/ 29 w 43"/>
                    <a:gd name="T9" fmla="*/ 72 h 79"/>
                    <a:gd name="T10" fmla="*/ 36 w 43"/>
                    <a:gd name="T11" fmla="*/ 79 h 79"/>
                    <a:gd name="T12" fmla="*/ 36 w 43"/>
                    <a:gd name="T13" fmla="*/ 79 h 79"/>
                    <a:gd name="T14" fmla="*/ 43 w 43"/>
                    <a:gd name="T15" fmla="*/ 72 h 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3" h="79">
                      <a:moveTo>
                        <a:pt x="0" y="0"/>
                      </a:moveTo>
                      <a:lnTo>
                        <a:pt x="7" y="15"/>
                      </a:lnTo>
                      <a:lnTo>
                        <a:pt x="7" y="29"/>
                      </a:lnTo>
                      <a:lnTo>
                        <a:pt x="21" y="58"/>
                      </a:lnTo>
                      <a:lnTo>
                        <a:pt x="29" y="72"/>
                      </a:lnTo>
                      <a:lnTo>
                        <a:pt x="36" y="79"/>
                      </a:lnTo>
                      <a:lnTo>
                        <a:pt x="36" y="79"/>
                      </a:lnTo>
                      <a:lnTo>
                        <a:pt x="43" y="72"/>
                      </a:lnTo>
                    </a:path>
                  </a:pathLst>
                </a:custGeom>
                <a:noFill/>
                <a:ln w="11113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755" name="Freeform 1019"/>
                <p:cNvSpPr>
                  <a:spLocks/>
                </p:cNvSpPr>
                <p:nvPr/>
              </p:nvSpPr>
              <p:spPr bwMode="auto">
                <a:xfrm>
                  <a:off x="2238" y="1771"/>
                  <a:ext cx="43" cy="474"/>
                </a:xfrm>
                <a:custGeom>
                  <a:avLst/>
                  <a:gdLst>
                    <a:gd name="T0" fmla="*/ 0 w 43"/>
                    <a:gd name="T1" fmla="*/ 474 h 474"/>
                    <a:gd name="T2" fmla="*/ 0 w 43"/>
                    <a:gd name="T3" fmla="*/ 460 h 474"/>
                    <a:gd name="T4" fmla="*/ 7 w 43"/>
                    <a:gd name="T5" fmla="*/ 431 h 474"/>
                    <a:gd name="T6" fmla="*/ 7 w 43"/>
                    <a:gd name="T7" fmla="*/ 402 h 474"/>
                    <a:gd name="T8" fmla="*/ 7 w 43"/>
                    <a:gd name="T9" fmla="*/ 374 h 474"/>
                    <a:gd name="T10" fmla="*/ 14 w 43"/>
                    <a:gd name="T11" fmla="*/ 294 h 474"/>
                    <a:gd name="T12" fmla="*/ 21 w 43"/>
                    <a:gd name="T13" fmla="*/ 208 h 474"/>
                    <a:gd name="T14" fmla="*/ 29 w 43"/>
                    <a:gd name="T15" fmla="*/ 129 h 474"/>
                    <a:gd name="T16" fmla="*/ 29 w 43"/>
                    <a:gd name="T17" fmla="*/ 93 h 474"/>
                    <a:gd name="T18" fmla="*/ 29 w 43"/>
                    <a:gd name="T19" fmla="*/ 57 h 474"/>
                    <a:gd name="T20" fmla="*/ 36 w 43"/>
                    <a:gd name="T21" fmla="*/ 36 h 474"/>
                    <a:gd name="T22" fmla="*/ 36 w 43"/>
                    <a:gd name="T23" fmla="*/ 14 h 474"/>
                    <a:gd name="T24" fmla="*/ 43 w 43"/>
                    <a:gd name="T25" fmla="*/ 0 h 474"/>
                    <a:gd name="T26" fmla="*/ 43 w 43"/>
                    <a:gd name="T27" fmla="*/ 0 h 47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43" h="474">
                      <a:moveTo>
                        <a:pt x="0" y="474"/>
                      </a:moveTo>
                      <a:lnTo>
                        <a:pt x="0" y="460"/>
                      </a:lnTo>
                      <a:lnTo>
                        <a:pt x="7" y="431"/>
                      </a:lnTo>
                      <a:lnTo>
                        <a:pt x="7" y="402"/>
                      </a:lnTo>
                      <a:lnTo>
                        <a:pt x="7" y="374"/>
                      </a:lnTo>
                      <a:lnTo>
                        <a:pt x="14" y="294"/>
                      </a:lnTo>
                      <a:lnTo>
                        <a:pt x="21" y="208"/>
                      </a:lnTo>
                      <a:lnTo>
                        <a:pt x="29" y="129"/>
                      </a:lnTo>
                      <a:lnTo>
                        <a:pt x="29" y="93"/>
                      </a:lnTo>
                      <a:lnTo>
                        <a:pt x="29" y="57"/>
                      </a:lnTo>
                      <a:lnTo>
                        <a:pt x="36" y="36"/>
                      </a:lnTo>
                      <a:lnTo>
                        <a:pt x="36" y="14"/>
                      </a:lnTo>
                      <a:lnTo>
                        <a:pt x="43" y="0"/>
                      </a:lnTo>
                      <a:lnTo>
                        <a:pt x="43" y="0"/>
                      </a:lnTo>
                    </a:path>
                  </a:pathLst>
                </a:custGeom>
                <a:noFill/>
                <a:ln w="11113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756" name="Freeform 1020"/>
                <p:cNvSpPr>
                  <a:spLocks/>
                </p:cNvSpPr>
                <p:nvPr/>
              </p:nvSpPr>
              <p:spPr bwMode="auto">
                <a:xfrm>
                  <a:off x="2281" y="1771"/>
                  <a:ext cx="43" cy="546"/>
                </a:xfrm>
                <a:custGeom>
                  <a:avLst/>
                  <a:gdLst>
                    <a:gd name="T0" fmla="*/ 0 w 43"/>
                    <a:gd name="T1" fmla="*/ 0 h 546"/>
                    <a:gd name="T2" fmla="*/ 0 w 43"/>
                    <a:gd name="T3" fmla="*/ 7 h 546"/>
                    <a:gd name="T4" fmla="*/ 7 w 43"/>
                    <a:gd name="T5" fmla="*/ 21 h 546"/>
                    <a:gd name="T6" fmla="*/ 7 w 43"/>
                    <a:gd name="T7" fmla="*/ 50 h 546"/>
                    <a:gd name="T8" fmla="*/ 14 w 43"/>
                    <a:gd name="T9" fmla="*/ 79 h 546"/>
                    <a:gd name="T10" fmla="*/ 14 w 43"/>
                    <a:gd name="T11" fmla="*/ 115 h 546"/>
                    <a:gd name="T12" fmla="*/ 14 w 43"/>
                    <a:gd name="T13" fmla="*/ 158 h 546"/>
                    <a:gd name="T14" fmla="*/ 22 w 43"/>
                    <a:gd name="T15" fmla="*/ 244 h 546"/>
                    <a:gd name="T16" fmla="*/ 29 w 43"/>
                    <a:gd name="T17" fmla="*/ 338 h 546"/>
                    <a:gd name="T18" fmla="*/ 36 w 43"/>
                    <a:gd name="T19" fmla="*/ 431 h 546"/>
                    <a:gd name="T20" fmla="*/ 36 w 43"/>
                    <a:gd name="T21" fmla="*/ 467 h 546"/>
                    <a:gd name="T22" fmla="*/ 36 w 43"/>
                    <a:gd name="T23" fmla="*/ 503 h 546"/>
                    <a:gd name="T24" fmla="*/ 43 w 43"/>
                    <a:gd name="T25" fmla="*/ 524 h 546"/>
                    <a:gd name="T26" fmla="*/ 43 w 43"/>
                    <a:gd name="T27" fmla="*/ 546 h 5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43" h="546">
                      <a:moveTo>
                        <a:pt x="0" y="0"/>
                      </a:moveTo>
                      <a:lnTo>
                        <a:pt x="0" y="7"/>
                      </a:lnTo>
                      <a:lnTo>
                        <a:pt x="7" y="21"/>
                      </a:lnTo>
                      <a:lnTo>
                        <a:pt x="7" y="50"/>
                      </a:lnTo>
                      <a:lnTo>
                        <a:pt x="14" y="79"/>
                      </a:lnTo>
                      <a:lnTo>
                        <a:pt x="14" y="115"/>
                      </a:lnTo>
                      <a:lnTo>
                        <a:pt x="14" y="158"/>
                      </a:lnTo>
                      <a:lnTo>
                        <a:pt x="22" y="244"/>
                      </a:lnTo>
                      <a:lnTo>
                        <a:pt x="29" y="338"/>
                      </a:lnTo>
                      <a:lnTo>
                        <a:pt x="36" y="431"/>
                      </a:lnTo>
                      <a:lnTo>
                        <a:pt x="36" y="467"/>
                      </a:lnTo>
                      <a:lnTo>
                        <a:pt x="36" y="503"/>
                      </a:lnTo>
                      <a:lnTo>
                        <a:pt x="43" y="524"/>
                      </a:lnTo>
                      <a:lnTo>
                        <a:pt x="43" y="546"/>
                      </a:lnTo>
                    </a:path>
                  </a:pathLst>
                </a:custGeom>
                <a:noFill/>
                <a:ln w="11113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757" name="Freeform 1021"/>
                <p:cNvSpPr>
                  <a:spLocks/>
                </p:cNvSpPr>
                <p:nvPr/>
              </p:nvSpPr>
              <p:spPr bwMode="auto">
                <a:xfrm>
                  <a:off x="2324" y="2260"/>
                  <a:ext cx="36" cy="64"/>
                </a:xfrm>
                <a:custGeom>
                  <a:avLst/>
                  <a:gdLst>
                    <a:gd name="T0" fmla="*/ 0 w 36"/>
                    <a:gd name="T1" fmla="*/ 57 h 64"/>
                    <a:gd name="T2" fmla="*/ 0 w 36"/>
                    <a:gd name="T3" fmla="*/ 64 h 64"/>
                    <a:gd name="T4" fmla="*/ 7 w 36"/>
                    <a:gd name="T5" fmla="*/ 64 h 64"/>
                    <a:gd name="T6" fmla="*/ 15 w 36"/>
                    <a:gd name="T7" fmla="*/ 64 h 64"/>
                    <a:gd name="T8" fmla="*/ 15 w 36"/>
                    <a:gd name="T9" fmla="*/ 50 h 64"/>
                    <a:gd name="T10" fmla="*/ 29 w 36"/>
                    <a:gd name="T11" fmla="*/ 28 h 64"/>
                    <a:gd name="T12" fmla="*/ 36 w 36"/>
                    <a:gd name="T13" fmla="*/ 0 h 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6" h="64">
                      <a:moveTo>
                        <a:pt x="0" y="57"/>
                      </a:moveTo>
                      <a:lnTo>
                        <a:pt x="0" y="64"/>
                      </a:lnTo>
                      <a:lnTo>
                        <a:pt x="7" y="64"/>
                      </a:lnTo>
                      <a:lnTo>
                        <a:pt x="15" y="64"/>
                      </a:lnTo>
                      <a:lnTo>
                        <a:pt x="15" y="50"/>
                      </a:lnTo>
                      <a:lnTo>
                        <a:pt x="29" y="28"/>
                      </a:lnTo>
                      <a:lnTo>
                        <a:pt x="36" y="0"/>
                      </a:lnTo>
                    </a:path>
                  </a:pathLst>
                </a:custGeom>
                <a:noFill/>
                <a:ln w="11113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758" name="Freeform 1022"/>
                <p:cNvSpPr>
                  <a:spLocks/>
                </p:cNvSpPr>
                <p:nvPr/>
              </p:nvSpPr>
              <p:spPr bwMode="auto">
                <a:xfrm>
                  <a:off x="2360" y="1914"/>
                  <a:ext cx="43" cy="346"/>
                </a:xfrm>
                <a:custGeom>
                  <a:avLst/>
                  <a:gdLst>
                    <a:gd name="T0" fmla="*/ 0 w 43"/>
                    <a:gd name="T1" fmla="*/ 346 h 346"/>
                    <a:gd name="T2" fmla="*/ 7 w 43"/>
                    <a:gd name="T3" fmla="*/ 310 h 346"/>
                    <a:gd name="T4" fmla="*/ 7 w 43"/>
                    <a:gd name="T5" fmla="*/ 259 h 346"/>
                    <a:gd name="T6" fmla="*/ 15 w 43"/>
                    <a:gd name="T7" fmla="*/ 209 h 346"/>
                    <a:gd name="T8" fmla="*/ 22 w 43"/>
                    <a:gd name="T9" fmla="*/ 144 h 346"/>
                    <a:gd name="T10" fmla="*/ 29 w 43"/>
                    <a:gd name="T11" fmla="*/ 87 h 346"/>
                    <a:gd name="T12" fmla="*/ 29 w 43"/>
                    <a:gd name="T13" fmla="*/ 44 h 346"/>
                    <a:gd name="T14" fmla="*/ 36 w 43"/>
                    <a:gd name="T15" fmla="*/ 8 h 346"/>
                    <a:gd name="T16" fmla="*/ 43 w 43"/>
                    <a:gd name="T17" fmla="*/ 0 h 346"/>
                    <a:gd name="T18" fmla="*/ 43 w 43"/>
                    <a:gd name="T19" fmla="*/ 0 h 3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43" h="346">
                      <a:moveTo>
                        <a:pt x="0" y="346"/>
                      </a:moveTo>
                      <a:lnTo>
                        <a:pt x="7" y="310"/>
                      </a:lnTo>
                      <a:lnTo>
                        <a:pt x="7" y="259"/>
                      </a:lnTo>
                      <a:lnTo>
                        <a:pt x="15" y="209"/>
                      </a:lnTo>
                      <a:lnTo>
                        <a:pt x="22" y="144"/>
                      </a:lnTo>
                      <a:lnTo>
                        <a:pt x="29" y="87"/>
                      </a:lnTo>
                      <a:lnTo>
                        <a:pt x="29" y="44"/>
                      </a:lnTo>
                      <a:lnTo>
                        <a:pt x="36" y="8"/>
                      </a:lnTo>
                      <a:lnTo>
                        <a:pt x="43" y="0"/>
                      </a:lnTo>
                      <a:lnTo>
                        <a:pt x="43" y="0"/>
                      </a:lnTo>
                    </a:path>
                  </a:pathLst>
                </a:custGeom>
                <a:noFill/>
                <a:ln w="11113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759" name="Freeform 1023"/>
                <p:cNvSpPr>
                  <a:spLocks/>
                </p:cNvSpPr>
                <p:nvPr/>
              </p:nvSpPr>
              <p:spPr bwMode="auto">
                <a:xfrm>
                  <a:off x="2403" y="1914"/>
                  <a:ext cx="43" cy="381"/>
                </a:xfrm>
                <a:custGeom>
                  <a:avLst/>
                  <a:gdLst>
                    <a:gd name="T0" fmla="*/ 0 w 43"/>
                    <a:gd name="T1" fmla="*/ 0 h 381"/>
                    <a:gd name="T2" fmla="*/ 0 w 43"/>
                    <a:gd name="T3" fmla="*/ 8 h 381"/>
                    <a:gd name="T4" fmla="*/ 7 w 43"/>
                    <a:gd name="T5" fmla="*/ 15 h 381"/>
                    <a:gd name="T6" fmla="*/ 7 w 43"/>
                    <a:gd name="T7" fmla="*/ 51 h 381"/>
                    <a:gd name="T8" fmla="*/ 15 w 43"/>
                    <a:gd name="T9" fmla="*/ 101 h 381"/>
                    <a:gd name="T10" fmla="*/ 22 w 43"/>
                    <a:gd name="T11" fmla="*/ 159 h 381"/>
                    <a:gd name="T12" fmla="*/ 29 w 43"/>
                    <a:gd name="T13" fmla="*/ 223 h 381"/>
                    <a:gd name="T14" fmla="*/ 29 w 43"/>
                    <a:gd name="T15" fmla="*/ 288 h 381"/>
                    <a:gd name="T16" fmla="*/ 36 w 43"/>
                    <a:gd name="T17" fmla="*/ 338 h 381"/>
                    <a:gd name="T18" fmla="*/ 43 w 43"/>
                    <a:gd name="T19" fmla="*/ 381 h 3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43" h="381">
                      <a:moveTo>
                        <a:pt x="0" y="0"/>
                      </a:moveTo>
                      <a:lnTo>
                        <a:pt x="0" y="8"/>
                      </a:lnTo>
                      <a:lnTo>
                        <a:pt x="7" y="15"/>
                      </a:lnTo>
                      <a:lnTo>
                        <a:pt x="7" y="51"/>
                      </a:lnTo>
                      <a:lnTo>
                        <a:pt x="15" y="101"/>
                      </a:lnTo>
                      <a:lnTo>
                        <a:pt x="22" y="159"/>
                      </a:lnTo>
                      <a:lnTo>
                        <a:pt x="29" y="223"/>
                      </a:lnTo>
                      <a:lnTo>
                        <a:pt x="29" y="288"/>
                      </a:lnTo>
                      <a:lnTo>
                        <a:pt x="36" y="338"/>
                      </a:lnTo>
                      <a:lnTo>
                        <a:pt x="43" y="381"/>
                      </a:lnTo>
                    </a:path>
                  </a:pathLst>
                </a:custGeom>
                <a:noFill/>
                <a:ln w="11113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760" name="Freeform 0"/>
                <p:cNvSpPr>
                  <a:spLocks/>
                </p:cNvSpPr>
                <p:nvPr/>
              </p:nvSpPr>
              <p:spPr bwMode="auto">
                <a:xfrm>
                  <a:off x="2446" y="2295"/>
                  <a:ext cx="44" cy="130"/>
                </a:xfrm>
                <a:custGeom>
                  <a:avLst/>
                  <a:gdLst>
                    <a:gd name="T0" fmla="*/ 0 w 44"/>
                    <a:gd name="T1" fmla="*/ 0 h 130"/>
                    <a:gd name="T2" fmla="*/ 8 w 44"/>
                    <a:gd name="T3" fmla="*/ 44 h 130"/>
                    <a:gd name="T4" fmla="*/ 22 w 44"/>
                    <a:gd name="T5" fmla="*/ 80 h 130"/>
                    <a:gd name="T6" fmla="*/ 36 w 44"/>
                    <a:gd name="T7" fmla="*/ 101 h 130"/>
                    <a:gd name="T8" fmla="*/ 44 w 44"/>
                    <a:gd name="T9" fmla="*/ 130 h 1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4" h="130">
                      <a:moveTo>
                        <a:pt x="0" y="0"/>
                      </a:moveTo>
                      <a:lnTo>
                        <a:pt x="8" y="44"/>
                      </a:lnTo>
                      <a:lnTo>
                        <a:pt x="22" y="80"/>
                      </a:lnTo>
                      <a:lnTo>
                        <a:pt x="36" y="101"/>
                      </a:lnTo>
                      <a:lnTo>
                        <a:pt x="44" y="130"/>
                      </a:lnTo>
                    </a:path>
                  </a:pathLst>
                </a:custGeom>
                <a:noFill/>
                <a:ln w="11113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761" name="Freeform 1"/>
                <p:cNvSpPr>
                  <a:spLocks/>
                </p:cNvSpPr>
                <p:nvPr/>
              </p:nvSpPr>
              <p:spPr bwMode="auto">
                <a:xfrm>
                  <a:off x="2490" y="2425"/>
                  <a:ext cx="43" cy="136"/>
                </a:xfrm>
                <a:custGeom>
                  <a:avLst/>
                  <a:gdLst>
                    <a:gd name="T0" fmla="*/ 0 w 43"/>
                    <a:gd name="T1" fmla="*/ 0 h 136"/>
                    <a:gd name="T2" fmla="*/ 7 w 43"/>
                    <a:gd name="T3" fmla="*/ 21 h 136"/>
                    <a:gd name="T4" fmla="*/ 14 w 43"/>
                    <a:gd name="T5" fmla="*/ 43 h 136"/>
                    <a:gd name="T6" fmla="*/ 21 w 43"/>
                    <a:gd name="T7" fmla="*/ 93 h 136"/>
                    <a:gd name="T8" fmla="*/ 28 w 43"/>
                    <a:gd name="T9" fmla="*/ 115 h 136"/>
                    <a:gd name="T10" fmla="*/ 36 w 43"/>
                    <a:gd name="T11" fmla="*/ 129 h 136"/>
                    <a:gd name="T12" fmla="*/ 36 w 43"/>
                    <a:gd name="T13" fmla="*/ 136 h 136"/>
                    <a:gd name="T14" fmla="*/ 43 w 43"/>
                    <a:gd name="T15" fmla="*/ 129 h 1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3" h="136">
                      <a:moveTo>
                        <a:pt x="0" y="0"/>
                      </a:moveTo>
                      <a:lnTo>
                        <a:pt x="7" y="21"/>
                      </a:lnTo>
                      <a:lnTo>
                        <a:pt x="14" y="43"/>
                      </a:lnTo>
                      <a:lnTo>
                        <a:pt x="21" y="93"/>
                      </a:lnTo>
                      <a:lnTo>
                        <a:pt x="28" y="115"/>
                      </a:lnTo>
                      <a:lnTo>
                        <a:pt x="36" y="129"/>
                      </a:lnTo>
                      <a:lnTo>
                        <a:pt x="36" y="136"/>
                      </a:lnTo>
                      <a:lnTo>
                        <a:pt x="43" y="129"/>
                      </a:lnTo>
                    </a:path>
                  </a:pathLst>
                </a:custGeom>
                <a:noFill/>
                <a:ln w="11113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762" name="Freeform 2"/>
                <p:cNvSpPr>
                  <a:spLocks/>
                </p:cNvSpPr>
                <p:nvPr/>
              </p:nvSpPr>
              <p:spPr bwMode="auto">
                <a:xfrm>
                  <a:off x="2533" y="2216"/>
                  <a:ext cx="36" cy="338"/>
                </a:xfrm>
                <a:custGeom>
                  <a:avLst/>
                  <a:gdLst>
                    <a:gd name="T0" fmla="*/ 0 w 36"/>
                    <a:gd name="T1" fmla="*/ 338 h 338"/>
                    <a:gd name="T2" fmla="*/ 7 w 36"/>
                    <a:gd name="T3" fmla="*/ 317 h 338"/>
                    <a:gd name="T4" fmla="*/ 7 w 36"/>
                    <a:gd name="T5" fmla="*/ 281 h 338"/>
                    <a:gd name="T6" fmla="*/ 14 w 36"/>
                    <a:gd name="T7" fmla="*/ 230 h 338"/>
                    <a:gd name="T8" fmla="*/ 14 w 36"/>
                    <a:gd name="T9" fmla="*/ 173 h 338"/>
                    <a:gd name="T10" fmla="*/ 21 w 36"/>
                    <a:gd name="T11" fmla="*/ 123 h 338"/>
                    <a:gd name="T12" fmla="*/ 28 w 36"/>
                    <a:gd name="T13" fmla="*/ 65 h 338"/>
                    <a:gd name="T14" fmla="*/ 28 w 36"/>
                    <a:gd name="T15" fmla="*/ 29 h 338"/>
                    <a:gd name="T16" fmla="*/ 36 w 36"/>
                    <a:gd name="T17" fmla="*/ 0 h 3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6" h="338">
                      <a:moveTo>
                        <a:pt x="0" y="338"/>
                      </a:moveTo>
                      <a:lnTo>
                        <a:pt x="7" y="317"/>
                      </a:lnTo>
                      <a:lnTo>
                        <a:pt x="7" y="281"/>
                      </a:lnTo>
                      <a:lnTo>
                        <a:pt x="14" y="230"/>
                      </a:lnTo>
                      <a:lnTo>
                        <a:pt x="14" y="173"/>
                      </a:lnTo>
                      <a:lnTo>
                        <a:pt x="21" y="123"/>
                      </a:lnTo>
                      <a:lnTo>
                        <a:pt x="28" y="65"/>
                      </a:lnTo>
                      <a:lnTo>
                        <a:pt x="28" y="29"/>
                      </a:lnTo>
                      <a:lnTo>
                        <a:pt x="36" y="0"/>
                      </a:lnTo>
                    </a:path>
                  </a:pathLst>
                </a:custGeom>
                <a:noFill/>
                <a:ln w="11113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763" name="Freeform 3"/>
                <p:cNvSpPr>
                  <a:spLocks/>
                </p:cNvSpPr>
                <p:nvPr/>
              </p:nvSpPr>
              <p:spPr bwMode="auto">
                <a:xfrm>
                  <a:off x="2569" y="2209"/>
                  <a:ext cx="43" cy="58"/>
                </a:xfrm>
                <a:custGeom>
                  <a:avLst/>
                  <a:gdLst>
                    <a:gd name="T0" fmla="*/ 0 w 43"/>
                    <a:gd name="T1" fmla="*/ 7 h 58"/>
                    <a:gd name="T2" fmla="*/ 7 w 43"/>
                    <a:gd name="T3" fmla="*/ 0 h 58"/>
                    <a:gd name="T4" fmla="*/ 7 w 43"/>
                    <a:gd name="T5" fmla="*/ 0 h 58"/>
                    <a:gd name="T6" fmla="*/ 14 w 43"/>
                    <a:gd name="T7" fmla="*/ 7 h 58"/>
                    <a:gd name="T8" fmla="*/ 21 w 43"/>
                    <a:gd name="T9" fmla="*/ 22 h 58"/>
                    <a:gd name="T10" fmla="*/ 36 w 43"/>
                    <a:gd name="T11" fmla="*/ 43 h 58"/>
                    <a:gd name="T12" fmla="*/ 36 w 43"/>
                    <a:gd name="T13" fmla="*/ 58 h 58"/>
                    <a:gd name="T14" fmla="*/ 43 w 43"/>
                    <a:gd name="T15" fmla="*/ 58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3" h="58">
                      <a:moveTo>
                        <a:pt x="0" y="7"/>
                      </a:moveTo>
                      <a:lnTo>
                        <a:pt x="7" y="0"/>
                      </a:lnTo>
                      <a:lnTo>
                        <a:pt x="7" y="0"/>
                      </a:lnTo>
                      <a:lnTo>
                        <a:pt x="14" y="7"/>
                      </a:lnTo>
                      <a:lnTo>
                        <a:pt x="21" y="22"/>
                      </a:lnTo>
                      <a:lnTo>
                        <a:pt x="36" y="43"/>
                      </a:lnTo>
                      <a:lnTo>
                        <a:pt x="36" y="58"/>
                      </a:lnTo>
                      <a:lnTo>
                        <a:pt x="43" y="58"/>
                      </a:lnTo>
                    </a:path>
                  </a:pathLst>
                </a:custGeom>
                <a:noFill/>
                <a:ln w="11113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764" name="Freeform 4"/>
                <p:cNvSpPr>
                  <a:spLocks/>
                </p:cNvSpPr>
                <p:nvPr/>
              </p:nvSpPr>
              <p:spPr bwMode="auto">
                <a:xfrm>
                  <a:off x="2612" y="2202"/>
                  <a:ext cx="43" cy="65"/>
                </a:xfrm>
                <a:custGeom>
                  <a:avLst/>
                  <a:gdLst>
                    <a:gd name="T0" fmla="*/ 0 w 43"/>
                    <a:gd name="T1" fmla="*/ 65 h 65"/>
                    <a:gd name="T2" fmla="*/ 7 w 43"/>
                    <a:gd name="T3" fmla="*/ 58 h 65"/>
                    <a:gd name="T4" fmla="*/ 7 w 43"/>
                    <a:gd name="T5" fmla="*/ 50 h 65"/>
                    <a:gd name="T6" fmla="*/ 21 w 43"/>
                    <a:gd name="T7" fmla="*/ 22 h 65"/>
                    <a:gd name="T8" fmla="*/ 29 w 43"/>
                    <a:gd name="T9" fmla="*/ 7 h 65"/>
                    <a:gd name="T10" fmla="*/ 36 w 43"/>
                    <a:gd name="T11" fmla="*/ 0 h 65"/>
                    <a:gd name="T12" fmla="*/ 36 w 43"/>
                    <a:gd name="T13" fmla="*/ 0 h 65"/>
                    <a:gd name="T14" fmla="*/ 43 w 43"/>
                    <a:gd name="T15" fmla="*/ 7 h 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3" h="65">
                      <a:moveTo>
                        <a:pt x="0" y="65"/>
                      </a:moveTo>
                      <a:lnTo>
                        <a:pt x="7" y="58"/>
                      </a:lnTo>
                      <a:lnTo>
                        <a:pt x="7" y="50"/>
                      </a:lnTo>
                      <a:lnTo>
                        <a:pt x="21" y="22"/>
                      </a:lnTo>
                      <a:lnTo>
                        <a:pt x="29" y="7"/>
                      </a:lnTo>
                      <a:lnTo>
                        <a:pt x="36" y="0"/>
                      </a:lnTo>
                      <a:lnTo>
                        <a:pt x="36" y="0"/>
                      </a:lnTo>
                      <a:lnTo>
                        <a:pt x="43" y="7"/>
                      </a:lnTo>
                    </a:path>
                  </a:pathLst>
                </a:custGeom>
                <a:noFill/>
                <a:ln w="11113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765" name="Freeform 5"/>
                <p:cNvSpPr>
                  <a:spLocks/>
                </p:cNvSpPr>
                <p:nvPr/>
              </p:nvSpPr>
              <p:spPr bwMode="auto">
                <a:xfrm>
                  <a:off x="2655" y="2209"/>
                  <a:ext cx="43" cy="360"/>
                </a:xfrm>
                <a:custGeom>
                  <a:avLst/>
                  <a:gdLst>
                    <a:gd name="T0" fmla="*/ 0 w 43"/>
                    <a:gd name="T1" fmla="*/ 0 h 360"/>
                    <a:gd name="T2" fmla="*/ 0 w 43"/>
                    <a:gd name="T3" fmla="*/ 15 h 360"/>
                    <a:gd name="T4" fmla="*/ 7 w 43"/>
                    <a:gd name="T5" fmla="*/ 29 h 360"/>
                    <a:gd name="T6" fmla="*/ 7 w 43"/>
                    <a:gd name="T7" fmla="*/ 86 h 360"/>
                    <a:gd name="T8" fmla="*/ 14 w 43"/>
                    <a:gd name="T9" fmla="*/ 144 h 360"/>
                    <a:gd name="T10" fmla="*/ 22 w 43"/>
                    <a:gd name="T11" fmla="*/ 216 h 360"/>
                    <a:gd name="T12" fmla="*/ 29 w 43"/>
                    <a:gd name="T13" fmla="*/ 273 h 360"/>
                    <a:gd name="T14" fmla="*/ 29 w 43"/>
                    <a:gd name="T15" fmla="*/ 324 h 360"/>
                    <a:gd name="T16" fmla="*/ 36 w 43"/>
                    <a:gd name="T17" fmla="*/ 345 h 360"/>
                    <a:gd name="T18" fmla="*/ 36 w 43"/>
                    <a:gd name="T19" fmla="*/ 352 h 360"/>
                    <a:gd name="T20" fmla="*/ 43 w 43"/>
                    <a:gd name="T21" fmla="*/ 360 h 360"/>
                    <a:gd name="T22" fmla="*/ 43 w 43"/>
                    <a:gd name="T23" fmla="*/ 352 h 3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43" h="360">
                      <a:moveTo>
                        <a:pt x="0" y="0"/>
                      </a:moveTo>
                      <a:lnTo>
                        <a:pt x="0" y="15"/>
                      </a:lnTo>
                      <a:lnTo>
                        <a:pt x="7" y="29"/>
                      </a:lnTo>
                      <a:lnTo>
                        <a:pt x="7" y="86"/>
                      </a:lnTo>
                      <a:lnTo>
                        <a:pt x="14" y="144"/>
                      </a:lnTo>
                      <a:lnTo>
                        <a:pt x="22" y="216"/>
                      </a:lnTo>
                      <a:lnTo>
                        <a:pt x="29" y="273"/>
                      </a:lnTo>
                      <a:lnTo>
                        <a:pt x="29" y="324"/>
                      </a:lnTo>
                      <a:lnTo>
                        <a:pt x="36" y="345"/>
                      </a:lnTo>
                      <a:lnTo>
                        <a:pt x="36" y="352"/>
                      </a:lnTo>
                      <a:lnTo>
                        <a:pt x="43" y="360"/>
                      </a:lnTo>
                      <a:lnTo>
                        <a:pt x="43" y="352"/>
                      </a:lnTo>
                    </a:path>
                  </a:pathLst>
                </a:custGeom>
                <a:noFill/>
                <a:ln w="11113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766" name="Freeform 6"/>
                <p:cNvSpPr>
                  <a:spLocks/>
                </p:cNvSpPr>
                <p:nvPr/>
              </p:nvSpPr>
              <p:spPr bwMode="auto">
                <a:xfrm>
                  <a:off x="2698" y="1900"/>
                  <a:ext cx="43" cy="661"/>
                </a:xfrm>
                <a:custGeom>
                  <a:avLst/>
                  <a:gdLst>
                    <a:gd name="T0" fmla="*/ 0 w 43"/>
                    <a:gd name="T1" fmla="*/ 661 h 661"/>
                    <a:gd name="T2" fmla="*/ 0 w 43"/>
                    <a:gd name="T3" fmla="*/ 647 h 661"/>
                    <a:gd name="T4" fmla="*/ 7 w 43"/>
                    <a:gd name="T5" fmla="*/ 618 h 661"/>
                    <a:gd name="T6" fmla="*/ 7 w 43"/>
                    <a:gd name="T7" fmla="*/ 582 h 661"/>
                    <a:gd name="T8" fmla="*/ 14 w 43"/>
                    <a:gd name="T9" fmla="*/ 546 h 661"/>
                    <a:gd name="T10" fmla="*/ 14 w 43"/>
                    <a:gd name="T11" fmla="*/ 496 h 661"/>
                    <a:gd name="T12" fmla="*/ 14 w 43"/>
                    <a:gd name="T13" fmla="*/ 439 h 661"/>
                    <a:gd name="T14" fmla="*/ 22 w 43"/>
                    <a:gd name="T15" fmla="*/ 331 h 661"/>
                    <a:gd name="T16" fmla="*/ 29 w 43"/>
                    <a:gd name="T17" fmla="*/ 216 h 661"/>
                    <a:gd name="T18" fmla="*/ 29 w 43"/>
                    <a:gd name="T19" fmla="*/ 165 h 661"/>
                    <a:gd name="T20" fmla="*/ 36 w 43"/>
                    <a:gd name="T21" fmla="*/ 115 h 661"/>
                    <a:gd name="T22" fmla="*/ 36 w 43"/>
                    <a:gd name="T23" fmla="*/ 72 h 661"/>
                    <a:gd name="T24" fmla="*/ 36 w 43"/>
                    <a:gd name="T25" fmla="*/ 43 h 661"/>
                    <a:gd name="T26" fmla="*/ 43 w 43"/>
                    <a:gd name="T27" fmla="*/ 14 h 661"/>
                    <a:gd name="T28" fmla="*/ 43 w 43"/>
                    <a:gd name="T29" fmla="*/ 0 h 6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43" h="661">
                      <a:moveTo>
                        <a:pt x="0" y="661"/>
                      </a:moveTo>
                      <a:lnTo>
                        <a:pt x="0" y="647"/>
                      </a:lnTo>
                      <a:lnTo>
                        <a:pt x="7" y="618"/>
                      </a:lnTo>
                      <a:lnTo>
                        <a:pt x="7" y="582"/>
                      </a:lnTo>
                      <a:lnTo>
                        <a:pt x="14" y="546"/>
                      </a:lnTo>
                      <a:lnTo>
                        <a:pt x="14" y="496"/>
                      </a:lnTo>
                      <a:lnTo>
                        <a:pt x="14" y="439"/>
                      </a:lnTo>
                      <a:lnTo>
                        <a:pt x="22" y="331"/>
                      </a:lnTo>
                      <a:lnTo>
                        <a:pt x="29" y="216"/>
                      </a:lnTo>
                      <a:lnTo>
                        <a:pt x="29" y="165"/>
                      </a:lnTo>
                      <a:lnTo>
                        <a:pt x="36" y="115"/>
                      </a:lnTo>
                      <a:lnTo>
                        <a:pt x="36" y="72"/>
                      </a:lnTo>
                      <a:lnTo>
                        <a:pt x="36" y="43"/>
                      </a:lnTo>
                      <a:lnTo>
                        <a:pt x="43" y="14"/>
                      </a:lnTo>
                      <a:lnTo>
                        <a:pt x="43" y="0"/>
                      </a:lnTo>
                    </a:path>
                  </a:pathLst>
                </a:custGeom>
                <a:noFill/>
                <a:ln w="11113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767" name="Freeform 7"/>
                <p:cNvSpPr>
                  <a:spLocks/>
                </p:cNvSpPr>
                <p:nvPr/>
              </p:nvSpPr>
              <p:spPr bwMode="auto">
                <a:xfrm>
                  <a:off x="2741" y="1893"/>
                  <a:ext cx="36" cy="388"/>
                </a:xfrm>
                <a:custGeom>
                  <a:avLst/>
                  <a:gdLst>
                    <a:gd name="T0" fmla="*/ 0 w 36"/>
                    <a:gd name="T1" fmla="*/ 7 h 388"/>
                    <a:gd name="T2" fmla="*/ 0 w 36"/>
                    <a:gd name="T3" fmla="*/ 0 h 388"/>
                    <a:gd name="T4" fmla="*/ 7 w 36"/>
                    <a:gd name="T5" fmla="*/ 7 h 388"/>
                    <a:gd name="T6" fmla="*/ 7 w 36"/>
                    <a:gd name="T7" fmla="*/ 14 h 388"/>
                    <a:gd name="T8" fmla="*/ 7 w 36"/>
                    <a:gd name="T9" fmla="*/ 29 h 388"/>
                    <a:gd name="T10" fmla="*/ 15 w 36"/>
                    <a:gd name="T11" fmla="*/ 72 h 388"/>
                    <a:gd name="T12" fmla="*/ 15 w 36"/>
                    <a:gd name="T13" fmla="*/ 129 h 388"/>
                    <a:gd name="T14" fmla="*/ 22 w 36"/>
                    <a:gd name="T15" fmla="*/ 194 h 388"/>
                    <a:gd name="T16" fmla="*/ 29 w 36"/>
                    <a:gd name="T17" fmla="*/ 266 h 388"/>
                    <a:gd name="T18" fmla="*/ 29 w 36"/>
                    <a:gd name="T19" fmla="*/ 331 h 388"/>
                    <a:gd name="T20" fmla="*/ 36 w 36"/>
                    <a:gd name="T21" fmla="*/ 388 h 3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36" h="388">
                      <a:moveTo>
                        <a:pt x="0" y="7"/>
                      </a:moveTo>
                      <a:lnTo>
                        <a:pt x="0" y="0"/>
                      </a:lnTo>
                      <a:lnTo>
                        <a:pt x="7" y="7"/>
                      </a:lnTo>
                      <a:lnTo>
                        <a:pt x="7" y="14"/>
                      </a:lnTo>
                      <a:lnTo>
                        <a:pt x="7" y="29"/>
                      </a:lnTo>
                      <a:lnTo>
                        <a:pt x="15" y="72"/>
                      </a:lnTo>
                      <a:lnTo>
                        <a:pt x="15" y="129"/>
                      </a:lnTo>
                      <a:lnTo>
                        <a:pt x="22" y="194"/>
                      </a:lnTo>
                      <a:lnTo>
                        <a:pt x="29" y="266"/>
                      </a:lnTo>
                      <a:lnTo>
                        <a:pt x="29" y="331"/>
                      </a:lnTo>
                      <a:lnTo>
                        <a:pt x="36" y="388"/>
                      </a:lnTo>
                    </a:path>
                  </a:pathLst>
                </a:custGeom>
                <a:noFill/>
                <a:ln w="11113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768" name="Freeform 8"/>
                <p:cNvSpPr>
                  <a:spLocks/>
                </p:cNvSpPr>
                <p:nvPr/>
              </p:nvSpPr>
              <p:spPr bwMode="auto">
                <a:xfrm>
                  <a:off x="2777" y="2281"/>
                  <a:ext cx="43" cy="417"/>
                </a:xfrm>
                <a:custGeom>
                  <a:avLst/>
                  <a:gdLst>
                    <a:gd name="T0" fmla="*/ 0 w 43"/>
                    <a:gd name="T1" fmla="*/ 0 h 417"/>
                    <a:gd name="T2" fmla="*/ 7 w 43"/>
                    <a:gd name="T3" fmla="*/ 58 h 417"/>
                    <a:gd name="T4" fmla="*/ 7 w 43"/>
                    <a:gd name="T5" fmla="*/ 130 h 417"/>
                    <a:gd name="T6" fmla="*/ 15 w 43"/>
                    <a:gd name="T7" fmla="*/ 201 h 417"/>
                    <a:gd name="T8" fmla="*/ 22 w 43"/>
                    <a:gd name="T9" fmla="*/ 273 h 417"/>
                    <a:gd name="T10" fmla="*/ 29 w 43"/>
                    <a:gd name="T11" fmla="*/ 338 h 417"/>
                    <a:gd name="T12" fmla="*/ 29 w 43"/>
                    <a:gd name="T13" fmla="*/ 360 h 417"/>
                    <a:gd name="T14" fmla="*/ 29 w 43"/>
                    <a:gd name="T15" fmla="*/ 388 h 417"/>
                    <a:gd name="T16" fmla="*/ 36 w 43"/>
                    <a:gd name="T17" fmla="*/ 403 h 417"/>
                    <a:gd name="T18" fmla="*/ 36 w 43"/>
                    <a:gd name="T19" fmla="*/ 410 h 417"/>
                    <a:gd name="T20" fmla="*/ 43 w 43"/>
                    <a:gd name="T21" fmla="*/ 417 h 417"/>
                    <a:gd name="T22" fmla="*/ 43 w 43"/>
                    <a:gd name="T23" fmla="*/ 410 h 4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43" h="417">
                      <a:moveTo>
                        <a:pt x="0" y="0"/>
                      </a:moveTo>
                      <a:lnTo>
                        <a:pt x="7" y="58"/>
                      </a:lnTo>
                      <a:lnTo>
                        <a:pt x="7" y="130"/>
                      </a:lnTo>
                      <a:lnTo>
                        <a:pt x="15" y="201"/>
                      </a:lnTo>
                      <a:lnTo>
                        <a:pt x="22" y="273"/>
                      </a:lnTo>
                      <a:lnTo>
                        <a:pt x="29" y="338"/>
                      </a:lnTo>
                      <a:lnTo>
                        <a:pt x="29" y="360"/>
                      </a:lnTo>
                      <a:lnTo>
                        <a:pt x="29" y="388"/>
                      </a:lnTo>
                      <a:lnTo>
                        <a:pt x="36" y="403"/>
                      </a:lnTo>
                      <a:lnTo>
                        <a:pt x="36" y="410"/>
                      </a:lnTo>
                      <a:lnTo>
                        <a:pt x="43" y="417"/>
                      </a:lnTo>
                      <a:lnTo>
                        <a:pt x="43" y="410"/>
                      </a:lnTo>
                    </a:path>
                  </a:pathLst>
                </a:custGeom>
                <a:noFill/>
                <a:ln w="11113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769" name="Freeform 9"/>
                <p:cNvSpPr>
                  <a:spLocks/>
                </p:cNvSpPr>
                <p:nvPr/>
              </p:nvSpPr>
              <p:spPr bwMode="auto">
                <a:xfrm>
                  <a:off x="2820" y="1986"/>
                  <a:ext cx="43" cy="705"/>
                </a:xfrm>
                <a:custGeom>
                  <a:avLst/>
                  <a:gdLst>
                    <a:gd name="T0" fmla="*/ 0 w 43"/>
                    <a:gd name="T1" fmla="*/ 705 h 705"/>
                    <a:gd name="T2" fmla="*/ 0 w 43"/>
                    <a:gd name="T3" fmla="*/ 691 h 705"/>
                    <a:gd name="T4" fmla="*/ 8 w 43"/>
                    <a:gd name="T5" fmla="*/ 669 h 705"/>
                    <a:gd name="T6" fmla="*/ 8 w 43"/>
                    <a:gd name="T7" fmla="*/ 633 h 705"/>
                    <a:gd name="T8" fmla="*/ 8 w 43"/>
                    <a:gd name="T9" fmla="*/ 597 h 705"/>
                    <a:gd name="T10" fmla="*/ 15 w 43"/>
                    <a:gd name="T11" fmla="*/ 547 h 705"/>
                    <a:gd name="T12" fmla="*/ 15 w 43"/>
                    <a:gd name="T13" fmla="*/ 496 h 705"/>
                    <a:gd name="T14" fmla="*/ 22 w 43"/>
                    <a:gd name="T15" fmla="*/ 389 h 705"/>
                    <a:gd name="T16" fmla="*/ 29 w 43"/>
                    <a:gd name="T17" fmla="*/ 274 h 705"/>
                    <a:gd name="T18" fmla="*/ 29 w 43"/>
                    <a:gd name="T19" fmla="*/ 166 h 705"/>
                    <a:gd name="T20" fmla="*/ 36 w 43"/>
                    <a:gd name="T21" fmla="*/ 115 h 705"/>
                    <a:gd name="T22" fmla="*/ 36 w 43"/>
                    <a:gd name="T23" fmla="*/ 72 h 705"/>
                    <a:gd name="T24" fmla="*/ 43 w 43"/>
                    <a:gd name="T25" fmla="*/ 29 h 705"/>
                    <a:gd name="T26" fmla="*/ 43 w 43"/>
                    <a:gd name="T27" fmla="*/ 0 h 7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43" h="705">
                      <a:moveTo>
                        <a:pt x="0" y="705"/>
                      </a:moveTo>
                      <a:lnTo>
                        <a:pt x="0" y="691"/>
                      </a:lnTo>
                      <a:lnTo>
                        <a:pt x="8" y="669"/>
                      </a:lnTo>
                      <a:lnTo>
                        <a:pt x="8" y="633"/>
                      </a:lnTo>
                      <a:lnTo>
                        <a:pt x="8" y="597"/>
                      </a:lnTo>
                      <a:lnTo>
                        <a:pt x="15" y="547"/>
                      </a:lnTo>
                      <a:lnTo>
                        <a:pt x="15" y="496"/>
                      </a:lnTo>
                      <a:lnTo>
                        <a:pt x="22" y="389"/>
                      </a:lnTo>
                      <a:lnTo>
                        <a:pt x="29" y="274"/>
                      </a:lnTo>
                      <a:lnTo>
                        <a:pt x="29" y="166"/>
                      </a:lnTo>
                      <a:lnTo>
                        <a:pt x="36" y="115"/>
                      </a:lnTo>
                      <a:lnTo>
                        <a:pt x="36" y="72"/>
                      </a:lnTo>
                      <a:lnTo>
                        <a:pt x="43" y="29"/>
                      </a:lnTo>
                      <a:lnTo>
                        <a:pt x="43" y="0"/>
                      </a:lnTo>
                    </a:path>
                  </a:pathLst>
                </a:custGeom>
                <a:noFill/>
                <a:ln w="11113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770" name="Freeform 10"/>
                <p:cNvSpPr>
                  <a:spLocks/>
                </p:cNvSpPr>
                <p:nvPr/>
              </p:nvSpPr>
              <p:spPr bwMode="auto">
                <a:xfrm>
                  <a:off x="2863" y="1828"/>
                  <a:ext cx="44" cy="158"/>
                </a:xfrm>
                <a:custGeom>
                  <a:avLst/>
                  <a:gdLst>
                    <a:gd name="T0" fmla="*/ 0 w 44"/>
                    <a:gd name="T1" fmla="*/ 158 h 158"/>
                    <a:gd name="T2" fmla="*/ 8 w 44"/>
                    <a:gd name="T3" fmla="*/ 101 h 158"/>
                    <a:gd name="T4" fmla="*/ 22 w 44"/>
                    <a:gd name="T5" fmla="*/ 51 h 158"/>
                    <a:gd name="T6" fmla="*/ 29 w 44"/>
                    <a:gd name="T7" fmla="*/ 29 h 158"/>
                    <a:gd name="T8" fmla="*/ 36 w 44"/>
                    <a:gd name="T9" fmla="*/ 15 h 158"/>
                    <a:gd name="T10" fmla="*/ 36 w 44"/>
                    <a:gd name="T11" fmla="*/ 0 h 158"/>
                    <a:gd name="T12" fmla="*/ 44 w 44"/>
                    <a:gd name="T13" fmla="*/ 0 h 1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4" h="158">
                      <a:moveTo>
                        <a:pt x="0" y="158"/>
                      </a:moveTo>
                      <a:lnTo>
                        <a:pt x="8" y="101"/>
                      </a:lnTo>
                      <a:lnTo>
                        <a:pt x="22" y="51"/>
                      </a:lnTo>
                      <a:lnTo>
                        <a:pt x="29" y="29"/>
                      </a:lnTo>
                      <a:lnTo>
                        <a:pt x="36" y="15"/>
                      </a:lnTo>
                      <a:lnTo>
                        <a:pt x="36" y="0"/>
                      </a:lnTo>
                      <a:lnTo>
                        <a:pt x="44" y="0"/>
                      </a:lnTo>
                    </a:path>
                  </a:pathLst>
                </a:custGeom>
                <a:noFill/>
                <a:ln w="11113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771" name="Freeform 11"/>
                <p:cNvSpPr>
                  <a:spLocks/>
                </p:cNvSpPr>
                <p:nvPr/>
              </p:nvSpPr>
              <p:spPr bwMode="auto">
                <a:xfrm>
                  <a:off x="2907" y="1828"/>
                  <a:ext cx="43" cy="187"/>
                </a:xfrm>
                <a:custGeom>
                  <a:avLst/>
                  <a:gdLst>
                    <a:gd name="T0" fmla="*/ 0 w 43"/>
                    <a:gd name="T1" fmla="*/ 0 h 187"/>
                    <a:gd name="T2" fmla="*/ 7 w 43"/>
                    <a:gd name="T3" fmla="*/ 7 h 187"/>
                    <a:gd name="T4" fmla="*/ 14 w 43"/>
                    <a:gd name="T5" fmla="*/ 29 h 187"/>
                    <a:gd name="T6" fmla="*/ 14 w 43"/>
                    <a:gd name="T7" fmla="*/ 58 h 187"/>
                    <a:gd name="T8" fmla="*/ 21 w 43"/>
                    <a:gd name="T9" fmla="*/ 94 h 187"/>
                    <a:gd name="T10" fmla="*/ 28 w 43"/>
                    <a:gd name="T11" fmla="*/ 122 h 187"/>
                    <a:gd name="T12" fmla="*/ 36 w 43"/>
                    <a:gd name="T13" fmla="*/ 158 h 187"/>
                    <a:gd name="T14" fmla="*/ 36 w 43"/>
                    <a:gd name="T15" fmla="*/ 180 h 187"/>
                    <a:gd name="T16" fmla="*/ 43 w 43"/>
                    <a:gd name="T17" fmla="*/ 187 h 1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3" h="187">
                      <a:moveTo>
                        <a:pt x="0" y="0"/>
                      </a:moveTo>
                      <a:lnTo>
                        <a:pt x="7" y="7"/>
                      </a:lnTo>
                      <a:lnTo>
                        <a:pt x="14" y="29"/>
                      </a:lnTo>
                      <a:lnTo>
                        <a:pt x="14" y="58"/>
                      </a:lnTo>
                      <a:lnTo>
                        <a:pt x="21" y="94"/>
                      </a:lnTo>
                      <a:lnTo>
                        <a:pt x="28" y="122"/>
                      </a:lnTo>
                      <a:lnTo>
                        <a:pt x="36" y="158"/>
                      </a:lnTo>
                      <a:lnTo>
                        <a:pt x="36" y="180"/>
                      </a:lnTo>
                      <a:lnTo>
                        <a:pt x="43" y="187"/>
                      </a:lnTo>
                    </a:path>
                  </a:pathLst>
                </a:custGeom>
                <a:noFill/>
                <a:ln w="11113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772" name="Freeform 12"/>
                <p:cNvSpPr>
                  <a:spLocks/>
                </p:cNvSpPr>
                <p:nvPr/>
              </p:nvSpPr>
              <p:spPr bwMode="auto">
                <a:xfrm>
                  <a:off x="2950" y="1879"/>
                  <a:ext cx="36" cy="136"/>
                </a:xfrm>
                <a:custGeom>
                  <a:avLst/>
                  <a:gdLst>
                    <a:gd name="T0" fmla="*/ 0 w 36"/>
                    <a:gd name="T1" fmla="*/ 136 h 136"/>
                    <a:gd name="T2" fmla="*/ 7 w 36"/>
                    <a:gd name="T3" fmla="*/ 136 h 136"/>
                    <a:gd name="T4" fmla="*/ 7 w 36"/>
                    <a:gd name="T5" fmla="*/ 122 h 136"/>
                    <a:gd name="T6" fmla="*/ 14 w 36"/>
                    <a:gd name="T7" fmla="*/ 100 h 136"/>
                    <a:gd name="T8" fmla="*/ 14 w 36"/>
                    <a:gd name="T9" fmla="*/ 79 h 136"/>
                    <a:gd name="T10" fmla="*/ 29 w 36"/>
                    <a:gd name="T11" fmla="*/ 28 h 136"/>
                    <a:gd name="T12" fmla="*/ 29 w 36"/>
                    <a:gd name="T13" fmla="*/ 7 h 136"/>
                    <a:gd name="T14" fmla="*/ 36 w 36"/>
                    <a:gd name="T15" fmla="*/ 0 h 1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36" h="136">
                      <a:moveTo>
                        <a:pt x="0" y="136"/>
                      </a:moveTo>
                      <a:lnTo>
                        <a:pt x="7" y="136"/>
                      </a:lnTo>
                      <a:lnTo>
                        <a:pt x="7" y="122"/>
                      </a:lnTo>
                      <a:lnTo>
                        <a:pt x="14" y="100"/>
                      </a:lnTo>
                      <a:lnTo>
                        <a:pt x="14" y="79"/>
                      </a:lnTo>
                      <a:lnTo>
                        <a:pt x="29" y="28"/>
                      </a:lnTo>
                      <a:lnTo>
                        <a:pt x="29" y="7"/>
                      </a:lnTo>
                      <a:lnTo>
                        <a:pt x="36" y="0"/>
                      </a:lnTo>
                    </a:path>
                  </a:pathLst>
                </a:custGeom>
                <a:noFill/>
                <a:ln w="11113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773" name="Freeform 13"/>
                <p:cNvSpPr>
                  <a:spLocks/>
                </p:cNvSpPr>
                <p:nvPr/>
              </p:nvSpPr>
              <p:spPr bwMode="auto">
                <a:xfrm>
                  <a:off x="2986" y="1879"/>
                  <a:ext cx="43" cy="57"/>
                </a:xfrm>
                <a:custGeom>
                  <a:avLst/>
                  <a:gdLst>
                    <a:gd name="T0" fmla="*/ 0 w 43"/>
                    <a:gd name="T1" fmla="*/ 0 h 57"/>
                    <a:gd name="T2" fmla="*/ 7 w 43"/>
                    <a:gd name="T3" fmla="*/ 0 h 57"/>
                    <a:gd name="T4" fmla="*/ 7 w 43"/>
                    <a:gd name="T5" fmla="*/ 0 h 57"/>
                    <a:gd name="T6" fmla="*/ 21 w 43"/>
                    <a:gd name="T7" fmla="*/ 14 h 57"/>
                    <a:gd name="T8" fmla="*/ 28 w 43"/>
                    <a:gd name="T9" fmla="*/ 35 h 57"/>
                    <a:gd name="T10" fmla="*/ 43 w 43"/>
                    <a:gd name="T11" fmla="*/ 57 h 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3" h="57">
                      <a:moveTo>
                        <a:pt x="0" y="0"/>
                      </a:moveTo>
                      <a:lnTo>
                        <a:pt x="7" y="0"/>
                      </a:lnTo>
                      <a:lnTo>
                        <a:pt x="7" y="0"/>
                      </a:lnTo>
                      <a:lnTo>
                        <a:pt x="21" y="14"/>
                      </a:lnTo>
                      <a:lnTo>
                        <a:pt x="28" y="35"/>
                      </a:lnTo>
                      <a:lnTo>
                        <a:pt x="43" y="57"/>
                      </a:lnTo>
                    </a:path>
                  </a:pathLst>
                </a:custGeom>
                <a:noFill/>
                <a:ln w="11113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774" name="Freeform 14"/>
                <p:cNvSpPr>
                  <a:spLocks/>
                </p:cNvSpPr>
                <p:nvPr/>
              </p:nvSpPr>
              <p:spPr bwMode="auto">
                <a:xfrm>
                  <a:off x="3029" y="1936"/>
                  <a:ext cx="43" cy="65"/>
                </a:xfrm>
                <a:custGeom>
                  <a:avLst/>
                  <a:gdLst>
                    <a:gd name="T0" fmla="*/ 0 w 43"/>
                    <a:gd name="T1" fmla="*/ 0 h 65"/>
                    <a:gd name="T2" fmla="*/ 7 w 43"/>
                    <a:gd name="T3" fmla="*/ 7 h 65"/>
                    <a:gd name="T4" fmla="*/ 21 w 43"/>
                    <a:gd name="T5" fmla="*/ 22 h 65"/>
                    <a:gd name="T6" fmla="*/ 36 w 43"/>
                    <a:gd name="T7" fmla="*/ 43 h 65"/>
                    <a:gd name="T8" fmla="*/ 43 w 43"/>
                    <a:gd name="T9" fmla="*/ 65 h 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3" h="65">
                      <a:moveTo>
                        <a:pt x="0" y="0"/>
                      </a:moveTo>
                      <a:lnTo>
                        <a:pt x="7" y="7"/>
                      </a:lnTo>
                      <a:lnTo>
                        <a:pt x="21" y="22"/>
                      </a:lnTo>
                      <a:lnTo>
                        <a:pt x="36" y="43"/>
                      </a:lnTo>
                      <a:lnTo>
                        <a:pt x="43" y="65"/>
                      </a:lnTo>
                    </a:path>
                  </a:pathLst>
                </a:custGeom>
                <a:noFill/>
                <a:ln w="11113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775" name="Freeform 15"/>
                <p:cNvSpPr>
                  <a:spLocks/>
                </p:cNvSpPr>
                <p:nvPr/>
              </p:nvSpPr>
              <p:spPr bwMode="auto">
                <a:xfrm>
                  <a:off x="3072" y="2001"/>
                  <a:ext cx="43" cy="352"/>
                </a:xfrm>
                <a:custGeom>
                  <a:avLst/>
                  <a:gdLst>
                    <a:gd name="T0" fmla="*/ 0 w 43"/>
                    <a:gd name="T1" fmla="*/ 0 h 352"/>
                    <a:gd name="T2" fmla="*/ 7 w 43"/>
                    <a:gd name="T3" fmla="*/ 36 h 352"/>
                    <a:gd name="T4" fmla="*/ 7 w 43"/>
                    <a:gd name="T5" fmla="*/ 79 h 352"/>
                    <a:gd name="T6" fmla="*/ 14 w 43"/>
                    <a:gd name="T7" fmla="*/ 129 h 352"/>
                    <a:gd name="T8" fmla="*/ 22 w 43"/>
                    <a:gd name="T9" fmla="*/ 179 h 352"/>
                    <a:gd name="T10" fmla="*/ 29 w 43"/>
                    <a:gd name="T11" fmla="*/ 237 h 352"/>
                    <a:gd name="T12" fmla="*/ 29 w 43"/>
                    <a:gd name="T13" fmla="*/ 287 h 352"/>
                    <a:gd name="T14" fmla="*/ 36 w 43"/>
                    <a:gd name="T15" fmla="*/ 323 h 352"/>
                    <a:gd name="T16" fmla="*/ 43 w 43"/>
                    <a:gd name="T17" fmla="*/ 352 h 3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3" h="352">
                      <a:moveTo>
                        <a:pt x="0" y="0"/>
                      </a:moveTo>
                      <a:lnTo>
                        <a:pt x="7" y="36"/>
                      </a:lnTo>
                      <a:lnTo>
                        <a:pt x="7" y="79"/>
                      </a:lnTo>
                      <a:lnTo>
                        <a:pt x="14" y="129"/>
                      </a:lnTo>
                      <a:lnTo>
                        <a:pt x="22" y="179"/>
                      </a:lnTo>
                      <a:lnTo>
                        <a:pt x="29" y="237"/>
                      </a:lnTo>
                      <a:lnTo>
                        <a:pt x="29" y="287"/>
                      </a:lnTo>
                      <a:lnTo>
                        <a:pt x="36" y="323"/>
                      </a:lnTo>
                      <a:lnTo>
                        <a:pt x="43" y="352"/>
                      </a:lnTo>
                    </a:path>
                  </a:pathLst>
                </a:custGeom>
                <a:noFill/>
                <a:ln w="11113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776" name="Freeform 16"/>
                <p:cNvSpPr>
                  <a:spLocks/>
                </p:cNvSpPr>
                <p:nvPr/>
              </p:nvSpPr>
              <p:spPr bwMode="auto">
                <a:xfrm>
                  <a:off x="3115" y="2310"/>
                  <a:ext cx="43" cy="50"/>
                </a:xfrm>
                <a:custGeom>
                  <a:avLst/>
                  <a:gdLst>
                    <a:gd name="T0" fmla="*/ 0 w 43"/>
                    <a:gd name="T1" fmla="*/ 43 h 50"/>
                    <a:gd name="T2" fmla="*/ 7 w 43"/>
                    <a:gd name="T3" fmla="*/ 50 h 50"/>
                    <a:gd name="T4" fmla="*/ 7 w 43"/>
                    <a:gd name="T5" fmla="*/ 43 h 50"/>
                    <a:gd name="T6" fmla="*/ 15 w 43"/>
                    <a:gd name="T7" fmla="*/ 36 h 50"/>
                    <a:gd name="T8" fmla="*/ 22 w 43"/>
                    <a:gd name="T9" fmla="*/ 29 h 50"/>
                    <a:gd name="T10" fmla="*/ 36 w 43"/>
                    <a:gd name="T11" fmla="*/ 7 h 50"/>
                    <a:gd name="T12" fmla="*/ 43 w 43"/>
                    <a:gd name="T13" fmla="*/ 0 h 50"/>
                    <a:gd name="T14" fmla="*/ 43 w 43"/>
                    <a:gd name="T15" fmla="*/ 0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3" h="50">
                      <a:moveTo>
                        <a:pt x="0" y="43"/>
                      </a:moveTo>
                      <a:lnTo>
                        <a:pt x="7" y="50"/>
                      </a:lnTo>
                      <a:lnTo>
                        <a:pt x="7" y="43"/>
                      </a:lnTo>
                      <a:lnTo>
                        <a:pt x="15" y="36"/>
                      </a:lnTo>
                      <a:lnTo>
                        <a:pt x="22" y="29"/>
                      </a:lnTo>
                      <a:lnTo>
                        <a:pt x="36" y="7"/>
                      </a:lnTo>
                      <a:lnTo>
                        <a:pt x="43" y="0"/>
                      </a:lnTo>
                      <a:lnTo>
                        <a:pt x="43" y="0"/>
                      </a:lnTo>
                    </a:path>
                  </a:pathLst>
                </a:custGeom>
                <a:noFill/>
                <a:ln w="11113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777" name="Freeform 17"/>
                <p:cNvSpPr>
                  <a:spLocks/>
                </p:cNvSpPr>
                <p:nvPr/>
              </p:nvSpPr>
              <p:spPr bwMode="auto">
                <a:xfrm>
                  <a:off x="3158" y="2310"/>
                  <a:ext cx="36" cy="223"/>
                </a:xfrm>
                <a:custGeom>
                  <a:avLst/>
                  <a:gdLst>
                    <a:gd name="T0" fmla="*/ 0 w 36"/>
                    <a:gd name="T1" fmla="*/ 0 h 223"/>
                    <a:gd name="T2" fmla="*/ 7 w 36"/>
                    <a:gd name="T3" fmla="*/ 14 h 223"/>
                    <a:gd name="T4" fmla="*/ 7 w 36"/>
                    <a:gd name="T5" fmla="*/ 43 h 223"/>
                    <a:gd name="T6" fmla="*/ 15 w 36"/>
                    <a:gd name="T7" fmla="*/ 72 h 223"/>
                    <a:gd name="T8" fmla="*/ 15 w 36"/>
                    <a:gd name="T9" fmla="*/ 108 h 223"/>
                    <a:gd name="T10" fmla="*/ 29 w 36"/>
                    <a:gd name="T11" fmla="*/ 172 h 223"/>
                    <a:gd name="T12" fmla="*/ 29 w 36"/>
                    <a:gd name="T13" fmla="*/ 201 h 223"/>
                    <a:gd name="T14" fmla="*/ 36 w 36"/>
                    <a:gd name="T15" fmla="*/ 223 h 2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36" h="223">
                      <a:moveTo>
                        <a:pt x="0" y="0"/>
                      </a:moveTo>
                      <a:lnTo>
                        <a:pt x="7" y="14"/>
                      </a:lnTo>
                      <a:lnTo>
                        <a:pt x="7" y="43"/>
                      </a:lnTo>
                      <a:lnTo>
                        <a:pt x="15" y="72"/>
                      </a:lnTo>
                      <a:lnTo>
                        <a:pt x="15" y="108"/>
                      </a:lnTo>
                      <a:lnTo>
                        <a:pt x="29" y="172"/>
                      </a:lnTo>
                      <a:lnTo>
                        <a:pt x="29" y="201"/>
                      </a:lnTo>
                      <a:lnTo>
                        <a:pt x="36" y="223"/>
                      </a:lnTo>
                    </a:path>
                  </a:pathLst>
                </a:custGeom>
                <a:noFill/>
                <a:ln w="11113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778" name="Freeform 18"/>
                <p:cNvSpPr>
                  <a:spLocks/>
                </p:cNvSpPr>
                <p:nvPr/>
              </p:nvSpPr>
              <p:spPr bwMode="auto">
                <a:xfrm>
                  <a:off x="3194" y="2533"/>
                  <a:ext cx="43" cy="50"/>
                </a:xfrm>
                <a:custGeom>
                  <a:avLst/>
                  <a:gdLst>
                    <a:gd name="T0" fmla="*/ 0 w 43"/>
                    <a:gd name="T1" fmla="*/ 0 h 50"/>
                    <a:gd name="T2" fmla="*/ 7 w 43"/>
                    <a:gd name="T3" fmla="*/ 21 h 50"/>
                    <a:gd name="T4" fmla="*/ 22 w 43"/>
                    <a:gd name="T5" fmla="*/ 43 h 50"/>
                    <a:gd name="T6" fmla="*/ 36 w 43"/>
                    <a:gd name="T7" fmla="*/ 50 h 50"/>
                    <a:gd name="T8" fmla="*/ 43 w 43"/>
                    <a:gd name="T9" fmla="*/ 43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3" h="50">
                      <a:moveTo>
                        <a:pt x="0" y="0"/>
                      </a:moveTo>
                      <a:lnTo>
                        <a:pt x="7" y="21"/>
                      </a:lnTo>
                      <a:lnTo>
                        <a:pt x="22" y="43"/>
                      </a:lnTo>
                      <a:lnTo>
                        <a:pt x="36" y="50"/>
                      </a:lnTo>
                      <a:lnTo>
                        <a:pt x="43" y="43"/>
                      </a:lnTo>
                    </a:path>
                  </a:pathLst>
                </a:custGeom>
                <a:noFill/>
                <a:ln w="11113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779" name="Freeform 19"/>
                <p:cNvSpPr>
                  <a:spLocks/>
                </p:cNvSpPr>
                <p:nvPr/>
              </p:nvSpPr>
              <p:spPr bwMode="auto">
                <a:xfrm>
                  <a:off x="3237" y="2346"/>
                  <a:ext cx="44" cy="230"/>
                </a:xfrm>
                <a:custGeom>
                  <a:avLst/>
                  <a:gdLst>
                    <a:gd name="T0" fmla="*/ 0 w 44"/>
                    <a:gd name="T1" fmla="*/ 230 h 230"/>
                    <a:gd name="T2" fmla="*/ 8 w 44"/>
                    <a:gd name="T3" fmla="*/ 208 h 230"/>
                    <a:gd name="T4" fmla="*/ 8 w 44"/>
                    <a:gd name="T5" fmla="*/ 180 h 230"/>
                    <a:gd name="T6" fmla="*/ 15 w 44"/>
                    <a:gd name="T7" fmla="*/ 144 h 230"/>
                    <a:gd name="T8" fmla="*/ 22 w 44"/>
                    <a:gd name="T9" fmla="*/ 108 h 230"/>
                    <a:gd name="T10" fmla="*/ 29 w 44"/>
                    <a:gd name="T11" fmla="*/ 72 h 230"/>
                    <a:gd name="T12" fmla="*/ 29 w 44"/>
                    <a:gd name="T13" fmla="*/ 36 h 230"/>
                    <a:gd name="T14" fmla="*/ 36 w 44"/>
                    <a:gd name="T15" fmla="*/ 14 h 230"/>
                    <a:gd name="T16" fmla="*/ 44 w 44"/>
                    <a:gd name="T17" fmla="*/ 0 h 2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4" h="230">
                      <a:moveTo>
                        <a:pt x="0" y="230"/>
                      </a:moveTo>
                      <a:lnTo>
                        <a:pt x="8" y="208"/>
                      </a:lnTo>
                      <a:lnTo>
                        <a:pt x="8" y="180"/>
                      </a:lnTo>
                      <a:lnTo>
                        <a:pt x="15" y="144"/>
                      </a:lnTo>
                      <a:lnTo>
                        <a:pt x="22" y="108"/>
                      </a:lnTo>
                      <a:lnTo>
                        <a:pt x="29" y="72"/>
                      </a:lnTo>
                      <a:lnTo>
                        <a:pt x="29" y="36"/>
                      </a:lnTo>
                      <a:lnTo>
                        <a:pt x="36" y="14"/>
                      </a:lnTo>
                      <a:lnTo>
                        <a:pt x="44" y="0"/>
                      </a:lnTo>
                    </a:path>
                  </a:pathLst>
                </a:custGeom>
                <a:noFill/>
                <a:ln w="11113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780" name="Freeform 20"/>
                <p:cNvSpPr>
                  <a:spLocks/>
                </p:cNvSpPr>
                <p:nvPr/>
              </p:nvSpPr>
              <p:spPr bwMode="auto">
                <a:xfrm>
                  <a:off x="3281" y="2346"/>
                  <a:ext cx="43" cy="165"/>
                </a:xfrm>
                <a:custGeom>
                  <a:avLst/>
                  <a:gdLst>
                    <a:gd name="T0" fmla="*/ 0 w 43"/>
                    <a:gd name="T1" fmla="*/ 0 h 165"/>
                    <a:gd name="T2" fmla="*/ 7 w 43"/>
                    <a:gd name="T3" fmla="*/ 0 h 165"/>
                    <a:gd name="T4" fmla="*/ 7 w 43"/>
                    <a:gd name="T5" fmla="*/ 14 h 165"/>
                    <a:gd name="T6" fmla="*/ 14 w 43"/>
                    <a:gd name="T7" fmla="*/ 36 h 165"/>
                    <a:gd name="T8" fmla="*/ 21 w 43"/>
                    <a:gd name="T9" fmla="*/ 57 h 165"/>
                    <a:gd name="T10" fmla="*/ 28 w 43"/>
                    <a:gd name="T11" fmla="*/ 115 h 165"/>
                    <a:gd name="T12" fmla="*/ 35 w 43"/>
                    <a:gd name="T13" fmla="*/ 144 h 165"/>
                    <a:gd name="T14" fmla="*/ 43 w 43"/>
                    <a:gd name="T15" fmla="*/ 165 h 1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3" h="165">
                      <a:moveTo>
                        <a:pt x="0" y="0"/>
                      </a:moveTo>
                      <a:lnTo>
                        <a:pt x="7" y="0"/>
                      </a:lnTo>
                      <a:lnTo>
                        <a:pt x="7" y="14"/>
                      </a:lnTo>
                      <a:lnTo>
                        <a:pt x="14" y="36"/>
                      </a:lnTo>
                      <a:lnTo>
                        <a:pt x="21" y="57"/>
                      </a:lnTo>
                      <a:lnTo>
                        <a:pt x="28" y="115"/>
                      </a:lnTo>
                      <a:lnTo>
                        <a:pt x="35" y="144"/>
                      </a:lnTo>
                      <a:lnTo>
                        <a:pt x="43" y="165"/>
                      </a:lnTo>
                    </a:path>
                  </a:pathLst>
                </a:custGeom>
                <a:noFill/>
                <a:ln w="11113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781" name="Freeform 21"/>
                <p:cNvSpPr>
                  <a:spLocks/>
                </p:cNvSpPr>
                <p:nvPr/>
              </p:nvSpPr>
              <p:spPr bwMode="auto">
                <a:xfrm>
                  <a:off x="3324" y="2511"/>
                  <a:ext cx="43" cy="130"/>
                </a:xfrm>
                <a:custGeom>
                  <a:avLst/>
                  <a:gdLst>
                    <a:gd name="T0" fmla="*/ 0 w 43"/>
                    <a:gd name="T1" fmla="*/ 0 h 130"/>
                    <a:gd name="T2" fmla="*/ 7 w 43"/>
                    <a:gd name="T3" fmla="*/ 22 h 130"/>
                    <a:gd name="T4" fmla="*/ 7 w 43"/>
                    <a:gd name="T5" fmla="*/ 43 h 130"/>
                    <a:gd name="T6" fmla="*/ 21 w 43"/>
                    <a:gd name="T7" fmla="*/ 94 h 130"/>
                    <a:gd name="T8" fmla="*/ 28 w 43"/>
                    <a:gd name="T9" fmla="*/ 115 h 130"/>
                    <a:gd name="T10" fmla="*/ 36 w 43"/>
                    <a:gd name="T11" fmla="*/ 130 h 130"/>
                    <a:gd name="T12" fmla="*/ 36 w 43"/>
                    <a:gd name="T13" fmla="*/ 130 h 130"/>
                    <a:gd name="T14" fmla="*/ 43 w 43"/>
                    <a:gd name="T15" fmla="*/ 115 h 1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3" h="130">
                      <a:moveTo>
                        <a:pt x="0" y="0"/>
                      </a:moveTo>
                      <a:lnTo>
                        <a:pt x="7" y="22"/>
                      </a:lnTo>
                      <a:lnTo>
                        <a:pt x="7" y="43"/>
                      </a:lnTo>
                      <a:lnTo>
                        <a:pt x="21" y="94"/>
                      </a:lnTo>
                      <a:lnTo>
                        <a:pt x="28" y="115"/>
                      </a:lnTo>
                      <a:lnTo>
                        <a:pt x="36" y="130"/>
                      </a:lnTo>
                      <a:lnTo>
                        <a:pt x="36" y="130"/>
                      </a:lnTo>
                      <a:lnTo>
                        <a:pt x="43" y="115"/>
                      </a:lnTo>
                    </a:path>
                  </a:pathLst>
                </a:custGeom>
                <a:noFill/>
                <a:ln w="11113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782" name="Freeform 22"/>
                <p:cNvSpPr>
                  <a:spLocks/>
                </p:cNvSpPr>
                <p:nvPr/>
              </p:nvSpPr>
              <p:spPr bwMode="auto">
                <a:xfrm>
                  <a:off x="3367" y="2101"/>
                  <a:ext cx="36" cy="525"/>
                </a:xfrm>
                <a:custGeom>
                  <a:avLst/>
                  <a:gdLst>
                    <a:gd name="T0" fmla="*/ 0 w 36"/>
                    <a:gd name="T1" fmla="*/ 525 h 525"/>
                    <a:gd name="T2" fmla="*/ 0 w 36"/>
                    <a:gd name="T3" fmla="*/ 511 h 525"/>
                    <a:gd name="T4" fmla="*/ 7 w 36"/>
                    <a:gd name="T5" fmla="*/ 482 h 525"/>
                    <a:gd name="T6" fmla="*/ 7 w 36"/>
                    <a:gd name="T7" fmla="*/ 453 h 525"/>
                    <a:gd name="T8" fmla="*/ 7 w 36"/>
                    <a:gd name="T9" fmla="*/ 417 h 525"/>
                    <a:gd name="T10" fmla="*/ 14 w 36"/>
                    <a:gd name="T11" fmla="*/ 331 h 525"/>
                    <a:gd name="T12" fmla="*/ 14 w 36"/>
                    <a:gd name="T13" fmla="*/ 238 h 525"/>
                    <a:gd name="T14" fmla="*/ 21 w 36"/>
                    <a:gd name="T15" fmla="*/ 151 h 525"/>
                    <a:gd name="T16" fmla="*/ 21 w 36"/>
                    <a:gd name="T17" fmla="*/ 115 h 525"/>
                    <a:gd name="T18" fmla="*/ 29 w 36"/>
                    <a:gd name="T19" fmla="*/ 79 h 525"/>
                    <a:gd name="T20" fmla="*/ 29 w 36"/>
                    <a:gd name="T21" fmla="*/ 44 h 525"/>
                    <a:gd name="T22" fmla="*/ 29 w 36"/>
                    <a:gd name="T23" fmla="*/ 22 h 525"/>
                    <a:gd name="T24" fmla="*/ 36 w 36"/>
                    <a:gd name="T25" fmla="*/ 8 h 525"/>
                    <a:gd name="T26" fmla="*/ 36 w 36"/>
                    <a:gd name="T27" fmla="*/ 0 h 5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6" h="525">
                      <a:moveTo>
                        <a:pt x="0" y="525"/>
                      </a:moveTo>
                      <a:lnTo>
                        <a:pt x="0" y="511"/>
                      </a:lnTo>
                      <a:lnTo>
                        <a:pt x="7" y="482"/>
                      </a:lnTo>
                      <a:lnTo>
                        <a:pt x="7" y="453"/>
                      </a:lnTo>
                      <a:lnTo>
                        <a:pt x="7" y="417"/>
                      </a:lnTo>
                      <a:lnTo>
                        <a:pt x="14" y="331"/>
                      </a:lnTo>
                      <a:lnTo>
                        <a:pt x="14" y="238"/>
                      </a:lnTo>
                      <a:lnTo>
                        <a:pt x="21" y="151"/>
                      </a:lnTo>
                      <a:lnTo>
                        <a:pt x="21" y="115"/>
                      </a:lnTo>
                      <a:lnTo>
                        <a:pt x="29" y="79"/>
                      </a:lnTo>
                      <a:lnTo>
                        <a:pt x="29" y="44"/>
                      </a:lnTo>
                      <a:lnTo>
                        <a:pt x="29" y="22"/>
                      </a:lnTo>
                      <a:lnTo>
                        <a:pt x="36" y="8"/>
                      </a:lnTo>
                      <a:lnTo>
                        <a:pt x="36" y="0"/>
                      </a:lnTo>
                    </a:path>
                  </a:pathLst>
                </a:custGeom>
                <a:noFill/>
                <a:ln w="11113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783" name="Freeform 23"/>
                <p:cNvSpPr>
                  <a:spLocks/>
                </p:cNvSpPr>
                <p:nvPr/>
              </p:nvSpPr>
              <p:spPr bwMode="auto">
                <a:xfrm>
                  <a:off x="3403" y="2101"/>
                  <a:ext cx="43" cy="475"/>
                </a:xfrm>
                <a:custGeom>
                  <a:avLst/>
                  <a:gdLst>
                    <a:gd name="T0" fmla="*/ 0 w 43"/>
                    <a:gd name="T1" fmla="*/ 0 h 475"/>
                    <a:gd name="T2" fmla="*/ 0 w 43"/>
                    <a:gd name="T3" fmla="*/ 8 h 475"/>
                    <a:gd name="T4" fmla="*/ 7 w 43"/>
                    <a:gd name="T5" fmla="*/ 22 h 475"/>
                    <a:gd name="T6" fmla="*/ 7 w 43"/>
                    <a:gd name="T7" fmla="*/ 44 h 475"/>
                    <a:gd name="T8" fmla="*/ 7 w 43"/>
                    <a:gd name="T9" fmla="*/ 72 h 475"/>
                    <a:gd name="T10" fmla="*/ 14 w 43"/>
                    <a:gd name="T11" fmla="*/ 115 h 475"/>
                    <a:gd name="T12" fmla="*/ 14 w 43"/>
                    <a:gd name="T13" fmla="*/ 151 h 475"/>
                    <a:gd name="T14" fmla="*/ 21 w 43"/>
                    <a:gd name="T15" fmla="*/ 245 h 475"/>
                    <a:gd name="T16" fmla="*/ 29 w 43"/>
                    <a:gd name="T17" fmla="*/ 338 h 475"/>
                    <a:gd name="T18" fmla="*/ 29 w 43"/>
                    <a:gd name="T19" fmla="*/ 374 h 475"/>
                    <a:gd name="T20" fmla="*/ 29 w 43"/>
                    <a:gd name="T21" fmla="*/ 410 h 475"/>
                    <a:gd name="T22" fmla="*/ 36 w 43"/>
                    <a:gd name="T23" fmla="*/ 439 h 475"/>
                    <a:gd name="T24" fmla="*/ 36 w 43"/>
                    <a:gd name="T25" fmla="*/ 460 h 475"/>
                    <a:gd name="T26" fmla="*/ 43 w 43"/>
                    <a:gd name="T27" fmla="*/ 475 h 475"/>
                    <a:gd name="T28" fmla="*/ 43 w 43"/>
                    <a:gd name="T29" fmla="*/ 475 h 4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43" h="475">
                      <a:moveTo>
                        <a:pt x="0" y="0"/>
                      </a:moveTo>
                      <a:lnTo>
                        <a:pt x="0" y="8"/>
                      </a:lnTo>
                      <a:lnTo>
                        <a:pt x="7" y="22"/>
                      </a:lnTo>
                      <a:lnTo>
                        <a:pt x="7" y="44"/>
                      </a:lnTo>
                      <a:lnTo>
                        <a:pt x="7" y="72"/>
                      </a:lnTo>
                      <a:lnTo>
                        <a:pt x="14" y="115"/>
                      </a:lnTo>
                      <a:lnTo>
                        <a:pt x="14" y="151"/>
                      </a:lnTo>
                      <a:lnTo>
                        <a:pt x="21" y="245"/>
                      </a:lnTo>
                      <a:lnTo>
                        <a:pt x="29" y="338"/>
                      </a:lnTo>
                      <a:lnTo>
                        <a:pt x="29" y="374"/>
                      </a:lnTo>
                      <a:lnTo>
                        <a:pt x="29" y="410"/>
                      </a:lnTo>
                      <a:lnTo>
                        <a:pt x="36" y="439"/>
                      </a:lnTo>
                      <a:lnTo>
                        <a:pt x="36" y="460"/>
                      </a:lnTo>
                      <a:lnTo>
                        <a:pt x="43" y="475"/>
                      </a:lnTo>
                      <a:lnTo>
                        <a:pt x="43" y="475"/>
                      </a:lnTo>
                    </a:path>
                  </a:pathLst>
                </a:custGeom>
                <a:noFill/>
                <a:ln w="11113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784" name="Freeform 24"/>
                <p:cNvSpPr>
                  <a:spLocks/>
                </p:cNvSpPr>
                <p:nvPr/>
              </p:nvSpPr>
              <p:spPr bwMode="auto">
                <a:xfrm>
                  <a:off x="3446" y="1922"/>
                  <a:ext cx="43" cy="654"/>
                </a:xfrm>
                <a:custGeom>
                  <a:avLst/>
                  <a:gdLst>
                    <a:gd name="T0" fmla="*/ 0 w 43"/>
                    <a:gd name="T1" fmla="*/ 654 h 654"/>
                    <a:gd name="T2" fmla="*/ 0 w 43"/>
                    <a:gd name="T3" fmla="*/ 647 h 654"/>
                    <a:gd name="T4" fmla="*/ 7 w 43"/>
                    <a:gd name="T5" fmla="*/ 625 h 654"/>
                    <a:gd name="T6" fmla="*/ 7 w 43"/>
                    <a:gd name="T7" fmla="*/ 604 h 654"/>
                    <a:gd name="T8" fmla="*/ 7 w 43"/>
                    <a:gd name="T9" fmla="*/ 568 h 654"/>
                    <a:gd name="T10" fmla="*/ 14 w 43"/>
                    <a:gd name="T11" fmla="*/ 532 h 654"/>
                    <a:gd name="T12" fmla="*/ 14 w 43"/>
                    <a:gd name="T13" fmla="*/ 489 h 654"/>
                    <a:gd name="T14" fmla="*/ 21 w 43"/>
                    <a:gd name="T15" fmla="*/ 395 h 654"/>
                    <a:gd name="T16" fmla="*/ 29 w 43"/>
                    <a:gd name="T17" fmla="*/ 294 h 654"/>
                    <a:gd name="T18" fmla="*/ 29 w 43"/>
                    <a:gd name="T19" fmla="*/ 187 h 654"/>
                    <a:gd name="T20" fmla="*/ 36 w 43"/>
                    <a:gd name="T21" fmla="*/ 86 h 654"/>
                    <a:gd name="T22" fmla="*/ 43 w 43"/>
                    <a:gd name="T23" fmla="*/ 0 h 6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43" h="654">
                      <a:moveTo>
                        <a:pt x="0" y="654"/>
                      </a:moveTo>
                      <a:lnTo>
                        <a:pt x="0" y="647"/>
                      </a:lnTo>
                      <a:lnTo>
                        <a:pt x="7" y="625"/>
                      </a:lnTo>
                      <a:lnTo>
                        <a:pt x="7" y="604"/>
                      </a:lnTo>
                      <a:lnTo>
                        <a:pt x="7" y="568"/>
                      </a:lnTo>
                      <a:lnTo>
                        <a:pt x="14" y="532"/>
                      </a:lnTo>
                      <a:lnTo>
                        <a:pt x="14" y="489"/>
                      </a:lnTo>
                      <a:lnTo>
                        <a:pt x="21" y="395"/>
                      </a:lnTo>
                      <a:lnTo>
                        <a:pt x="29" y="294"/>
                      </a:lnTo>
                      <a:lnTo>
                        <a:pt x="29" y="187"/>
                      </a:lnTo>
                      <a:lnTo>
                        <a:pt x="36" y="86"/>
                      </a:lnTo>
                      <a:lnTo>
                        <a:pt x="43" y="0"/>
                      </a:lnTo>
                    </a:path>
                  </a:pathLst>
                </a:custGeom>
                <a:noFill/>
                <a:ln w="11113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</p:grpSp>
          <p:grpSp>
            <p:nvGrpSpPr>
              <p:cNvPr id="117785" name="Group 25"/>
              <p:cNvGrpSpPr>
                <a:grpSpLocks/>
              </p:cNvGrpSpPr>
              <p:nvPr/>
            </p:nvGrpSpPr>
            <p:grpSpPr bwMode="auto">
              <a:xfrm rot="16200000">
                <a:off x="1991" y="2663"/>
                <a:ext cx="1296" cy="192"/>
                <a:chOff x="1872" y="1800"/>
                <a:chExt cx="1704" cy="720"/>
              </a:xfrm>
            </p:grpSpPr>
            <p:sp>
              <p:nvSpPr>
                <p:cNvPr id="117786" name="Freeform 26"/>
                <p:cNvSpPr>
                  <a:spLocks/>
                </p:cNvSpPr>
                <p:nvPr/>
              </p:nvSpPr>
              <p:spPr bwMode="auto">
                <a:xfrm>
                  <a:off x="1872" y="2400"/>
                  <a:ext cx="36" cy="78"/>
                </a:xfrm>
                <a:custGeom>
                  <a:avLst/>
                  <a:gdLst>
                    <a:gd name="T0" fmla="*/ 0 w 36"/>
                    <a:gd name="T1" fmla="*/ 78 h 78"/>
                    <a:gd name="T2" fmla="*/ 18 w 36"/>
                    <a:gd name="T3" fmla="*/ 48 h 78"/>
                    <a:gd name="T4" fmla="*/ 30 w 36"/>
                    <a:gd name="T5" fmla="*/ 30 h 78"/>
                    <a:gd name="T6" fmla="*/ 36 w 36"/>
                    <a:gd name="T7" fmla="*/ 0 h 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78">
                      <a:moveTo>
                        <a:pt x="0" y="78"/>
                      </a:moveTo>
                      <a:lnTo>
                        <a:pt x="18" y="48"/>
                      </a:lnTo>
                      <a:lnTo>
                        <a:pt x="30" y="30"/>
                      </a:lnTo>
                      <a:lnTo>
                        <a:pt x="36" y="0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787" name="Freeform 27"/>
                <p:cNvSpPr>
                  <a:spLocks/>
                </p:cNvSpPr>
                <p:nvPr/>
              </p:nvSpPr>
              <p:spPr bwMode="auto">
                <a:xfrm>
                  <a:off x="1908" y="2130"/>
                  <a:ext cx="30" cy="270"/>
                </a:xfrm>
                <a:custGeom>
                  <a:avLst/>
                  <a:gdLst>
                    <a:gd name="T0" fmla="*/ 0 w 30"/>
                    <a:gd name="T1" fmla="*/ 270 h 270"/>
                    <a:gd name="T2" fmla="*/ 6 w 30"/>
                    <a:gd name="T3" fmla="*/ 246 h 270"/>
                    <a:gd name="T4" fmla="*/ 6 w 30"/>
                    <a:gd name="T5" fmla="*/ 216 h 270"/>
                    <a:gd name="T6" fmla="*/ 12 w 30"/>
                    <a:gd name="T7" fmla="*/ 138 h 270"/>
                    <a:gd name="T8" fmla="*/ 24 w 30"/>
                    <a:gd name="T9" fmla="*/ 66 h 270"/>
                    <a:gd name="T10" fmla="*/ 24 w 30"/>
                    <a:gd name="T11" fmla="*/ 30 h 270"/>
                    <a:gd name="T12" fmla="*/ 30 w 30"/>
                    <a:gd name="T13" fmla="*/ 0 h 2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0" h="270">
                      <a:moveTo>
                        <a:pt x="0" y="270"/>
                      </a:moveTo>
                      <a:lnTo>
                        <a:pt x="6" y="246"/>
                      </a:lnTo>
                      <a:lnTo>
                        <a:pt x="6" y="216"/>
                      </a:lnTo>
                      <a:lnTo>
                        <a:pt x="12" y="138"/>
                      </a:lnTo>
                      <a:lnTo>
                        <a:pt x="24" y="66"/>
                      </a:lnTo>
                      <a:lnTo>
                        <a:pt x="24" y="30"/>
                      </a:lnTo>
                      <a:lnTo>
                        <a:pt x="30" y="0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788" name="Freeform 28"/>
                <p:cNvSpPr>
                  <a:spLocks/>
                </p:cNvSpPr>
                <p:nvPr/>
              </p:nvSpPr>
              <p:spPr bwMode="auto">
                <a:xfrm>
                  <a:off x="1938" y="1980"/>
                  <a:ext cx="36" cy="150"/>
                </a:xfrm>
                <a:custGeom>
                  <a:avLst/>
                  <a:gdLst>
                    <a:gd name="T0" fmla="*/ 0 w 36"/>
                    <a:gd name="T1" fmla="*/ 150 h 150"/>
                    <a:gd name="T2" fmla="*/ 6 w 36"/>
                    <a:gd name="T3" fmla="*/ 96 h 150"/>
                    <a:gd name="T4" fmla="*/ 18 w 36"/>
                    <a:gd name="T5" fmla="*/ 54 h 150"/>
                    <a:gd name="T6" fmla="*/ 24 w 36"/>
                    <a:gd name="T7" fmla="*/ 18 h 150"/>
                    <a:gd name="T8" fmla="*/ 30 w 36"/>
                    <a:gd name="T9" fmla="*/ 6 h 150"/>
                    <a:gd name="T10" fmla="*/ 36 w 36"/>
                    <a:gd name="T11" fmla="*/ 0 h 1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6" h="150">
                      <a:moveTo>
                        <a:pt x="0" y="150"/>
                      </a:moveTo>
                      <a:lnTo>
                        <a:pt x="6" y="96"/>
                      </a:lnTo>
                      <a:lnTo>
                        <a:pt x="18" y="54"/>
                      </a:lnTo>
                      <a:lnTo>
                        <a:pt x="24" y="18"/>
                      </a:lnTo>
                      <a:lnTo>
                        <a:pt x="30" y="6"/>
                      </a:lnTo>
                      <a:lnTo>
                        <a:pt x="36" y="0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789" name="Freeform 29"/>
                <p:cNvSpPr>
                  <a:spLocks/>
                </p:cNvSpPr>
                <p:nvPr/>
              </p:nvSpPr>
              <p:spPr bwMode="auto">
                <a:xfrm>
                  <a:off x="1974" y="1980"/>
                  <a:ext cx="36" cy="96"/>
                </a:xfrm>
                <a:custGeom>
                  <a:avLst/>
                  <a:gdLst>
                    <a:gd name="T0" fmla="*/ 0 w 36"/>
                    <a:gd name="T1" fmla="*/ 0 h 96"/>
                    <a:gd name="T2" fmla="*/ 6 w 36"/>
                    <a:gd name="T3" fmla="*/ 0 h 96"/>
                    <a:gd name="T4" fmla="*/ 6 w 36"/>
                    <a:gd name="T5" fmla="*/ 6 h 96"/>
                    <a:gd name="T6" fmla="*/ 18 w 36"/>
                    <a:gd name="T7" fmla="*/ 24 h 96"/>
                    <a:gd name="T8" fmla="*/ 30 w 36"/>
                    <a:gd name="T9" fmla="*/ 60 h 96"/>
                    <a:gd name="T10" fmla="*/ 36 w 36"/>
                    <a:gd name="T11" fmla="*/ 96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6" h="96">
                      <a:moveTo>
                        <a:pt x="0" y="0"/>
                      </a:moveTo>
                      <a:lnTo>
                        <a:pt x="6" y="0"/>
                      </a:lnTo>
                      <a:lnTo>
                        <a:pt x="6" y="6"/>
                      </a:lnTo>
                      <a:lnTo>
                        <a:pt x="18" y="24"/>
                      </a:lnTo>
                      <a:lnTo>
                        <a:pt x="30" y="60"/>
                      </a:lnTo>
                      <a:lnTo>
                        <a:pt x="36" y="96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790" name="Freeform 30"/>
                <p:cNvSpPr>
                  <a:spLocks/>
                </p:cNvSpPr>
                <p:nvPr/>
              </p:nvSpPr>
              <p:spPr bwMode="auto">
                <a:xfrm>
                  <a:off x="2010" y="2076"/>
                  <a:ext cx="36" cy="336"/>
                </a:xfrm>
                <a:custGeom>
                  <a:avLst/>
                  <a:gdLst>
                    <a:gd name="T0" fmla="*/ 0 w 36"/>
                    <a:gd name="T1" fmla="*/ 0 h 336"/>
                    <a:gd name="T2" fmla="*/ 0 w 36"/>
                    <a:gd name="T3" fmla="*/ 18 h 336"/>
                    <a:gd name="T4" fmla="*/ 6 w 36"/>
                    <a:gd name="T5" fmla="*/ 36 h 336"/>
                    <a:gd name="T6" fmla="*/ 6 w 36"/>
                    <a:gd name="T7" fmla="*/ 84 h 336"/>
                    <a:gd name="T8" fmla="*/ 12 w 36"/>
                    <a:gd name="T9" fmla="*/ 144 h 336"/>
                    <a:gd name="T10" fmla="*/ 18 w 36"/>
                    <a:gd name="T11" fmla="*/ 204 h 336"/>
                    <a:gd name="T12" fmla="*/ 24 w 36"/>
                    <a:gd name="T13" fmla="*/ 258 h 336"/>
                    <a:gd name="T14" fmla="*/ 24 w 36"/>
                    <a:gd name="T15" fmla="*/ 300 h 336"/>
                    <a:gd name="T16" fmla="*/ 30 w 36"/>
                    <a:gd name="T17" fmla="*/ 318 h 336"/>
                    <a:gd name="T18" fmla="*/ 30 w 36"/>
                    <a:gd name="T19" fmla="*/ 330 h 336"/>
                    <a:gd name="T20" fmla="*/ 36 w 36"/>
                    <a:gd name="T21" fmla="*/ 336 h 336"/>
                    <a:gd name="T22" fmla="*/ 36 w 36"/>
                    <a:gd name="T23" fmla="*/ 336 h 3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36" h="336">
                      <a:moveTo>
                        <a:pt x="0" y="0"/>
                      </a:moveTo>
                      <a:lnTo>
                        <a:pt x="0" y="18"/>
                      </a:lnTo>
                      <a:lnTo>
                        <a:pt x="6" y="36"/>
                      </a:lnTo>
                      <a:lnTo>
                        <a:pt x="6" y="84"/>
                      </a:lnTo>
                      <a:lnTo>
                        <a:pt x="12" y="144"/>
                      </a:lnTo>
                      <a:lnTo>
                        <a:pt x="18" y="204"/>
                      </a:lnTo>
                      <a:lnTo>
                        <a:pt x="24" y="258"/>
                      </a:lnTo>
                      <a:lnTo>
                        <a:pt x="24" y="300"/>
                      </a:lnTo>
                      <a:lnTo>
                        <a:pt x="30" y="318"/>
                      </a:lnTo>
                      <a:lnTo>
                        <a:pt x="30" y="330"/>
                      </a:lnTo>
                      <a:lnTo>
                        <a:pt x="36" y="336"/>
                      </a:lnTo>
                      <a:lnTo>
                        <a:pt x="36" y="336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791" name="Freeform 31"/>
                <p:cNvSpPr>
                  <a:spLocks/>
                </p:cNvSpPr>
                <p:nvPr/>
              </p:nvSpPr>
              <p:spPr bwMode="auto">
                <a:xfrm>
                  <a:off x="2046" y="1974"/>
                  <a:ext cx="36" cy="438"/>
                </a:xfrm>
                <a:custGeom>
                  <a:avLst/>
                  <a:gdLst>
                    <a:gd name="T0" fmla="*/ 0 w 36"/>
                    <a:gd name="T1" fmla="*/ 438 h 438"/>
                    <a:gd name="T2" fmla="*/ 0 w 36"/>
                    <a:gd name="T3" fmla="*/ 432 h 438"/>
                    <a:gd name="T4" fmla="*/ 6 w 36"/>
                    <a:gd name="T5" fmla="*/ 414 h 438"/>
                    <a:gd name="T6" fmla="*/ 6 w 36"/>
                    <a:gd name="T7" fmla="*/ 390 h 438"/>
                    <a:gd name="T8" fmla="*/ 12 w 36"/>
                    <a:gd name="T9" fmla="*/ 360 h 438"/>
                    <a:gd name="T10" fmla="*/ 12 w 36"/>
                    <a:gd name="T11" fmla="*/ 330 h 438"/>
                    <a:gd name="T12" fmla="*/ 12 w 36"/>
                    <a:gd name="T13" fmla="*/ 294 h 438"/>
                    <a:gd name="T14" fmla="*/ 18 w 36"/>
                    <a:gd name="T15" fmla="*/ 210 h 438"/>
                    <a:gd name="T16" fmla="*/ 24 w 36"/>
                    <a:gd name="T17" fmla="*/ 132 h 438"/>
                    <a:gd name="T18" fmla="*/ 24 w 36"/>
                    <a:gd name="T19" fmla="*/ 96 h 438"/>
                    <a:gd name="T20" fmla="*/ 30 w 36"/>
                    <a:gd name="T21" fmla="*/ 66 h 438"/>
                    <a:gd name="T22" fmla="*/ 30 w 36"/>
                    <a:gd name="T23" fmla="*/ 42 h 438"/>
                    <a:gd name="T24" fmla="*/ 30 w 36"/>
                    <a:gd name="T25" fmla="*/ 18 h 438"/>
                    <a:gd name="T26" fmla="*/ 36 w 36"/>
                    <a:gd name="T27" fmla="*/ 6 h 438"/>
                    <a:gd name="T28" fmla="*/ 36 w 36"/>
                    <a:gd name="T29" fmla="*/ 0 h 4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36" h="438">
                      <a:moveTo>
                        <a:pt x="0" y="438"/>
                      </a:moveTo>
                      <a:lnTo>
                        <a:pt x="0" y="432"/>
                      </a:lnTo>
                      <a:lnTo>
                        <a:pt x="6" y="414"/>
                      </a:lnTo>
                      <a:lnTo>
                        <a:pt x="6" y="390"/>
                      </a:lnTo>
                      <a:lnTo>
                        <a:pt x="12" y="360"/>
                      </a:lnTo>
                      <a:lnTo>
                        <a:pt x="12" y="330"/>
                      </a:lnTo>
                      <a:lnTo>
                        <a:pt x="12" y="294"/>
                      </a:lnTo>
                      <a:lnTo>
                        <a:pt x="18" y="210"/>
                      </a:lnTo>
                      <a:lnTo>
                        <a:pt x="24" y="132"/>
                      </a:lnTo>
                      <a:lnTo>
                        <a:pt x="24" y="96"/>
                      </a:lnTo>
                      <a:lnTo>
                        <a:pt x="30" y="66"/>
                      </a:lnTo>
                      <a:lnTo>
                        <a:pt x="30" y="42"/>
                      </a:lnTo>
                      <a:lnTo>
                        <a:pt x="30" y="18"/>
                      </a:lnTo>
                      <a:lnTo>
                        <a:pt x="36" y="6"/>
                      </a:lnTo>
                      <a:lnTo>
                        <a:pt x="36" y="0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792" name="Freeform 32"/>
                <p:cNvSpPr>
                  <a:spLocks/>
                </p:cNvSpPr>
                <p:nvPr/>
              </p:nvSpPr>
              <p:spPr bwMode="auto">
                <a:xfrm>
                  <a:off x="2082" y="1974"/>
                  <a:ext cx="30" cy="432"/>
                </a:xfrm>
                <a:custGeom>
                  <a:avLst/>
                  <a:gdLst>
                    <a:gd name="T0" fmla="*/ 0 w 30"/>
                    <a:gd name="T1" fmla="*/ 0 h 432"/>
                    <a:gd name="T2" fmla="*/ 0 w 30"/>
                    <a:gd name="T3" fmla="*/ 6 h 432"/>
                    <a:gd name="T4" fmla="*/ 6 w 30"/>
                    <a:gd name="T5" fmla="*/ 18 h 432"/>
                    <a:gd name="T6" fmla="*/ 6 w 30"/>
                    <a:gd name="T7" fmla="*/ 36 h 432"/>
                    <a:gd name="T8" fmla="*/ 6 w 30"/>
                    <a:gd name="T9" fmla="*/ 60 h 432"/>
                    <a:gd name="T10" fmla="*/ 12 w 30"/>
                    <a:gd name="T11" fmla="*/ 90 h 432"/>
                    <a:gd name="T12" fmla="*/ 12 w 30"/>
                    <a:gd name="T13" fmla="*/ 120 h 432"/>
                    <a:gd name="T14" fmla="*/ 12 w 30"/>
                    <a:gd name="T15" fmla="*/ 192 h 432"/>
                    <a:gd name="T16" fmla="*/ 18 w 30"/>
                    <a:gd name="T17" fmla="*/ 270 h 432"/>
                    <a:gd name="T18" fmla="*/ 24 w 30"/>
                    <a:gd name="T19" fmla="*/ 342 h 432"/>
                    <a:gd name="T20" fmla="*/ 24 w 30"/>
                    <a:gd name="T21" fmla="*/ 372 h 432"/>
                    <a:gd name="T22" fmla="*/ 24 w 30"/>
                    <a:gd name="T23" fmla="*/ 396 h 432"/>
                    <a:gd name="T24" fmla="*/ 30 w 30"/>
                    <a:gd name="T25" fmla="*/ 420 h 432"/>
                    <a:gd name="T26" fmla="*/ 30 w 30"/>
                    <a:gd name="T27" fmla="*/ 432 h 4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0" h="432">
                      <a:moveTo>
                        <a:pt x="0" y="0"/>
                      </a:moveTo>
                      <a:lnTo>
                        <a:pt x="0" y="6"/>
                      </a:lnTo>
                      <a:lnTo>
                        <a:pt x="6" y="18"/>
                      </a:lnTo>
                      <a:lnTo>
                        <a:pt x="6" y="36"/>
                      </a:lnTo>
                      <a:lnTo>
                        <a:pt x="6" y="60"/>
                      </a:lnTo>
                      <a:lnTo>
                        <a:pt x="12" y="90"/>
                      </a:lnTo>
                      <a:lnTo>
                        <a:pt x="12" y="120"/>
                      </a:lnTo>
                      <a:lnTo>
                        <a:pt x="12" y="192"/>
                      </a:lnTo>
                      <a:lnTo>
                        <a:pt x="18" y="270"/>
                      </a:lnTo>
                      <a:lnTo>
                        <a:pt x="24" y="342"/>
                      </a:lnTo>
                      <a:lnTo>
                        <a:pt x="24" y="372"/>
                      </a:lnTo>
                      <a:lnTo>
                        <a:pt x="24" y="396"/>
                      </a:lnTo>
                      <a:lnTo>
                        <a:pt x="30" y="420"/>
                      </a:lnTo>
                      <a:lnTo>
                        <a:pt x="30" y="432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793" name="Freeform 33"/>
                <p:cNvSpPr>
                  <a:spLocks/>
                </p:cNvSpPr>
                <p:nvPr/>
              </p:nvSpPr>
              <p:spPr bwMode="auto">
                <a:xfrm>
                  <a:off x="2112" y="2316"/>
                  <a:ext cx="36" cy="102"/>
                </a:xfrm>
                <a:custGeom>
                  <a:avLst/>
                  <a:gdLst>
                    <a:gd name="T0" fmla="*/ 0 w 36"/>
                    <a:gd name="T1" fmla="*/ 90 h 102"/>
                    <a:gd name="T2" fmla="*/ 6 w 36"/>
                    <a:gd name="T3" fmla="*/ 102 h 102"/>
                    <a:gd name="T4" fmla="*/ 6 w 36"/>
                    <a:gd name="T5" fmla="*/ 102 h 102"/>
                    <a:gd name="T6" fmla="*/ 12 w 36"/>
                    <a:gd name="T7" fmla="*/ 90 h 102"/>
                    <a:gd name="T8" fmla="*/ 18 w 36"/>
                    <a:gd name="T9" fmla="*/ 72 h 102"/>
                    <a:gd name="T10" fmla="*/ 30 w 36"/>
                    <a:gd name="T11" fmla="*/ 30 h 102"/>
                    <a:gd name="T12" fmla="*/ 30 w 36"/>
                    <a:gd name="T13" fmla="*/ 12 h 102"/>
                    <a:gd name="T14" fmla="*/ 36 w 36"/>
                    <a:gd name="T15" fmla="*/ 0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36" h="102">
                      <a:moveTo>
                        <a:pt x="0" y="90"/>
                      </a:moveTo>
                      <a:lnTo>
                        <a:pt x="6" y="102"/>
                      </a:lnTo>
                      <a:lnTo>
                        <a:pt x="6" y="102"/>
                      </a:lnTo>
                      <a:lnTo>
                        <a:pt x="12" y="90"/>
                      </a:lnTo>
                      <a:lnTo>
                        <a:pt x="18" y="72"/>
                      </a:lnTo>
                      <a:lnTo>
                        <a:pt x="30" y="30"/>
                      </a:lnTo>
                      <a:lnTo>
                        <a:pt x="30" y="12"/>
                      </a:lnTo>
                      <a:lnTo>
                        <a:pt x="36" y="0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794" name="Freeform 34"/>
                <p:cNvSpPr>
                  <a:spLocks/>
                </p:cNvSpPr>
                <p:nvPr/>
              </p:nvSpPr>
              <p:spPr bwMode="auto">
                <a:xfrm>
                  <a:off x="2148" y="2226"/>
                  <a:ext cx="36" cy="90"/>
                </a:xfrm>
                <a:custGeom>
                  <a:avLst/>
                  <a:gdLst>
                    <a:gd name="T0" fmla="*/ 0 w 36"/>
                    <a:gd name="T1" fmla="*/ 90 h 90"/>
                    <a:gd name="T2" fmla="*/ 6 w 36"/>
                    <a:gd name="T3" fmla="*/ 66 h 90"/>
                    <a:gd name="T4" fmla="*/ 18 w 36"/>
                    <a:gd name="T5" fmla="*/ 36 h 90"/>
                    <a:gd name="T6" fmla="*/ 24 w 36"/>
                    <a:gd name="T7" fmla="*/ 12 h 90"/>
                    <a:gd name="T8" fmla="*/ 30 w 36"/>
                    <a:gd name="T9" fmla="*/ 6 h 90"/>
                    <a:gd name="T10" fmla="*/ 36 w 36"/>
                    <a:gd name="T11" fmla="*/ 0 h 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6" h="90">
                      <a:moveTo>
                        <a:pt x="0" y="90"/>
                      </a:moveTo>
                      <a:lnTo>
                        <a:pt x="6" y="66"/>
                      </a:lnTo>
                      <a:lnTo>
                        <a:pt x="18" y="36"/>
                      </a:lnTo>
                      <a:lnTo>
                        <a:pt x="24" y="12"/>
                      </a:lnTo>
                      <a:lnTo>
                        <a:pt x="30" y="6"/>
                      </a:lnTo>
                      <a:lnTo>
                        <a:pt x="36" y="0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795" name="Freeform 35"/>
                <p:cNvSpPr>
                  <a:spLocks/>
                </p:cNvSpPr>
                <p:nvPr/>
              </p:nvSpPr>
              <p:spPr bwMode="auto">
                <a:xfrm>
                  <a:off x="2184" y="2226"/>
                  <a:ext cx="36" cy="72"/>
                </a:xfrm>
                <a:custGeom>
                  <a:avLst/>
                  <a:gdLst>
                    <a:gd name="T0" fmla="*/ 0 w 36"/>
                    <a:gd name="T1" fmla="*/ 0 h 72"/>
                    <a:gd name="T2" fmla="*/ 6 w 36"/>
                    <a:gd name="T3" fmla="*/ 6 h 72"/>
                    <a:gd name="T4" fmla="*/ 6 w 36"/>
                    <a:gd name="T5" fmla="*/ 12 h 72"/>
                    <a:gd name="T6" fmla="*/ 18 w 36"/>
                    <a:gd name="T7" fmla="*/ 48 h 72"/>
                    <a:gd name="T8" fmla="*/ 24 w 36"/>
                    <a:gd name="T9" fmla="*/ 60 h 72"/>
                    <a:gd name="T10" fmla="*/ 30 w 36"/>
                    <a:gd name="T11" fmla="*/ 72 h 72"/>
                    <a:gd name="T12" fmla="*/ 30 w 36"/>
                    <a:gd name="T13" fmla="*/ 72 h 72"/>
                    <a:gd name="T14" fmla="*/ 36 w 36"/>
                    <a:gd name="T15" fmla="*/ 66 h 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36" h="72">
                      <a:moveTo>
                        <a:pt x="0" y="0"/>
                      </a:moveTo>
                      <a:lnTo>
                        <a:pt x="6" y="6"/>
                      </a:lnTo>
                      <a:lnTo>
                        <a:pt x="6" y="12"/>
                      </a:lnTo>
                      <a:lnTo>
                        <a:pt x="18" y="48"/>
                      </a:lnTo>
                      <a:lnTo>
                        <a:pt x="24" y="60"/>
                      </a:lnTo>
                      <a:lnTo>
                        <a:pt x="30" y="72"/>
                      </a:lnTo>
                      <a:lnTo>
                        <a:pt x="30" y="72"/>
                      </a:lnTo>
                      <a:lnTo>
                        <a:pt x="36" y="66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796" name="Freeform 36"/>
                <p:cNvSpPr>
                  <a:spLocks/>
                </p:cNvSpPr>
                <p:nvPr/>
              </p:nvSpPr>
              <p:spPr bwMode="auto">
                <a:xfrm>
                  <a:off x="2220" y="1872"/>
                  <a:ext cx="36" cy="420"/>
                </a:xfrm>
                <a:custGeom>
                  <a:avLst/>
                  <a:gdLst>
                    <a:gd name="T0" fmla="*/ 0 w 36"/>
                    <a:gd name="T1" fmla="*/ 420 h 420"/>
                    <a:gd name="T2" fmla="*/ 0 w 36"/>
                    <a:gd name="T3" fmla="*/ 408 h 420"/>
                    <a:gd name="T4" fmla="*/ 6 w 36"/>
                    <a:gd name="T5" fmla="*/ 390 h 420"/>
                    <a:gd name="T6" fmla="*/ 12 w 36"/>
                    <a:gd name="T7" fmla="*/ 342 h 420"/>
                    <a:gd name="T8" fmla="*/ 12 w 36"/>
                    <a:gd name="T9" fmla="*/ 282 h 420"/>
                    <a:gd name="T10" fmla="*/ 18 w 36"/>
                    <a:gd name="T11" fmla="*/ 216 h 420"/>
                    <a:gd name="T12" fmla="*/ 24 w 36"/>
                    <a:gd name="T13" fmla="*/ 150 h 420"/>
                    <a:gd name="T14" fmla="*/ 30 w 36"/>
                    <a:gd name="T15" fmla="*/ 90 h 420"/>
                    <a:gd name="T16" fmla="*/ 30 w 36"/>
                    <a:gd name="T17" fmla="*/ 36 h 420"/>
                    <a:gd name="T18" fmla="*/ 36 w 36"/>
                    <a:gd name="T19" fmla="*/ 18 h 420"/>
                    <a:gd name="T20" fmla="*/ 36 w 36"/>
                    <a:gd name="T21" fmla="*/ 0 h 4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36" h="420">
                      <a:moveTo>
                        <a:pt x="0" y="420"/>
                      </a:moveTo>
                      <a:lnTo>
                        <a:pt x="0" y="408"/>
                      </a:lnTo>
                      <a:lnTo>
                        <a:pt x="6" y="390"/>
                      </a:lnTo>
                      <a:lnTo>
                        <a:pt x="12" y="342"/>
                      </a:lnTo>
                      <a:lnTo>
                        <a:pt x="12" y="282"/>
                      </a:lnTo>
                      <a:lnTo>
                        <a:pt x="18" y="216"/>
                      </a:lnTo>
                      <a:lnTo>
                        <a:pt x="24" y="150"/>
                      </a:lnTo>
                      <a:lnTo>
                        <a:pt x="30" y="90"/>
                      </a:lnTo>
                      <a:lnTo>
                        <a:pt x="30" y="36"/>
                      </a:lnTo>
                      <a:lnTo>
                        <a:pt x="36" y="18"/>
                      </a:lnTo>
                      <a:lnTo>
                        <a:pt x="36" y="0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797" name="Freeform 37"/>
                <p:cNvSpPr>
                  <a:spLocks/>
                </p:cNvSpPr>
                <p:nvPr/>
              </p:nvSpPr>
              <p:spPr bwMode="auto">
                <a:xfrm>
                  <a:off x="2256" y="1800"/>
                  <a:ext cx="30" cy="72"/>
                </a:xfrm>
                <a:custGeom>
                  <a:avLst/>
                  <a:gdLst>
                    <a:gd name="T0" fmla="*/ 0 w 30"/>
                    <a:gd name="T1" fmla="*/ 72 h 72"/>
                    <a:gd name="T2" fmla="*/ 6 w 30"/>
                    <a:gd name="T3" fmla="*/ 42 h 72"/>
                    <a:gd name="T4" fmla="*/ 12 w 30"/>
                    <a:gd name="T5" fmla="*/ 18 h 72"/>
                    <a:gd name="T6" fmla="*/ 24 w 30"/>
                    <a:gd name="T7" fmla="*/ 6 h 72"/>
                    <a:gd name="T8" fmla="*/ 30 w 30"/>
                    <a:gd name="T9" fmla="*/ 0 h 72"/>
                    <a:gd name="T10" fmla="*/ 30 w 30"/>
                    <a:gd name="T11" fmla="*/ 6 h 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0" h="72">
                      <a:moveTo>
                        <a:pt x="0" y="72"/>
                      </a:moveTo>
                      <a:lnTo>
                        <a:pt x="6" y="42"/>
                      </a:lnTo>
                      <a:lnTo>
                        <a:pt x="12" y="18"/>
                      </a:lnTo>
                      <a:lnTo>
                        <a:pt x="24" y="6"/>
                      </a:lnTo>
                      <a:lnTo>
                        <a:pt x="30" y="0"/>
                      </a:lnTo>
                      <a:lnTo>
                        <a:pt x="30" y="6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798" name="Freeform 38"/>
                <p:cNvSpPr>
                  <a:spLocks/>
                </p:cNvSpPr>
                <p:nvPr/>
              </p:nvSpPr>
              <p:spPr bwMode="auto">
                <a:xfrm>
                  <a:off x="2286" y="1806"/>
                  <a:ext cx="36" cy="300"/>
                </a:xfrm>
                <a:custGeom>
                  <a:avLst/>
                  <a:gdLst>
                    <a:gd name="T0" fmla="*/ 0 w 36"/>
                    <a:gd name="T1" fmla="*/ 0 h 300"/>
                    <a:gd name="T2" fmla="*/ 6 w 36"/>
                    <a:gd name="T3" fmla="*/ 24 h 300"/>
                    <a:gd name="T4" fmla="*/ 6 w 36"/>
                    <a:gd name="T5" fmla="*/ 54 h 300"/>
                    <a:gd name="T6" fmla="*/ 12 w 36"/>
                    <a:gd name="T7" fmla="*/ 96 h 300"/>
                    <a:gd name="T8" fmla="*/ 18 w 36"/>
                    <a:gd name="T9" fmla="*/ 144 h 300"/>
                    <a:gd name="T10" fmla="*/ 24 w 36"/>
                    <a:gd name="T11" fmla="*/ 192 h 300"/>
                    <a:gd name="T12" fmla="*/ 24 w 36"/>
                    <a:gd name="T13" fmla="*/ 240 h 300"/>
                    <a:gd name="T14" fmla="*/ 30 w 36"/>
                    <a:gd name="T15" fmla="*/ 276 h 300"/>
                    <a:gd name="T16" fmla="*/ 36 w 36"/>
                    <a:gd name="T17" fmla="*/ 300 h 3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6" h="300">
                      <a:moveTo>
                        <a:pt x="0" y="0"/>
                      </a:moveTo>
                      <a:lnTo>
                        <a:pt x="6" y="24"/>
                      </a:lnTo>
                      <a:lnTo>
                        <a:pt x="6" y="54"/>
                      </a:lnTo>
                      <a:lnTo>
                        <a:pt x="12" y="96"/>
                      </a:lnTo>
                      <a:lnTo>
                        <a:pt x="18" y="144"/>
                      </a:lnTo>
                      <a:lnTo>
                        <a:pt x="24" y="192"/>
                      </a:lnTo>
                      <a:lnTo>
                        <a:pt x="24" y="240"/>
                      </a:lnTo>
                      <a:lnTo>
                        <a:pt x="30" y="276"/>
                      </a:lnTo>
                      <a:lnTo>
                        <a:pt x="36" y="300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799" name="Freeform 39"/>
                <p:cNvSpPr>
                  <a:spLocks/>
                </p:cNvSpPr>
                <p:nvPr/>
              </p:nvSpPr>
              <p:spPr bwMode="auto">
                <a:xfrm>
                  <a:off x="2322" y="2100"/>
                  <a:ext cx="36" cy="12"/>
                </a:xfrm>
                <a:custGeom>
                  <a:avLst/>
                  <a:gdLst>
                    <a:gd name="T0" fmla="*/ 0 w 36"/>
                    <a:gd name="T1" fmla="*/ 6 h 12"/>
                    <a:gd name="T2" fmla="*/ 6 w 36"/>
                    <a:gd name="T3" fmla="*/ 12 h 12"/>
                    <a:gd name="T4" fmla="*/ 18 w 36"/>
                    <a:gd name="T5" fmla="*/ 6 h 12"/>
                    <a:gd name="T6" fmla="*/ 30 w 36"/>
                    <a:gd name="T7" fmla="*/ 0 h 12"/>
                    <a:gd name="T8" fmla="*/ 36 w 36"/>
                    <a:gd name="T9" fmla="*/ 6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2">
                      <a:moveTo>
                        <a:pt x="0" y="6"/>
                      </a:moveTo>
                      <a:lnTo>
                        <a:pt x="6" y="12"/>
                      </a:lnTo>
                      <a:lnTo>
                        <a:pt x="18" y="6"/>
                      </a:lnTo>
                      <a:lnTo>
                        <a:pt x="30" y="0"/>
                      </a:lnTo>
                      <a:lnTo>
                        <a:pt x="36" y="6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800" name="Freeform 40"/>
                <p:cNvSpPr>
                  <a:spLocks/>
                </p:cNvSpPr>
                <p:nvPr/>
              </p:nvSpPr>
              <p:spPr bwMode="auto">
                <a:xfrm>
                  <a:off x="2358" y="2106"/>
                  <a:ext cx="36" cy="228"/>
                </a:xfrm>
                <a:custGeom>
                  <a:avLst/>
                  <a:gdLst>
                    <a:gd name="T0" fmla="*/ 0 w 36"/>
                    <a:gd name="T1" fmla="*/ 0 h 228"/>
                    <a:gd name="T2" fmla="*/ 6 w 36"/>
                    <a:gd name="T3" fmla="*/ 18 h 228"/>
                    <a:gd name="T4" fmla="*/ 6 w 36"/>
                    <a:gd name="T5" fmla="*/ 48 h 228"/>
                    <a:gd name="T6" fmla="*/ 12 w 36"/>
                    <a:gd name="T7" fmla="*/ 78 h 228"/>
                    <a:gd name="T8" fmla="*/ 18 w 36"/>
                    <a:gd name="T9" fmla="*/ 114 h 228"/>
                    <a:gd name="T10" fmla="*/ 24 w 36"/>
                    <a:gd name="T11" fmla="*/ 150 h 228"/>
                    <a:gd name="T12" fmla="*/ 24 w 36"/>
                    <a:gd name="T13" fmla="*/ 180 h 228"/>
                    <a:gd name="T14" fmla="*/ 30 w 36"/>
                    <a:gd name="T15" fmla="*/ 210 h 228"/>
                    <a:gd name="T16" fmla="*/ 36 w 36"/>
                    <a:gd name="T17" fmla="*/ 228 h 2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6" h="228">
                      <a:moveTo>
                        <a:pt x="0" y="0"/>
                      </a:moveTo>
                      <a:lnTo>
                        <a:pt x="6" y="18"/>
                      </a:lnTo>
                      <a:lnTo>
                        <a:pt x="6" y="48"/>
                      </a:lnTo>
                      <a:lnTo>
                        <a:pt x="12" y="78"/>
                      </a:lnTo>
                      <a:lnTo>
                        <a:pt x="18" y="114"/>
                      </a:lnTo>
                      <a:lnTo>
                        <a:pt x="24" y="150"/>
                      </a:lnTo>
                      <a:lnTo>
                        <a:pt x="24" y="180"/>
                      </a:lnTo>
                      <a:lnTo>
                        <a:pt x="30" y="210"/>
                      </a:lnTo>
                      <a:lnTo>
                        <a:pt x="36" y="228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801" name="Freeform 41"/>
                <p:cNvSpPr>
                  <a:spLocks/>
                </p:cNvSpPr>
                <p:nvPr/>
              </p:nvSpPr>
              <p:spPr bwMode="auto">
                <a:xfrm>
                  <a:off x="2394" y="2334"/>
                  <a:ext cx="36" cy="36"/>
                </a:xfrm>
                <a:custGeom>
                  <a:avLst/>
                  <a:gdLst>
                    <a:gd name="T0" fmla="*/ 0 w 36"/>
                    <a:gd name="T1" fmla="*/ 0 h 36"/>
                    <a:gd name="T2" fmla="*/ 6 w 36"/>
                    <a:gd name="T3" fmla="*/ 12 h 36"/>
                    <a:gd name="T4" fmla="*/ 18 w 36"/>
                    <a:gd name="T5" fmla="*/ 30 h 36"/>
                    <a:gd name="T6" fmla="*/ 30 w 36"/>
                    <a:gd name="T7" fmla="*/ 36 h 36"/>
                    <a:gd name="T8" fmla="*/ 36 w 36"/>
                    <a:gd name="T9" fmla="*/ 36 h 36"/>
                    <a:gd name="T10" fmla="*/ 36 w 36"/>
                    <a:gd name="T11" fmla="*/ 30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6" h="36">
                      <a:moveTo>
                        <a:pt x="0" y="0"/>
                      </a:moveTo>
                      <a:lnTo>
                        <a:pt x="6" y="12"/>
                      </a:lnTo>
                      <a:lnTo>
                        <a:pt x="18" y="30"/>
                      </a:lnTo>
                      <a:lnTo>
                        <a:pt x="30" y="36"/>
                      </a:lnTo>
                      <a:lnTo>
                        <a:pt x="36" y="36"/>
                      </a:lnTo>
                      <a:lnTo>
                        <a:pt x="36" y="30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802" name="Freeform 42"/>
                <p:cNvSpPr>
                  <a:spLocks/>
                </p:cNvSpPr>
                <p:nvPr/>
              </p:nvSpPr>
              <p:spPr bwMode="auto">
                <a:xfrm>
                  <a:off x="2430" y="1920"/>
                  <a:ext cx="30" cy="444"/>
                </a:xfrm>
                <a:custGeom>
                  <a:avLst/>
                  <a:gdLst>
                    <a:gd name="T0" fmla="*/ 0 w 30"/>
                    <a:gd name="T1" fmla="*/ 444 h 444"/>
                    <a:gd name="T2" fmla="*/ 0 w 30"/>
                    <a:gd name="T3" fmla="*/ 426 h 444"/>
                    <a:gd name="T4" fmla="*/ 6 w 30"/>
                    <a:gd name="T5" fmla="*/ 408 h 444"/>
                    <a:gd name="T6" fmla="*/ 6 w 30"/>
                    <a:gd name="T7" fmla="*/ 378 h 444"/>
                    <a:gd name="T8" fmla="*/ 6 w 30"/>
                    <a:gd name="T9" fmla="*/ 348 h 444"/>
                    <a:gd name="T10" fmla="*/ 12 w 30"/>
                    <a:gd name="T11" fmla="*/ 282 h 444"/>
                    <a:gd name="T12" fmla="*/ 12 w 30"/>
                    <a:gd name="T13" fmla="*/ 210 h 444"/>
                    <a:gd name="T14" fmla="*/ 18 w 30"/>
                    <a:gd name="T15" fmla="*/ 138 h 444"/>
                    <a:gd name="T16" fmla="*/ 24 w 30"/>
                    <a:gd name="T17" fmla="*/ 72 h 444"/>
                    <a:gd name="T18" fmla="*/ 24 w 30"/>
                    <a:gd name="T19" fmla="*/ 48 h 444"/>
                    <a:gd name="T20" fmla="*/ 24 w 30"/>
                    <a:gd name="T21" fmla="*/ 24 h 444"/>
                    <a:gd name="T22" fmla="*/ 30 w 30"/>
                    <a:gd name="T23" fmla="*/ 12 h 444"/>
                    <a:gd name="T24" fmla="*/ 30 w 30"/>
                    <a:gd name="T25" fmla="*/ 0 h 4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0" h="444">
                      <a:moveTo>
                        <a:pt x="0" y="444"/>
                      </a:moveTo>
                      <a:lnTo>
                        <a:pt x="0" y="426"/>
                      </a:lnTo>
                      <a:lnTo>
                        <a:pt x="6" y="408"/>
                      </a:lnTo>
                      <a:lnTo>
                        <a:pt x="6" y="378"/>
                      </a:lnTo>
                      <a:lnTo>
                        <a:pt x="6" y="348"/>
                      </a:lnTo>
                      <a:lnTo>
                        <a:pt x="12" y="282"/>
                      </a:lnTo>
                      <a:lnTo>
                        <a:pt x="12" y="210"/>
                      </a:lnTo>
                      <a:lnTo>
                        <a:pt x="18" y="138"/>
                      </a:lnTo>
                      <a:lnTo>
                        <a:pt x="24" y="72"/>
                      </a:lnTo>
                      <a:lnTo>
                        <a:pt x="24" y="48"/>
                      </a:lnTo>
                      <a:lnTo>
                        <a:pt x="24" y="24"/>
                      </a:lnTo>
                      <a:lnTo>
                        <a:pt x="30" y="12"/>
                      </a:lnTo>
                      <a:lnTo>
                        <a:pt x="30" y="0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803" name="Freeform 43"/>
                <p:cNvSpPr>
                  <a:spLocks/>
                </p:cNvSpPr>
                <p:nvPr/>
              </p:nvSpPr>
              <p:spPr bwMode="auto">
                <a:xfrm>
                  <a:off x="2460" y="1920"/>
                  <a:ext cx="36" cy="264"/>
                </a:xfrm>
                <a:custGeom>
                  <a:avLst/>
                  <a:gdLst>
                    <a:gd name="T0" fmla="*/ 0 w 36"/>
                    <a:gd name="T1" fmla="*/ 0 h 264"/>
                    <a:gd name="T2" fmla="*/ 0 w 36"/>
                    <a:gd name="T3" fmla="*/ 0 h 264"/>
                    <a:gd name="T4" fmla="*/ 6 w 36"/>
                    <a:gd name="T5" fmla="*/ 0 h 264"/>
                    <a:gd name="T6" fmla="*/ 6 w 36"/>
                    <a:gd name="T7" fmla="*/ 12 h 264"/>
                    <a:gd name="T8" fmla="*/ 6 w 36"/>
                    <a:gd name="T9" fmla="*/ 30 h 264"/>
                    <a:gd name="T10" fmla="*/ 12 w 36"/>
                    <a:gd name="T11" fmla="*/ 72 h 264"/>
                    <a:gd name="T12" fmla="*/ 18 w 36"/>
                    <a:gd name="T13" fmla="*/ 120 h 264"/>
                    <a:gd name="T14" fmla="*/ 24 w 36"/>
                    <a:gd name="T15" fmla="*/ 168 h 264"/>
                    <a:gd name="T16" fmla="*/ 24 w 36"/>
                    <a:gd name="T17" fmla="*/ 216 h 264"/>
                    <a:gd name="T18" fmla="*/ 30 w 36"/>
                    <a:gd name="T19" fmla="*/ 234 h 264"/>
                    <a:gd name="T20" fmla="*/ 30 w 36"/>
                    <a:gd name="T21" fmla="*/ 252 h 264"/>
                    <a:gd name="T22" fmla="*/ 36 w 36"/>
                    <a:gd name="T23" fmla="*/ 258 h 264"/>
                    <a:gd name="T24" fmla="*/ 36 w 36"/>
                    <a:gd name="T25" fmla="*/ 264 h 2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6" h="264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6" y="0"/>
                      </a:lnTo>
                      <a:lnTo>
                        <a:pt x="6" y="12"/>
                      </a:lnTo>
                      <a:lnTo>
                        <a:pt x="6" y="30"/>
                      </a:lnTo>
                      <a:lnTo>
                        <a:pt x="12" y="72"/>
                      </a:lnTo>
                      <a:lnTo>
                        <a:pt x="18" y="120"/>
                      </a:lnTo>
                      <a:lnTo>
                        <a:pt x="24" y="168"/>
                      </a:lnTo>
                      <a:lnTo>
                        <a:pt x="24" y="216"/>
                      </a:lnTo>
                      <a:lnTo>
                        <a:pt x="30" y="234"/>
                      </a:lnTo>
                      <a:lnTo>
                        <a:pt x="30" y="252"/>
                      </a:lnTo>
                      <a:lnTo>
                        <a:pt x="36" y="258"/>
                      </a:lnTo>
                      <a:lnTo>
                        <a:pt x="36" y="264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804" name="Freeform 44"/>
                <p:cNvSpPr>
                  <a:spLocks/>
                </p:cNvSpPr>
                <p:nvPr/>
              </p:nvSpPr>
              <p:spPr bwMode="auto">
                <a:xfrm>
                  <a:off x="2496" y="1950"/>
                  <a:ext cx="36" cy="234"/>
                </a:xfrm>
                <a:custGeom>
                  <a:avLst/>
                  <a:gdLst>
                    <a:gd name="T0" fmla="*/ 0 w 36"/>
                    <a:gd name="T1" fmla="*/ 234 h 234"/>
                    <a:gd name="T2" fmla="*/ 0 w 36"/>
                    <a:gd name="T3" fmla="*/ 234 h 234"/>
                    <a:gd name="T4" fmla="*/ 6 w 36"/>
                    <a:gd name="T5" fmla="*/ 228 h 234"/>
                    <a:gd name="T6" fmla="*/ 6 w 36"/>
                    <a:gd name="T7" fmla="*/ 204 h 234"/>
                    <a:gd name="T8" fmla="*/ 12 w 36"/>
                    <a:gd name="T9" fmla="*/ 168 h 234"/>
                    <a:gd name="T10" fmla="*/ 18 w 36"/>
                    <a:gd name="T11" fmla="*/ 132 h 234"/>
                    <a:gd name="T12" fmla="*/ 24 w 36"/>
                    <a:gd name="T13" fmla="*/ 90 h 234"/>
                    <a:gd name="T14" fmla="*/ 24 w 36"/>
                    <a:gd name="T15" fmla="*/ 48 h 234"/>
                    <a:gd name="T16" fmla="*/ 30 w 36"/>
                    <a:gd name="T17" fmla="*/ 18 h 234"/>
                    <a:gd name="T18" fmla="*/ 36 w 36"/>
                    <a:gd name="T19" fmla="*/ 0 h 2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6" h="234">
                      <a:moveTo>
                        <a:pt x="0" y="234"/>
                      </a:moveTo>
                      <a:lnTo>
                        <a:pt x="0" y="234"/>
                      </a:lnTo>
                      <a:lnTo>
                        <a:pt x="6" y="228"/>
                      </a:lnTo>
                      <a:lnTo>
                        <a:pt x="6" y="204"/>
                      </a:lnTo>
                      <a:lnTo>
                        <a:pt x="12" y="168"/>
                      </a:lnTo>
                      <a:lnTo>
                        <a:pt x="18" y="132"/>
                      </a:lnTo>
                      <a:lnTo>
                        <a:pt x="24" y="90"/>
                      </a:lnTo>
                      <a:lnTo>
                        <a:pt x="24" y="48"/>
                      </a:lnTo>
                      <a:lnTo>
                        <a:pt x="30" y="18"/>
                      </a:lnTo>
                      <a:lnTo>
                        <a:pt x="36" y="0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805" name="Freeform 45"/>
                <p:cNvSpPr>
                  <a:spLocks/>
                </p:cNvSpPr>
                <p:nvPr/>
              </p:nvSpPr>
              <p:spPr bwMode="auto">
                <a:xfrm>
                  <a:off x="2532" y="1950"/>
                  <a:ext cx="36" cy="66"/>
                </a:xfrm>
                <a:custGeom>
                  <a:avLst/>
                  <a:gdLst>
                    <a:gd name="T0" fmla="*/ 0 w 36"/>
                    <a:gd name="T1" fmla="*/ 0 h 66"/>
                    <a:gd name="T2" fmla="*/ 0 w 36"/>
                    <a:gd name="T3" fmla="*/ 0 h 66"/>
                    <a:gd name="T4" fmla="*/ 6 w 36"/>
                    <a:gd name="T5" fmla="*/ 0 h 66"/>
                    <a:gd name="T6" fmla="*/ 18 w 36"/>
                    <a:gd name="T7" fmla="*/ 12 h 66"/>
                    <a:gd name="T8" fmla="*/ 30 w 36"/>
                    <a:gd name="T9" fmla="*/ 36 h 66"/>
                    <a:gd name="T10" fmla="*/ 36 w 36"/>
                    <a:gd name="T11" fmla="*/ 66 h 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6" h="66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6" y="0"/>
                      </a:lnTo>
                      <a:lnTo>
                        <a:pt x="18" y="12"/>
                      </a:lnTo>
                      <a:lnTo>
                        <a:pt x="30" y="36"/>
                      </a:lnTo>
                      <a:lnTo>
                        <a:pt x="36" y="66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806" name="Freeform 46"/>
                <p:cNvSpPr>
                  <a:spLocks/>
                </p:cNvSpPr>
                <p:nvPr/>
              </p:nvSpPr>
              <p:spPr bwMode="auto">
                <a:xfrm>
                  <a:off x="2568" y="2016"/>
                  <a:ext cx="36" cy="480"/>
                </a:xfrm>
                <a:custGeom>
                  <a:avLst/>
                  <a:gdLst>
                    <a:gd name="T0" fmla="*/ 0 w 36"/>
                    <a:gd name="T1" fmla="*/ 0 h 480"/>
                    <a:gd name="T2" fmla="*/ 0 w 36"/>
                    <a:gd name="T3" fmla="*/ 18 h 480"/>
                    <a:gd name="T4" fmla="*/ 6 w 36"/>
                    <a:gd name="T5" fmla="*/ 48 h 480"/>
                    <a:gd name="T6" fmla="*/ 6 w 36"/>
                    <a:gd name="T7" fmla="*/ 78 h 480"/>
                    <a:gd name="T8" fmla="*/ 12 w 36"/>
                    <a:gd name="T9" fmla="*/ 114 h 480"/>
                    <a:gd name="T10" fmla="*/ 12 w 36"/>
                    <a:gd name="T11" fmla="*/ 192 h 480"/>
                    <a:gd name="T12" fmla="*/ 18 w 36"/>
                    <a:gd name="T13" fmla="*/ 276 h 480"/>
                    <a:gd name="T14" fmla="*/ 24 w 36"/>
                    <a:gd name="T15" fmla="*/ 354 h 480"/>
                    <a:gd name="T16" fmla="*/ 24 w 36"/>
                    <a:gd name="T17" fmla="*/ 390 h 480"/>
                    <a:gd name="T18" fmla="*/ 30 w 36"/>
                    <a:gd name="T19" fmla="*/ 420 h 480"/>
                    <a:gd name="T20" fmla="*/ 30 w 36"/>
                    <a:gd name="T21" fmla="*/ 444 h 480"/>
                    <a:gd name="T22" fmla="*/ 30 w 36"/>
                    <a:gd name="T23" fmla="*/ 462 h 480"/>
                    <a:gd name="T24" fmla="*/ 36 w 36"/>
                    <a:gd name="T25" fmla="*/ 474 h 480"/>
                    <a:gd name="T26" fmla="*/ 36 w 36"/>
                    <a:gd name="T27" fmla="*/ 480 h 4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6" h="480">
                      <a:moveTo>
                        <a:pt x="0" y="0"/>
                      </a:moveTo>
                      <a:lnTo>
                        <a:pt x="0" y="18"/>
                      </a:lnTo>
                      <a:lnTo>
                        <a:pt x="6" y="48"/>
                      </a:lnTo>
                      <a:lnTo>
                        <a:pt x="6" y="78"/>
                      </a:lnTo>
                      <a:lnTo>
                        <a:pt x="12" y="114"/>
                      </a:lnTo>
                      <a:lnTo>
                        <a:pt x="12" y="192"/>
                      </a:lnTo>
                      <a:lnTo>
                        <a:pt x="18" y="276"/>
                      </a:lnTo>
                      <a:lnTo>
                        <a:pt x="24" y="354"/>
                      </a:lnTo>
                      <a:lnTo>
                        <a:pt x="24" y="390"/>
                      </a:lnTo>
                      <a:lnTo>
                        <a:pt x="30" y="420"/>
                      </a:lnTo>
                      <a:lnTo>
                        <a:pt x="30" y="444"/>
                      </a:lnTo>
                      <a:lnTo>
                        <a:pt x="30" y="462"/>
                      </a:lnTo>
                      <a:lnTo>
                        <a:pt x="36" y="474"/>
                      </a:lnTo>
                      <a:lnTo>
                        <a:pt x="36" y="480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807" name="Freeform 47"/>
                <p:cNvSpPr>
                  <a:spLocks/>
                </p:cNvSpPr>
                <p:nvPr/>
              </p:nvSpPr>
              <p:spPr bwMode="auto">
                <a:xfrm>
                  <a:off x="2604" y="1992"/>
                  <a:ext cx="30" cy="504"/>
                </a:xfrm>
                <a:custGeom>
                  <a:avLst/>
                  <a:gdLst>
                    <a:gd name="T0" fmla="*/ 0 w 30"/>
                    <a:gd name="T1" fmla="*/ 504 h 504"/>
                    <a:gd name="T2" fmla="*/ 0 w 30"/>
                    <a:gd name="T3" fmla="*/ 498 h 504"/>
                    <a:gd name="T4" fmla="*/ 6 w 30"/>
                    <a:gd name="T5" fmla="*/ 486 h 504"/>
                    <a:gd name="T6" fmla="*/ 6 w 30"/>
                    <a:gd name="T7" fmla="*/ 462 h 504"/>
                    <a:gd name="T8" fmla="*/ 6 w 30"/>
                    <a:gd name="T9" fmla="*/ 432 h 504"/>
                    <a:gd name="T10" fmla="*/ 12 w 30"/>
                    <a:gd name="T11" fmla="*/ 396 h 504"/>
                    <a:gd name="T12" fmla="*/ 12 w 30"/>
                    <a:gd name="T13" fmla="*/ 354 h 504"/>
                    <a:gd name="T14" fmla="*/ 12 w 30"/>
                    <a:gd name="T15" fmla="*/ 270 h 504"/>
                    <a:gd name="T16" fmla="*/ 18 w 30"/>
                    <a:gd name="T17" fmla="*/ 180 h 504"/>
                    <a:gd name="T18" fmla="*/ 24 w 30"/>
                    <a:gd name="T19" fmla="*/ 102 h 504"/>
                    <a:gd name="T20" fmla="*/ 24 w 30"/>
                    <a:gd name="T21" fmla="*/ 66 h 504"/>
                    <a:gd name="T22" fmla="*/ 24 w 30"/>
                    <a:gd name="T23" fmla="*/ 36 h 504"/>
                    <a:gd name="T24" fmla="*/ 30 w 30"/>
                    <a:gd name="T25" fmla="*/ 12 h 504"/>
                    <a:gd name="T26" fmla="*/ 30 w 30"/>
                    <a:gd name="T27" fmla="*/ 0 h 5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0" h="504">
                      <a:moveTo>
                        <a:pt x="0" y="504"/>
                      </a:moveTo>
                      <a:lnTo>
                        <a:pt x="0" y="498"/>
                      </a:lnTo>
                      <a:lnTo>
                        <a:pt x="6" y="486"/>
                      </a:lnTo>
                      <a:lnTo>
                        <a:pt x="6" y="462"/>
                      </a:lnTo>
                      <a:lnTo>
                        <a:pt x="6" y="432"/>
                      </a:lnTo>
                      <a:lnTo>
                        <a:pt x="12" y="396"/>
                      </a:lnTo>
                      <a:lnTo>
                        <a:pt x="12" y="354"/>
                      </a:lnTo>
                      <a:lnTo>
                        <a:pt x="12" y="270"/>
                      </a:lnTo>
                      <a:lnTo>
                        <a:pt x="18" y="180"/>
                      </a:lnTo>
                      <a:lnTo>
                        <a:pt x="24" y="102"/>
                      </a:lnTo>
                      <a:lnTo>
                        <a:pt x="24" y="66"/>
                      </a:lnTo>
                      <a:lnTo>
                        <a:pt x="24" y="36"/>
                      </a:lnTo>
                      <a:lnTo>
                        <a:pt x="30" y="12"/>
                      </a:lnTo>
                      <a:lnTo>
                        <a:pt x="30" y="0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808" name="Freeform 48"/>
                <p:cNvSpPr>
                  <a:spLocks/>
                </p:cNvSpPr>
                <p:nvPr/>
              </p:nvSpPr>
              <p:spPr bwMode="auto">
                <a:xfrm>
                  <a:off x="2634" y="1986"/>
                  <a:ext cx="36" cy="210"/>
                </a:xfrm>
                <a:custGeom>
                  <a:avLst/>
                  <a:gdLst>
                    <a:gd name="T0" fmla="*/ 0 w 36"/>
                    <a:gd name="T1" fmla="*/ 6 h 210"/>
                    <a:gd name="T2" fmla="*/ 0 w 36"/>
                    <a:gd name="T3" fmla="*/ 0 h 210"/>
                    <a:gd name="T4" fmla="*/ 6 w 36"/>
                    <a:gd name="T5" fmla="*/ 0 h 210"/>
                    <a:gd name="T6" fmla="*/ 6 w 36"/>
                    <a:gd name="T7" fmla="*/ 6 h 210"/>
                    <a:gd name="T8" fmla="*/ 6 w 36"/>
                    <a:gd name="T9" fmla="*/ 12 h 210"/>
                    <a:gd name="T10" fmla="*/ 12 w 36"/>
                    <a:gd name="T11" fmla="*/ 42 h 210"/>
                    <a:gd name="T12" fmla="*/ 18 w 36"/>
                    <a:gd name="T13" fmla="*/ 78 h 210"/>
                    <a:gd name="T14" fmla="*/ 24 w 36"/>
                    <a:gd name="T15" fmla="*/ 120 h 210"/>
                    <a:gd name="T16" fmla="*/ 24 w 36"/>
                    <a:gd name="T17" fmla="*/ 162 h 210"/>
                    <a:gd name="T18" fmla="*/ 30 w 36"/>
                    <a:gd name="T19" fmla="*/ 192 h 210"/>
                    <a:gd name="T20" fmla="*/ 36 w 36"/>
                    <a:gd name="T21" fmla="*/ 204 h 210"/>
                    <a:gd name="T22" fmla="*/ 36 w 36"/>
                    <a:gd name="T23" fmla="*/ 210 h 2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36" h="210">
                      <a:moveTo>
                        <a:pt x="0" y="6"/>
                      </a:moveTo>
                      <a:lnTo>
                        <a:pt x="0" y="0"/>
                      </a:lnTo>
                      <a:lnTo>
                        <a:pt x="6" y="0"/>
                      </a:lnTo>
                      <a:lnTo>
                        <a:pt x="6" y="6"/>
                      </a:lnTo>
                      <a:lnTo>
                        <a:pt x="6" y="12"/>
                      </a:lnTo>
                      <a:lnTo>
                        <a:pt x="12" y="42"/>
                      </a:lnTo>
                      <a:lnTo>
                        <a:pt x="18" y="78"/>
                      </a:lnTo>
                      <a:lnTo>
                        <a:pt x="24" y="120"/>
                      </a:lnTo>
                      <a:lnTo>
                        <a:pt x="24" y="162"/>
                      </a:lnTo>
                      <a:lnTo>
                        <a:pt x="30" y="192"/>
                      </a:lnTo>
                      <a:lnTo>
                        <a:pt x="36" y="204"/>
                      </a:lnTo>
                      <a:lnTo>
                        <a:pt x="36" y="210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809" name="Freeform 49"/>
                <p:cNvSpPr>
                  <a:spLocks/>
                </p:cNvSpPr>
                <p:nvPr/>
              </p:nvSpPr>
              <p:spPr bwMode="auto">
                <a:xfrm>
                  <a:off x="2670" y="2136"/>
                  <a:ext cx="36" cy="60"/>
                </a:xfrm>
                <a:custGeom>
                  <a:avLst/>
                  <a:gdLst>
                    <a:gd name="T0" fmla="*/ 0 w 36"/>
                    <a:gd name="T1" fmla="*/ 60 h 60"/>
                    <a:gd name="T2" fmla="*/ 6 w 36"/>
                    <a:gd name="T3" fmla="*/ 60 h 60"/>
                    <a:gd name="T4" fmla="*/ 6 w 36"/>
                    <a:gd name="T5" fmla="*/ 54 h 60"/>
                    <a:gd name="T6" fmla="*/ 12 w 36"/>
                    <a:gd name="T7" fmla="*/ 42 h 60"/>
                    <a:gd name="T8" fmla="*/ 18 w 36"/>
                    <a:gd name="T9" fmla="*/ 30 h 60"/>
                    <a:gd name="T10" fmla="*/ 24 w 36"/>
                    <a:gd name="T11" fmla="*/ 12 h 60"/>
                    <a:gd name="T12" fmla="*/ 30 w 36"/>
                    <a:gd name="T13" fmla="*/ 6 h 60"/>
                    <a:gd name="T14" fmla="*/ 30 w 36"/>
                    <a:gd name="T15" fmla="*/ 0 h 60"/>
                    <a:gd name="T16" fmla="*/ 36 w 36"/>
                    <a:gd name="T17" fmla="*/ 6 h 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6" h="60">
                      <a:moveTo>
                        <a:pt x="0" y="60"/>
                      </a:moveTo>
                      <a:lnTo>
                        <a:pt x="6" y="60"/>
                      </a:lnTo>
                      <a:lnTo>
                        <a:pt x="6" y="54"/>
                      </a:lnTo>
                      <a:lnTo>
                        <a:pt x="12" y="42"/>
                      </a:lnTo>
                      <a:lnTo>
                        <a:pt x="18" y="30"/>
                      </a:lnTo>
                      <a:lnTo>
                        <a:pt x="24" y="12"/>
                      </a:lnTo>
                      <a:lnTo>
                        <a:pt x="30" y="6"/>
                      </a:lnTo>
                      <a:lnTo>
                        <a:pt x="30" y="0"/>
                      </a:lnTo>
                      <a:lnTo>
                        <a:pt x="36" y="6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810" name="Freeform 50"/>
                <p:cNvSpPr>
                  <a:spLocks/>
                </p:cNvSpPr>
                <p:nvPr/>
              </p:nvSpPr>
              <p:spPr bwMode="auto">
                <a:xfrm>
                  <a:off x="2706" y="2142"/>
                  <a:ext cx="36" cy="330"/>
                </a:xfrm>
                <a:custGeom>
                  <a:avLst/>
                  <a:gdLst>
                    <a:gd name="T0" fmla="*/ 0 w 36"/>
                    <a:gd name="T1" fmla="*/ 0 h 330"/>
                    <a:gd name="T2" fmla="*/ 0 w 36"/>
                    <a:gd name="T3" fmla="*/ 12 h 330"/>
                    <a:gd name="T4" fmla="*/ 6 w 36"/>
                    <a:gd name="T5" fmla="*/ 30 h 330"/>
                    <a:gd name="T6" fmla="*/ 6 w 36"/>
                    <a:gd name="T7" fmla="*/ 48 h 330"/>
                    <a:gd name="T8" fmla="*/ 6 w 36"/>
                    <a:gd name="T9" fmla="*/ 78 h 330"/>
                    <a:gd name="T10" fmla="*/ 12 w 36"/>
                    <a:gd name="T11" fmla="*/ 132 h 330"/>
                    <a:gd name="T12" fmla="*/ 18 w 36"/>
                    <a:gd name="T13" fmla="*/ 192 h 330"/>
                    <a:gd name="T14" fmla="*/ 24 w 36"/>
                    <a:gd name="T15" fmla="*/ 252 h 330"/>
                    <a:gd name="T16" fmla="*/ 24 w 36"/>
                    <a:gd name="T17" fmla="*/ 276 h 330"/>
                    <a:gd name="T18" fmla="*/ 24 w 36"/>
                    <a:gd name="T19" fmla="*/ 300 h 330"/>
                    <a:gd name="T20" fmla="*/ 30 w 36"/>
                    <a:gd name="T21" fmla="*/ 318 h 330"/>
                    <a:gd name="T22" fmla="*/ 30 w 36"/>
                    <a:gd name="T23" fmla="*/ 324 h 330"/>
                    <a:gd name="T24" fmla="*/ 36 w 36"/>
                    <a:gd name="T25" fmla="*/ 330 h 330"/>
                    <a:gd name="T26" fmla="*/ 36 w 36"/>
                    <a:gd name="T27" fmla="*/ 330 h 3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6" h="330">
                      <a:moveTo>
                        <a:pt x="0" y="0"/>
                      </a:moveTo>
                      <a:lnTo>
                        <a:pt x="0" y="12"/>
                      </a:lnTo>
                      <a:lnTo>
                        <a:pt x="6" y="30"/>
                      </a:lnTo>
                      <a:lnTo>
                        <a:pt x="6" y="48"/>
                      </a:lnTo>
                      <a:lnTo>
                        <a:pt x="6" y="78"/>
                      </a:lnTo>
                      <a:lnTo>
                        <a:pt x="12" y="132"/>
                      </a:lnTo>
                      <a:lnTo>
                        <a:pt x="18" y="192"/>
                      </a:lnTo>
                      <a:lnTo>
                        <a:pt x="24" y="252"/>
                      </a:lnTo>
                      <a:lnTo>
                        <a:pt x="24" y="276"/>
                      </a:lnTo>
                      <a:lnTo>
                        <a:pt x="24" y="300"/>
                      </a:lnTo>
                      <a:lnTo>
                        <a:pt x="30" y="318"/>
                      </a:lnTo>
                      <a:lnTo>
                        <a:pt x="30" y="324"/>
                      </a:lnTo>
                      <a:lnTo>
                        <a:pt x="36" y="330"/>
                      </a:lnTo>
                      <a:lnTo>
                        <a:pt x="36" y="330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811" name="Freeform 51"/>
                <p:cNvSpPr>
                  <a:spLocks/>
                </p:cNvSpPr>
                <p:nvPr/>
              </p:nvSpPr>
              <p:spPr bwMode="auto">
                <a:xfrm>
                  <a:off x="2742" y="1950"/>
                  <a:ext cx="36" cy="522"/>
                </a:xfrm>
                <a:custGeom>
                  <a:avLst/>
                  <a:gdLst>
                    <a:gd name="T0" fmla="*/ 0 w 36"/>
                    <a:gd name="T1" fmla="*/ 522 h 522"/>
                    <a:gd name="T2" fmla="*/ 0 w 36"/>
                    <a:gd name="T3" fmla="*/ 510 h 522"/>
                    <a:gd name="T4" fmla="*/ 6 w 36"/>
                    <a:gd name="T5" fmla="*/ 492 h 522"/>
                    <a:gd name="T6" fmla="*/ 6 w 36"/>
                    <a:gd name="T7" fmla="*/ 468 h 522"/>
                    <a:gd name="T8" fmla="*/ 12 w 36"/>
                    <a:gd name="T9" fmla="*/ 438 h 522"/>
                    <a:gd name="T10" fmla="*/ 12 w 36"/>
                    <a:gd name="T11" fmla="*/ 396 h 522"/>
                    <a:gd name="T12" fmla="*/ 12 w 36"/>
                    <a:gd name="T13" fmla="*/ 360 h 522"/>
                    <a:gd name="T14" fmla="*/ 18 w 36"/>
                    <a:gd name="T15" fmla="*/ 270 h 522"/>
                    <a:gd name="T16" fmla="*/ 24 w 36"/>
                    <a:gd name="T17" fmla="*/ 180 h 522"/>
                    <a:gd name="T18" fmla="*/ 30 w 36"/>
                    <a:gd name="T19" fmla="*/ 102 h 522"/>
                    <a:gd name="T20" fmla="*/ 30 w 36"/>
                    <a:gd name="T21" fmla="*/ 66 h 522"/>
                    <a:gd name="T22" fmla="*/ 30 w 36"/>
                    <a:gd name="T23" fmla="*/ 36 h 522"/>
                    <a:gd name="T24" fmla="*/ 36 w 36"/>
                    <a:gd name="T25" fmla="*/ 12 h 522"/>
                    <a:gd name="T26" fmla="*/ 36 w 36"/>
                    <a:gd name="T27" fmla="*/ 0 h 5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6" h="522">
                      <a:moveTo>
                        <a:pt x="0" y="522"/>
                      </a:moveTo>
                      <a:lnTo>
                        <a:pt x="0" y="510"/>
                      </a:lnTo>
                      <a:lnTo>
                        <a:pt x="6" y="492"/>
                      </a:lnTo>
                      <a:lnTo>
                        <a:pt x="6" y="468"/>
                      </a:lnTo>
                      <a:lnTo>
                        <a:pt x="12" y="438"/>
                      </a:lnTo>
                      <a:lnTo>
                        <a:pt x="12" y="396"/>
                      </a:lnTo>
                      <a:lnTo>
                        <a:pt x="12" y="360"/>
                      </a:lnTo>
                      <a:lnTo>
                        <a:pt x="18" y="270"/>
                      </a:lnTo>
                      <a:lnTo>
                        <a:pt x="24" y="180"/>
                      </a:lnTo>
                      <a:lnTo>
                        <a:pt x="30" y="102"/>
                      </a:lnTo>
                      <a:lnTo>
                        <a:pt x="30" y="66"/>
                      </a:lnTo>
                      <a:lnTo>
                        <a:pt x="30" y="36"/>
                      </a:lnTo>
                      <a:lnTo>
                        <a:pt x="36" y="12"/>
                      </a:lnTo>
                      <a:lnTo>
                        <a:pt x="36" y="0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812" name="Freeform 52"/>
                <p:cNvSpPr>
                  <a:spLocks/>
                </p:cNvSpPr>
                <p:nvPr/>
              </p:nvSpPr>
              <p:spPr bwMode="auto">
                <a:xfrm>
                  <a:off x="2778" y="1938"/>
                  <a:ext cx="30" cy="192"/>
                </a:xfrm>
                <a:custGeom>
                  <a:avLst/>
                  <a:gdLst>
                    <a:gd name="T0" fmla="*/ 0 w 30"/>
                    <a:gd name="T1" fmla="*/ 12 h 192"/>
                    <a:gd name="T2" fmla="*/ 0 w 30"/>
                    <a:gd name="T3" fmla="*/ 6 h 192"/>
                    <a:gd name="T4" fmla="*/ 6 w 30"/>
                    <a:gd name="T5" fmla="*/ 0 h 192"/>
                    <a:gd name="T6" fmla="*/ 6 w 30"/>
                    <a:gd name="T7" fmla="*/ 6 h 192"/>
                    <a:gd name="T8" fmla="*/ 12 w 30"/>
                    <a:gd name="T9" fmla="*/ 18 h 192"/>
                    <a:gd name="T10" fmla="*/ 12 w 30"/>
                    <a:gd name="T11" fmla="*/ 48 h 192"/>
                    <a:gd name="T12" fmla="*/ 18 w 30"/>
                    <a:gd name="T13" fmla="*/ 78 h 192"/>
                    <a:gd name="T14" fmla="*/ 24 w 30"/>
                    <a:gd name="T15" fmla="*/ 120 h 192"/>
                    <a:gd name="T16" fmla="*/ 24 w 30"/>
                    <a:gd name="T17" fmla="*/ 156 h 192"/>
                    <a:gd name="T18" fmla="*/ 30 w 30"/>
                    <a:gd name="T19" fmla="*/ 192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0" h="192">
                      <a:moveTo>
                        <a:pt x="0" y="12"/>
                      </a:moveTo>
                      <a:lnTo>
                        <a:pt x="0" y="6"/>
                      </a:lnTo>
                      <a:lnTo>
                        <a:pt x="6" y="0"/>
                      </a:lnTo>
                      <a:lnTo>
                        <a:pt x="6" y="6"/>
                      </a:lnTo>
                      <a:lnTo>
                        <a:pt x="12" y="18"/>
                      </a:lnTo>
                      <a:lnTo>
                        <a:pt x="12" y="48"/>
                      </a:lnTo>
                      <a:lnTo>
                        <a:pt x="18" y="78"/>
                      </a:lnTo>
                      <a:lnTo>
                        <a:pt x="24" y="120"/>
                      </a:lnTo>
                      <a:lnTo>
                        <a:pt x="24" y="156"/>
                      </a:lnTo>
                      <a:lnTo>
                        <a:pt x="30" y="192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813" name="Freeform 53"/>
                <p:cNvSpPr>
                  <a:spLocks/>
                </p:cNvSpPr>
                <p:nvPr/>
              </p:nvSpPr>
              <p:spPr bwMode="auto">
                <a:xfrm>
                  <a:off x="2808" y="2130"/>
                  <a:ext cx="36" cy="372"/>
                </a:xfrm>
                <a:custGeom>
                  <a:avLst/>
                  <a:gdLst>
                    <a:gd name="T0" fmla="*/ 0 w 36"/>
                    <a:gd name="T1" fmla="*/ 0 h 372"/>
                    <a:gd name="T2" fmla="*/ 0 w 36"/>
                    <a:gd name="T3" fmla="*/ 18 h 372"/>
                    <a:gd name="T4" fmla="*/ 6 w 36"/>
                    <a:gd name="T5" fmla="*/ 42 h 372"/>
                    <a:gd name="T6" fmla="*/ 6 w 36"/>
                    <a:gd name="T7" fmla="*/ 102 h 372"/>
                    <a:gd name="T8" fmla="*/ 12 w 36"/>
                    <a:gd name="T9" fmla="*/ 168 h 372"/>
                    <a:gd name="T10" fmla="*/ 18 w 36"/>
                    <a:gd name="T11" fmla="*/ 234 h 372"/>
                    <a:gd name="T12" fmla="*/ 24 w 36"/>
                    <a:gd name="T13" fmla="*/ 294 h 372"/>
                    <a:gd name="T14" fmla="*/ 24 w 36"/>
                    <a:gd name="T15" fmla="*/ 318 h 372"/>
                    <a:gd name="T16" fmla="*/ 24 w 36"/>
                    <a:gd name="T17" fmla="*/ 342 h 372"/>
                    <a:gd name="T18" fmla="*/ 30 w 36"/>
                    <a:gd name="T19" fmla="*/ 354 h 372"/>
                    <a:gd name="T20" fmla="*/ 30 w 36"/>
                    <a:gd name="T21" fmla="*/ 366 h 372"/>
                    <a:gd name="T22" fmla="*/ 36 w 36"/>
                    <a:gd name="T23" fmla="*/ 372 h 372"/>
                    <a:gd name="T24" fmla="*/ 36 w 36"/>
                    <a:gd name="T25" fmla="*/ 366 h 3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6" h="372">
                      <a:moveTo>
                        <a:pt x="0" y="0"/>
                      </a:moveTo>
                      <a:lnTo>
                        <a:pt x="0" y="18"/>
                      </a:lnTo>
                      <a:lnTo>
                        <a:pt x="6" y="42"/>
                      </a:lnTo>
                      <a:lnTo>
                        <a:pt x="6" y="102"/>
                      </a:lnTo>
                      <a:lnTo>
                        <a:pt x="12" y="168"/>
                      </a:lnTo>
                      <a:lnTo>
                        <a:pt x="18" y="234"/>
                      </a:lnTo>
                      <a:lnTo>
                        <a:pt x="24" y="294"/>
                      </a:lnTo>
                      <a:lnTo>
                        <a:pt x="24" y="318"/>
                      </a:lnTo>
                      <a:lnTo>
                        <a:pt x="24" y="342"/>
                      </a:lnTo>
                      <a:lnTo>
                        <a:pt x="30" y="354"/>
                      </a:lnTo>
                      <a:lnTo>
                        <a:pt x="30" y="366"/>
                      </a:lnTo>
                      <a:lnTo>
                        <a:pt x="36" y="372"/>
                      </a:lnTo>
                      <a:lnTo>
                        <a:pt x="36" y="366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814" name="Freeform 54"/>
                <p:cNvSpPr>
                  <a:spLocks/>
                </p:cNvSpPr>
                <p:nvPr/>
              </p:nvSpPr>
              <p:spPr bwMode="auto">
                <a:xfrm>
                  <a:off x="2844" y="1872"/>
                  <a:ext cx="36" cy="624"/>
                </a:xfrm>
                <a:custGeom>
                  <a:avLst/>
                  <a:gdLst>
                    <a:gd name="T0" fmla="*/ 0 w 36"/>
                    <a:gd name="T1" fmla="*/ 624 h 624"/>
                    <a:gd name="T2" fmla="*/ 0 w 36"/>
                    <a:gd name="T3" fmla="*/ 612 h 624"/>
                    <a:gd name="T4" fmla="*/ 6 w 36"/>
                    <a:gd name="T5" fmla="*/ 588 h 624"/>
                    <a:gd name="T6" fmla="*/ 6 w 36"/>
                    <a:gd name="T7" fmla="*/ 558 h 624"/>
                    <a:gd name="T8" fmla="*/ 6 w 36"/>
                    <a:gd name="T9" fmla="*/ 522 h 624"/>
                    <a:gd name="T10" fmla="*/ 12 w 36"/>
                    <a:gd name="T11" fmla="*/ 480 h 624"/>
                    <a:gd name="T12" fmla="*/ 12 w 36"/>
                    <a:gd name="T13" fmla="*/ 432 h 624"/>
                    <a:gd name="T14" fmla="*/ 18 w 36"/>
                    <a:gd name="T15" fmla="*/ 330 h 624"/>
                    <a:gd name="T16" fmla="*/ 24 w 36"/>
                    <a:gd name="T17" fmla="*/ 228 h 624"/>
                    <a:gd name="T18" fmla="*/ 24 w 36"/>
                    <a:gd name="T19" fmla="*/ 126 h 624"/>
                    <a:gd name="T20" fmla="*/ 30 w 36"/>
                    <a:gd name="T21" fmla="*/ 84 h 624"/>
                    <a:gd name="T22" fmla="*/ 30 w 36"/>
                    <a:gd name="T23" fmla="*/ 48 h 624"/>
                    <a:gd name="T24" fmla="*/ 36 w 36"/>
                    <a:gd name="T25" fmla="*/ 24 h 624"/>
                    <a:gd name="T26" fmla="*/ 36 w 36"/>
                    <a:gd name="T27" fmla="*/ 0 h 6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6" h="624">
                      <a:moveTo>
                        <a:pt x="0" y="624"/>
                      </a:moveTo>
                      <a:lnTo>
                        <a:pt x="0" y="612"/>
                      </a:lnTo>
                      <a:lnTo>
                        <a:pt x="6" y="588"/>
                      </a:lnTo>
                      <a:lnTo>
                        <a:pt x="6" y="558"/>
                      </a:lnTo>
                      <a:lnTo>
                        <a:pt x="6" y="522"/>
                      </a:lnTo>
                      <a:lnTo>
                        <a:pt x="12" y="480"/>
                      </a:lnTo>
                      <a:lnTo>
                        <a:pt x="12" y="432"/>
                      </a:lnTo>
                      <a:lnTo>
                        <a:pt x="18" y="330"/>
                      </a:lnTo>
                      <a:lnTo>
                        <a:pt x="24" y="228"/>
                      </a:lnTo>
                      <a:lnTo>
                        <a:pt x="24" y="126"/>
                      </a:lnTo>
                      <a:lnTo>
                        <a:pt x="30" y="84"/>
                      </a:lnTo>
                      <a:lnTo>
                        <a:pt x="30" y="48"/>
                      </a:lnTo>
                      <a:lnTo>
                        <a:pt x="36" y="24"/>
                      </a:lnTo>
                      <a:lnTo>
                        <a:pt x="36" y="0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815" name="Freeform 55"/>
                <p:cNvSpPr>
                  <a:spLocks/>
                </p:cNvSpPr>
                <p:nvPr/>
              </p:nvSpPr>
              <p:spPr bwMode="auto">
                <a:xfrm>
                  <a:off x="2880" y="1860"/>
                  <a:ext cx="36" cy="102"/>
                </a:xfrm>
                <a:custGeom>
                  <a:avLst/>
                  <a:gdLst>
                    <a:gd name="T0" fmla="*/ 0 w 36"/>
                    <a:gd name="T1" fmla="*/ 12 h 102"/>
                    <a:gd name="T2" fmla="*/ 6 w 36"/>
                    <a:gd name="T3" fmla="*/ 0 h 102"/>
                    <a:gd name="T4" fmla="*/ 6 w 36"/>
                    <a:gd name="T5" fmla="*/ 0 h 102"/>
                    <a:gd name="T6" fmla="*/ 12 w 36"/>
                    <a:gd name="T7" fmla="*/ 12 h 102"/>
                    <a:gd name="T8" fmla="*/ 18 w 36"/>
                    <a:gd name="T9" fmla="*/ 24 h 102"/>
                    <a:gd name="T10" fmla="*/ 30 w 36"/>
                    <a:gd name="T11" fmla="*/ 66 h 102"/>
                    <a:gd name="T12" fmla="*/ 30 w 36"/>
                    <a:gd name="T13" fmla="*/ 84 h 102"/>
                    <a:gd name="T14" fmla="*/ 36 w 36"/>
                    <a:gd name="T15" fmla="*/ 102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36" h="102">
                      <a:moveTo>
                        <a:pt x="0" y="12"/>
                      </a:move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2" y="12"/>
                      </a:lnTo>
                      <a:lnTo>
                        <a:pt x="18" y="24"/>
                      </a:lnTo>
                      <a:lnTo>
                        <a:pt x="30" y="66"/>
                      </a:lnTo>
                      <a:lnTo>
                        <a:pt x="30" y="84"/>
                      </a:lnTo>
                      <a:lnTo>
                        <a:pt x="36" y="102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816" name="Freeform 56"/>
                <p:cNvSpPr>
                  <a:spLocks/>
                </p:cNvSpPr>
                <p:nvPr/>
              </p:nvSpPr>
              <p:spPr bwMode="auto">
                <a:xfrm>
                  <a:off x="2916" y="1962"/>
                  <a:ext cx="36" cy="342"/>
                </a:xfrm>
                <a:custGeom>
                  <a:avLst/>
                  <a:gdLst>
                    <a:gd name="T0" fmla="*/ 0 w 36"/>
                    <a:gd name="T1" fmla="*/ 0 h 342"/>
                    <a:gd name="T2" fmla="*/ 6 w 36"/>
                    <a:gd name="T3" fmla="*/ 36 h 342"/>
                    <a:gd name="T4" fmla="*/ 12 w 36"/>
                    <a:gd name="T5" fmla="*/ 84 h 342"/>
                    <a:gd name="T6" fmla="*/ 12 w 36"/>
                    <a:gd name="T7" fmla="*/ 138 h 342"/>
                    <a:gd name="T8" fmla="*/ 18 w 36"/>
                    <a:gd name="T9" fmla="*/ 198 h 342"/>
                    <a:gd name="T10" fmla="*/ 24 w 36"/>
                    <a:gd name="T11" fmla="*/ 252 h 342"/>
                    <a:gd name="T12" fmla="*/ 30 w 36"/>
                    <a:gd name="T13" fmla="*/ 294 h 342"/>
                    <a:gd name="T14" fmla="*/ 30 w 36"/>
                    <a:gd name="T15" fmla="*/ 312 h 342"/>
                    <a:gd name="T16" fmla="*/ 30 w 36"/>
                    <a:gd name="T17" fmla="*/ 330 h 342"/>
                    <a:gd name="T18" fmla="*/ 36 w 36"/>
                    <a:gd name="T19" fmla="*/ 336 h 342"/>
                    <a:gd name="T20" fmla="*/ 36 w 36"/>
                    <a:gd name="T21" fmla="*/ 342 h 3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36" h="342">
                      <a:moveTo>
                        <a:pt x="0" y="0"/>
                      </a:moveTo>
                      <a:lnTo>
                        <a:pt x="6" y="36"/>
                      </a:lnTo>
                      <a:lnTo>
                        <a:pt x="12" y="84"/>
                      </a:lnTo>
                      <a:lnTo>
                        <a:pt x="12" y="138"/>
                      </a:lnTo>
                      <a:lnTo>
                        <a:pt x="18" y="198"/>
                      </a:lnTo>
                      <a:lnTo>
                        <a:pt x="24" y="252"/>
                      </a:lnTo>
                      <a:lnTo>
                        <a:pt x="30" y="294"/>
                      </a:lnTo>
                      <a:lnTo>
                        <a:pt x="30" y="312"/>
                      </a:lnTo>
                      <a:lnTo>
                        <a:pt x="30" y="330"/>
                      </a:lnTo>
                      <a:lnTo>
                        <a:pt x="36" y="336"/>
                      </a:lnTo>
                      <a:lnTo>
                        <a:pt x="36" y="342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817" name="Freeform 57"/>
                <p:cNvSpPr>
                  <a:spLocks/>
                </p:cNvSpPr>
                <p:nvPr/>
              </p:nvSpPr>
              <p:spPr bwMode="auto">
                <a:xfrm>
                  <a:off x="2952" y="1998"/>
                  <a:ext cx="30" cy="306"/>
                </a:xfrm>
                <a:custGeom>
                  <a:avLst/>
                  <a:gdLst>
                    <a:gd name="T0" fmla="*/ 0 w 30"/>
                    <a:gd name="T1" fmla="*/ 306 h 306"/>
                    <a:gd name="T2" fmla="*/ 0 w 30"/>
                    <a:gd name="T3" fmla="*/ 306 h 306"/>
                    <a:gd name="T4" fmla="*/ 6 w 30"/>
                    <a:gd name="T5" fmla="*/ 294 h 306"/>
                    <a:gd name="T6" fmla="*/ 6 w 30"/>
                    <a:gd name="T7" fmla="*/ 276 h 306"/>
                    <a:gd name="T8" fmla="*/ 6 w 30"/>
                    <a:gd name="T9" fmla="*/ 258 h 306"/>
                    <a:gd name="T10" fmla="*/ 12 w 30"/>
                    <a:gd name="T11" fmla="*/ 204 h 306"/>
                    <a:gd name="T12" fmla="*/ 12 w 30"/>
                    <a:gd name="T13" fmla="*/ 144 h 306"/>
                    <a:gd name="T14" fmla="*/ 18 w 30"/>
                    <a:gd name="T15" fmla="*/ 90 h 306"/>
                    <a:gd name="T16" fmla="*/ 24 w 30"/>
                    <a:gd name="T17" fmla="*/ 36 h 306"/>
                    <a:gd name="T18" fmla="*/ 24 w 30"/>
                    <a:gd name="T19" fmla="*/ 18 h 306"/>
                    <a:gd name="T20" fmla="*/ 24 w 30"/>
                    <a:gd name="T21" fmla="*/ 6 h 306"/>
                    <a:gd name="T22" fmla="*/ 30 w 30"/>
                    <a:gd name="T23" fmla="*/ 0 h 306"/>
                    <a:gd name="T24" fmla="*/ 30 w 30"/>
                    <a:gd name="T25" fmla="*/ 0 h 3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0" h="306">
                      <a:moveTo>
                        <a:pt x="0" y="306"/>
                      </a:moveTo>
                      <a:lnTo>
                        <a:pt x="0" y="306"/>
                      </a:lnTo>
                      <a:lnTo>
                        <a:pt x="6" y="294"/>
                      </a:lnTo>
                      <a:lnTo>
                        <a:pt x="6" y="276"/>
                      </a:lnTo>
                      <a:lnTo>
                        <a:pt x="6" y="258"/>
                      </a:lnTo>
                      <a:lnTo>
                        <a:pt x="12" y="204"/>
                      </a:lnTo>
                      <a:lnTo>
                        <a:pt x="12" y="144"/>
                      </a:lnTo>
                      <a:lnTo>
                        <a:pt x="18" y="90"/>
                      </a:lnTo>
                      <a:lnTo>
                        <a:pt x="24" y="36"/>
                      </a:lnTo>
                      <a:lnTo>
                        <a:pt x="24" y="18"/>
                      </a:lnTo>
                      <a:lnTo>
                        <a:pt x="24" y="6"/>
                      </a:lnTo>
                      <a:lnTo>
                        <a:pt x="30" y="0"/>
                      </a:lnTo>
                      <a:lnTo>
                        <a:pt x="30" y="0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818" name="Freeform 58"/>
                <p:cNvSpPr>
                  <a:spLocks/>
                </p:cNvSpPr>
                <p:nvPr/>
              </p:nvSpPr>
              <p:spPr bwMode="auto">
                <a:xfrm>
                  <a:off x="2982" y="1998"/>
                  <a:ext cx="36" cy="462"/>
                </a:xfrm>
                <a:custGeom>
                  <a:avLst/>
                  <a:gdLst>
                    <a:gd name="T0" fmla="*/ 0 w 36"/>
                    <a:gd name="T1" fmla="*/ 0 h 462"/>
                    <a:gd name="T2" fmla="*/ 0 w 36"/>
                    <a:gd name="T3" fmla="*/ 12 h 462"/>
                    <a:gd name="T4" fmla="*/ 6 w 36"/>
                    <a:gd name="T5" fmla="*/ 30 h 462"/>
                    <a:gd name="T6" fmla="*/ 6 w 36"/>
                    <a:gd name="T7" fmla="*/ 54 h 462"/>
                    <a:gd name="T8" fmla="*/ 6 w 36"/>
                    <a:gd name="T9" fmla="*/ 84 h 462"/>
                    <a:gd name="T10" fmla="*/ 12 w 36"/>
                    <a:gd name="T11" fmla="*/ 120 h 462"/>
                    <a:gd name="T12" fmla="*/ 12 w 36"/>
                    <a:gd name="T13" fmla="*/ 156 h 462"/>
                    <a:gd name="T14" fmla="*/ 18 w 36"/>
                    <a:gd name="T15" fmla="*/ 240 h 462"/>
                    <a:gd name="T16" fmla="*/ 24 w 36"/>
                    <a:gd name="T17" fmla="*/ 324 h 462"/>
                    <a:gd name="T18" fmla="*/ 24 w 36"/>
                    <a:gd name="T19" fmla="*/ 360 h 462"/>
                    <a:gd name="T20" fmla="*/ 24 w 36"/>
                    <a:gd name="T21" fmla="*/ 396 h 462"/>
                    <a:gd name="T22" fmla="*/ 30 w 36"/>
                    <a:gd name="T23" fmla="*/ 420 h 462"/>
                    <a:gd name="T24" fmla="*/ 30 w 36"/>
                    <a:gd name="T25" fmla="*/ 444 h 462"/>
                    <a:gd name="T26" fmla="*/ 36 w 36"/>
                    <a:gd name="T27" fmla="*/ 456 h 462"/>
                    <a:gd name="T28" fmla="*/ 36 w 36"/>
                    <a:gd name="T29" fmla="*/ 462 h 4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36" h="462">
                      <a:moveTo>
                        <a:pt x="0" y="0"/>
                      </a:moveTo>
                      <a:lnTo>
                        <a:pt x="0" y="12"/>
                      </a:lnTo>
                      <a:lnTo>
                        <a:pt x="6" y="30"/>
                      </a:lnTo>
                      <a:lnTo>
                        <a:pt x="6" y="54"/>
                      </a:lnTo>
                      <a:lnTo>
                        <a:pt x="6" y="84"/>
                      </a:lnTo>
                      <a:lnTo>
                        <a:pt x="12" y="120"/>
                      </a:lnTo>
                      <a:lnTo>
                        <a:pt x="12" y="156"/>
                      </a:lnTo>
                      <a:lnTo>
                        <a:pt x="18" y="240"/>
                      </a:lnTo>
                      <a:lnTo>
                        <a:pt x="24" y="324"/>
                      </a:lnTo>
                      <a:lnTo>
                        <a:pt x="24" y="360"/>
                      </a:lnTo>
                      <a:lnTo>
                        <a:pt x="24" y="396"/>
                      </a:lnTo>
                      <a:lnTo>
                        <a:pt x="30" y="420"/>
                      </a:lnTo>
                      <a:lnTo>
                        <a:pt x="30" y="444"/>
                      </a:lnTo>
                      <a:lnTo>
                        <a:pt x="36" y="456"/>
                      </a:lnTo>
                      <a:lnTo>
                        <a:pt x="36" y="462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819" name="Freeform 59"/>
                <p:cNvSpPr>
                  <a:spLocks/>
                </p:cNvSpPr>
                <p:nvPr/>
              </p:nvSpPr>
              <p:spPr bwMode="auto">
                <a:xfrm>
                  <a:off x="3018" y="1998"/>
                  <a:ext cx="36" cy="462"/>
                </a:xfrm>
                <a:custGeom>
                  <a:avLst/>
                  <a:gdLst>
                    <a:gd name="T0" fmla="*/ 0 w 36"/>
                    <a:gd name="T1" fmla="*/ 462 h 462"/>
                    <a:gd name="T2" fmla="*/ 0 w 36"/>
                    <a:gd name="T3" fmla="*/ 456 h 462"/>
                    <a:gd name="T4" fmla="*/ 6 w 36"/>
                    <a:gd name="T5" fmla="*/ 444 h 462"/>
                    <a:gd name="T6" fmla="*/ 6 w 36"/>
                    <a:gd name="T7" fmla="*/ 420 h 462"/>
                    <a:gd name="T8" fmla="*/ 6 w 36"/>
                    <a:gd name="T9" fmla="*/ 390 h 462"/>
                    <a:gd name="T10" fmla="*/ 12 w 36"/>
                    <a:gd name="T11" fmla="*/ 354 h 462"/>
                    <a:gd name="T12" fmla="*/ 12 w 36"/>
                    <a:gd name="T13" fmla="*/ 318 h 462"/>
                    <a:gd name="T14" fmla="*/ 18 w 36"/>
                    <a:gd name="T15" fmla="*/ 234 h 462"/>
                    <a:gd name="T16" fmla="*/ 24 w 36"/>
                    <a:gd name="T17" fmla="*/ 150 h 462"/>
                    <a:gd name="T18" fmla="*/ 24 w 36"/>
                    <a:gd name="T19" fmla="*/ 108 h 462"/>
                    <a:gd name="T20" fmla="*/ 24 w 36"/>
                    <a:gd name="T21" fmla="*/ 72 h 462"/>
                    <a:gd name="T22" fmla="*/ 30 w 36"/>
                    <a:gd name="T23" fmla="*/ 42 h 462"/>
                    <a:gd name="T24" fmla="*/ 30 w 36"/>
                    <a:gd name="T25" fmla="*/ 18 h 462"/>
                    <a:gd name="T26" fmla="*/ 36 w 36"/>
                    <a:gd name="T27" fmla="*/ 6 h 462"/>
                    <a:gd name="T28" fmla="*/ 36 w 36"/>
                    <a:gd name="T29" fmla="*/ 0 h 4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36" h="462">
                      <a:moveTo>
                        <a:pt x="0" y="462"/>
                      </a:moveTo>
                      <a:lnTo>
                        <a:pt x="0" y="456"/>
                      </a:lnTo>
                      <a:lnTo>
                        <a:pt x="6" y="444"/>
                      </a:lnTo>
                      <a:lnTo>
                        <a:pt x="6" y="420"/>
                      </a:lnTo>
                      <a:lnTo>
                        <a:pt x="6" y="390"/>
                      </a:lnTo>
                      <a:lnTo>
                        <a:pt x="12" y="354"/>
                      </a:lnTo>
                      <a:lnTo>
                        <a:pt x="12" y="318"/>
                      </a:lnTo>
                      <a:lnTo>
                        <a:pt x="18" y="234"/>
                      </a:lnTo>
                      <a:lnTo>
                        <a:pt x="24" y="150"/>
                      </a:lnTo>
                      <a:lnTo>
                        <a:pt x="24" y="108"/>
                      </a:lnTo>
                      <a:lnTo>
                        <a:pt x="24" y="72"/>
                      </a:lnTo>
                      <a:lnTo>
                        <a:pt x="30" y="42"/>
                      </a:lnTo>
                      <a:lnTo>
                        <a:pt x="30" y="18"/>
                      </a:lnTo>
                      <a:lnTo>
                        <a:pt x="36" y="6"/>
                      </a:lnTo>
                      <a:lnTo>
                        <a:pt x="36" y="0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820" name="Freeform 60"/>
                <p:cNvSpPr>
                  <a:spLocks/>
                </p:cNvSpPr>
                <p:nvPr/>
              </p:nvSpPr>
              <p:spPr bwMode="auto">
                <a:xfrm>
                  <a:off x="3054" y="1998"/>
                  <a:ext cx="36" cy="444"/>
                </a:xfrm>
                <a:custGeom>
                  <a:avLst/>
                  <a:gdLst>
                    <a:gd name="T0" fmla="*/ 0 w 36"/>
                    <a:gd name="T1" fmla="*/ 0 h 444"/>
                    <a:gd name="T2" fmla="*/ 0 w 36"/>
                    <a:gd name="T3" fmla="*/ 6 h 444"/>
                    <a:gd name="T4" fmla="*/ 6 w 36"/>
                    <a:gd name="T5" fmla="*/ 18 h 444"/>
                    <a:gd name="T6" fmla="*/ 6 w 36"/>
                    <a:gd name="T7" fmla="*/ 36 h 444"/>
                    <a:gd name="T8" fmla="*/ 6 w 36"/>
                    <a:gd name="T9" fmla="*/ 60 h 444"/>
                    <a:gd name="T10" fmla="*/ 12 w 36"/>
                    <a:gd name="T11" fmla="*/ 90 h 444"/>
                    <a:gd name="T12" fmla="*/ 12 w 36"/>
                    <a:gd name="T13" fmla="*/ 126 h 444"/>
                    <a:gd name="T14" fmla="*/ 18 w 36"/>
                    <a:gd name="T15" fmla="*/ 204 h 444"/>
                    <a:gd name="T16" fmla="*/ 24 w 36"/>
                    <a:gd name="T17" fmla="*/ 282 h 444"/>
                    <a:gd name="T18" fmla="*/ 24 w 36"/>
                    <a:gd name="T19" fmla="*/ 354 h 444"/>
                    <a:gd name="T20" fmla="*/ 30 w 36"/>
                    <a:gd name="T21" fmla="*/ 384 h 444"/>
                    <a:gd name="T22" fmla="*/ 30 w 36"/>
                    <a:gd name="T23" fmla="*/ 408 h 444"/>
                    <a:gd name="T24" fmla="*/ 36 w 36"/>
                    <a:gd name="T25" fmla="*/ 432 h 444"/>
                    <a:gd name="T26" fmla="*/ 36 w 36"/>
                    <a:gd name="T27" fmla="*/ 444 h 4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6" h="444">
                      <a:moveTo>
                        <a:pt x="0" y="0"/>
                      </a:moveTo>
                      <a:lnTo>
                        <a:pt x="0" y="6"/>
                      </a:lnTo>
                      <a:lnTo>
                        <a:pt x="6" y="18"/>
                      </a:lnTo>
                      <a:lnTo>
                        <a:pt x="6" y="36"/>
                      </a:lnTo>
                      <a:lnTo>
                        <a:pt x="6" y="60"/>
                      </a:lnTo>
                      <a:lnTo>
                        <a:pt x="12" y="90"/>
                      </a:lnTo>
                      <a:lnTo>
                        <a:pt x="12" y="126"/>
                      </a:lnTo>
                      <a:lnTo>
                        <a:pt x="18" y="204"/>
                      </a:lnTo>
                      <a:lnTo>
                        <a:pt x="24" y="282"/>
                      </a:lnTo>
                      <a:lnTo>
                        <a:pt x="24" y="354"/>
                      </a:lnTo>
                      <a:lnTo>
                        <a:pt x="30" y="384"/>
                      </a:lnTo>
                      <a:lnTo>
                        <a:pt x="30" y="408"/>
                      </a:lnTo>
                      <a:lnTo>
                        <a:pt x="36" y="432"/>
                      </a:lnTo>
                      <a:lnTo>
                        <a:pt x="36" y="444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821" name="Freeform 61"/>
                <p:cNvSpPr>
                  <a:spLocks/>
                </p:cNvSpPr>
                <p:nvPr/>
              </p:nvSpPr>
              <p:spPr bwMode="auto">
                <a:xfrm>
                  <a:off x="3090" y="2316"/>
                  <a:ext cx="36" cy="138"/>
                </a:xfrm>
                <a:custGeom>
                  <a:avLst/>
                  <a:gdLst>
                    <a:gd name="T0" fmla="*/ 0 w 36"/>
                    <a:gd name="T1" fmla="*/ 126 h 138"/>
                    <a:gd name="T2" fmla="*/ 0 w 36"/>
                    <a:gd name="T3" fmla="*/ 132 h 138"/>
                    <a:gd name="T4" fmla="*/ 6 w 36"/>
                    <a:gd name="T5" fmla="*/ 138 h 138"/>
                    <a:gd name="T6" fmla="*/ 12 w 36"/>
                    <a:gd name="T7" fmla="*/ 132 h 138"/>
                    <a:gd name="T8" fmla="*/ 12 w 36"/>
                    <a:gd name="T9" fmla="*/ 114 h 138"/>
                    <a:gd name="T10" fmla="*/ 18 w 36"/>
                    <a:gd name="T11" fmla="*/ 90 h 138"/>
                    <a:gd name="T12" fmla="*/ 24 w 36"/>
                    <a:gd name="T13" fmla="*/ 60 h 138"/>
                    <a:gd name="T14" fmla="*/ 30 w 36"/>
                    <a:gd name="T15" fmla="*/ 30 h 138"/>
                    <a:gd name="T16" fmla="*/ 30 w 36"/>
                    <a:gd name="T17" fmla="*/ 12 h 138"/>
                    <a:gd name="T18" fmla="*/ 36 w 36"/>
                    <a:gd name="T19" fmla="*/ 0 h 1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6" h="138">
                      <a:moveTo>
                        <a:pt x="0" y="126"/>
                      </a:moveTo>
                      <a:lnTo>
                        <a:pt x="0" y="132"/>
                      </a:lnTo>
                      <a:lnTo>
                        <a:pt x="6" y="138"/>
                      </a:lnTo>
                      <a:lnTo>
                        <a:pt x="12" y="132"/>
                      </a:lnTo>
                      <a:lnTo>
                        <a:pt x="12" y="114"/>
                      </a:lnTo>
                      <a:lnTo>
                        <a:pt x="18" y="90"/>
                      </a:lnTo>
                      <a:lnTo>
                        <a:pt x="24" y="60"/>
                      </a:lnTo>
                      <a:lnTo>
                        <a:pt x="30" y="30"/>
                      </a:lnTo>
                      <a:lnTo>
                        <a:pt x="30" y="12"/>
                      </a:lnTo>
                      <a:lnTo>
                        <a:pt x="36" y="0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822" name="Freeform 62"/>
                <p:cNvSpPr>
                  <a:spLocks/>
                </p:cNvSpPr>
                <p:nvPr/>
              </p:nvSpPr>
              <p:spPr bwMode="auto">
                <a:xfrm>
                  <a:off x="3126" y="2316"/>
                  <a:ext cx="30" cy="48"/>
                </a:xfrm>
                <a:custGeom>
                  <a:avLst/>
                  <a:gdLst>
                    <a:gd name="T0" fmla="*/ 0 w 30"/>
                    <a:gd name="T1" fmla="*/ 0 h 48"/>
                    <a:gd name="T2" fmla="*/ 6 w 30"/>
                    <a:gd name="T3" fmla="*/ 0 h 48"/>
                    <a:gd name="T4" fmla="*/ 6 w 30"/>
                    <a:gd name="T5" fmla="*/ 6 h 48"/>
                    <a:gd name="T6" fmla="*/ 12 w 30"/>
                    <a:gd name="T7" fmla="*/ 24 h 48"/>
                    <a:gd name="T8" fmla="*/ 18 w 30"/>
                    <a:gd name="T9" fmla="*/ 36 h 48"/>
                    <a:gd name="T10" fmla="*/ 24 w 30"/>
                    <a:gd name="T11" fmla="*/ 42 h 48"/>
                    <a:gd name="T12" fmla="*/ 24 w 30"/>
                    <a:gd name="T13" fmla="*/ 48 h 48"/>
                    <a:gd name="T14" fmla="*/ 30 w 30"/>
                    <a:gd name="T15" fmla="*/ 42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30" h="48">
                      <a:moveTo>
                        <a:pt x="0" y="0"/>
                      </a:moveTo>
                      <a:lnTo>
                        <a:pt x="6" y="0"/>
                      </a:lnTo>
                      <a:lnTo>
                        <a:pt x="6" y="6"/>
                      </a:lnTo>
                      <a:lnTo>
                        <a:pt x="12" y="24"/>
                      </a:lnTo>
                      <a:lnTo>
                        <a:pt x="18" y="36"/>
                      </a:lnTo>
                      <a:lnTo>
                        <a:pt x="24" y="42"/>
                      </a:lnTo>
                      <a:lnTo>
                        <a:pt x="24" y="48"/>
                      </a:lnTo>
                      <a:lnTo>
                        <a:pt x="30" y="42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823" name="Freeform 63"/>
                <p:cNvSpPr>
                  <a:spLocks/>
                </p:cNvSpPr>
                <p:nvPr/>
              </p:nvSpPr>
              <p:spPr bwMode="auto">
                <a:xfrm>
                  <a:off x="3156" y="2124"/>
                  <a:ext cx="36" cy="234"/>
                </a:xfrm>
                <a:custGeom>
                  <a:avLst/>
                  <a:gdLst>
                    <a:gd name="T0" fmla="*/ 0 w 36"/>
                    <a:gd name="T1" fmla="*/ 234 h 234"/>
                    <a:gd name="T2" fmla="*/ 6 w 36"/>
                    <a:gd name="T3" fmla="*/ 216 h 234"/>
                    <a:gd name="T4" fmla="*/ 6 w 36"/>
                    <a:gd name="T5" fmla="*/ 198 h 234"/>
                    <a:gd name="T6" fmla="*/ 12 w 36"/>
                    <a:gd name="T7" fmla="*/ 168 h 234"/>
                    <a:gd name="T8" fmla="*/ 18 w 36"/>
                    <a:gd name="T9" fmla="*/ 138 h 234"/>
                    <a:gd name="T10" fmla="*/ 24 w 36"/>
                    <a:gd name="T11" fmla="*/ 72 h 234"/>
                    <a:gd name="T12" fmla="*/ 36 w 36"/>
                    <a:gd name="T13" fmla="*/ 0 h 2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6" h="234">
                      <a:moveTo>
                        <a:pt x="0" y="234"/>
                      </a:moveTo>
                      <a:lnTo>
                        <a:pt x="6" y="216"/>
                      </a:lnTo>
                      <a:lnTo>
                        <a:pt x="6" y="198"/>
                      </a:lnTo>
                      <a:lnTo>
                        <a:pt x="12" y="168"/>
                      </a:lnTo>
                      <a:lnTo>
                        <a:pt x="18" y="138"/>
                      </a:lnTo>
                      <a:lnTo>
                        <a:pt x="24" y="72"/>
                      </a:lnTo>
                      <a:lnTo>
                        <a:pt x="36" y="0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824" name="Freeform 64"/>
                <p:cNvSpPr>
                  <a:spLocks/>
                </p:cNvSpPr>
                <p:nvPr/>
              </p:nvSpPr>
              <p:spPr bwMode="auto">
                <a:xfrm>
                  <a:off x="3192" y="1806"/>
                  <a:ext cx="36" cy="318"/>
                </a:xfrm>
                <a:custGeom>
                  <a:avLst/>
                  <a:gdLst>
                    <a:gd name="T0" fmla="*/ 0 w 36"/>
                    <a:gd name="T1" fmla="*/ 318 h 318"/>
                    <a:gd name="T2" fmla="*/ 6 w 36"/>
                    <a:gd name="T3" fmla="*/ 276 h 318"/>
                    <a:gd name="T4" fmla="*/ 6 w 36"/>
                    <a:gd name="T5" fmla="*/ 228 h 318"/>
                    <a:gd name="T6" fmla="*/ 18 w 36"/>
                    <a:gd name="T7" fmla="*/ 126 h 318"/>
                    <a:gd name="T8" fmla="*/ 24 w 36"/>
                    <a:gd name="T9" fmla="*/ 72 h 318"/>
                    <a:gd name="T10" fmla="*/ 24 w 36"/>
                    <a:gd name="T11" fmla="*/ 36 h 318"/>
                    <a:gd name="T12" fmla="*/ 30 w 36"/>
                    <a:gd name="T13" fmla="*/ 6 h 318"/>
                    <a:gd name="T14" fmla="*/ 36 w 36"/>
                    <a:gd name="T15" fmla="*/ 0 h 318"/>
                    <a:gd name="T16" fmla="*/ 36 w 36"/>
                    <a:gd name="T17" fmla="*/ 0 h 3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6" h="318">
                      <a:moveTo>
                        <a:pt x="0" y="318"/>
                      </a:moveTo>
                      <a:lnTo>
                        <a:pt x="6" y="276"/>
                      </a:lnTo>
                      <a:lnTo>
                        <a:pt x="6" y="228"/>
                      </a:lnTo>
                      <a:lnTo>
                        <a:pt x="18" y="126"/>
                      </a:lnTo>
                      <a:lnTo>
                        <a:pt x="24" y="72"/>
                      </a:lnTo>
                      <a:lnTo>
                        <a:pt x="24" y="36"/>
                      </a:lnTo>
                      <a:lnTo>
                        <a:pt x="30" y="6"/>
                      </a:lnTo>
                      <a:lnTo>
                        <a:pt x="36" y="0"/>
                      </a:lnTo>
                      <a:lnTo>
                        <a:pt x="36" y="0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825" name="Freeform 65"/>
                <p:cNvSpPr>
                  <a:spLocks/>
                </p:cNvSpPr>
                <p:nvPr/>
              </p:nvSpPr>
              <p:spPr bwMode="auto">
                <a:xfrm>
                  <a:off x="3228" y="1806"/>
                  <a:ext cx="36" cy="342"/>
                </a:xfrm>
                <a:custGeom>
                  <a:avLst/>
                  <a:gdLst>
                    <a:gd name="T0" fmla="*/ 0 w 36"/>
                    <a:gd name="T1" fmla="*/ 0 h 342"/>
                    <a:gd name="T2" fmla="*/ 0 w 36"/>
                    <a:gd name="T3" fmla="*/ 6 h 342"/>
                    <a:gd name="T4" fmla="*/ 6 w 36"/>
                    <a:gd name="T5" fmla="*/ 18 h 342"/>
                    <a:gd name="T6" fmla="*/ 6 w 36"/>
                    <a:gd name="T7" fmla="*/ 30 h 342"/>
                    <a:gd name="T8" fmla="*/ 6 w 36"/>
                    <a:gd name="T9" fmla="*/ 54 h 342"/>
                    <a:gd name="T10" fmla="*/ 12 w 36"/>
                    <a:gd name="T11" fmla="*/ 108 h 342"/>
                    <a:gd name="T12" fmla="*/ 18 w 36"/>
                    <a:gd name="T13" fmla="*/ 168 h 342"/>
                    <a:gd name="T14" fmla="*/ 24 w 36"/>
                    <a:gd name="T15" fmla="*/ 234 h 342"/>
                    <a:gd name="T16" fmla="*/ 24 w 36"/>
                    <a:gd name="T17" fmla="*/ 288 h 342"/>
                    <a:gd name="T18" fmla="*/ 30 w 36"/>
                    <a:gd name="T19" fmla="*/ 306 h 342"/>
                    <a:gd name="T20" fmla="*/ 30 w 36"/>
                    <a:gd name="T21" fmla="*/ 324 h 342"/>
                    <a:gd name="T22" fmla="*/ 36 w 36"/>
                    <a:gd name="T23" fmla="*/ 336 h 342"/>
                    <a:gd name="T24" fmla="*/ 36 w 36"/>
                    <a:gd name="T25" fmla="*/ 342 h 3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6" h="342">
                      <a:moveTo>
                        <a:pt x="0" y="0"/>
                      </a:moveTo>
                      <a:lnTo>
                        <a:pt x="0" y="6"/>
                      </a:lnTo>
                      <a:lnTo>
                        <a:pt x="6" y="18"/>
                      </a:lnTo>
                      <a:lnTo>
                        <a:pt x="6" y="30"/>
                      </a:lnTo>
                      <a:lnTo>
                        <a:pt x="6" y="54"/>
                      </a:lnTo>
                      <a:lnTo>
                        <a:pt x="12" y="108"/>
                      </a:lnTo>
                      <a:lnTo>
                        <a:pt x="18" y="168"/>
                      </a:lnTo>
                      <a:lnTo>
                        <a:pt x="24" y="234"/>
                      </a:lnTo>
                      <a:lnTo>
                        <a:pt x="24" y="288"/>
                      </a:lnTo>
                      <a:lnTo>
                        <a:pt x="30" y="306"/>
                      </a:lnTo>
                      <a:lnTo>
                        <a:pt x="30" y="324"/>
                      </a:lnTo>
                      <a:lnTo>
                        <a:pt x="36" y="336"/>
                      </a:lnTo>
                      <a:lnTo>
                        <a:pt x="36" y="342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826" name="Freeform 66"/>
                <p:cNvSpPr>
                  <a:spLocks/>
                </p:cNvSpPr>
                <p:nvPr/>
              </p:nvSpPr>
              <p:spPr bwMode="auto">
                <a:xfrm>
                  <a:off x="3264" y="1842"/>
                  <a:ext cx="36" cy="306"/>
                </a:xfrm>
                <a:custGeom>
                  <a:avLst/>
                  <a:gdLst>
                    <a:gd name="T0" fmla="*/ 0 w 36"/>
                    <a:gd name="T1" fmla="*/ 306 h 306"/>
                    <a:gd name="T2" fmla="*/ 0 w 36"/>
                    <a:gd name="T3" fmla="*/ 306 h 306"/>
                    <a:gd name="T4" fmla="*/ 6 w 36"/>
                    <a:gd name="T5" fmla="*/ 294 h 306"/>
                    <a:gd name="T6" fmla="*/ 6 w 36"/>
                    <a:gd name="T7" fmla="*/ 276 h 306"/>
                    <a:gd name="T8" fmla="*/ 12 w 36"/>
                    <a:gd name="T9" fmla="*/ 258 h 306"/>
                    <a:gd name="T10" fmla="*/ 12 w 36"/>
                    <a:gd name="T11" fmla="*/ 204 h 306"/>
                    <a:gd name="T12" fmla="*/ 18 w 36"/>
                    <a:gd name="T13" fmla="*/ 138 h 306"/>
                    <a:gd name="T14" fmla="*/ 24 w 36"/>
                    <a:gd name="T15" fmla="*/ 84 h 306"/>
                    <a:gd name="T16" fmla="*/ 24 w 36"/>
                    <a:gd name="T17" fmla="*/ 54 h 306"/>
                    <a:gd name="T18" fmla="*/ 30 w 36"/>
                    <a:gd name="T19" fmla="*/ 30 h 306"/>
                    <a:gd name="T20" fmla="*/ 30 w 36"/>
                    <a:gd name="T21" fmla="*/ 12 h 306"/>
                    <a:gd name="T22" fmla="*/ 30 w 36"/>
                    <a:gd name="T23" fmla="*/ 0 h 306"/>
                    <a:gd name="T24" fmla="*/ 36 w 36"/>
                    <a:gd name="T25" fmla="*/ 0 h 306"/>
                    <a:gd name="T26" fmla="*/ 36 w 36"/>
                    <a:gd name="T27" fmla="*/ 0 h 3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6" h="306">
                      <a:moveTo>
                        <a:pt x="0" y="306"/>
                      </a:moveTo>
                      <a:lnTo>
                        <a:pt x="0" y="306"/>
                      </a:lnTo>
                      <a:lnTo>
                        <a:pt x="6" y="294"/>
                      </a:lnTo>
                      <a:lnTo>
                        <a:pt x="6" y="276"/>
                      </a:lnTo>
                      <a:lnTo>
                        <a:pt x="12" y="258"/>
                      </a:lnTo>
                      <a:lnTo>
                        <a:pt x="12" y="204"/>
                      </a:lnTo>
                      <a:lnTo>
                        <a:pt x="18" y="138"/>
                      </a:lnTo>
                      <a:lnTo>
                        <a:pt x="24" y="84"/>
                      </a:lnTo>
                      <a:lnTo>
                        <a:pt x="24" y="54"/>
                      </a:lnTo>
                      <a:lnTo>
                        <a:pt x="30" y="30"/>
                      </a:lnTo>
                      <a:lnTo>
                        <a:pt x="30" y="12"/>
                      </a:lnTo>
                      <a:lnTo>
                        <a:pt x="30" y="0"/>
                      </a:lnTo>
                      <a:lnTo>
                        <a:pt x="36" y="0"/>
                      </a:lnTo>
                      <a:lnTo>
                        <a:pt x="36" y="0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827" name="Freeform 67"/>
                <p:cNvSpPr>
                  <a:spLocks/>
                </p:cNvSpPr>
                <p:nvPr/>
              </p:nvSpPr>
              <p:spPr bwMode="auto">
                <a:xfrm>
                  <a:off x="3300" y="1842"/>
                  <a:ext cx="30" cy="540"/>
                </a:xfrm>
                <a:custGeom>
                  <a:avLst/>
                  <a:gdLst>
                    <a:gd name="T0" fmla="*/ 0 w 30"/>
                    <a:gd name="T1" fmla="*/ 0 h 540"/>
                    <a:gd name="T2" fmla="*/ 0 w 30"/>
                    <a:gd name="T3" fmla="*/ 12 h 540"/>
                    <a:gd name="T4" fmla="*/ 6 w 30"/>
                    <a:gd name="T5" fmla="*/ 30 h 540"/>
                    <a:gd name="T6" fmla="*/ 6 w 30"/>
                    <a:gd name="T7" fmla="*/ 54 h 540"/>
                    <a:gd name="T8" fmla="*/ 6 w 30"/>
                    <a:gd name="T9" fmla="*/ 90 h 540"/>
                    <a:gd name="T10" fmla="*/ 12 w 30"/>
                    <a:gd name="T11" fmla="*/ 126 h 540"/>
                    <a:gd name="T12" fmla="*/ 12 w 30"/>
                    <a:gd name="T13" fmla="*/ 162 h 540"/>
                    <a:gd name="T14" fmla="*/ 12 w 30"/>
                    <a:gd name="T15" fmla="*/ 246 h 540"/>
                    <a:gd name="T16" fmla="*/ 18 w 30"/>
                    <a:gd name="T17" fmla="*/ 336 h 540"/>
                    <a:gd name="T18" fmla="*/ 24 w 30"/>
                    <a:gd name="T19" fmla="*/ 420 h 540"/>
                    <a:gd name="T20" fmla="*/ 24 w 30"/>
                    <a:gd name="T21" fmla="*/ 456 h 540"/>
                    <a:gd name="T22" fmla="*/ 24 w 30"/>
                    <a:gd name="T23" fmla="*/ 492 h 540"/>
                    <a:gd name="T24" fmla="*/ 30 w 30"/>
                    <a:gd name="T25" fmla="*/ 516 h 540"/>
                    <a:gd name="T26" fmla="*/ 30 w 30"/>
                    <a:gd name="T27" fmla="*/ 540 h 5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0" h="540">
                      <a:moveTo>
                        <a:pt x="0" y="0"/>
                      </a:moveTo>
                      <a:lnTo>
                        <a:pt x="0" y="12"/>
                      </a:lnTo>
                      <a:lnTo>
                        <a:pt x="6" y="30"/>
                      </a:lnTo>
                      <a:lnTo>
                        <a:pt x="6" y="54"/>
                      </a:lnTo>
                      <a:lnTo>
                        <a:pt x="6" y="90"/>
                      </a:lnTo>
                      <a:lnTo>
                        <a:pt x="12" y="126"/>
                      </a:lnTo>
                      <a:lnTo>
                        <a:pt x="12" y="162"/>
                      </a:lnTo>
                      <a:lnTo>
                        <a:pt x="12" y="246"/>
                      </a:lnTo>
                      <a:lnTo>
                        <a:pt x="18" y="336"/>
                      </a:lnTo>
                      <a:lnTo>
                        <a:pt x="24" y="420"/>
                      </a:lnTo>
                      <a:lnTo>
                        <a:pt x="24" y="456"/>
                      </a:lnTo>
                      <a:lnTo>
                        <a:pt x="24" y="492"/>
                      </a:lnTo>
                      <a:lnTo>
                        <a:pt x="30" y="516"/>
                      </a:lnTo>
                      <a:lnTo>
                        <a:pt x="30" y="540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828" name="Freeform 68"/>
                <p:cNvSpPr>
                  <a:spLocks/>
                </p:cNvSpPr>
                <p:nvPr/>
              </p:nvSpPr>
              <p:spPr bwMode="auto">
                <a:xfrm>
                  <a:off x="3330" y="2382"/>
                  <a:ext cx="36" cy="42"/>
                </a:xfrm>
                <a:custGeom>
                  <a:avLst/>
                  <a:gdLst>
                    <a:gd name="T0" fmla="*/ 0 w 36"/>
                    <a:gd name="T1" fmla="*/ 0 h 42"/>
                    <a:gd name="T2" fmla="*/ 6 w 36"/>
                    <a:gd name="T3" fmla="*/ 18 h 42"/>
                    <a:gd name="T4" fmla="*/ 18 w 36"/>
                    <a:gd name="T5" fmla="*/ 36 h 42"/>
                    <a:gd name="T6" fmla="*/ 30 w 36"/>
                    <a:gd name="T7" fmla="*/ 42 h 42"/>
                    <a:gd name="T8" fmla="*/ 36 w 36"/>
                    <a:gd name="T9" fmla="*/ 42 h 42"/>
                    <a:gd name="T10" fmla="*/ 36 w 36"/>
                    <a:gd name="T11" fmla="*/ 36 h 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6" h="42">
                      <a:moveTo>
                        <a:pt x="0" y="0"/>
                      </a:moveTo>
                      <a:lnTo>
                        <a:pt x="6" y="18"/>
                      </a:lnTo>
                      <a:lnTo>
                        <a:pt x="18" y="36"/>
                      </a:lnTo>
                      <a:lnTo>
                        <a:pt x="30" y="42"/>
                      </a:lnTo>
                      <a:lnTo>
                        <a:pt x="36" y="42"/>
                      </a:lnTo>
                      <a:lnTo>
                        <a:pt x="36" y="36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829" name="Freeform 69"/>
                <p:cNvSpPr>
                  <a:spLocks/>
                </p:cNvSpPr>
                <p:nvPr/>
              </p:nvSpPr>
              <p:spPr bwMode="auto">
                <a:xfrm>
                  <a:off x="3366" y="1878"/>
                  <a:ext cx="36" cy="540"/>
                </a:xfrm>
                <a:custGeom>
                  <a:avLst/>
                  <a:gdLst>
                    <a:gd name="T0" fmla="*/ 0 w 36"/>
                    <a:gd name="T1" fmla="*/ 540 h 540"/>
                    <a:gd name="T2" fmla="*/ 0 w 36"/>
                    <a:gd name="T3" fmla="*/ 522 h 540"/>
                    <a:gd name="T4" fmla="*/ 6 w 36"/>
                    <a:gd name="T5" fmla="*/ 492 h 540"/>
                    <a:gd name="T6" fmla="*/ 6 w 36"/>
                    <a:gd name="T7" fmla="*/ 456 h 540"/>
                    <a:gd name="T8" fmla="*/ 6 w 36"/>
                    <a:gd name="T9" fmla="*/ 420 h 540"/>
                    <a:gd name="T10" fmla="*/ 12 w 36"/>
                    <a:gd name="T11" fmla="*/ 330 h 540"/>
                    <a:gd name="T12" fmla="*/ 18 w 36"/>
                    <a:gd name="T13" fmla="*/ 234 h 540"/>
                    <a:gd name="T14" fmla="*/ 24 w 36"/>
                    <a:gd name="T15" fmla="*/ 144 h 540"/>
                    <a:gd name="T16" fmla="*/ 24 w 36"/>
                    <a:gd name="T17" fmla="*/ 102 h 540"/>
                    <a:gd name="T18" fmla="*/ 24 w 36"/>
                    <a:gd name="T19" fmla="*/ 66 h 540"/>
                    <a:gd name="T20" fmla="*/ 30 w 36"/>
                    <a:gd name="T21" fmla="*/ 42 h 540"/>
                    <a:gd name="T22" fmla="*/ 30 w 36"/>
                    <a:gd name="T23" fmla="*/ 18 h 540"/>
                    <a:gd name="T24" fmla="*/ 36 w 36"/>
                    <a:gd name="T25" fmla="*/ 6 h 540"/>
                    <a:gd name="T26" fmla="*/ 36 w 36"/>
                    <a:gd name="T27" fmla="*/ 0 h 5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6" h="540">
                      <a:moveTo>
                        <a:pt x="0" y="540"/>
                      </a:moveTo>
                      <a:lnTo>
                        <a:pt x="0" y="522"/>
                      </a:lnTo>
                      <a:lnTo>
                        <a:pt x="6" y="492"/>
                      </a:lnTo>
                      <a:lnTo>
                        <a:pt x="6" y="456"/>
                      </a:lnTo>
                      <a:lnTo>
                        <a:pt x="6" y="420"/>
                      </a:lnTo>
                      <a:lnTo>
                        <a:pt x="12" y="330"/>
                      </a:lnTo>
                      <a:lnTo>
                        <a:pt x="18" y="234"/>
                      </a:lnTo>
                      <a:lnTo>
                        <a:pt x="24" y="144"/>
                      </a:lnTo>
                      <a:lnTo>
                        <a:pt x="24" y="102"/>
                      </a:lnTo>
                      <a:lnTo>
                        <a:pt x="24" y="66"/>
                      </a:lnTo>
                      <a:lnTo>
                        <a:pt x="30" y="42"/>
                      </a:lnTo>
                      <a:lnTo>
                        <a:pt x="30" y="18"/>
                      </a:lnTo>
                      <a:lnTo>
                        <a:pt x="36" y="6"/>
                      </a:lnTo>
                      <a:lnTo>
                        <a:pt x="36" y="0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830" name="Freeform 70"/>
                <p:cNvSpPr>
                  <a:spLocks/>
                </p:cNvSpPr>
                <p:nvPr/>
              </p:nvSpPr>
              <p:spPr bwMode="auto">
                <a:xfrm>
                  <a:off x="3402" y="1878"/>
                  <a:ext cx="36" cy="600"/>
                </a:xfrm>
                <a:custGeom>
                  <a:avLst/>
                  <a:gdLst>
                    <a:gd name="T0" fmla="*/ 0 w 36"/>
                    <a:gd name="T1" fmla="*/ 0 h 600"/>
                    <a:gd name="T2" fmla="*/ 0 w 36"/>
                    <a:gd name="T3" fmla="*/ 6 h 600"/>
                    <a:gd name="T4" fmla="*/ 6 w 36"/>
                    <a:gd name="T5" fmla="*/ 24 h 600"/>
                    <a:gd name="T6" fmla="*/ 6 w 36"/>
                    <a:gd name="T7" fmla="*/ 48 h 600"/>
                    <a:gd name="T8" fmla="*/ 6 w 36"/>
                    <a:gd name="T9" fmla="*/ 84 h 600"/>
                    <a:gd name="T10" fmla="*/ 12 w 36"/>
                    <a:gd name="T11" fmla="*/ 126 h 600"/>
                    <a:gd name="T12" fmla="*/ 12 w 36"/>
                    <a:gd name="T13" fmla="*/ 168 h 600"/>
                    <a:gd name="T14" fmla="*/ 18 w 36"/>
                    <a:gd name="T15" fmla="*/ 264 h 600"/>
                    <a:gd name="T16" fmla="*/ 24 w 36"/>
                    <a:gd name="T17" fmla="*/ 366 h 600"/>
                    <a:gd name="T18" fmla="*/ 24 w 36"/>
                    <a:gd name="T19" fmla="*/ 468 h 600"/>
                    <a:gd name="T20" fmla="*/ 30 w 36"/>
                    <a:gd name="T21" fmla="*/ 510 h 600"/>
                    <a:gd name="T22" fmla="*/ 30 w 36"/>
                    <a:gd name="T23" fmla="*/ 546 h 600"/>
                    <a:gd name="T24" fmla="*/ 36 w 36"/>
                    <a:gd name="T25" fmla="*/ 576 h 600"/>
                    <a:gd name="T26" fmla="*/ 36 w 36"/>
                    <a:gd name="T27" fmla="*/ 600 h 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6" h="600">
                      <a:moveTo>
                        <a:pt x="0" y="0"/>
                      </a:moveTo>
                      <a:lnTo>
                        <a:pt x="0" y="6"/>
                      </a:lnTo>
                      <a:lnTo>
                        <a:pt x="6" y="24"/>
                      </a:lnTo>
                      <a:lnTo>
                        <a:pt x="6" y="48"/>
                      </a:lnTo>
                      <a:lnTo>
                        <a:pt x="6" y="84"/>
                      </a:lnTo>
                      <a:lnTo>
                        <a:pt x="12" y="126"/>
                      </a:lnTo>
                      <a:lnTo>
                        <a:pt x="12" y="168"/>
                      </a:lnTo>
                      <a:lnTo>
                        <a:pt x="18" y="264"/>
                      </a:lnTo>
                      <a:lnTo>
                        <a:pt x="24" y="366"/>
                      </a:lnTo>
                      <a:lnTo>
                        <a:pt x="24" y="468"/>
                      </a:lnTo>
                      <a:lnTo>
                        <a:pt x="30" y="510"/>
                      </a:lnTo>
                      <a:lnTo>
                        <a:pt x="30" y="546"/>
                      </a:lnTo>
                      <a:lnTo>
                        <a:pt x="36" y="576"/>
                      </a:lnTo>
                      <a:lnTo>
                        <a:pt x="36" y="600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831" name="Freeform 71"/>
                <p:cNvSpPr>
                  <a:spLocks/>
                </p:cNvSpPr>
                <p:nvPr/>
              </p:nvSpPr>
              <p:spPr bwMode="auto">
                <a:xfrm>
                  <a:off x="3438" y="2478"/>
                  <a:ext cx="36" cy="6"/>
                </a:xfrm>
                <a:custGeom>
                  <a:avLst/>
                  <a:gdLst>
                    <a:gd name="T0" fmla="*/ 0 w 36"/>
                    <a:gd name="T1" fmla="*/ 0 h 6"/>
                    <a:gd name="T2" fmla="*/ 6 w 36"/>
                    <a:gd name="T3" fmla="*/ 6 h 6"/>
                    <a:gd name="T4" fmla="*/ 18 w 36"/>
                    <a:gd name="T5" fmla="*/ 6 h 6"/>
                    <a:gd name="T6" fmla="*/ 30 w 36"/>
                    <a:gd name="T7" fmla="*/ 0 h 6"/>
                    <a:gd name="T8" fmla="*/ 36 w 36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6">
                      <a:moveTo>
                        <a:pt x="0" y="0"/>
                      </a:moveTo>
                      <a:lnTo>
                        <a:pt x="6" y="6"/>
                      </a:lnTo>
                      <a:lnTo>
                        <a:pt x="18" y="6"/>
                      </a:lnTo>
                      <a:lnTo>
                        <a:pt x="30" y="0"/>
                      </a:lnTo>
                      <a:lnTo>
                        <a:pt x="36" y="0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832" name="Freeform 72"/>
                <p:cNvSpPr>
                  <a:spLocks/>
                </p:cNvSpPr>
                <p:nvPr/>
              </p:nvSpPr>
              <p:spPr bwMode="auto">
                <a:xfrm>
                  <a:off x="3474" y="2478"/>
                  <a:ext cx="30" cy="42"/>
                </a:xfrm>
                <a:custGeom>
                  <a:avLst/>
                  <a:gdLst>
                    <a:gd name="T0" fmla="*/ 0 w 30"/>
                    <a:gd name="T1" fmla="*/ 0 h 42"/>
                    <a:gd name="T2" fmla="*/ 0 w 30"/>
                    <a:gd name="T3" fmla="*/ 6 h 42"/>
                    <a:gd name="T4" fmla="*/ 6 w 30"/>
                    <a:gd name="T5" fmla="*/ 12 h 42"/>
                    <a:gd name="T6" fmla="*/ 12 w 30"/>
                    <a:gd name="T7" fmla="*/ 30 h 42"/>
                    <a:gd name="T8" fmla="*/ 24 w 30"/>
                    <a:gd name="T9" fmla="*/ 42 h 42"/>
                    <a:gd name="T10" fmla="*/ 30 w 30"/>
                    <a:gd name="T11" fmla="*/ 42 h 42"/>
                    <a:gd name="T12" fmla="*/ 30 w 30"/>
                    <a:gd name="T13" fmla="*/ 36 h 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0" h="42">
                      <a:moveTo>
                        <a:pt x="0" y="0"/>
                      </a:moveTo>
                      <a:lnTo>
                        <a:pt x="0" y="6"/>
                      </a:lnTo>
                      <a:lnTo>
                        <a:pt x="6" y="12"/>
                      </a:lnTo>
                      <a:lnTo>
                        <a:pt x="12" y="30"/>
                      </a:lnTo>
                      <a:lnTo>
                        <a:pt x="24" y="42"/>
                      </a:lnTo>
                      <a:lnTo>
                        <a:pt x="30" y="42"/>
                      </a:lnTo>
                      <a:lnTo>
                        <a:pt x="30" y="36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833" name="Freeform 73"/>
                <p:cNvSpPr>
                  <a:spLocks/>
                </p:cNvSpPr>
                <p:nvPr/>
              </p:nvSpPr>
              <p:spPr bwMode="auto">
                <a:xfrm>
                  <a:off x="3504" y="2100"/>
                  <a:ext cx="36" cy="414"/>
                </a:xfrm>
                <a:custGeom>
                  <a:avLst/>
                  <a:gdLst>
                    <a:gd name="T0" fmla="*/ 0 w 36"/>
                    <a:gd name="T1" fmla="*/ 414 h 414"/>
                    <a:gd name="T2" fmla="*/ 0 w 36"/>
                    <a:gd name="T3" fmla="*/ 402 h 414"/>
                    <a:gd name="T4" fmla="*/ 6 w 36"/>
                    <a:gd name="T5" fmla="*/ 378 h 414"/>
                    <a:gd name="T6" fmla="*/ 6 w 36"/>
                    <a:gd name="T7" fmla="*/ 354 h 414"/>
                    <a:gd name="T8" fmla="*/ 6 w 36"/>
                    <a:gd name="T9" fmla="*/ 324 h 414"/>
                    <a:gd name="T10" fmla="*/ 12 w 36"/>
                    <a:gd name="T11" fmla="*/ 258 h 414"/>
                    <a:gd name="T12" fmla="*/ 18 w 36"/>
                    <a:gd name="T13" fmla="*/ 186 h 414"/>
                    <a:gd name="T14" fmla="*/ 24 w 36"/>
                    <a:gd name="T15" fmla="*/ 120 h 414"/>
                    <a:gd name="T16" fmla="*/ 24 w 36"/>
                    <a:gd name="T17" fmla="*/ 60 h 414"/>
                    <a:gd name="T18" fmla="*/ 30 w 36"/>
                    <a:gd name="T19" fmla="*/ 36 h 414"/>
                    <a:gd name="T20" fmla="*/ 30 w 36"/>
                    <a:gd name="T21" fmla="*/ 18 h 414"/>
                    <a:gd name="T22" fmla="*/ 36 w 36"/>
                    <a:gd name="T23" fmla="*/ 6 h 414"/>
                    <a:gd name="T24" fmla="*/ 36 w 36"/>
                    <a:gd name="T25" fmla="*/ 0 h 4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6" h="414">
                      <a:moveTo>
                        <a:pt x="0" y="414"/>
                      </a:moveTo>
                      <a:lnTo>
                        <a:pt x="0" y="402"/>
                      </a:lnTo>
                      <a:lnTo>
                        <a:pt x="6" y="378"/>
                      </a:lnTo>
                      <a:lnTo>
                        <a:pt x="6" y="354"/>
                      </a:lnTo>
                      <a:lnTo>
                        <a:pt x="6" y="324"/>
                      </a:lnTo>
                      <a:lnTo>
                        <a:pt x="12" y="258"/>
                      </a:lnTo>
                      <a:lnTo>
                        <a:pt x="18" y="186"/>
                      </a:lnTo>
                      <a:lnTo>
                        <a:pt x="24" y="120"/>
                      </a:lnTo>
                      <a:lnTo>
                        <a:pt x="24" y="60"/>
                      </a:lnTo>
                      <a:lnTo>
                        <a:pt x="30" y="36"/>
                      </a:lnTo>
                      <a:lnTo>
                        <a:pt x="30" y="18"/>
                      </a:lnTo>
                      <a:lnTo>
                        <a:pt x="36" y="6"/>
                      </a:lnTo>
                      <a:lnTo>
                        <a:pt x="36" y="0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17834" name="Freeform 74"/>
                <p:cNvSpPr>
                  <a:spLocks/>
                </p:cNvSpPr>
                <p:nvPr/>
              </p:nvSpPr>
              <p:spPr bwMode="auto">
                <a:xfrm>
                  <a:off x="3540" y="2100"/>
                  <a:ext cx="36" cy="378"/>
                </a:xfrm>
                <a:custGeom>
                  <a:avLst/>
                  <a:gdLst>
                    <a:gd name="T0" fmla="*/ 0 w 36"/>
                    <a:gd name="T1" fmla="*/ 0 h 378"/>
                    <a:gd name="T2" fmla="*/ 0 w 36"/>
                    <a:gd name="T3" fmla="*/ 0 h 378"/>
                    <a:gd name="T4" fmla="*/ 6 w 36"/>
                    <a:gd name="T5" fmla="*/ 12 h 378"/>
                    <a:gd name="T6" fmla="*/ 6 w 36"/>
                    <a:gd name="T7" fmla="*/ 24 h 378"/>
                    <a:gd name="T8" fmla="*/ 6 w 36"/>
                    <a:gd name="T9" fmla="*/ 36 h 378"/>
                    <a:gd name="T10" fmla="*/ 12 w 36"/>
                    <a:gd name="T11" fmla="*/ 84 h 378"/>
                    <a:gd name="T12" fmla="*/ 18 w 36"/>
                    <a:gd name="T13" fmla="*/ 138 h 378"/>
                    <a:gd name="T14" fmla="*/ 24 w 36"/>
                    <a:gd name="T15" fmla="*/ 204 h 378"/>
                    <a:gd name="T16" fmla="*/ 24 w 36"/>
                    <a:gd name="T17" fmla="*/ 264 h 378"/>
                    <a:gd name="T18" fmla="*/ 30 w 36"/>
                    <a:gd name="T19" fmla="*/ 324 h 378"/>
                    <a:gd name="T20" fmla="*/ 36 w 36"/>
                    <a:gd name="T21" fmla="*/ 378 h 3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36" h="378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6" y="12"/>
                      </a:lnTo>
                      <a:lnTo>
                        <a:pt x="6" y="24"/>
                      </a:lnTo>
                      <a:lnTo>
                        <a:pt x="6" y="36"/>
                      </a:lnTo>
                      <a:lnTo>
                        <a:pt x="12" y="84"/>
                      </a:lnTo>
                      <a:lnTo>
                        <a:pt x="18" y="138"/>
                      </a:lnTo>
                      <a:lnTo>
                        <a:pt x="24" y="204"/>
                      </a:lnTo>
                      <a:lnTo>
                        <a:pt x="24" y="264"/>
                      </a:lnTo>
                      <a:lnTo>
                        <a:pt x="30" y="324"/>
                      </a:lnTo>
                      <a:lnTo>
                        <a:pt x="36" y="378"/>
                      </a:lnTo>
                    </a:path>
                  </a:pathLst>
                </a:custGeom>
                <a:noFill/>
                <a:ln w="9525">
                  <a:solidFill>
                    <a:srgbClr val="000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</p:grpSp>
        </p:grpSp>
        <p:sp>
          <p:nvSpPr>
            <p:cNvPr id="117835" name="Text Box 75"/>
            <p:cNvSpPr txBox="1">
              <a:spLocks noChangeArrowheads="1"/>
            </p:cNvSpPr>
            <p:nvPr/>
          </p:nvSpPr>
          <p:spPr bwMode="auto">
            <a:xfrm>
              <a:off x="2112" y="3792"/>
              <a:ext cx="1465" cy="1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n-US" altLang="en-US" sz="2276">
                  <a:solidFill>
                    <a:schemeClr val="accent2"/>
                  </a:solidFill>
                  <a:latin typeface="Arial Unicode MS" charset="0"/>
                </a:rPr>
                <a:t>Random Number Spectra</a:t>
              </a:r>
            </a:p>
          </p:txBody>
        </p:sp>
      </p:grpSp>
      <p:grpSp>
        <p:nvGrpSpPr>
          <p:cNvPr id="117836" name="Group 76"/>
          <p:cNvGrpSpPr>
            <a:grpSpLocks/>
          </p:cNvGrpSpPr>
          <p:nvPr/>
        </p:nvGrpSpPr>
        <p:grpSpPr bwMode="auto">
          <a:xfrm>
            <a:off x="444783" y="4181405"/>
            <a:ext cx="2264549" cy="3802097"/>
            <a:chOff x="197" y="1852"/>
            <a:chExt cx="1003" cy="1684"/>
          </a:xfrm>
        </p:grpSpPr>
        <p:sp>
          <p:nvSpPr>
            <p:cNvPr id="117837" name="Freeform 77"/>
            <p:cNvSpPr>
              <a:spLocks/>
            </p:cNvSpPr>
            <p:nvPr/>
          </p:nvSpPr>
          <p:spPr bwMode="auto">
            <a:xfrm rot="5400000">
              <a:off x="90" y="2539"/>
              <a:ext cx="1235" cy="758"/>
            </a:xfrm>
            <a:custGeom>
              <a:avLst/>
              <a:gdLst>
                <a:gd name="T0" fmla="*/ 0 w 699"/>
                <a:gd name="T1" fmla="*/ 318 h 318"/>
                <a:gd name="T2" fmla="*/ 699 w 699"/>
                <a:gd name="T3" fmla="*/ 318 h 318"/>
                <a:gd name="T4" fmla="*/ 699 w 699"/>
                <a:gd name="T5" fmla="*/ 0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99" h="318">
                  <a:moveTo>
                    <a:pt x="0" y="318"/>
                  </a:moveTo>
                  <a:lnTo>
                    <a:pt x="699" y="318"/>
                  </a:lnTo>
                  <a:lnTo>
                    <a:pt x="699" y="0"/>
                  </a:lnTo>
                </a:path>
              </a:pathLst>
            </a:custGeom>
            <a:noFill/>
            <a:ln w="11113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17838" name="Freeform 78"/>
            <p:cNvSpPr>
              <a:spLocks/>
            </p:cNvSpPr>
            <p:nvPr/>
          </p:nvSpPr>
          <p:spPr bwMode="auto">
            <a:xfrm rot="5400000">
              <a:off x="90" y="2539"/>
              <a:ext cx="1235" cy="758"/>
            </a:xfrm>
            <a:custGeom>
              <a:avLst/>
              <a:gdLst>
                <a:gd name="T0" fmla="*/ 699 w 699"/>
                <a:gd name="T1" fmla="*/ 0 h 318"/>
                <a:gd name="T2" fmla="*/ 0 w 699"/>
                <a:gd name="T3" fmla="*/ 0 h 318"/>
                <a:gd name="T4" fmla="*/ 0 w 699"/>
                <a:gd name="T5" fmla="*/ 318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99" h="318">
                  <a:moveTo>
                    <a:pt x="699" y="0"/>
                  </a:moveTo>
                  <a:lnTo>
                    <a:pt x="0" y="0"/>
                  </a:lnTo>
                  <a:lnTo>
                    <a:pt x="0" y="318"/>
                  </a:lnTo>
                </a:path>
              </a:pathLst>
            </a:custGeom>
            <a:noFill/>
            <a:ln w="11113">
              <a:solidFill>
                <a:srgbClr val="80808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17839" name="Freeform 79"/>
            <p:cNvSpPr>
              <a:spLocks/>
            </p:cNvSpPr>
            <p:nvPr/>
          </p:nvSpPr>
          <p:spPr bwMode="auto">
            <a:xfrm rot="5400000">
              <a:off x="92" y="2541"/>
              <a:ext cx="1232" cy="752"/>
            </a:xfrm>
            <a:custGeom>
              <a:avLst/>
              <a:gdLst>
                <a:gd name="T0" fmla="*/ 0 w 697"/>
                <a:gd name="T1" fmla="*/ 316 h 316"/>
                <a:gd name="T2" fmla="*/ 697 w 697"/>
                <a:gd name="T3" fmla="*/ 316 h 316"/>
                <a:gd name="T4" fmla="*/ 697 w 697"/>
                <a:gd name="T5" fmla="*/ 0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97" h="316">
                  <a:moveTo>
                    <a:pt x="0" y="316"/>
                  </a:moveTo>
                  <a:lnTo>
                    <a:pt x="697" y="316"/>
                  </a:lnTo>
                  <a:lnTo>
                    <a:pt x="697" y="0"/>
                  </a:lnTo>
                </a:path>
              </a:pathLst>
            </a:custGeom>
            <a:noFill/>
            <a:ln w="11113">
              <a:solidFill>
                <a:srgbClr val="C0C0C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17840" name="Freeform 80"/>
            <p:cNvSpPr>
              <a:spLocks/>
            </p:cNvSpPr>
            <p:nvPr/>
          </p:nvSpPr>
          <p:spPr bwMode="auto">
            <a:xfrm rot="5400000">
              <a:off x="92" y="2541"/>
              <a:ext cx="1232" cy="752"/>
            </a:xfrm>
            <a:custGeom>
              <a:avLst/>
              <a:gdLst>
                <a:gd name="T0" fmla="*/ 697 w 697"/>
                <a:gd name="T1" fmla="*/ 0 h 316"/>
                <a:gd name="T2" fmla="*/ 0 w 697"/>
                <a:gd name="T3" fmla="*/ 0 h 316"/>
                <a:gd name="T4" fmla="*/ 0 w 697"/>
                <a:gd name="T5" fmla="*/ 316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97" h="316">
                  <a:moveTo>
                    <a:pt x="697" y="0"/>
                  </a:moveTo>
                  <a:lnTo>
                    <a:pt x="0" y="0"/>
                  </a:lnTo>
                  <a:lnTo>
                    <a:pt x="0" y="316"/>
                  </a:lnTo>
                </a:path>
              </a:pathLst>
            </a:custGeom>
            <a:noFill/>
            <a:ln w="11113">
              <a:solidFill>
                <a:srgbClr val="80808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17841" name="Rectangle 81"/>
            <p:cNvSpPr>
              <a:spLocks noChangeArrowheads="1"/>
            </p:cNvSpPr>
            <p:nvPr/>
          </p:nvSpPr>
          <p:spPr bwMode="auto">
            <a:xfrm rot="5400000">
              <a:off x="92" y="2544"/>
              <a:ext cx="1229" cy="75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17842" name="Freeform 82"/>
            <p:cNvSpPr>
              <a:spLocks/>
            </p:cNvSpPr>
            <p:nvPr/>
          </p:nvSpPr>
          <p:spPr bwMode="auto">
            <a:xfrm rot="5400000">
              <a:off x="-64" y="2854"/>
              <a:ext cx="1235" cy="127"/>
            </a:xfrm>
            <a:custGeom>
              <a:avLst/>
              <a:gdLst>
                <a:gd name="T0" fmla="*/ 72 w 5033"/>
                <a:gd name="T1" fmla="*/ 376 h 384"/>
                <a:gd name="T2" fmla="*/ 151 w 5033"/>
                <a:gd name="T3" fmla="*/ 384 h 384"/>
                <a:gd name="T4" fmla="*/ 230 w 5033"/>
                <a:gd name="T5" fmla="*/ 376 h 384"/>
                <a:gd name="T6" fmla="*/ 310 w 5033"/>
                <a:gd name="T7" fmla="*/ 376 h 384"/>
                <a:gd name="T8" fmla="*/ 389 w 5033"/>
                <a:gd name="T9" fmla="*/ 376 h 384"/>
                <a:gd name="T10" fmla="*/ 468 w 5033"/>
                <a:gd name="T11" fmla="*/ 376 h 384"/>
                <a:gd name="T12" fmla="*/ 547 w 5033"/>
                <a:gd name="T13" fmla="*/ 369 h 384"/>
                <a:gd name="T14" fmla="*/ 626 w 5033"/>
                <a:gd name="T15" fmla="*/ 355 h 384"/>
                <a:gd name="T16" fmla="*/ 706 w 5033"/>
                <a:gd name="T17" fmla="*/ 340 h 384"/>
                <a:gd name="T18" fmla="*/ 785 w 5033"/>
                <a:gd name="T19" fmla="*/ 319 h 384"/>
                <a:gd name="T20" fmla="*/ 864 w 5033"/>
                <a:gd name="T21" fmla="*/ 297 h 384"/>
                <a:gd name="T22" fmla="*/ 943 w 5033"/>
                <a:gd name="T23" fmla="*/ 290 h 384"/>
                <a:gd name="T24" fmla="*/ 1022 w 5033"/>
                <a:gd name="T25" fmla="*/ 275 h 384"/>
                <a:gd name="T26" fmla="*/ 1102 w 5033"/>
                <a:gd name="T27" fmla="*/ 290 h 384"/>
                <a:gd name="T28" fmla="*/ 1181 w 5033"/>
                <a:gd name="T29" fmla="*/ 290 h 384"/>
                <a:gd name="T30" fmla="*/ 1260 w 5033"/>
                <a:gd name="T31" fmla="*/ 297 h 384"/>
                <a:gd name="T32" fmla="*/ 1339 w 5033"/>
                <a:gd name="T33" fmla="*/ 304 h 384"/>
                <a:gd name="T34" fmla="*/ 1418 w 5033"/>
                <a:gd name="T35" fmla="*/ 319 h 384"/>
                <a:gd name="T36" fmla="*/ 1498 w 5033"/>
                <a:gd name="T37" fmla="*/ 239 h 384"/>
                <a:gd name="T38" fmla="*/ 1577 w 5033"/>
                <a:gd name="T39" fmla="*/ 109 h 384"/>
                <a:gd name="T40" fmla="*/ 1656 w 5033"/>
                <a:gd name="T41" fmla="*/ 131 h 384"/>
                <a:gd name="T42" fmla="*/ 1735 w 5033"/>
                <a:gd name="T43" fmla="*/ 253 h 384"/>
                <a:gd name="T44" fmla="*/ 1814 w 5033"/>
                <a:gd name="T45" fmla="*/ 319 h 384"/>
                <a:gd name="T46" fmla="*/ 1894 w 5033"/>
                <a:gd name="T47" fmla="*/ 333 h 384"/>
                <a:gd name="T48" fmla="*/ 1973 w 5033"/>
                <a:gd name="T49" fmla="*/ 340 h 384"/>
                <a:gd name="T50" fmla="*/ 2052 w 5033"/>
                <a:gd name="T51" fmla="*/ 355 h 384"/>
                <a:gd name="T52" fmla="*/ 2131 w 5033"/>
                <a:gd name="T53" fmla="*/ 355 h 384"/>
                <a:gd name="T54" fmla="*/ 2210 w 5033"/>
                <a:gd name="T55" fmla="*/ 362 h 384"/>
                <a:gd name="T56" fmla="*/ 2290 w 5033"/>
                <a:gd name="T57" fmla="*/ 369 h 384"/>
                <a:gd name="T58" fmla="*/ 2369 w 5033"/>
                <a:gd name="T59" fmla="*/ 369 h 384"/>
                <a:gd name="T60" fmla="*/ 2448 w 5033"/>
                <a:gd name="T61" fmla="*/ 376 h 384"/>
                <a:gd name="T62" fmla="*/ 2527 w 5033"/>
                <a:gd name="T63" fmla="*/ 376 h 384"/>
                <a:gd name="T64" fmla="*/ 2606 w 5033"/>
                <a:gd name="T65" fmla="*/ 376 h 384"/>
                <a:gd name="T66" fmla="*/ 2686 w 5033"/>
                <a:gd name="T67" fmla="*/ 376 h 384"/>
                <a:gd name="T68" fmla="*/ 2765 w 5033"/>
                <a:gd name="T69" fmla="*/ 376 h 384"/>
                <a:gd name="T70" fmla="*/ 2844 w 5033"/>
                <a:gd name="T71" fmla="*/ 376 h 384"/>
                <a:gd name="T72" fmla="*/ 2923 w 5033"/>
                <a:gd name="T73" fmla="*/ 376 h 384"/>
                <a:gd name="T74" fmla="*/ 3002 w 5033"/>
                <a:gd name="T75" fmla="*/ 376 h 384"/>
                <a:gd name="T76" fmla="*/ 3082 w 5033"/>
                <a:gd name="T77" fmla="*/ 376 h 384"/>
                <a:gd name="T78" fmla="*/ 3161 w 5033"/>
                <a:gd name="T79" fmla="*/ 384 h 384"/>
                <a:gd name="T80" fmla="*/ 3240 w 5033"/>
                <a:gd name="T81" fmla="*/ 376 h 384"/>
                <a:gd name="T82" fmla="*/ 3319 w 5033"/>
                <a:gd name="T83" fmla="*/ 376 h 384"/>
                <a:gd name="T84" fmla="*/ 3398 w 5033"/>
                <a:gd name="T85" fmla="*/ 376 h 384"/>
                <a:gd name="T86" fmla="*/ 3478 w 5033"/>
                <a:gd name="T87" fmla="*/ 369 h 384"/>
                <a:gd name="T88" fmla="*/ 3557 w 5033"/>
                <a:gd name="T89" fmla="*/ 369 h 384"/>
                <a:gd name="T90" fmla="*/ 3636 w 5033"/>
                <a:gd name="T91" fmla="*/ 362 h 384"/>
                <a:gd name="T92" fmla="*/ 3715 w 5033"/>
                <a:gd name="T93" fmla="*/ 340 h 384"/>
                <a:gd name="T94" fmla="*/ 3794 w 5033"/>
                <a:gd name="T95" fmla="*/ 304 h 384"/>
                <a:gd name="T96" fmla="*/ 3874 w 5033"/>
                <a:gd name="T97" fmla="*/ 304 h 384"/>
                <a:gd name="T98" fmla="*/ 3953 w 5033"/>
                <a:gd name="T99" fmla="*/ 340 h 384"/>
                <a:gd name="T100" fmla="*/ 4032 w 5033"/>
                <a:gd name="T101" fmla="*/ 333 h 384"/>
                <a:gd name="T102" fmla="*/ 4111 w 5033"/>
                <a:gd name="T103" fmla="*/ 355 h 384"/>
                <a:gd name="T104" fmla="*/ 4190 w 5033"/>
                <a:gd name="T105" fmla="*/ 362 h 384"/>
                <a:gd name="T106" fmla="*/ 4270 w 5033"/>
                <a:gd name="T107" fmla="*/ 319 h 384"/>
                <a:gd name="T108" fmla="*/ 4349 w 5033"/>
                <a:gd name="T109" fmla="*/ 232 h 384"/>
                <a:gd name="T110" fmla="*/ 4428 w 5033"/>
                <a:gd name="T111" fmla="*/ 362 h 384"/>
                <a:gd name="T112" fmla="*/ 4507 w 5033"/>
                <a:gd name="T113" fmla="*/ 362 h 384"/>
                <a:gd name="T114" fmla="*/ 4586 w 5033"/>
                <a:gd name="T115" fmla="*/ 362 h 384"/>
                <a:gd name="T116" fmla="*/ 4666 w 5033"/>
                <a:gd name="T117" fmla="*/ 355 h 384"/>
                <a:gd name="T118" fmla="*/ 4745 w 5033"/>
                <a:gd name="T119" fmla="*/ 340 h 384"/>
                <a:gd name="T120" fmla="*/ 4824 w 5033"/>
                <a:gd name="T121" fmla="*/ 304 h 384"/>
                <a:gd name="T122" fmla="*/ 4903 w 5033"/>
                <a:gd name="T123" fmla="*/ 362 h 384"/>
                <a:gd name="T124" fmla="*/ 4982 w 5033"/>
                <a:gd name="T125" fmla="*/ 355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033" h="384">
                  <a:moveTo>
                    <a:pt x="0" y="376"/>
                  </a:moveTo>
                  <a:lnTo>
                    <a:pt x="7" y="376"/>
                  </a:lnTo>
                  <a:lnTo>
                    <a:pt x="14" y="376"/>
                  </a:lnTo>
                  <a:lnTo>
                    <a:pt x="22" y="376"/>
                  </a:lnTo>
                  <a:lnTo>
                    <a:pt x="29" y="376"/>
                  </a:lnTo>
                  <a:lnTo>
                    <a:pt x="36" y="376"/>
                  </a:lnTo>
                  <a:lnTo>
                    <a:pt x="43" y="376"/>
                  </a:lnTo>
                  <a:lnTo>
                    <a:pt x="50" y="376"/>
                  </a:lnTo>
                  <a:lnTo>
                    <a:pt x="58" y="376"/>
                  </a:lnTo>
                  <a:lnTo>
                    <a:pt x="65" y="376"/>
                  </a:lnTo>
                  <a:lnTo>
                    <a:pt x="72" y="376"/>
                  </a:lnTo>
                  <a:lnTo>
                    <a:pt x="79" y="376"/>
                  </a:lnTo>
                  <a:lnTo>
                    <a:pt x="86" y="376"/>
                  </a:lnTo>
                  <a:lnTo>
                    <a:pt x="94" y="376"/>
                  </a:lnTo>
                  <a:lnTo>
                    <a:pt x="101" y="376"/>
                  </a:lnTo>
                  <a:lnTo>
                    <a:pt x="108" y="376"/>
                  </a:lnTo>
                  <a:lnTo>
                    <a:pt x="115" y="376"/>
                  </a:lnTo>
                  <a:lnTo>
                    <a:pt x="122" y="376"/>
                  </a:lnTo>
                  <a:lnTo>
                    <a:pt x="130" y="376"/>
                  </a:lnTo>
                  <a:lnTo>
                    <a:pt x="137" y="376"/>
                  </a:lnTo>
                  <a:lnTo>
                    <a:pt x="144" y="376"/>
                  </a:lnTo>
                  <a:lnTo>
                    <a:pt x="151" y="384"/>
                  </a:lnTo>
                  <a:lnTo>
                    <a:pt x="158" y="376"/>
                  </a:lnTo>
                  <a:lnTo>
                    <a:pt x="166" y="376"/>
                  </a:lnTo>
                  <a:lnTo>
                    <a:pt x="173" y="376"/>
                  </a:lnTo>
                  <a:lnTo>
                    <a:pt x="180" y="376"/>
                  </a:lnTo>
                  <a:lnTo>
                    <a:pt x="187" y="376"/>
                  </a:lnTo>
                  <a:lnTo>
                    <a:pt x="194" y="376"/>
                  </a:lnTo>
                  <a:lnTo>
                    <a:pt x="202" y="376"/>
                  </a:lnTo>
                  <a:lnTo>
                    <a:pt x="209" y="376"/>
                  </a:lnTo>
                  <a:lnTo>
                    <a:pt x="216" y="376"/>
                  </a:lnTo>
                  <a:lnTo>
                    <a:pt x="223" y="376"/>
                  </a:lnTo>
                  <a:lnTo>
                    <a:pt x="230" y="376"/>
                  </a:lnTo>
                  <a:lnTo>
                    <a:pt x="238" y="376"/>
                  </a:lnTo>
                  <a:lnTo>
                    <a:pt x="245" y="376"/>
                  </a:lnTo>
                  <a:lnTo>
                    <a:pt x="252" y="376"/>
                  </a:lnTo>
                  <a:lnTo>
                    <a:pt x="259" y="376"/>
                  </a:lnTo>
                  <a:lnTo>
                    <a:pt x="266" y="376"/>
                  </a:lnTo>
                  <a:lnTo>
                    <a:pt x="274" y="376"/>
                  </a:lnTo>
                  <a:lnTo>
                    <a:pt x="281" y="376"/>
                  </a:lnTo>
                  <a:lnTo>
                    <a:pt x="288" y="376"/>
                  </a:lnTo>
                  <a:lnTo>
                    <a:pt x="295" y="376"/>
                  </a:lnTo>
                  <a:lnTo>
                    <a:pt x="302" y="376"/>
                  </a:lnTo>
                  <a:lnTo>
                    <a:pt x="310" y="376"/>
                  </a:lnTo>
                  <a:lnTo>
                    <a:pt x="317" y="376"/>
                  </a:lnTo>
                  <a:lnTo>
                    <a:pt x="324" y="376"/>
                  </a:lnTo>
                  <a:lnTo>
                    <a:pt x="331" y="376"/>
                  </a:lnTo>
                  <a:lnTo>
                    <a:pt x="338" y="376"/>
                  </a:lnTo>
                  <a:lnTo>
                    <a:pt x="346" y="376"/>
                  </a:lnTo>
                  <a:lnTo>
                    <a:pt x="353" y="376"/>
                  </a:lnTo>
                  <a:lnTo>
                    <a:pt x="360" y="376"/>
                  </a:lnTo>
                  <a:lnTo>
                    <a:pt x="367" y="376"/>
                  </a:lnTo>
                  <a:lnTo>
                    <a:pt x="374" y="376"/>
                  </a:lnTo>
                  <a:lnTo>
                    <a:pt x="382" y="376"/>
                  </a:lnTo>
                  <a:lnTo>
                    <a:pt x="389" y="376"/>
                  </a:lnTo>
                  <a:lnTo>
                    <a:pt x="396" y="376"/>
                  </a:lnTo>
                  <a:lnTo>
                    <a:pt x="403" y="376"/>
                  </a:lnTo>
                  <a:lnTo>
                    <a:pt x="410" y="376"/>
                  </a:lnTo>
                  <a:lnTo>
                    <a:pt x="418" y="376"/>
                  </a:lnTo>
                  <a:lnTo>
                    <a:pt x="425" y="376"/>
                  </a:lnTo>
                  <a:lnTo>
                    <a:pt x="432" y="376"/>
                  </a:lnTo>
                  <a:lnTo>
                    <a:pt x="439" y="376"/>
                  </a:lnTo>
                  <a:lnTo>
                    <a:pt x="446" y="376"/>
                  </a:lnTo>
                  <a:lnTo>
                    <a:pt x="454" y="376"/>
                  </a:lnTo>
                  <a:lnTo>
                    <a:pt x="461" y="376"/>
                  </a:lnTo>
                  <a:lnTo>
                    <a:pt x="468" y="376"/>
                  </a:lnTo>
                  <a:lnTo>
                    <a:pt x="475" y="376"/>
                  </a:lnTo>
                  <a:lnTo>
                    <a:pt x="482" y="376"/>
                  </a:lnTo>
                  <a:lnTo>
                    <a:pt x="490" y="376"/>
                  </a:lnTo>
                  <a:lnTo>
                    <a:pt x="497" y="369"/>
                  </a:lnTo>
                  <a:lnTo>
                    <a:pt x="504" y="376"/>
                  </a:lnTo>
                  <a:lnTo>
                    <a:pt x="511" y="369"/>
                  </a:lnTo>
                  <a:lnTo>
                    <a:pt x="518" y="376"/>
                  </a:lnTo>
                  <a:lnTo>
                    <a:pt x="526" y="369"/>
                  </a:lnTo>
                  <a:lnTo>
                    <a:pt x="533" y="369"/>
                  </a:lnTo>
                  <a:lnTo>
                    <a:pt x="540" y="369"/>
                  </a:lnTo>
                  <a:lnTo>
                    <a:pt x="547" y="369"/>
                  </a:lnTo>
                  <a:lnTo>
                    <a:pt x="554" y="369"/>
                  </a:lnTo>
                  <a:lnTo>
                    <a:pt x="562" y="369"/>
                  </a:lnTo>
                  <a:lnTo>
                    <a:pt x="569" y="369"/>
                  </a:lnTo>
                  <a:lnTo>
                    <a:pt x="576" y="369"/>
                  </a:lnTo>
                  <a:lnTo>
                    <a:pt x="583" y="369"/>
                  </a:lnTo>
                  <a:lnTo>
                    <a:pt x="590" y="369"/>
                  </a:lnTo>
                  <a:lnTo>
                    <a:pt x="598" y="362"/>
                  </a:lnTo>
                  <a:lnTo>
                    <a:pt x="605" y="362"/>
                  </a:lnTo>
                  <a:lnTo>
                    <a:pt x="612" y="362"/>
                  </a:lnTo>
                  <a:lnTo>
                    <a:pt x="619" y="362"/>
                  </a:lnTo>
                  <a:lnTo>
                    <a:pt x="626" y="355"/>
                  </a:lnTo>
                  <a:lnTo>
                    <a:pt x="634" y="362"/>
                  </a:lnTo>
                  <a:lnTo>
                    <a:pt x="641" y="355"/>
                  </a:lnTo>
                  <a:lnTo>
                    <a:pt x="648" y="355"/>
                  </a:lnTo>
                  <a:lnTo>
                    <a:pt x="655" y="355"/>
                  </a:lnTo>
                  <a:lnTo>
                    <a:pt x="662" y="355"/>
                  </a:lnTo>
                  <a:lnTo>
                    <a:pt x="670" y="347"/>
                  </a:lnTo>
                  <a:lnTo>
                    <a:pt x="677" y="347"/>
                  </a:lnTo>
                  <a:lnTo>
                    <a:pt x="684" y="347"/>
                  </a:lnTo>
                  <a:lnTo>
                    <a:pt x="691" y="347"/>
                  </a:lnTo>
                  <a:lnTo>
                    <a:pt x="698" y="340"/>
                  </a:lnTo>
                  <a:lnTo>
                    <a:pt x="706" y="340"/>
                  </a:lnTo>
                  <a:lnTo>
                    <a:pt x="713" y="340"/>
                  </a:lnTo>
                  <a:lnTo>
                    <a:pt x="720" y="340"/>
                  </a:lnTo>
                  <a:lnTo>
                    <a:pt x="727" y="333"/>
                  </a:lnTo>
                  <a:lnTo>
                    <a:pt x="734" y="333"/>
                  </a:lnTo>
                  <a:lnTo>
                    <a:pt x="742" y="326"/>
                  </a:lnTo>
                  <a:lnTo>
                    <a:pt x="749" y="326"/>
                  </a:lnTo>
                  <a:lnTo>
                    <a:pt x="756" y="326"/>
                  </a:lnTo>
                  <a:lnTo>
                    <a:pt x="763" y="319"/>
                  </a:lnTo>
                  <a:lnTo>
                    <a:pt x="770" y="319"/>
                  </a:lnTo>
                  <a:lnTo>
                    <a:pt x="778" y="319"/>
                  </a:lnTo>
                  <a:lnTo>
                    <a:pt x="785" y="319"/>
                  </a:lnTo>
                  <a:lnTo>
                    <a:pt x="792" y="311"/>
                  </a:lnTo>
                  <a:lnTo>
                    <a:pt x="799" y="311"/>
                  </a:lnTo>
                  <a:lnTo>
                    <a:pt x="806" y="311"/>
                  </a:lnTo>
                  <a:lnTo>
                    <a:pt x="814" y="304"/>
                  </a:lnTo>
                  <a:lnTo>
                    <a:pt x="821" y="304"/>
                  </a:lnTo>
                  <a:lnTo>
                    <a:pt x="828" y="304"/>
                  </a:lnTo>
                  <a:lnTo>
                    <a:pt x="835" y="304"/>
                  </a:lnTo>
                  <a:lnTo>
                    <a:pt x="842" y="297"/>
                  </a:lnTo>
                  <a:lnTo>
                    <a:pt x="850" y="297"/>
                  </a:lnTo>
                  <a:lnTo>
                    <a:pt x="857" y="297"/>
                  </a:lnTo>
                  <a:lnTo>
                    <a:pt x="864" y="297"/>
                  </a:lnTo>
                  <a:lnTo>
                    <a:pt x="871" y="290"/>
                  </a:lnTo>
                  <a:lnTo>
                    <a:pt x="878" y="297"/>
                  </a:lnTo>
                  <a:lnTo>
                    <a:pt x="886" y="290"/>
                  </a:lnTo>
                  <a:lnTo>
                    <a:pt x="893" y="290"/>
                  </a:lnTo>
                  <a:lnTo>
                    <a:pt x="900" y="290"/>
                  </a:lnTo>
                  <a:lnTo>
                    <a:pt x="907" y="290"/>
                  </a:lnTo>
                  <a:lnTo>
                    <a:pt x="914" y="290"/>
                  </a:lnTo>
                  <a:lnTo>
                    <a:pt x="922" y="290"/>
                  </a:lnTo>
                  <a:lnTo>
                    <a:pt x="929" y="290"/>
                  </a:lnTo>
                  <a:lnTo>
                    <a:pt x="936" y="290"/>
                  </a:lnTo>
                  <a:lnTo>
                    <a:pt x="943" y="290"/>
                  </a:lnTo>
                  <a:lnTo>
                    <a:pt x="950" y="290"/>
                  </a:lnTo>
                  <a:lnTo>
                    <a:pt x="958" y="282"/>
                  </a:lnTo>
                  <a:lnTo>
                    <a:pt x="965" y="282"/>
                  </a:lnTo>
                  <a:lnTo>
                    <a:pt x="972" y="282"/>
                  </a:lnTo>
                  <a:lnTo>
                    <a:pt x="979" y="282"/>
                  </a:lnTo>
                  <a:lnTo>
                    <a:pt x="986" y="282"/>
                  </a:lnTo>
                  <a:lnTo>
                    <a:pt x="994" y="282"/>
                  </a:lnTo>
                  <a:lnTo>
                    <a:pt x="1001" y="282"/>
                  </a:lnTo>
                  <a:lnTo>
                    <a:pt x="1008" y="275"/>
                  </a:lnTo>
                  <a:lnTo>
                    <a:pt x="1015" y="275"/>
                  </a:lnTo>
                  <a:lnTo>
                    <a:pt x="1022" y="275"/>
                  </a:lnTo>
                  <a:lnTo>
                    <a:pt x="1030" y="275"/>
                  </a:lnTo>
                  <a:lnTo>
                    <a:pt x="1037" y="275"/>
                  </a:lnTo>
                  <a:lnTo>
                    <a:pt x="1044" y="275"/>
                  </a:lnTo>
                  <a:lnTo>
                    <a:pt x="1051" y="275"/>
                  </a:lnTo>
                  <a:lnTo>
                    <a:pt x="1058" y="282"/>
                  </a:lnTo>
                  <a:lnTo>
                    <a:pt x="1066" y="282"/>
                  </a:lnTo>
                  <a:lnTo>
                    <a:pt x="1073" y="282"/>
                  </a:lnTo>
                  <a:lnTo>
                    <a:pt x="1080" y="282"/>
                  </a:lnTo>
                  <a:lnTo>
                    <a:pt x="1087" y="282"/>
                  </a:lnTo>
                  <a:lnTo>
                    <a:pt x="1094" y="282"/>
                  </a:lnTo>
                  <a:lnTo>
                    <a:pt x="1102" y="290"/>
                  </a:lnTo>
                  <a:lnTo>
                    <a:pt x="1109" y="290"/>
                  </a:lnTo>
                  <a:lnTo>
                    <a:pt x="1116" y="290"/>
                  </a:lnTo>
                  <a:lnTo>
                    <a:pt x="1123" y="290"/>
                  </a:lnTo>
                  <a:lnTo>
                    <a:pt x="1130" y="290"/>
                  </a:lnTo>
                  <a:lnTo>
                    <a:pt x="1138" y="282"/>
                  </a:lnTo>
                  <a:lnTo>
                    <a:pt x="1145" y="290"/>
                  </a:lnTo>
                  <a:lnTo>
                    <a:pt x="1152" y="290"/>
                  </a:lnTo>
                  <a:lnTo>
                    <a:pt x="1159" y="290"/>
                  </a:lnTo>
                  <a:lnTo>
                    <a:pt x="1166" y="290"/>
                  </a:lnTo>
                  <a:lnTo>
                    <a:pt x="1174" y="290"/>
                  </a:lnTo>
                  <a:lnTo>
                    <a:pt x="1181" y="290"/>
                  </a:lnTo>
                  <a:lnTo>
                    <a:pt x="1188" y="290"/>
                  </a:lnTo>
                  <a:lnTo>
                    <a:pt x="1195" y="290"/>
                  </a:lnTo>
                  <a:lnTo>
                    <a:pt x="1202" y="290"/>
                  </a:lnTo>
                  <a:lnTo>
                    <a:pt x="1210" y="290"/>
                  </a:lnTo>
                  <a:lnTo>
                    <a:pt x="1217" y="290"/>
                  </a:lnTo>
                  <a:lnTo>
                    <a:pt x="1224" y="290"/>
                  </a:lnTo>
                  <a:lnTo>
                    <a:pt x="1231" y="297"/>
                  </a:lnTo>
                  <a:lnTo>
                    <a:pt x="1238" y="297"/>
                  </a:lnTo>
                  <a:lnTo>
                    <a:pt x="1246" y="297"/>
                  </a:lnTo>
                  <a:lnTo>
                    <a:pt x="1253" y="297"/>
                  </a:lnTo>
                  <a:lnTo>
                    <a:pt x="1260" y="297"/>
                  </a:lnTo>
                  <a:lnTo>
                    <a:pt x="1267" y="297"/>
                  </a:lnTo>
                  <a:lnTo>
                    <a:pt x="1274" y="297"/>
                  </a:lnTo>
                  <a:lnTo>
                    <a:pt x="1282" y="297"/>
                  </a:lnTo>
                  <a:lnTo>
                    <a:pt x="1289" y="297"/>
                  </a:lnTo>
                  <a:lnTo>
                    <a:pt x="1296" y="297"/>
                  </a:lnTo>
                  <a:lnTo>
                    <a:pt x="1303" y="297"/>
                  </a:lnTo>
                  <a:lnTo>
                    <a:pt x="1310" y="297"/>
                  </a:lnTo>
                  <a:lnTo>
                    <a:pt x="1318" y="304"/>
                  </a:lnTo>
                  <a:lnTo>
                    <a:pt x="1325" y="304"/>
                  </a:lnTo>
                  <a:lnTo>
                    <a:pt x="1332" y="304"/>
                  </a:lnTo>
                  <a:lnTo>
                    <a:pt x="1339" y="304"/>
                  </a:lnTo>
                  <a:lnTo>
                    <a:pt x="1346" y="304"/>
                  </a:lnTo>
                  <a:lnTo>
                    <a:pt x="1354" y="304"/>
                  </a:lnTo>
                  <a:lnTo>
                    <a:pt x="1361" y="311"/>
                  </a:lnTo>
                  <a:lnTo>
                    <a:pt x="1368" y="311"/>
                  </a:lnTo>
                  <a:lnTo>
                    <a:pt x="1375" y="311"/>
                  </a:lnTo>
                  <a:lnTo>
                    <a:pt x="1382" y="311"/>
                  </a:lnTo>
                  <a:lnTo>
                    <a:pt x="1390" y="311"/>
                  </a:lnTo>
                  <a:lnTo>
                    <a:pt x="1397" y="311"/>
                  </a:lnTo>
                  <a:lnTo>
                    <a:pt x="1404" y="311"/>
                  </a:lnTo>
                  <a:lnTo>
                    <a:pt x="1411" y="311"/>
                  </a:lnTo>
                  <a:lnTo>
                    <a:pt x="1418" y="319"/>
                  </a:lnTo>
                  <a:lnTo>
                    <a:pt x="1426" y="319"/>
                  </a:lnTo>
                  <a:lnTo>
                    <a:pt x="1433" y="311"/>
                  </a:lnTo>
                  <a:lnTo>
                    <a:pt x="1440" y="311"/>
                  </a:lnTo>
                  <a:lnTo>
                    <a:pt x="1447" y="311"/>
                  </a:lnTo>
                  <a:lnTo>
                    <a:pt x="1454" y="311"/>
                  </a:lnTo>
                  <a:lnTo>
                    <a:pt x="1462" y="297"/>
                  </a:lnTo>
                  <a:lnTo>
                    <a:pt x="1469" y="297"/>
                  </a:lnTo>
                  <a:lnTo>
                    <a:pt x="1476" y="275"/>
                  </a:lnTo>
                  <a:lnTo>
                    <a:pt x="1483" y="275"/>
                  </a:lnTo>
                  <a:lnTo>
                    <a:pt x="1490" y="239"/>
                  </a:lnTo>
                  <a:lnTo>
                    <a:pt x="1498" y="239"/>
                  </a:lnTo>
                  <a:lnTo>
                    <a:pt x="1505" y="138"/>
                  </a:lnTo>
                  <a:lnTo>
                    <a:pt x="1512" y="123"/>
                  </a:lnTo>
                  <a:lnTo>
                    <a:pt x="1519" y="8"/>
                  </a:lnTo>
                  <a:lnTo>
                    <a:pt x="1526" y="0"/>
                  </a:lnTo>
                  <a:lnTo>
                    <a:pt x="1534" y="37"/>
                  </a:lnTo>
                  <a:lnTo>
                    <a:pt x="1541" y="51"/>
                  </a:lnTo>
                  <a:lnTo>
                    <a:pt x="1548" y="123"/>
                  </a:lnTo>
                  <a:lnTo>
                    <a:pt x="1555" y="123"/>
                  </a:lnTo>
                  <a:lnTo>
                    <a:pt x="1562" y="87"/>
                  </a:lnTo>
                  <a:lnTo>
                    <a:pt x="1570" y="80"/>
                  </a:lnTo>
                  <a:lnTo>
                    <a:pt x="1577" y="109"/>
                  </a:lnTo>
                  <a:lnTo>
                    <a:pt x="1584" y="123"/>
                  </a:lnTo>
                  <a:lnTo>
                    <a:pt x="1591" y="167"/>
                  </a:lnTo>
                  <a:lnTo>
                    <a:pt x="1598" y="174"/>
                  </a:lnTo>
                  <a:lnTo>
                    <a:pt x="1606" y="181"/>
                  </a:lnTo>
                  <a:lnTo>
                    <a:pt x="1613" y="181"/>
                  </a:lnTo>
                  <a:lnTo>
                    <a:pt x="1620" y="181"/>
                  </a:lnTo>
                  <a:lnTo>
                    <a:pt x="1627" y="181"/>
                  </a:lnTo>
                  <a:lnTo>
                    <a:pt x="1634" y="196"/>
                  </a:lnTo>
                  <a:lnTo>
                    <a:pt x="1642" y="196"/>
                  </a:lnTo>
                  <a:lnTo>
                    <a:pt x="1649" y="152"/>
                  </a:lnTo>
                  <a:lnTo>
                    <a:pt x="1656" y="131"/>
                  </a:lnTo>
                  <a:lnTo>
                    <a:pt x="1663" y="152"/>
                  </a:lnTo>
                  <a:lnTo>
                    <a:pt x="1670" y="152"/>
                  </a:lnTo>
                  <a:lnTo>
                    <a:pt x="1678" y="210"/>
                  </a:lnTo>
                  <a:lnTo>
                    <a:pt x="1685" y="210"/>
                  </a:lnTo>
                  <a:lnTo>
                    <a:pt x="1692" y="217"/>
                  </a:lnTo>
                  <a:lnTo>
                    <a:pt x="1699" y="217"/>
                  </a:lnTo>
                  <a:lnTo>
                    <a:pt x="1706" y="217"/>
                  </a:lnTo>
                  <a:lnTo>
                    <a:pt x="1714" y="217"/>
                  </a:lnTo>
                  <a:lnTo>
                    <a:pt x="1721" y="232"/>
                  </a:lnTo>
                  <a:lnTo>
                    <a:pt x="1728" y="232"/>
                  </a:lnTo>
                  <a:lnTo>
                    <a:pt x="1735" y="253"/>
                  </a:lnTo>
                  <a:lnTo>
                    <a:pt x="1742" y="253"/>
                  </a:lnTo>
                  <a:lnTo>
                    <a:pt x="1750" y="268"/>
                  </a:lnTo>
                  <a:lnTo>
                    <a:pt x="1757" y="275"/>
                  </a:lnTo>
                  <a:lnTo>
                    <a:pt x="1764" y="290"/>
                  </a:lnTo>
                  <a:lnTo>
                    <a:pt x="1771" y="290"/>
                  </a:lnTo>
                  <a:lnTo>
                    <a:pt x="1778" y="297"/>
                  </a:lnTo>
                  <a:lnTo>
                    <a:pt x="1786" y="297"/>
                  </a:lnTo>
                  <a:lnTo>
                    <a:pt x="1793" y="311"/>
                  </a:lnTo>
                  <a:lnTo>
                    <a:pt x="1800" y="311"/>
                  </a:lnTo>
                  <a:lnTo>
                    <a:pt x="1807" y="319"/>
                  </a:lnTo>
                  <a:lnTo>
                    <a:pt x="1814" y="319"/>
                  </a:lnTo>
                  <a:lnTo>
                    <a:pt x="1822" y="319"/>
                  </a:lnTo>
                  <a:lnTo>
                    <a:pt x="1829" y="319"/>
                  </a:lnTo>
                  <a:lnTo>
                    <a:pt x="1836" y="319"/>
                  </a:lnTo>
                  <a:lnTo>
                    <a:pt x="1843" y="319"/>
                  </a:lnTo>
                  <a:lnTo>
                    <a:pt x="1850" y="319"/>
                  </a:lnTo>
                  <a:lnTo>
                    <a:pt x="1858" y="319"/>
                  </a:lnTo>
                  <a:lnTo>
                    <a:pt x="1865" y="326"/>
                  </a:lnTo>
                  <a:lnTo>
                    <a:pt x="1872" y="326"/>
                  </a:lnTo>
                  <a:lnTo>
                    <a:pt x="1879" y="326"/>
                  </a:lnTo>
                  <a:lnTo>
                    <a:pt x="1886" y="326"/>
                  </a:lnTo>
                  <a:lnTo>
                    <a:pt x="1894" y="333"/>
                  </a:lnTo>
                  <a:lnTo>
                    <a:pt x="1901" y="333"/>
                  </a:lnTo>
                  <a:lnTo>
                    <a:pt x="1908" y="333"/>
                  </a:lnTo>
                  <a:lnTo>
                    <a:pt x="1915" y="333"/>
                  </a:lnTo>
                  <a:lnTo>
                    <a:pt x="1922" y="333"/>
                  </a:lnTo>
                  <a:lnTo>
                    <a:pt x="1930" y="333"/>
                  </a:lnTo>
                  <a:lnTo>
                    <a:pt x="1937" y="333"/>
                  </a:lnTo>
                  <a:lnTo>
                    <a:pt x="1944" y="333"/>
                  </a:lnTo>
                  <a:lnTo>
                    <a:pt x="1951" y="340"/>
                  </a:lnTo>
                  <a:lnTo>
                    <a:pt x="1958" y="340"/>
                  </a:lnTo>
                  <a:lnTo>
                    <a:pt x="1966" y="340"/>
                  </a:lnTo>
                  <a:lnTo>
                    <a:pt x="1973" y="340"/>
                  </a:lnTo>
                  <a:lnTo>
                    <a:pt x="1980" y="340"/>
                  </a:lnTo>
                  <a:lnTo>
                    <a:pt x="1987" y="340"/>
                  </a:lnTo>
                  <a:lnTo>
                    <a:pt x="1994" y="347"/>
                  </a:lnTo>
                  <a:lnTo>
                    <a:pt x="2002" y="347"/>
                  </a:lnTo>
                  <a:lnTo>
                    <a:pt x="2009" y="347"/>
                  </a:lnTo>
                  <a:lnTo>
                    <a:pt x="2016" y="347"/>
                  </a:lnTo>
                  <a:lnTo>
                    <a:pt x="2023" y="347"/>
                  </a:lnTo>
                  <a:lnTo>
                    <a:pt x="2030" y="347"/>
                  </a:lnTo>
                  <a:lnTo>
                    <a:pt x="2038" y="355"/>
                  </a:lnTo>
                  <a:lnTo>
                    <a:pt x="2045" y="355"/>
                  </a:lnTo>
                  <a:lnTo>
                    <a:pt x="2052" y="355"/>
                  </a:lnTo>
                  <a:lnTo>
                    <a:pt x="2059" y="355"/>
                  </a:lnTo>
                  <a:lnTo>
                    <a:pt x="2066" y="355"/>
                  </a:lnTo>
                  <a:lnTo>
                    <a:pt x="2074" y="355"/>
                  </a:lnTo>
                  <a:lnTo>
                    <a:pt x="2081" y="355"/>
                  </a:lnTo>
                  <a:lnTo>
                    <a:pt x="2088" y="355"/>
                  </a:lnTo>
                  <a:lnTo>
                    <a:pt x="2095" y="355"/>
                  </a:lnTo>
                  <a:lnTo>
                    <a:pt x="2102" y="355"/>
                  </a:lnTo>
                  <a:lnTo>
                    <a:pt x="2110" y="355"/>
                  </a:lnTo>
                  <a:lnTo>
                    <a:pt x="2117" y="355"/>
                  </a:lnTo>
                  <a:lnTo>
                    <a:pt x="2124" y="362"/>
                  </a:lnTo>
                  <a:lnTo>
                    <a:pt x="2131" y="355"/>
                  </a:lnTo>
                  <a:lnTo>
                    <a:pt x="2138" y="362"/>
                  </a:lnTo>
                  <a:lnTo>
                    <a:pt x="2146" y="362"/>
                  </a:lnTo>
                  <a:lnTo>
                    <a:pt x="2153" y="362"/>
                  </a:lnTo>
                  <a:lnTo>
                    <a:pt x="2160" y="362"/>
                  </a:lnTo>
                  <a:lnTo>
                    <a:pt x="2167" y="362"/>
                  </a:lnTo>
                  <a:lnTo>
                    <a:pt x="2174" y="362"/>
                  </a:lnTo>
                  <a:lnTo>
                    <a:pt x="2182" y="355"/>
                  </a:lnTo>
                  <a:lnTo>
                    <a:pt x="2189" y="355"/>
                  </a:lnTo>
                  <a:lnTo>
                    <a:pt x="2196" y="362"/>
                  </a:lnTo>
                  <a:lnTo>
                    <a:pt x="2203" y="362"/>
                  </a:lnTo>
                  <a:lnTo>
                    <a:pt x="2210" y="362"/>
                  </a:lnTo>
                  <a:lnTo>
                    <a:pt x="2218" y="362"/>
                  </a:lnTo>
                  <a:lnTo>
                    <a:pt x="2225" y="362"/>
                  </a:lnTo>
                  <a:lnTo>
                    <a:pt x="2232" y="362"/>
                  </a:lnTo>
                  <a:lnTo>
                    <a:pt x="2239" y="362"/>
                  </a:lnTo>
                  <a:lnTo>
                    <a:pt x="2246" y="362"/>
                  </a:lnTo>
                  <a:lnTo>
                    <a:pt x="2254" y="369"/>
                  </a:lnTo>
                  <a:lnTo>
                    <a:pt x="2261" y="369"/>
                  </a:lnTo>
                  <a:lnTo>
                    <a:pt x="2268" y="369"/>
                  </a:lnTo>
                  <a:lnTo>
                    <a:pt x="2275" y="369"/>
                  </a:lnTo>
                  <a:lnTo>
                    <a:pt x="2282" y="369"/>
                  </a:lnTo>
                  <a:lnTo>
                    <a:pt x="2290" y="369"/>
                  </a:lnTo>
                  <a:lnTo>
                    <a:pt x="2297" y="369"/>
                  </a:lnTo>
                  <a:lnTo>
                    <a:pt x="2304" y="369"/>
                  </a:lnTo>
                  <a:lnTo>
                    <a:pt x="2311" y="369"/>
                  </a:lnTo>
                  <a:lnTo>
                    <a:pt x="2318" y="369"/>
                  </a:lnTo>
                  <a:lnTo>
                    <a:pt x="2326" y="369"/>
                  </a:lnTo>
                  <a:lnTo>
                    <a:pt x="2333" y="369"/>
                  </a:lnTo>
                  <a:lnTo>
                    <a:pt x="2340" y="369"/>
                  </a:lnTo>
                  <a:lnTo>
                    <a:pt x="2347" y="369"/>
                  </a:lnTo>
                  <a:lnTo>
                    <a:pt x="2354" y="369"/>
                  </a:lnTo>
                  <a:lnTo>
                    <a:pt x="2362" y="369"/>
                  </a:lnTo>
                  <a:lnTo>
                    <a:pt x="2369" y="369"/>
                  </a:lnTo>
                  <a:lnTo>
                    <a:pt x="2376" y="369"/>
                  </a:lnTo>
                  <a:lnTo>
                    <a:pt x="2383" y="369"/>
                  </a:lnTo>
                  <a:lnTo>
                    <a:pt x="2390" y="369"/>
                  </a:lnTo>
                  <a:lnTo>
                    <a:pt x="2398" y="369"/>
                  </a:lnTo>
                  <a:lnTo>
                    <a:pt x="2405" y="369"/>
                  </a:lnTo>
                  <a:lnTo>
                    <a:pt x="2412" y="369"/>
                  </a:lnTo>
                  <a:lnTo>
                    <a:pt x="2419" y="376"/>
                  </a:lnTo>
                  <a:lnTo>
                    <a:pt x="2426" y="369"/>
                  </a:lnTo>
                  <a:lnTo>
                    <a:pt x="2434" y="376"/>
                  </a:lnTo>
                  <a:lnTo>
                    <a:pt x="2441" y="369"/>
                  </a:lnTo>
                  <a:lnTo>
                    <a:pt x="2448" y="376"/>
                  </a:lnTo>
                  <a:lnTo>
                    <a:pt x="2455" y="376"/>
                  </a:lnTo>
                  <a:lnTo>
                    <a:pt x="2462" y="376"/>
                  </a:lnTo>
                  <a:lnTo>
                    <a:pt x="2470" y="376"/>
                  </a:lnTo>
                  <a:lnTo>
                    <a:pt x="2477" y="376"/>
                  </a:lnTo>
                  <a:lnTo>
                    <a:pt x="2484" y="376"/>
                  </a:lnTo>
                  <a:lnTo>
                    <a:pt x="2491" y="376"/>
                  </a:lnTo>
                  <a:lnTo>
                    <a:pt x="2498" y="376"/>
                  </a:lnTo>
                  <a:lnTo>
                    <a:pt x="2506" y="376"/>
                  </a:lnTo>
                  <a:lnTo>
                    <a:pt x="2513" y="376"/>
                  </a:lnTo>
                  <a:lnTo>
                    <a:pt x="2520" y="376"/>
                  </a:lnTo>
                  <a:lnTo>
                    <a:pt x="2527" y="376"/>
                  </a:lnTo>
                  <a:lnTo>
                    <a:pt x="2534" y="376"/>
                  </a:lnTo>
                  <a:lnTo>
                    <a:pt x="2542" y="369"/>
                  </a:lnTo>
                  <a:lnTo>
                    <a:pt x="2549" y="376"/>
                  </a:lnTo>
                  <a:lnTo>
                    <a:pt x="2556" y="376"/>
                  </a:lnTo>
                  <a:lnTo>
                    <a:pt x="2563" y="376"/>
                  </a:lnTo>
                  <a:lnTo>
                    <a:pt x="2570" y="376"/>
                  </a:lnTo>
                  <a:lnTo>
                    <a:pt x="2578" y="376"/>
                  </a:lnTo>
                  <a:lnTo>
                    <a:pt x="2585" y="376"/>
                  </a:lnTo>
                  <a:lnTo>
                    <a:pt x="2592" y="376"/>
                  </a:lnTo>
                  <a:lnTo>
                    <a:pt x="2599" y="376"/>
                  </a:lnTo>
                  <a:lnTo>
                    <a:pt x="2606" y="376"/>
                  </a:lnTo>
                  <a:lnTo>
                    <a:pt x="2614" y="376"/>
                  </a:lnTo>
                  <a:lnTo>
                    <a:pt x="2621" y="376"/>
                  </a:lnTo>
                  <a:lnTo>
                    <a:pt x="2628" y="376"/>
                  </a:lnTo>
                  <a:lnTo>
                    <a:pt x="2635" y="376"/>
                  </a:lnTo>
                  <a:lnTo>
                    <a:pt x="2642" y="376"/>
                  </a:lnTo>
                  <a:lnTo>
                    <a:pt x="2650" y="376"/>
                  </a:lnTo>
                  <a:lnTo>
                    <a:pt x="2657" y="376"/>
                  </a:lnTo>
                  <a:lnTo>
                    <a:pt x="2664" y="376"/>
                  </a:lnTo>
                  <a:lnTo>
                    <a:pt x="2671" y="376"/>
                  </a:lnTo>
                  <a:lnTo>
                    <a:pt x="2678" y="376"/>
                  </a:lnTo>
                  <a:lnTo>
                    <a:pt x="2686" y="376"/>
                  </a:lnTo>
                  <a:lnTo>
                    <a:pt x="2693" y="376"/>
                  </a:lnTo>
                  <a:lnTo>
                    <a:pt x="2700" y="376"/>
                  </a:lnTo>
                  <a:lnTo>
                    <a:pt x="2707" y="376"/>
                  </a:lnTo>
                  <a:lnTo>
                    <a:pt x="2714" y="376"/>
                  </a:lnTo>
                  <a:lnTo>
                    <a:pt x="2722" y="376"/>
                  </a:lnTo>
                  <a:lnTo>
                    <a:pt x="2729" y="376"/>
                  </a:lnTo>
                  <a:lnTo>
                    <a:pt x="2736" y="376"/>
                  </a:lnTo>
                  <a:lnTo>
                    <a:pt x="2743" y="376"/>
                  </a:lnTo>
                  <a:lnTo>
                    <a:pt x="2750" y="376"/>
                  </a:lnTo>
                  <a:lnTo>
                    <a:pt x="2758" y="376"/>
                  </a:lnTo>
                  <a:lnTo>
                    <a:pt x="2765" y="376"/>
                  </a:lnTo>
                  <a:lnTo>
                    <a:pt x="2772" y="376"/>
                  </a:lnTo>
                  <a:lnTo>
                    <a:pt x="2779" y="376"/>
                  </a:lnTo>
                  <a:lnTo>
                    <a:pt x="2786" y="376"/>
                  </a:lnTo>
                  <a:lnTo>
                    <a:pt x="2794" y="376"/>
                  </a:lnTo>
                  <a:lnTo>
                    <a:pt x="2801" y="376"/>
                  </a:lnTo>
                  <a:lnTo>
                    <a:pt x="2808" y="376"/>
                  </a:lnTo>
                  <a:lnTo>
                    <a:pt x="2815" y="376"/>
                  </a:lnTo>
                  <a:lnTo>
                    <a:pt x="2822" y="376"/>
                  </a:lnTo>
                  <a:lnTo>
                    <a:pt x="2830" y="376"/>
                  </a:lnTo>
                  <a:lnTo>
                    <a:pt x="2837" y="376"/>
                  </a:lnTo>
                  <a:lnTo>
                    <a:pt x="2844" y="376"/>
                  </a:lnTo>
                  <a:lnTo>
                    <a:pt x="2851" y="376"/>
                  </a:lnTo>
                  <a:lnTo>
                    <a:pt x="2858" y="376"/>
                  </a:lnTo>
                  <a:lnTo>
                    <a:pt x="2866" y="376"/>
                  </a:lnTo>
                  <a:lnTo>
                    <a:pt x="2873" y="376"/>
                  </a:lnTo>
                  <a:lnTo>
                    <a:pt x="2880" y="376"/>
                  </a:lnTo>
                  <a:lnTo>
                    <a:pt x="2887" y="376"/>
                  </a:lnTo>
                  <a:lnTo>
                    <a:pt x="2894" y="376"/>
                  </a:lnTo>
                  <a:lnTo>
                    <a:pt x="2902" y="376"/>
                  </a:lnTo>
                  <a:lnTo>
                    <a:pt x="2909" y="376"/>
                  </a:lnTo>
                  <a:lnTo>
                    <a:pt x="2916" y="384"/>
                  </a:lnTo>
                  <a:lnTo>
                    <a:pt x="2923" y="376"/>
                  </a:lnTo>
                  <a:lnTo>
                    <a:pt x="2930" y="376"/>
                  </a:lnTo>
                  <a:lnTo>
                    <a:pt x="2938" y="376"/>
                  </a:lnTo>
                  <a:lnTo>
                    <a:pt x="2945" y="376"/>
                  </a:lnTo>
                  <a:lnTo>
                    <a:pt x="2952" y="376"/>
                  </a:lnTo>
                  <a:lnTo>
                    <a:pt x="2959" y="384"/>
                  </a:lnTo>
                  <a:lnTo>
                    <a:pt x="2966" y="384"/>
                  </a:lnTo>
                  <a:lnTo>
                    <a:pt x="2974" y="376"/>
                  </a:lnTo>
                  <a:lnTo>
                    <a:pt x="2981" y="376"/>
                  </a:lnTo>
                  <a:lnTo>
                    <a:pt x="2988" y="384"/>
                  </a:lnTo>
                  <a:lnTo>
                    <a:pt x="2995" y="376"/>
                  </a:lnTo>
                  <a:lnTo>
                    <a:pt x="3002" y="376"/>
                  </a:lnTo>
                  <a:lnTo>
                    <a:pt x="3010" y="376"/>
                  </a:lnTo>
                  <a:lnTo>
                    <a:pt x="3017" y="376"/>
                  </a:lnTo>
                  <a:lnTo>
                    <a:pt x="3024" y="376"/>
                  </a:lnTo>
                  <a:lnTo>
                    <a:pt x="3031" y="376"/>
                  </a:lnTo>
                  <a:lnTo>
                    <a:pt x="3038" y="376"/>
                  </a:lnTo>
                  <a:lnTo>
                    <a:pt x="3046" y="384"/>
                  </a:lnTo>
                  <a:lnTo>
                    <a:pt x="3053" y="376"/>
                  </a:lnTo>
                  <a:lnTo>
                    <a:pt x="3060" y="376"/>
                  </a:lnTo>
                  <a:lnTo>
                    <a:pt x="3067" y="376"/>
                  </a:lnTo>
                  <a:lnTo>
                    <a:pt x="3074" y="384"/>
                  </a:lnTo>
                  <a:lnTo>
                    <a:pt x="3082" y="376"/>
                  </a:lnTo>
                  <a:lnTo>
                    <a:pt x="3089" y="376"/>
                  </a:lnTo>
                  <a:lnTo>
                    <a:pt x="3096" y="376"/>
                  </a:lnTo>
                  <a:lnTo>
                    <a:pt x="3103" y="376"/>
                  </a:lnTo>
                  <a:lnTo>
                    <a:pt x="3110" y="376"/>
                  </a:lnTo>
                  <a:lnTo>
                    <a:pt x="3118" y="384"/>
                  </a:lnTo>
                  <a:lnTo>
                    <a:pt x="3125" y="384"/>
                  </a:lnTo>
                  <a:lnTo>
                    <a:pt x="3132" y="384"/>
                  </a:lnTo>
                  <a:lnTo>
                    <a:pt x="3139" y="384"/>
                  </a:lnTo>
                  <a:lnTo>
                    <a:pt x="3146" y="376"/>
                  </a:lnTo>
                  <a:lnTo>
                    <a:pt x="3154" y="384"/>
                  </a:lnTo>
                  <a:lnTo>
                    <a:pt x="3161" y="384"/>
                  </a:lnTo>
                  <a:lnTo>
                    <a:pt x="3168" y="384"/>
                  </a:lnTo>
                  <a:lnTo>
                    <a:pt x="3175" y="376"/>
                  </a:lnTo>
                  <a:lnTo>
                    <a:pt x="3182" y="384"/>
                  </a:lnTo>
                  <a:lnTo>
                    <a:pt x="3190" y="376"/>
                  </a:lnTo>
                  <a:lnTo>
                    <a:pt x="3197" y="376"/>
                  </a:lnTo>
                  <a:lnTo>
                    <a:pt x="3204" y="384"/>
                  </a:lnTo>
                  <a:lnTo>
                    <a:pt x="3211" y="384"/>
                  </a:lnTo>
                  <a:lnTo>
                    <a:pt x="3218" y="384"/>
                  </a:lnTo>
                  <a:lnTo>
                    <a:pt x="3226" y="384"/>
                  </a:lnTo>
                  <a:lnTo>
                    <a:pt x="3233" y="376"/>
                  </a:lnTo>
                  <a:lnTo>
                    <a:pt x="3240" y="376"/>
                  </a:lnTo>
                  <a:lnTo>
                    <a:pt x="3247" y="384"/>
                  </a:lnTo>
                  <a:lnTo>
                    <a:pt x="3254" y="384"/>
                  </a:lnTo>
                  <a:lnTo>
                    <a:pt x="3262" y="376"/>
                  </a:lnTo>
                  <a:lnTo>
                    <a:pt x="3269" y="384"/>
                  </a:lnTo>
                  <a:lnTo>
                    <a:pt x="3276" y="376"/>
                  </a:lnTo>
                  <a:lnTo>
                    <a:pt x="3283" y="376"/>
                  </a:lnTo>
                  <a:lnTo>
                    <a:pt x="3290" y="376"/>
                  </a:lnTo>
                  <a:lnTo>
                    <a:pt x="3298" y="376"/>
                  </a:lnTo>
                  <a:lnTo>
                    <a:pt x="3305" y="376"/>
                  </a:lnTo>
                  <a:lnTo>
                    <a:pt x="3312" y="376"/>
                  </a:lnTo>
                  <a:lnTo>
                    <a:pt x="3319" y="376"/>
                  </a:lnTo>
                  <a:lnTo>
                    <a:pt x="3326" y="376"/>
                  </a:lnTo>
                  <a:lnTo>
                    <a:pt x="3334" y="384"/>
                  </a:lnTo>
                  <a:lnTo>
                    <a:pt x="3341" y="376"/>
                  </a:lnTo>
                  <a:lnTo>
                    <a:pt x="3348" y="376"/>
                  </a:lnTo>
                  <a:lnTo>
                    <a:pt x="3355" y="376"/>
                  </a:lnTo>
                  <a:lnTo>
                    <a:pt x="3362" y="376"/>
                  </a:lnTo>
                  <a:lnTo>
                    <a:pt x="3370" y="376"/>
                  </a:lnTo>
                  <a:lnTo>
                    <a:pt x="3377" y="376"/>
                  </a:lnTo>
                  <a:lnTo>
                    <a:pt x="3384" y="376"/>
                  </a:lnTo>
                  <a:lnTo>
                    <a:pt x="3391" y="376"/>
                  </a:lnTo>
                  <a:lnTo>
                    <a:pt x="3398" y="376"/>
                  </a:lnTo>
                  <a:lnTo>
                    <a:pt x="3406" y="376"/>
                  </a:lnTo>
                  <a:lnTo>
                    <a:pt x="3413" y="376"/>
                  </a:lnTo>
                  <a:lnTo>
                    <a:pt x="3420" y="369"/>
                  </a:lnTo>
                  <a:lnTo>
                    <a:pt x="3427" y="369"/>
                  </a:lnTo>
                  <a:lnTo>
                    <a:pt x="3434" y="369"/>
                  </a:lnTo>
                  <a:lnTo>
                    <a:pt x="3442" y="369"/>
                  </a:lnTo>
                  <a:lnTo>
                    <a:pt x="3449" y="369"/>
                  </a:lnTo>
                  <a:lnTo>
                    <a:pt x="3456" y="369"/>
                  </a:lnTo>
                  <a:lnTo>
                    <a:pt x="3463" y="369"/>
                  </a:lnTo>
                  <a:lnTo>
                    <a:pt x="3470" y="369"/>
                  </a:lnTo>
                  <a:lnTo>
                    <a:pt x="3478" y="369"/>
                  </a:lnTo>
                  <a:lnTo>
                    <a:pt x="3485" y="369"/>
                  </a:lnTo>
                  <a:lnTo>
                    <a:pt x="3492" y="362"/>
                  </a:lnTo>
                  <a:lnTo>
                    <a:pt x="3499" y="369"/>
                  </a:lnTo>
                  <a:lnTo>
                    <a:pt x="3506" y="369"/>
                  </a:lnTo>
                  <a:lnTo>
                    <a:pt x="3514" y="369"/>
                  </a:lnTo>
                  <a:lnTo>
                    <a:pt x="3521" y="369"/>
                  </a:lnTo>
                  <a:lnTo>
                    <a:pt x="3528" y="369"/>
                  </a:lnTo>
                  <a:lnTo>
                    <a:pt x="3535" y="369"/>
                  </a:lnTo>
                  <a:lnTo>
                    <a:pt x="3542" y="369"/>
                  </a:lnTo>
                  <a:lnTo>
                    <a:pt x="3550" y="369"/>
                  </a:lnTo>
                  <a:lnTo>
                    <a:pt x="3557" y="369"/>
                  </a:lnTo>
                  <a:lnTo>
                    <a:pt x="3564" y="369"/>
                  </a:lnTo>
                  <a:lnTo>
                    <a:pt x="3571" y="369"/>
                  </a:lnTo>
                  <a:lnTo>
                    <a:pt x="3578" y="369"/>
                  </a:lnTo>
                  <a:lnTo>
                    <a:pt x="3586" y="369"/>
                  </a:lnTo>
                  <a:lnTo>
                    <a:pt x="3593" y="369"/>
                  </a:lnTo>
                  <a:lnTo>
                    <a:pt x="3600" y="369"/>
                  </a:lnTo>
                  <a:lnTo>
                    <a:pt x="3607" y="362"/>
                  </a:lnTo>
                  <a:lnTo>
                    <a:pt x="3614" y="362"/>
                  </a:lnTo>
                  <a:lnTo>
                    <a:pt x="3622" y="362"/>
                  </a:lnTo>
                  <a:lnTo>
                    <a:pt x="3629" y="362"/>
                  </a:lnTo>
                  <a:lnTo>
                    <a:pt x="3636" y="362"/>
                  </a:lnTo>
                  <a:lnTo>
                    <a:pt x="3643" y="362"/>
                  </a:lnTo>
                  <a:lnTo>
                    <a:pt x="3650" y="362"/>
                  </a:lnTo>
                  <a:lnTo>
                    <a:pt x="3658" y="362"/>
                  </a:lnTo>
                  <a:lnTo>
                    <a:pt x="3665" y="362"/>
                  </a:lnTo>
                  <a:lnTo>
                    <a:pt x="3672" y="362"/>
                  </a:lnTo>
                  <a:lnTo>
                    <a:pt x="3679" y="362"/>
                  </a:lnTo>
                  <a:lnTo>
                    <a:pt x="3686" y="362"/>
                  </a:lnTo>
                  <a:lnTo>
                    <a:pt x="3694" y="355"/>
                  </a:lnTo>
                  <a:lnTo>
                    <a:pt x="3701" y="355"/>
                  </a:lnTo>
                  <a:lnTo>
                    <a:pt x="3708" y="347"/>
                  </a:lnTo>
                  <a:lnTo>
                    <a:pt x="3715" y="340"/>
                  </a:lnTo>
                  <a:lnTo>
                    <a:pt x="3722" y="319"/>
                  </a:lnTo>
                  <a:lnTo>
                    <a:pt x="3730" y="319"/>
                  </a:lnTo>
                  <a:lnTo>
                    <a:pt x="3737" y="290"/>
                  </a:lnTo>
                  <a:lnTo>
                    <a:pt x="3744" y="290"/>
                  </a:lnTo>
                  <a:lnTo>
                    <a:pt x="3751" y="246"/>
                  </a:lnTo>
                  <a:lnTo>
                    <a:pt x="3758" y="246"/>
                  </a:lnTo>
                  <a:lnTo>
                    <a:pt x="3766" y="253"/>
                  </a:lnTo>
                  <a:lnTo>
                    <a:pt x="3773" y="253"/>
                  </a:lnTo>
                  <a:lnTo>
                    <a:pt x="3780" y="275"/>
                  </a:lnTo>
                  <a:lnTo>
                    <a:pt x="3787" y="275"/>
                  </a:lnTo>
                  <a:lnTo>
                    <a:pt x="3794" y="304"/>
                  </a:lnTo>
                  <a:lnTo>
                    <a:pt x="3802" y="304"/>
                  </a:lnTo>
                  <a:lnTo>
                    <a:pt x="3809" y="333"/>
                  </a:lnTo>
                  <a:lnTo>
                    <a:pt x="3816" y="333"/>
                  </a:lnTo>
                  <a:lnTo>
                    <a:pt x="3823" y="340"/>
                  </a:lnTo>
                  <a:lnTo>
                    <a:pt x="3830" y="340"/>
                  </a:lnTo>
                  <a:lnTo>
                    <a:pt x="3838" y="340"/>
                  </a:lnTo>
                  <a:lnTo>
                    <a:pt x="3845" y="340"/>
                  </a:lnTo>
                  <a:lnTo>
                    <a:pt x="3852" y="340"/>
                  </a:lnTo>
                  <a:lnTo>
                    <a:pt x="3859" y="340"/>
                  </a:lnTo>
                  <a:lnTo>
                    <a:pt x="3866" y="319"/>
                  </a:lnTo>
                  <a:lnTo>
                    <a:pt x="3874" y="304"/>
                  </a:lnTo>
                  <a:lnTo>
                    <a:pt x="3881" y="319"/>
                  </a:lnTo>
                  <a:lnTo>
                    <a:pt x="3888" y="319"/>
                  </a:lnTo>
                  <a:lnTo>
                    <a:pt x="3895" y="333"/>
                  </a:lnTo>
                  <a:lnTo>
                    <a:pt x="3902" y="333"/>
                  </a:lnTo>
                  <a:lnTo>
                    <a:pt x="3910" y="333"/>
                  </a:lnTo>
                  <a:lnTo>
                    <a:pt x="3917" y="333"/>
                  </a:lnTo>
                  <a:lnTo>
                    <a:pt x="3924" y="333"/>
                  </a:lnTo>
                  <a:lnTo>
                    <a:pt x="3931" y="333"/>
                  </a:lnTo>
                  <a:lnTo>
                    <a:pt x="3938" y="340"/>
                  </a:lnTo>
                  <a:lnTo>
                    <a:pt x="3946" y="340"/>
                  </a:lnTo>
                  <a:lnTo>
                    <a:pt x="3953" y="340"/>
                  </a:lnTo>
                  <a:lnTo>
                    <a:pt x="3960" y="347"/>
                  </a:lnTo>
                  <a:lnTo>
                    <a:pt x="3967" y="333"/>
                  </a:lnTo>
                  <a:lnTo>
                    <a:pt x="3974" y="326"/>
                  </a:lnTo>
                  <a:lnTo>
                    <a:pt x="3982" y="319"/>
                  </a:lnTo>
                  <a:lnTo>
                    <a:pt x="3989" y="326"/>
                  </a:lnTo>
                  <a:lnTo>
                    <a:pt x="3996" y="319"/>
                  </a:lnTo>
                  <a:lnTo>
                    <a:pt x="4003" y="319"/>
                  </a:lnTo>
                  <a:lnTo>
                    <a:pt x="4010" y="311"/>
                  </a:lnTo>
                  <a:lnTo>
                    <a:pt x="4018" y="311"/>
                  </a:lnTo>
                  <a:lnTo>
                    <a:pt x="4025" y="333"/>
                  </a:lnTo>
                  <a:lnTo>
                    <a:pt x="4032" y="333"/>
                  </a:lnTo>
                  <a:lnTo>
                    <a:pt x="4039" y="355"/>
                  </a:lnTo>
                  <a:lnTo>
                    <a:pt x="4046" y="355"/>
                  </a:lnTo>
                  <a:lnTo>
                    <a:pt x="4054" y="355"/>
                  </a:lnTo>
                  <a:lnTo>
                    <a:pt x="4061" y="355"/>
                  </a:lnTo>
                  <a:lnTo>
                    <a:pt x="4068" y="347"/>
                  </a:lnTo>
                  <a:lnTo>
                    <a:pt x="4075" y="347"/>
                  </a:lnTo>
                  <a:lnTo>
                    <a:pt x="4082" y="340"/>
                  </a:lnTo>
                  <a:lnTo>
                    <a:pt x="4090" y="347"/>
                  </a:lnTo>
                  <a:lnTo>
                    <a:pt x="4097" y="355"/>
                  </a:lnTo>
                  <a:lnTo>
                    <a:pt x="4104" y="355"/>
                  </a:lnTo>
                  <a:lnTo>
                    <a:pt x="4111" y="355"/>
                  </a:lnTo>
                  <a:lnTo>
                    <a:pt x="4118" y="355"/>
                  </a:lnTo>
                  <a:lnTo>
                    <a:pt x="4126" y="362"/>
                  </a:lnTo>
                  <a:lnTo>
                    <a:pt x="4133" y="362"/>
                  </a:lnTo>
                  <a:lnTo>
                    <a:pt x="4140" y="369"/>
                  </a:lnTo>
                  <a:lnTo>
                    <a:pt x="4147" y="369"/>
                  </a:lnTo>
                  <a:lnTo>
                    <a:pt x="4154" y="369"/>
                  </a:lnTo>
                  <a:lnTo>
                    <a:pt x="4162" y="369"/>
                  </a:lnTo>
                  <a:lnTo>
                    <a:pt x="4169" y="369"/>
                  </a:lnTo>
                  <a:lnTo>
                    <a:pt x="4176" y="369"/>
                  </a:lnTo>
                  <a:lnTo>
                    <a:pt x="4183" y="362"/>
                  </a:lnTo>
                  <a:lnTo>
                    <a:pt x="4190" y="362"/>
                  </a:lnTo>
                  <a:lnTo>
                    <a:pt x="4198" y="355"/>
                  </a:lnTo>
                  <a:lnTo>
                    <a:pt x="4205" y="355"/>
                  </a:lnTo>
                  <a:lnTo>
                    <a:pt x="4212" y="347"/>
                  </a:lnTo>
                  <a:lnTo>
                    <a:pt x="4219" y="347"/>
                  </a:lnTo>
                  <a:lnTo>
                    <a:pt x="4226" y="333"/>
                  </a:lnTo>
                  <a:lnTo>
                    <a:pt x="4234" y="333"/>
                  </a:lnTo>
                  <a:lnTo>
                    <a:pt x="4241" y="311"/>
                  </a:lnTo>
                  <a:lnTo>
                    <a:pt x="4248" y="311"/>
                  </a:lnTo>
                  <a:lnTo>
                    <a:pt x="4255" y="311"/>
                  </a:lnTo>
                  <a:lnTo>
                    <a:pt x="4262" y="304"/>
                  </a:lnTo>
                  <a:lnTo>
                    <a:pt x="4270" y="319"/>
                  </a:lnTo>
                  <a:lnTo>
                    <a:pt x="4277" y="319"/>
                  </a:lnTo>
                  <a:lnTo>
                    <a:pt x="4284" y="333"/>
                  </a:lnTo>
                  <a:lnTo>
                    <a:pt x="4291" y="340"/>
                  </a:lnTo>
                  <a:lnTo>
                    <a:pt x="4298" y="340"/>
                  </a:lnTo>
                  <a:lnTo>
                    <a:pt x="4306" y="340"/>
                  </a:lnTo>
                  <a:lnTo>
                    <a:pt x="4313" y="319"/>
                  </a:lnTo>
                  <a:lnTo>
                    <a:pt x="4320" y="319"/>
                  </a:lnTo>
                  <a:lnTo>
                    <a:pt x="4327" y="268"/>
                  </a:lnTo>
                  <a:lnTo>
                    <a:pt x="4334" y="261"/>
                  </a:lnTo>
                  <a:lnTo>
                    <a:pt x="4342" y="232"/>
                  </a:lnTo>
                  <a:lnTo>
                    <a:pt x="4349" y="232"/>
                  </a:lnTo>
                  <a:lnTo>
                    <a:pt x="4356" y="261"/>
                  </a:lnTo>
                  <a:lnTo>
                    <a:pt x="4363" y="268"/>
                  </a:lnTo>
                  <a:lnTo>
                    <a:pt x="4370" y="297"/>
                  </a:lnTo>
                  <a:lnTo>
                    <a:pt x="4378" y="297"/>
                  </a:lnTo>
                  <a:lnTo>
                    <a:pt x="4385" y="319"/>
                  </a:lnTo>
                  <a:lnTo>
                    <a:pt x="4392" y="319"/>
                  </a:lnTo>
                  <a:lnTo>
                    <a:pt x="4399" y="340"/>
                  </a:lnTo>
                  <a:lnTo>
                    <a:pt x="4406" y="340"/>
                  </a:lnTo>
                  <a:lnTo>
                    <a:pt x="4414" y="355"/>
                  </a:lnTo>
                  <a:lnTo>
                    <a:pt x="4421" y="355"/>
                  </a:lnTo>
                  <a:lnTo>
                    <a:pt x="4428" y="362"/>
                  </a:lnTo>
                  <a:lnTo>
                    <a:pt x="4435" y="362"/>
                  </a:lnTo>
                  <a:lnTo>
                    <a:pt x="4442" y="355"/>
                  </a:lnTo>
                  <a:lnTo>
                    <a:pt x="4450" y="355"/>
                  </a:lnTo>
                  <a:lnTo>
                    <a:pt x="4457" y="369"/>
                  </a:lnTo>
                  <a:lnTo>
                    <a:pt x="4464" y="369"/>
                  </a:lnTo>
                  <a:lnTo>
                    <a:pt x="4471" y="369"/>
                  </a:lnTo>
                  <a:lnTo>
                    <a:pt x="4478" y="369"/>
                  </a:lnTo>
                  <a:lnTo>
                    <a:pt x="4486" y="362"/>
                  </a:lnTo>
                  <a:lnTo>
                    <a:pt x="4493" y="362"/>
                  </a:lnTo>
                  <a:lnTo>
                    <a:pt x="4500" y="362"/>
                  </a:lnTo>
                  <a:lnTo>
                    <a:pt x="4507" y="362"/>
                  </a:lnTo>
                  <a:lnTo>
                    <a:pt x="4514" y="355"/>
                  </a:lnTo>
                  <a:lnTo>
                    <a:pt x="4522" y="355"/>
                  </a:lnTo>
                  <a:lnTo>
                    <a:pt x="4529" y="347"/>
                  </a:lnTo>
                  <a:lnTo>
                    <a:pt x="4536" y="347"/>
                  </a:lnTo>
                  <a:lnTo>
                    <a:pt x="4543" y="347"/>
                  </a:lnTo>
                  <a:lnTo>
                    <a:pt x="4550" y="347"/>
                  </a:lnTo>
                  <a:lnTo>
                    <a:pt x="4558" y="347"/>
                  </a:lnTo>
                  <a:lnTo>
                    <a:pt x="4565" y="355"/>
                  </a:lnTo>
                  <a:lnTo>
                    <a:pt x="4572" y="355"/>
                  </a:lnTo>
                  <a:lnTo>
                    <a:pt x="4579" y="355"/>
                  </a:lnTo>
                  <a:lnTo>
                    <a:pt x="4586" y="362"/>
                  </a:lnTo>
                  <a:lnTo>
                    <a:pt x="4594" y="362"/>
                  </a:lnTo>
                  <a:lnTo>
                    <a:pt x="4601" y="362"/>
                  </a:lnTo>
                  <a:lnTo>
                    <a:pt x="4608" y="362"/>
                  </a:lnTo>
                  <a:lnTo>
                    <a:pt x="4615" y="355"/>
                  </a:lnTo>
                  <a:lnTo>
                    <a:pt x="4622" y="355"/>
                  </a:lnTo>
                  <a:lnTo>
                    <a:pt x="4630" y="340"/>
                  </a:lnTo>
                  <a:lnTo>
                    <a:pt x="4637" y="340"/>
                  </a:lnTo>
                  <a:lnTo>
                    <a:pt x="4644" y="347"/>
                  </a:lnTo>
                  <a:lnTo>
                    <a:pt x="4651" y="347"/>
                  </a:lnTo>
                  <a:lnTo>
                    <a:pt x="4658" y="355"/>
                  </a:lnTo>
                  <a:lnTo>
                    <a:pt x="4666" y="355"/>
                  </a:lnTo>
                  <a:lnTo>
                    <a:pt x="4673" y="355"/>
                  </a:lnTo>
                  <a:lnTo>
                    <a:pt x="4680" y="355"/>
                  </a:lnTo>
                  <a:lnTo>
                    <a:pt x="4687" y="347"/>
                  </a:lnTo>
                  <a:lnTo>
                    <a:pt x="4694" y="347"/>
                  </a:lnTo>
                  <a:lnTo>
                    <a:pt x="4702" y="347"/>
                  </a:lnTo>
                  <a:lnTo>
                    <a:pt x="4709" y="347"/>
                  </a:lnTo>
                  <a:lnTo>
                    <a:pt x="4716" y="347"/>
                  </a:lnTo>
                  <a:lnTo>
                    <a:pt x="4723" y="347"/>
                  </a:lnTo>
                  <a:lnTo>
                    <a:pt x="4730" y="340"/>
                  </a:lnTo>
                  <a:lnTo>
                    <a:pt x="4738" y="340"/>
                  </a:lnTo>
                  <a:lnTo>
                    <a:pt x="4745" y="340"/>
                  </a:lnTo>
                  <a:lnTo>
                    <a:pt x="4752" y="340"/>
                  </a:lnTo>
                  <a:lnTo>
                    <a:pt x="4759" y="340"/>
                  </a:lnTo>
                  <a:lnTo>
                    <a:pt x="4766" y="333"/>
                  </a:lnTo>
                  <a:lnTo>
                    <a:pt x="4774" y="340"/>
                  </a:lnTo>
                  <a:lnTo>
                    <a:pt x="4781" y="340"/>
                  </a:lnTo>
                  <a:lnTo>
                    <a:pt x="4788" y="340"/>
                  </a:lnTo>
                  <a:lnTo>
                    <a:pt x="4795" y="340"/>
                  </a:lnTo>
                  <a:lnTo>
                    <a:pt x="4802" y="319"/>
                  </a:lnTo>
                  <a:lnTo>
                    <a:pt x="4810" y="319"/>
                  </a:lnTo>
                  <a:lnTo>
                    <a:pt x="4817" y="304"/>
                  </a:lnTo>
                  <a:lnTo>
                    <a:pt x="4824" y="304"/>
                  </a:lnTo>
                  <a:lnTo>
                    <a:pt x="4831" y="326"/>
                  </a:lnTo>
                  <a:lnTo>
                    <a:pt x="4838" y="319"/>
                  </a:lnTo>
                  <a:lnTo>
                    <a:pt x="4846" y="319"/>
                  </a:lnTo>
                  <a:lnTo>
                    <a:pt x="4853" y="319"/>
                  </a:lnTo>
                  <a:lnTo>
                    <a:pt x="4860" y="333"/>
                  </a:lnTo>
                  <a:lnTo>
                    <a:pt x="4867" y="333"/>
                  </a:lnTo>
                  <a:lnTo>
                    <a:pt x="4874" y="355"/>
                  </a:lnTo>
                  <a:lnTo>
                    <a:pt x="4882" y="355"/>
                  </a:lnTo>
                  <a:lnTo>
                    <a:pt x="4889" y="362"/>
                  </a:lnTo>
                  <a:lnTo>
                    <a:pt x="4896" y="362"/>
                  </a:lnTo>
                  <a:lnTo>
                    <a:pt x="4903" y="362"/>
                  </a:lnTo>
                  <a:lnTo>
                    <a:pt x="4910" y="362"/>
                  </a:lnTo>
                  <a:lnTo>
                    <a:pt x="4918" y="362"/>
                  </a:lnTo>
                  <a:lnTo>
                    <a:pt x="4925" y="362"/>
                  </a:lnTo>
                  <a:lnTo>
                    <a:pt x="4932" y="362"/>
                  </a:lnTo>
                  <a:lnTo>
                    <a:pt x="4939" y="362"/>
                  </a:lnTo>
                  <a:lnTo>
                    <a:pt x="4946" y="340"/>
                  </a:lnTo>
                  <a:lnTo>
                    <a:pt x="4954" y="333"/>
                  </a:lnTo>
                  <a:lnTo>
                    <a:pt x="4961" y="304"/>
                  </a:lnTo>
                  <a:lnTo>
                    <a:pt x="4968" y="311"/>
                  </a:lnTo>
                  <a:lnTo>
                    <a:pt x="4975" y="355"/>
                  </a:lnTo>
                  <a:lnTo>
                    <a:pt x="4982" y="355"/>
                  </a:lnTo>
                  <a:lnTo>
                    <a:pt x="4990" y="362"/>
                  </a:lnTo>
                  <a:lnTo>
                    <a:pt x="4997" y="369"/>
                  </a:lnTo>
                  <a:lnTo>
                    <a:pt x="5004" y="369"/>
                  </a:lnTo>
                  <a:lnTo>
                    <a:pt x="5011" y="369"/>
                  </a:lnTo>
                  <a:lnTo>
                    <a:pt x="5018" y="369"/>
                  </a:lnTo>
                  <a:lnTo>
                    <a:pt x="5026" y="369"/>
                  </a:lnTo>
                  <a:lnTo>
                    <a:pt x="5033" y="376"/>
                  </a:lnTo>
                </a:path>
              </a:pathLst>
            </a:custGeom>
            <a:noFill/>
            <a:ln w="11113">
              <a:solidFill>
                <a:srgbClr val="808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17843" name="Freeform 83"/>
            <p:cNvSpPr>
              <a:spLocks/>
            </p:cNvSpPr>
            <p:nvPr/>
          </p:nvSpPr>
          <p:spPr bwMode="auto">
            <a:xfrm rot="5400000">
              <a:off x="217" y="2855"/>
              <a:ext cx="1235" cy="126"/>
            </a:xfrm>
            <a:custGeom>
              <a:avLst/>
              <a:gdLst>
                <a:gd name="T0" fmla="*/ 72 w 5033"/>
                <a:gd name="T1" fmla="*/ 376 h 383"/>
                <a:gd name="T2" fmla="*/ 151 w 5033"/>
                <a:gd name="T3" fmla="*/ 376 h 383"/>
                <a:gd name="T4" fmla="*/ 230 w 5033"/>
                <a:gd name="T5" fmla="*/ 376 h 383"/>
                <a:gd name="T6" fmla="*/ 310 w 5033"/>
                <a:gd name="T7" fmla="*/ 376 h 383"/>
                <a:gd name="T8" fmla="*/ 389 w 5033"/>
                <a:gd name="T9" fmla="*/ 376 h 383"/>
                <a:gd name="T10" fmla="*/ 468 w 5033"/>
                <a:gd name="T11" fmla="*/ 376 h 383"/>
                <a:gd name="T12" fmla="*/ 547 w 5033"/>
                <a:gd name="T13" fmla="*/ 369 h 383"/>
                <a:gd name="T14" fmla="*/ 626 w 5033"/>
                <a:gd name="T15" fmla="*/ 361 h 383"/>
                <a:gd name="T16" fmla="*/ 706 w 5033"/>
                <a:gd name="T17" fmla="*/ 325 h 383"/>
                <a:gd name="T18" fmla="*/ 785 w 5033"/>
                <a:gd name="T19" fmla="*/ 267 h 383"/>
                <a:gd name="T20" fmla="*/ 864 w 5033"/>
                <a:gd name="T21" fmla="*/ 202 h 383"/>
                <a:gd name="T22" fmla="*/ 943 w 5033"/>
                <a:gd name="T23" fmla="*/ 137 h 383"/>
                <a:gd name="T24" fmla="*/ 1022 w 5033"/>
                <a:gd name="T25" fmla="*/ 144 h 383"/>
                <a:gd name="T26" fmla="*/ 1102 w 5033"/>
                <a:gd name="T27" fmla="*/ 202 h 383"/>
                <a:gd name="T28" fmla="*/ 1181 w 5033"/>
                <a:gd name="T29" fmla="*/ 260 h 383"/>
                <a:gd name="T30" fmla="*/ 1260 w 5033"/>
                <a:gd name="T31" fmla="*/ 318 h 383"/>
                <a:gd name="T32" fmla="*/ 1339 w 5033"/>
                <a:gd name="T33" fmla="*/ 340 h 383"/>
                <a:gd name="T34" fmla="*/ 1418 w 5033"/>
                <a:gd name="T35" fmla="*/ 354 h 383"/>
                <a:gd name="T36" fmla="*/ 1498 w 5033"/>
                <a:gd name="T37" fmla="*/ 332 h 383"/>
                <a:gd name="T38" fmla="*/ 1577 w 5033"/>
                <a:gd name="T39" fmla="*/ 166 h 383"/>
                <a:gd name="T40" fmla="*/ 1656 w 5033"/>
                <a:gd name="T41" fmla="*/ 210 h 383"/>
                <a:gd name="T42" fmla="*/ 1735 w 5033"/>
                <a:gd name="T43" fmla="*/ 325 h 383"/>
                <a:gd name="T44" fmla="*/ 1814 w 5033"/>
                <a:gd name="T45" fmla="*/ 354 h 383"/>
                <a:gd name="T46" fmla="*/ 1894 w 5033"/>
                <a:gd name="T47" fmla="*/ 361 h 383"/>
                <a:gd name="T48" fmla="*/ 1973 w 5033"/>
                <a:gd name="T49" fmla="*/ 369 h 383"/>
                <a:gd name="T50" fmla="*/ 2052 w 5033"/>
                <a:gd name="T51" fmla="*/ 376 h 383"/>
                <a:gd name="T52" fmla="*/ 2131 w 5033"/>
                <a:gd name="T53" fmla="*/ 376 h 383"/>
                <a:gd name="T54" fmla="*/ 2210 w 5033"/>
                <a:gd name="T55" fmla="*/ 376 h 383"/>
                <a:gd name="T56" fmla="*/ 2290 w 5033"/>
                <a:gd name="T57" fmla="*/ 376 h 383"/>
                <a:gd name="T58" fmla="*/ 2369 w 5033"/>
                <a:gd name="T59" fmla="*/ 383 h 383"/>
                <a:gd name="T60" fmla="*/ 2448 w 5033"/>
                <a:gd name="T61" fmla="*/ 376 h 383"/>
                <a:gd name="T62" fmla="*/ 2527 w 5033"/>
                <a:gd name="T63" fmla="*/ 376 h 383"/>
                <a:gd name="T64" fmla="*/ 2606 w 5033"/>
                <a:gd name="T65" fmla="*/ 383 h 383"/>
                <a:gd name="T66" fmla="*/ 2686 w 5033"/>
                <a:gd name="T67" fmla="*/ 383 h 383"/>
                <a:gd name="T68" fmla="*/ 2765 w 5033"/>
                <a:gd name="T69" fmla="*/ 383 h 383"/>
                <a:gd name="T70" fmla="*/ 2844 w 5033"/>
                <a:gd name="T71" fmla="*/ 383 h 383"/>
                <a:gd name="T72" fmla="*/ 2923 w 5033"/>
                <a:gd name="T73" fmla="*/ 383 h 383"/>
                <a:gd name="T74" fmla="*/ 3002 w 5033"/>
                <a:gd name="T75" fmla="*/ 383 h 383"/>
                <a:gd name="T76" fmla="*/ 3082 w 5033"/>
                <a:gd name="T77" fmla="*/ 376 h 383"/>
                <a:gd name="T78" fmla="*/ 3161 w 5033"/>
                <a:gd name="T79" fmla="*/ 376 h 383"/>
                <a:gd name="T80" fmla="*/ 3240 w 5033"/>
                <a:gd name="T81" fmla="*/ 376 h 383"/>
                <a:gd name="T82" fmla="*/ 3319 w 5033"/>
                <a:gd name="T83" fmla="*/ 376 h 383"/>
                <a:gd name="T84" fmla="*/ 3398 w 5033"/>
                <a:gd name="T85" fmla="*/ 376 h 383"/>
                <a:gd name="T86" fmla="*/ 3478 w 5033"/>
                <a:gd name="T87" fmla="*/ 369 h 383"/>
                <a:gd name="T88" fmla="*/ 3557 w 5033"/>
                <a:gd name="T89" fmla="*/ 369 h 383"/>
                <a:gd name="T90" fmla="*/ 3636 w 5033"/>
                <a:gd name="T91" fmla="*/ 369 h 383"/>
                <a:gd name="T92" fmla="*/ 3715 w 5033"/>
                <a:gd name="T93" fmla="*/ 354 h 383"/>
                <a:gd name="T94" fmla="*/ 3794 w 5033"/>
                <a:gd name="T95" fmla="*/ 332 h 383"/>
                <a:gd name="T96" fmla="*/ 3874 w 5033"/>
                <a:gd name="T97" fmla="*/ 304 h 383"/>
                <a:gd name="T98" fmla="*/ 3953 w 5033"/>
                <a:gd name="T99" fmla="*/ 347 h 383"/>
                <a:gd name="T100" fmla="*/ 4032 w 5033"/>
                <a:gd name="T101" fmla="*/ 354 h 383"/>
                <a:gd name="T102" fmla="*/ 4111 w 5033"/>
                <a:gd name="T103" fmla="*/ 361 h 383"/>
                <a:gd name="T104" fmla="*/ 4190 w 5033"/>
                <a:gd name="T105" fmla="*/ 361 h 383"/>
                <a:gd name="T106" fmla="*/ 4270 w 5033"/>
                <a:gd name="T107" fmla="*/ 354 h 383"/>
                <a:gd name="T108" fmla="*/ 4349 w 5033"/>
                <a:gd name="T109" fmla="*/ 332 h 383"/>
                <a:gd name="T110" fmla="*/ 4428 w 5033"/>
                <a:gd name="T111" fmla="*/ 332 h 383"/>
                <a:gd name="T112" fmla="*/ 4507 w 5033"/>
                <a:gd name="T113" fmla="*/ 354 h 383"/>
                <a:gd name="T114" fmla="*/ 4586 w 5033"/>
                <a:gd name="T115" fmla="*/ 361 h 383"/>
                <a:gd name="T116" fmla="*/ 4666 w 5033"/>
                <a:gd name="T117" fmla="*/ 376 h 383"/>
                <a:gd name="T118" fmla="*/ 4745 w 5033"/>
                <a:gd name="T119" fmla="*/ 369 h 383"/>
                <a:gd name="T120" fmla="*/ 4824 w 5033"/>
                <a:gd name="T121" fmla="*/ 361 h 383"/>
                <a:gd name="T122" fmla="*/ 4903 w 5033"/>
                <a:gd name="T123" fmla="*/ 347 h 383"/>
                <a:gd name="T124" fmla="*/ 4982 w 5033"/>
                <a:gd name="T125" fmla="*/ 347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033" h="383">
                  <a:moveTo>
                    <a:pt x="0" y="376"/>
                  </a:moveTo>
                  <a:lnTo>
                    <a:pt x="7" y="376"/>
                  </a:lnTo>
                  <a:lnTo>
                    <a:pt x="14" y="376"/>
                  </a:lnTo>
                  <a:lnTo>
                    <a:pt x="22" y="376"/>
                  </a:lnTo>
                  <a:lnTo>
                    <a:pt x="29" y="376"/>
                  </a:lnTo>
                  <a:lnTo>
                    <a:pt x="36" y="376"/>
                  </a:lnTo>
                  <a:lnTo>
                    <a:pt x="43" y="376"/>
                  </a:lnTo>
                  <a:lnTo>
                    <a:pt x="50" y="376"/>
                  </a:lnTo>
                  <a:lnTo>
                    <a:pt x="58" y="376"/>
                  </a:lnTo>
                  <a:lnTo>
                    <a:pt x="65" y="376"/>
                  </a:lnTo>
                  <a:lnTo>
                    <a:pt x="72" y="376"/>
                  </a:lnTo>
                  <a:lnTo>
                    <a:pt x="79" y="376"/>
                  </a:lnTo>
                  <a:lnTo>
                    <a:pt x="86" y="376"/>
                  </a:lnTo>
                  <a:lnTo>
                    <a:pt x="94" y="376"/>
                  </a:lnTo>
                  <a:lnTo>
                    <a:pt x="101" y="376"/>
                  </a:lnTo>
                  <a:lnTo>
                    <a:pt x="108" y="376"/>
                  </a:lnTo>
                  <a:lnTo>
                    <a:pt x="115" y="376"/>
                  </a:lnTo>
                  <a:lnTo>
                    <a:pt x="122" y="376"/>
                  </a:lnTo>
                  <a:lnTo>
                    <a:pt x="130" y="376"/>
                  </a:lnTo>
                  <a:lnTo>
                    <a:pt x="137" y="376"/>
                  </a:lnTo>
                  <a:lnTo>
                    <a:pt x="144" y="376"/>
                  </a:lnTo>
                  <a:lnTo>
                    <a:pt x="151" y="376"/>
                  </a:lnTo>
                  <a:lnTo>
                    <a:pt x="158" y="376"/>
                  </a:lnTo>
                  <a:lnTo>
                    <a:pt x="166" y="376"/>
                  </a:lnTo>
                  <a:lnTo>
                    <a:pt x="173" y="376"/>
                  </a:lnTo>
                  <a:lnTo>
                    <a:pt x="180" y="376"/>
                  </a:lnTo>
                  <a:lnTo>
                    <a:pt x="187" y="376"/>
                  </a:lnTo>
                  <a:lnTo>
                    <a:pt x="194" y="376"/>
                  </a:lnTo>
                  <a:lnTo>
                    <a:pt x="202" y="376"/>
                  </a:lnTo>
                  <a:lnTo>
                    <a:pt x="209" y="376"/>
                  </a:lnTo>
                  <a:lnTo>
                    <a:pt x="216" y="376"/>
                  </a:lnTo>
                  <a:lnTo>
                    <a:pt x="223" y="376"/>
                  </a:lnTo>
                  <a:lnTo>
                    <a:pt x="230" y="376"/>
                  </a:lnTo>
                  <a:lnTo>
                    <a:pt x="238" y="376"/>
                  </a:lnTo>
                  <a:lnTo>
                    <a:pt x="245" y="376"/>
                  </a:lnTo>
                  <a:lnTo>
                    <a:pt x="252" y="376"/>
                  </a:lnTo>
                  <a:lnTo>
                    <a:pt x="259" y="376"/>
                  </a:lnTo>
                  <a:lnTo>
                    <a:pt x="266" y="376"/>
                  </a:lnTo>
                  <a:lnTo>
                    <a:pt x="274" y="376"/>
                  </a:lnTo>
                  <a:lnTo>
                    <a:pt x="281" y="376"/>
                  </a:lnTo>
                  <a:lnTo>
                    <a:pt x="288" y="376"/>
                  </a:lnTo>
                  <a:lnTo>
                    <a:pt x="295" y="376"/>
                  </a:lnTo>
                  <a:lnTo>
                    <a:pt x="302" y="376"/>
                  </a:lnTo>
                  <a:lnTo>
                    <a:pt x="310" y="376"/>
                  </a:lnTo>
                  <a:lnTo>
                    <a:pt x="317" y="376"/>
                  </a:lnTo>
                  <a:lnTo>
                    <a:pt x="324" y="376"/>
                  </a:lnTo>
                  <a:lnTo>
                    <a:pt x="331" y="376"/>
                  </a:lnTo>
                  <a:lnTo>
                    <a:pt x="338" y="376"/>
                  </a:lnTo>
                  <a:lnTo>
                    <a:pt x="346" y="376"/>
                  </a:lnTo>
                  <a:lnTo>
                    <a:pt x="353" y="376"/>
                  </a:lnTo>
                  <a:lnTo>
                    <a:pt x="360" y="376"/>
                  </a:lnTo>
                  <a:lnTo>
                    <a:pt x="367" y="376"/>
                  </a:lnTo>
                  <a:lnTo>
                    <a:pt x="374" y="376"/>
                  </a:lnTo>
                  <a:lnTo>
                    <a:pt x="382" y="376"/>
                  </a:lnTo>
                  <a:lnTo>
                    <a:pt x="389" y="376"/>
                  </a:lnTo>
                  <a:lnTo>
                    <a:pt x="396" y="376"/>
                  </a:lnTo>
                  <a:lnTo>
                    <a:pt x="403" y="376"/>
                  </a:lnTo>
                  <a:lnTo>
                    <a:pt x="410" y="376"/>
                  </a:lnTo>
                  <a:lnTo>
                    <a:pt x="418" y="376"/>
                  </a:lnTo>
                  <a:lnTo>
                    <a:pt x="425" y="376"/>
                  </a:lnTo>
                  <a:lnTo>
                    <a:pt x="432" y="376"/>
                  </a:lnTo>
                  <a:lnTo>
                    <a:pt x="439" y="376"/>
                  </a:lnTo>
                  <a:lnTo>
                    <a:pt x="446" y="376"/>
                  </a:lnTo>
                  <a:lnTo>
                    <a:pt x="454" y="376"/>
                  </a:lnTo>
                  <a:lnTo>
                    <a:pt x="461" y="376"/>
                  </a:lnTo>
                  <a:lnTo>
                    <a:pt x="468" y="376"/>
                  </a:lnTo>
                  <a:lnTo>
                    <a:pt x="475" y="376"/>
                  </a:lnTo>
                  <a:lnTo>
                    <a:pt x="482" y="376"/>
                  </a:lnTo>
                  <a:lnTo>
                    <a:pt x="490" y="376"/>
                  </a:lnTo>
                  <a:lnTo>
                    <a:pt x="497" y="376"/>
                  </a:lnTo>
                  <a:lnTo>
                    <a:pt x="504" y="376"/>
                  </a:lnTo>
                  <a:lnTo>
                    <a:pt x="511" y="376"/>
                  </a:lnTo>
                  <a:lnTo>
                    <a:pt x="518" y="376"/>
                  </a:lnTo>
                  <a:lnTo>
                    <a:pt x="526" y="376"/>
                  </a:lnTo>
                  <a:lnTo>
                    <a:pt x="533" y="376"/>
                  </a:lnTo>
                  <a:lnTo>
                    <a:pt x="540" y="369"/>
                  </a:lnTo>
                  <a:lnTo>
                    <a:pt x="547" y="369"/>
                  </a:lnTo>
                  <a:lnTo>
                    <a:pt x="554" y="369"/>
                  </a:lnTo>
                  <a:lnTo>
                    <a:pt x="562" y="369"/>
                  </a:lnTo>
                  <a:lnTo>
                    <a:pt x="569" y="369"/>
                  </a:lnTo>
                  <a:lnTo>
                    <a:pt x="576" y="369"/>
                  </a:lnTo>
                  <a:lnTo>
                    <a:pt x="583" y="369"/>
                  </a:lnTo>
                  <a:lnTo>
                    <a:pt x="590" y="369"/>
                  </a:lnTo>
                  <a:lnTo>
                    <a:pt x="598" y="369"/>
                  </a:lnTo>
                  <a:lnTo>
                    <a:pt x="605" y="369"/>
                  </a:lnTo>
                  <a:lnTo>
                    <a:pt x="612" y="361"/>
                  </a:lnTo>
                  <a:lnTo>
                    <a:pt x="619" y="361"/>
                  </a:lnTo>
                  <a:lnTo>
                    <a:pt x="626" y="361"/>
                  </a:lnTo>
                  <a:lnTo>
                    <a:pt x="634" y="361"/>
                  </a:lnTo>
                  <a:lnTo>
                    <a:pt x="641" y="354"/>
                  </a:lnTo>
                  <a:lnTo>
                    <a:pt x="648" y="354"/>
                  </a:lnTo>
                  <a:lnTo>
                    <a:pt x="655" y="354"/>
                  </a:lnTo>
                  <a:lnTo>
                    <a:pt x="662" y="347"/>
                  </a:lnTo>
                  <a:lnTo>
                    <a:pt x="670" y="340"/>
                  </a:lnTo>
                  <a:lnTo>
                    <a:pt x="677" y="340"/>
                  </a:lnTo>
                  <a:lnTo>
                    <a:pt x="684" y="340"/>
                  </a:lnTo>
                  <a:lnTo>
                    <a:pt x="691" y="340"/>
                  </a:lnTo>
                  <a:lnTo>
                    <a:pt x="698" y="325"/>
                  </a:lnTo>
                  <a:lnTo>
                    <a:pt x="706" y="325"/>
                  </a:lnTo>
                  <a:lnTo>
                    <a:pt x="713" y="325"/>
                  </a:lnTo>
                  <a:lnTo>
                    <a:pt x="720" y="318"/>
                  </a:lnTo>
                  <a:lnTo>
                    <a:pt x="727" y="311"/>
                  </a:lnTo>
                  <a:lnTo>
                    <a:pt x="734" y="311"/>
                  </a:lnTo>
                  <a:lnTo>
                    <a:pt x="742" y="304"/>
                  </a:lnTo>
                  <a:lnTo>
                    <a:pt x="749" y="304"/>
                  </a:lnTo>
                  <a:lnTo>
                    <a:pt x="756" y="289"/>
                  </a:lnTo>
                  <a:lnTo>
                    <a:pt x="763" y="289"/>
                  </a:lnTo>
                  <a:lnTo>
                    <a:pt x="770" y="282"/>
                  </a:lnTo>
                  <a:lnTo>
                    <a:pt x="778" y="282"/>
                  </a:lnTo>
                  <a:lnTo>
                    <a:pt x="785" y="267"/>
                  </a:lnTo>
                  <a:lnTo>
                    <a:pt x="792" y="267"/>
                  </a:lnTo>
                  <a:lnTo>
                    <a:pt x="799" y="253"/>
                  </a:lnTo>
                  <a:lnTo>
                    <a:pt x="806" y="253"/>
                  </a:lnTo>
                  <a:lnTo>
                    <a:pt x="814" y="238"/>
                  </a:lnTo>
                  <a:lnTo>
                    <a:pt x="821" y="238"/>
                  </a:lnTo>
                  <a:lnTo>
                    <a:pt x="828" y="231"/>
                  </a:lnTo>
                  <a:lnTo>
                    <a:pt x="835" y="231"/>
                  </a:lnTo>
                  <a:lnTo>
                    <a:pt x="842" y="217"/>
                  </a:lnTo>
                  <a:lnTo>
                    <a:pt x="850" y="217"/>
                  </a:lnTo>
                  <a:lnTo>
                    <a:pt x="857" y="202"/>
                  </a:lnTo>
                  <a:lnTo>
                    <a:pt x="864" y="202"/>
                  </a:lnTo>
                  <a:lnTo>
                    <a:pt x="871" y="188"/>
                  </a:lnTo>
                  <a:lnTo>
                    <a:pt x="878" y="188"/>
                  </a:lnTo>
                  <a:lnTo>
                    <a:pt x="886" y="181"/>
                  </a:lnTo>
                  <a:lnTo>
                    <a:pt x="893" y="181"/>
                  </a:lnTo>
                  <a:lnTo>
                    <a:pt x="900" y="166"/>
                  </a:lnTo>
                  <a:lnTo>
                    <a:pt x="907" y="166"/>
                  </a:lnTo>
                  <a:lnTo>
                    <a:pt x="914" y="159"/>
                  </a:lnTo>
                  <a:lnTo>
                    <a:pt x="922" y="152"/>
                  </a:lnTo>
                  <a:lnTo>
                    <a:pt x="929" y="144"/>
                  </a:lnTo>
                  <a:lnTo>
                    <a:pt x="936" y="144"/>
                  </a:lnTo>
                  <a:lnTo>
                    <a:pt x="943" y="137"/>
                  </a:lnTo>
                  <a:lnTo>
                    <a:pt x="950" y="137"/>
                  </a:lnTo>
                  <a:lnTo>
                    <a:pt x="958" y="137"/>
                  </a:lnTo>
                  <a:lnTo>
                    <a:pt x="965" y="137"/>
                  </a:lnTo>
                  <a:lnTo>
                    <a:pt x="972" y="130"/>
                  </a:lnTo>
                  <a:lnTo>
                    <a:pt x="979" y="130"/>
                  </a:lnTo>
                  <a:lnTo>
                    <a:pt x="986" y="130"/>
                  </a:lnTo>
                  <a:lnTo>
                    <a:pt x="994" y="130"/>
                  </a:lnTo>
                  <a:lnTo>
                    <a:pt x="1001" y="137"/>
                  </a:lnTo>
                  <a:lnTo>
                    <a:pt x="1008" y="137"/>
                  </a:lnTo>
                  <a:lnTo>
                    <a:pt x="1015" y="144"/>
                  </a:lnTo>
                  <a:lnTo>
                    <a:pt x="1022" y="144"/>
                  </a:lnTo>
                  <a:lnTo>
                    <a:pt x="1030" y="152"/>
                  </a:lnTo>
                  <a:lnTo>
                    <a:pt x="1037" y="152"/>
                  </a:lnTo>
                  <a:lnTo>
                    <a:pt x="1044" y="159"/>
                  </a:lnTo>
                  <a:lnTo>
                    <a:pt x="1051" y="159"/>
                  </a:lnTo>
                  <a:lnTo>
                    <a:pt x="1058" y="166"/>
                  </a:lnTo>
                  <a:lnTo>
                    <a:pt x="1066" y="166"/>
                  </a:lnTo>
                  <a:lnTo>
                    <a:pt x="1073" y="181"/>
                  </a:lnTo>
                  <a:lnTo>
                    <a:pt x="1080" y="181"/>
                  </a:lnTo>
                  <a:lnTo>
                    <a:pt x="1087" y="188"/>
                  </a:lnTo>
                  <a:lnTo>
                    <a:pt x="1094" y="188"/>
                  </a:lnTo>
                  <a:lnTo>
                    <a:pt x="1102" y="202"/>
                  </a:lnTo>
                  <a:lnTo>
                    <a:pt x="1109" y="202"/>
                  </a:lnTo>
                  <a:lnTo>
                    <a:pt x="1116" y="210"/>
                  </a:lnTo>
                  <a:lnTo>
                    <a:pt x="1123" y="217"/>
                  </a:lnTo>
                  <a:lnTo>
                    <a:pt x="1130" y="224"/>
                  </a:lnTo>
                  <a:lnTo>
                    <a:pt x="1138" y="224"/>
                  </a:lnTo>
                  <a:lnTo>
                    <a:pt x="1145" y="238"/>
                  </a:lnTo>
                  <a:lnTo>
                    <a:pt x="1152" y="238"/>
                  </a:lnTo>
                  <a:lnTo>
                    <a:pt x="1159" y="253"/>
                  </a:lnTo>
                  <a:lnTo>
                    <a:pt x="1166" y="253"/>
                  </a:lnTo>
                  <a:lnTo>
                    <a:pt x="1174" y="260"/>
                  </a:lnTo>
                  <a:lnTo>
                    <a:pt x="1181" y="260"/>
                  </a:lnTo>
                  <a:lnTo>
                    <a:pt x="1188" y="275"/>
                  </a:lnTo>
                  <a:lnTo>
                    <a:pt x="1195" y="275"/>
                  </a:lnTo>
                  <a:lnTo>
                    <a:pt x="1202" y="282"/>
                  </a:lnTo>
                  <a:lnTo>
                    <a:pt x="1210" y="282"/>
                  </a:lnTo>
                  <a:lnTo>
                    <a:pt x="1217" y="289"/>
                  </a:lnTo>
                  <a:lnTo>
                    <a:pt x="1224" y="289"/>
                  </a:lnTo>
                  <a:lnTo>
                    <a:pt x="1231" y="296"/>
                  </a:lnTo>
                  <a:lnTo>
                    <a:pt x="1238" y="296"/>
                  </a:lnTo>
                  <a:lnTo>
                    <a:pt x="1246" y="304"/>
                  </a:lnTo>
                  <a:lnTo>
                    <a:pt x="1253" y="311"/>
                  </a:lnTo>
                  <a:lnTo>
                    <a:pt x="1260" y="318"/>
                  </a:lnTo>
                  <a:lnTo>
                    <a:pt x="1267" y="318"/>
                  </a:lnTo>
                  <a:lnTo>
                    <a:pt x="1274" y="325"/>
                  </a:lnTo>
                  <a:lnTo>
                    <a:pt x="1282" y="325"/>
                  </a:lnTo>
                  <a:lnTo>
                    <a:pt x="1289" y="325"/>
                  </a:lnTo>
                  <a:lnTo>
                    <a:pt x="1296" y="325"/>
                  </a:lnTo>
                  <a:lnTo>
                    <a:pt x="1303" y="332"/>
                  </a:lnTo>
                  <a:lnTo>
                    <a:pt x="1310" y="332"/>
                  </a:lnTo>
                  <a:lnTo>
                    <a:pt x="1318" y="340"/>
                  </a:lnTo>
                  <a:lnTo>
                    <a:pt x="1325" y="340"/>
                  </a:lnTo>
                  <a:lnTo>
                    <a:pt x="1332" y="340"/>
                  </a:lnTo>
                  <a:lnTo>
                    <a:pt x="1339" y="340"/>
                  </a:lnTo>
                  <a:lnTo>
                    <a:pt x="1346" y="347"/>
                  </a:lnTo>
                  <a:lnTo>
                    <a:pt x="1354" y="347"/>
                  </a:lnTo>
                  <a:lnTo>
                    <a:pt x="1361" y="347"/>
                  </a:lnTo>
                  <a:lnTo>
                    <a:pt x="1368" y="347"/>
                  </a:lnTo>
                  <a:lnTo>
                    <a:pt x="1375" y="347"/>
                  </a:lnTo>
                  <a:lnTo>
                    <a:pt x="1382" y="347"/>
                  </a:lnTo>
                  <a:lnTo>
                    <a:pt x="1390" y="354"/>
                  </a:lnTo>
                  <a:lnTo>
                    <a:pt x="1397" y="354"/>
                  </a:lnTo>
                  <a:lnTo>
                    <a:pt x="1404" y="354"/>
                  </a:lnTo>
                  <a:lnTo>
                    <a:pt x="1411" y="354"/>
                  </a:lnTo>
                  <a:lnTo>
                    <a:pt x="1418" y="354"/>
                  </a:lnTo>
                  <a:lnTo>
                    <a:pt x="1426" y="354"/>
                  </a:lnTo>
                  <a:lnTo>
                    <a:pt x="1433" y="354"/>
                  </a:lnTo>
                  <a:lnTo>
                    <a:pt x="1440" y="354"/>
                  </a:lnTo>
                  <a:lnTo>
                    <a:pt x="1447" y="354"/>
                  </a:lnTo>
                  <a:lnTo>
                    <a:pt x="1454" y="354"/>
                  </a:lnTo>
                  <a:lnTo>
                    <a:pt x="1462" y="354"/>
                  </a:lnTo>
                  <a:lnTo>
                    <a:pt x="1469" y="354"/>
                  </a:lnTo>
                  <a:lnTo>
                    <a:pt x="1476" y="347"/>
                  </a:lnTo>
                  <a:lnTo>
                    <a:pt x="1483" y="347"/>
                  </a:lnTo>
                  <a:lnTo>
                    <a:pt x="1490" y="332"/>
                  </a:lnTo>
                  <a:lnTo>
                    <a:pt x="1498" y="332"/>
                  </a:lnTo>
                  <a:lnTo>
                    <a:pt x="1505" y="275"/>
                  </a:lnTo>
                  <a:lnTo>
                    <a:pt x="1512" y="267"/>
                  </a:lnTo>
                  <a:lnTo>
                    <a:pt x="1519" y="166"/>
                  </a:lnTo>
                  <a:lnTo>
                    <a:pt x="1526" y="159"/>
                  </a:lnTo>
                  <a:lnTo>
                    <a:pt x="1534" y="50"/>
                  </a:lnTo>
                  <a:lnTo>
                    <a:pt x="1541" y="36"/>
                  </a:lnTo>
                  <a:lnTo>
                    <a:pt x="1548" y="0"/>
                  </a:lnTo>
                  <a:lnTo>
                    <a:pt x="1555" y="36"/>
                  </a:lnTo>
                  <a:lnTo>
                    <a:pt x="1562" y="159"/>
                  </a:lnTo>
                  <a:lnTo>
                    <a:pt x="1570" y="166"/>
                  </a:lnTo>
                  <a:lnTo>
                    <a:pt x="1577" y="166"/>
                  </a:lnTo>
                  <a:lnTo>
                    <a:pt x="1584" y="166"/>
                  </a:lnTo>
                  <a:lnTo>
                    <a:pt x="1591" y="159"/>
                  </a:lnTo>
                  <a:lnTo>
                    <a:pt x="1598" y="166"/>
                  </a:lnTo>
                  <a:lnTo>
                    <a:pt x="1606" y="181"/>
                  </a:lnTo>
                  <a:lnTo>
                    <a:pt x="1613" y="181"/>
                  </a:lnTo>
                  <a:lnTo>
                    <a:pt x="1620" y="195"/>
                  </a:lnTo>
                  <a:lnTo>
                    <a:pt x="1627" y="195"/>
                  </a:lnTo>
                  <a:lnTo>
                    <a:pt x="1634" y="217"/>
                  </a:lnTo>
                  <a:lnTo>
                    <a:pt x="1642" y="217"/>
                  </a:lnTo>
                  <a:lnTo>
                    <a:pt x="1649" y="210"/>
                  </a:lnTo>
                  <a:lnTo>
                    <a:pt x="1656" y="210"/>
                  </a:lnTo>
                  <a:lnTo>
                    <a:pt x="1663" y="144"/>
                  </a:lnTo>
                  <a:lnTo>
                    <a:pt x="1670" y="144"/>
                  </a:lnTo>
                  <a:lnTo>
                    <a:pt x="1678" y="195"/>
                  </a:lnTo>
                  <a:lnTo>
                    <a:pt x="1685" y="202"/>
                  </a:lnTo>
                  <a:lnTo>
                    <a:pt x="1692" y="275"/>
                  </a:lnTo>
                  <a:lnTo>
                    <a:pt x="1699" y="282"/>
                  </a:lnTo>
                  <a:lnTo>
                    <a:pt x="1706" y="304"/>
                  </a:lnTo>
                  <a:lnTo>
                    <a:pt x="1714" y="304"/>
                  </a:lnTo>
                  <a:lnTo>
                    <a:pt x="1721" y="318"/>
                  </a:lnTo>
                  <a:lnTo>
                    <a:pt x="1728" y="318"/>
                  </a:lnTo>
                  <a:lnTo>
                    <a:pt x="1735" y="325"/>
                  </a:lnTo>
                  <a:lnTo>
                    <a:pt x="1742" y="325"/>
                  </a:lnTo>
                  <a:lnTo>
                    <a:pt x="1750" y="332"/>
                  </a:lnTo>
                  <a:lnTo>
                    <a:pt x="1757" y="340"/>
                  </a:lnTo>
                  <a:lnTo>
                    <a:pt x="1764" y="340"/>
                  </a:lnTo>
                  <a:lnTo>
                    <a:pt x="1771" y="340"/>
                  </a:lnTo>
                  <a:lnTo>
                    <a:pt x="1778" y="347"/>
                  </a:lnTo>
                  <a:lnTo>
                    <a:pt x="1786" y="347"/>
                  </a:lnTo>
                  <a:lnTo>
                    <a:pt x="1793" y="354"/>
                  </a:lnTo>
                  <a:lnTo>
                    <a:pt x="1800" y="354"/>
                  </a:lnTo>
                  <a:lnTo>
                    <a:pt x="1807" y="354"/>
                  </a:lnTo>
                  <a:lnTo>
                    <a:pt x="1814" y="354"/>
                  </a:lnTo>
                  <a:lnTo>
                    <a:pt x="1822" y="361"/>
                  </a:lnTo>
                  <a:lnTo>
                    <a:pt x="1829" y="354"/>
                  </a:lnTo>
                  <a:lnTo>
                    <a:pt x="1836" y="361"/>
                  </a:lnTo>
                  <a:lnTo>
                    <a:pt x="1843" y="361"/>
                  </a:lnTo>
                  <a:lnTo>
                    <a:pt x="1850" y="361"/>
                  </a:lnTo>
                  <a:lnTo>
                    <a:pt x="1858" y="361"/>
                  </a:lnTo>
                  <a:lnTo>
                    <a:pt x="1865" y="361"/>
                  </a:lnTo>
                  <a:lnTo>
                    <a:pt x="1872" y="361"/>
                  </a:lnTo>
                  <a:lnTo>
                    <a:pt x="1879" y="361"/>
                  </a:lnTo>
                  <a:lnTo>
                    <a:pt x="1886" y="361"/>
                  </a:lnTo>
                  <a:lnTo>
                    <a:pt x="1894" y="361"/>
                  </a:lnTo>
                  <a:lnTo>
                    <a:pt x="1901" y="361"/>
                  </a:lnTo>
                  <a:lnTo>
                    <a:pt x="1908" y="361"/>
                  </a:lnTo>
                  <a:lnTo>
                    <a:pt x="1915" y="369"/>
                  </a:lnTo>
                  <a:lnTo>
                    <a:pt x="1922" y="369"/>
                  </a:lnTo>
                  <a:lnTo>
                    <a:pt x="1930" y="369"/>
                  </a:lnTo>
                  <a:lnTo>
                    <a:pt x="1937" y="369"/>
                  </a:lnTo>
                  <a:lnTo>
                    <a:pt x="1944" y="369"/>
                  </a:lnTo>
                  <a:lnTo>
                    <a:pt x="1951" y="369"/>
                  </a:lnTo>
                  <a:lnTo>
                    <a:pt x="1958" y="369"/>
                  </a:lnTo>
                  <a:lnTo>
                    <a:pt x="1966" y="369"/>
                  </a:lnTo>
                  <a:lnTo>
                    <a:pt x="1973" y="369"/>
                  </a:lnTo>
                  <a:lnTo>
                    <a:pt x="1980" y="369"/>
                  </a:lnTo>
                  <a:lnTo>
                    <a:pt x="1987" y="369"/>
                  </a:lnTo>
                  <a:lnTo>
                    <a:pt x="1994" y="369"/>
                  </a:lnTo>
                  <a:lnTo>
                    <a:pt x="2002" y="369"/>
                  </a:lnTo>
                  <a:lnTo>
                    <a:pt x="2009" y="369"/>
                  </a:lnTo>
                  <a:lnTo>
                    <a:pt x="2016" y="369"/>
                  </a:lnTo>
                  <a:lnTo>
                    <a:pt x="2023" y="376"/>
                  </a:lnTo>
                  <a:lnTo>
                    <a:pt x="2030" y="376"/>
                  </a:lnTo>
                  <a:lnTo>
                    <a:pt x="2038" y="376"/>
                  </a:lnTo>
                  <a:lnTo>
                    <a:pt x="2045" y="376"/>
                  </a:lnTo>
                  <a:lnTo>
                    <a:pt x="2052" y="376"/>
                  </a:lnTo>
                  <a:lnTo>
                    <a:pt x="2059" y="376"/>
                  </a:lnTo>
                  <a:lnTo>
                    <a:pt x="2066" y="376"/>
                  </a:lnTo>
                  <a:lnTo>
                    <a:pt x="2074" y="376"/>
                  </a:lnTo>
                  <a:lnTo>
                    <a:pt x="2081" y="376"/>
                  </a:lnTo>
                  <a:lnTo>
                    <a:pt x="2088" y="376"/>
                  </a:lnTo>
                  <a:lnTo>
                    <a:pt x="2095" y="376"/>
                  </a:lnTo>
                  <a:lnTo>
                    <a:pt x="2102" y="376"/>
                  </a:lnTo>
                  <a:lnTo>
                    <a:pt x="2110" y="376"/>
                  </a:lnTo>
                  <a:lnTo>
                    <a:pt x="2117" y="376"/>
                  </a:lnTo>
                  <a:lnTo>
                    <a:pt x="2124" y="376"/>
                  </a:lnTo>
                  <a:lnTo>
                    <a:pt x="2131" y="376"/>
                  </a:lnTo>
                  <a:lnTo>
                    <a:pt x="2138" y="376"/>
                  </a:lnTo>
                  <a:lnTo>
                    <a:pt x="2146" y="376"/>
                  </a:lnTo>
                  <a:lnTo>
                    <a:pt x="2153" y="376"/>
                  </a:lnTo>
                  <a:lnTo>
                    <a:pt x="2160" y="376"/>
                  </a:lnTo>
                  <a:lnTo>
                    <a:pt x="2167" y="376"/>
                  </a:lnTo>
                  <a:lnTo>
                    <a:pt x="2174" y="376"/>
                  </a:lnTo>
                  <a:lnTo>
                    <a:pt x="2182" y="376"/>
                  </a:lnTo>
                  <a:lnTo>
                    <a:pt x="2189" y="376"/>
                  </a:lnTo>
                  <a:lnTo>
                    <a:pt x="2196" y="376"/>
                  </a:lnTo>
                  <a:lnTo>
                    <a:pt x="2203" y="376"/>
                  </a:lnTo>
                  <a:lnTo>
                    <a:pt x="2210" y="376"/>
                  </a:lnTo>
                  <a:lnTo>
                    <a:pt x="2218" y="376"/>
                  </a:lnTo>
                  <a:lnTo>
                    <a:pt x="2225" y="376"/>
                  </a:lnTo>
                  <a:lnTo>
                    <a:pt x="2232" y="376"/>
                  </a:lnTo>
                  <a:lnTo>
                    <a:pt x="2239" y="376"/>
                  </a:lnTo>
                  <a:lnTo>
                    <a:pt x="2246" y="376"/>
                  </a:lnTo>
                  <a:lnTo>
                    <a:pt x="2254" y="376"/>
                  </a:lnTo>
                  <a:lnTo>
                    <a:pt x="2261" y="376"/>
                  </a:lnTo>
                  <a:lnTo>
                    <a:pt x="2268" y="376"/>
                  </a:lnTo>
                  <a:lnTo>
                    <a:pt x="2275" y="376"/>
                  </a:lnTo>
                  <a:lnTo>
                    <a:pt x="2282" y="376"/>
                  </a:lnTo>
                  <a:lnTo>
                    <a:pt x="2290" y="376"/>
                  </a:lnTo>
                  <a:lnTo>
                    <a:pt x="2297" y="376"/>
                  </a:lnTo>
                  <a:lnTo>
                    <a:pt x="2304" y="376"/>
                  </a:lnTo>
                  <a:lnTo>
                    <a:pt x="2311" y="376"/>
                  </a:lnTo>
                  <a:lnTo>
                    <a:pt x="2318" y="376"/>
                  </a:lnTo>
                  <a:lnTo>
                    <a:pt x="2326" y="376"/>
                  </a:lnTo>
                  <a:lnTo>
                    <a:pt x="2333" y="376"/>
                  </a:lnTo>
                  <a:lnTo>
                    <a:pt x="2340" y="376"/>
                  </a:lnTo>
                  <a:lnTo>
                    <a:pt x="2347" y="376"/>
                  </a:lnTo>
                  <a:lnTo>
                    <a:pt x="2354" y="383"/>
                  </a:lnTo>
                  <a:lnTo>
                    <a:pt x="2362" y="376"/>
                  </a:lnTo>
                  <a:lnTo>
                    <a:pt x="2369" y="383"/>
                  </a:lnTo>
                  <a:lnTo>
                    <a:pt x="2376" y="376"/>
                  </a:lnTo>
                  <a:lnTo>
                    <a:pt x="2383" y="376"/>
                  </a:lnTo>
                  <a:lnTo>
                    <a:pt x="2390" y="383"/>
                  </a:lnTo>
                  <a:lnTo>
                    <a:pt x="2398" y="376"/>
                  </a:lnTo>
                  <a:lnTo>
                    <a:pt x="2405" y="376"/>
                  </a:lnTo>
                  <a:lnTo>
                    <a:pt x="2412" y="376"/>
                  </a:lnTo>
                  <a:lnTo>
                    <a:pt x="2419" y="376"/>
                  </a:lnTo>
                  <a:lnTo>
                    <a:pt x="2426" y="376"/>
                  </a:lnTo>
                  <a:lnTo>
                    <a:pt x="2434" y="376"/>
                  </a:lnTo>
                  <a:lnTo>
                    <a:pt x="2441" y="376"/>
                  </a:lnTo>
                  <a:lnTo>
                    <a:pt x="2448" y="376"/>
                  </a:lnTo>
                  <a:lnTo>
                    <a:pt x="2455" y="376"/>
                  </a:lnTo>
                  <a:lnTo>
                    <a:pt x="2462" y="376"/>
                  </a:lnTo>
                  <a:lnTo>
                    <a:pt x="2470" y="376"/>
                  </a:lnTo>
                  <a:lnTo>
                    <a:pt x="2477" y="376"/>
                  </a:lnTo>
                  <a:lnTo>
                    <a:pt x="2484" y="376"/>
                  </a:lnTo>
                  <a:lnTo>
                    <a:pt x="2491" y="376"/>
                  </a:lnTo>
                  <a:lnTo>
                    <a:pt x="2498" y="376"/>
                  </a:lnTo>
                  <a:lnTo>
                    <a:pt x="2506" y="376"/>
                  </a:lnTo>
                  <a:lnTo>
                    <a:pt x="2513" y="383"/>
                  </a:lnTo>
                  <a:lnTo>
                    <a:pt x="2520" y="376"/>
                  </a:lnTo>
                  <a:lnTo>
                    <a:pt x="2527" y="376"/>
                  </a:lnTo>
                  <a:lnTo>
                    <a:pt x="2534" y="376"/>
                  </a:lnTo>
                  <a:lnTo>
                    <a:pt x="2542" y="383"/>
                  </a:lnTo>
                  <a:lnTo>
                    <a:pt x="2549" y="376"/>
                  </a:lnTo>
                  <a:lnTo>
                    <a:pt x="2556" y="383"/>
                  </a:lnTo>
                  <a:lnTo>
                    <a:pt x="2563" y="376"/>
                  </a:lnTo>
                  <a:lnTo>
                    <a:pt x="2570" y="376"/>
                  </a:lnTo>
                  <a:lnTo>
                    <a:pt x="2578" y="376"/>
                  </a:lnTo>
                  <a:lnTo>
                    <a:pt x="2585" y="376"/>
                  </a:lnTo>
                  <a:lnTo>
                    <a:pt x="2592" y="383"/>
                  </a:lnTo>
                  <a:lnTo>
                    <a:pt x="2599" y="376"/>
                  </a:lnTo>
                  <a:lnTo>
                    <a:pt x="2606" y="383"/>
                  </a:lnTo>
                  <a:lnTo>
                    <a:pt x="2614" y="383"/>
                  </a:lnTo>
                  <a:lnTo>
                    <a:pt x="2621" y="383"/>
                  </a:lnTo>
                  <a:lnTo>
                    <a:pt x="2628" y="383"/>
                  </a:lnTo>
                  <a:lnTo>
                    <a:pt x="2635" y="383"/>
                  </a:lnTo>
                  <a:lnTo>
                    <a:pt x="2642" y="383"/>
                  </a:lnTo>
                  <a:lnTo>
                    <a:pt x="2650" y="383"/>
                  </a:lnTo>
                  <a:lnTo>
                    <a:pt x="2657" y="383"/>
                  </a:lnTo>
                  <a:lnTo>
                    <a:pt x="2664" y="383"/>
                  </a:lnTo>
                  <a:lnTo>
                    <a:pt x="2671" y="383"/>
                  </a:lnTo>
                  <a:lnTo>
                    <a:pt x="2678" y="383"/>
                  </a:lnTo>
                  <a:lnTo>
                    <a:pt x="2686" y="383"/>
                  </a:lnTo>
                  <a:lnTo>
                    <a:pt x="2693" y="383"/>
                  </a:lnTo>
                  <a:lnTo>
                    <a:pt x="2700" y="383"/>
                  </a:lnTo>
                  <a:lnTo>
                    <a:pt x="2707" y="383"/>
                  </a:lnTo>
                  <a:lnTo>
                    <a:pt x="2714" y="383"/>
                  </a:lnTo>
                  <a:lnTo>
                    <a:pt x="2722" y="383"/>
                  </a:lnTo>
                  <a:lnTo>
                    <a:pt x="2729" y="383"/>
                  </a:lnTo>
                  <a:lnTo>
                    <a:pt x="2736" y="383"/>
                  </a:lnTo>
                  <a:lnTo>
                    <a:pt x="2743" y="383"/>
                  </a:lnTo>
                  <a:lnTo>
                    <a:pt x="2750" y="383"/>
                  </a:lnTo>
                  <a:lnTo>
                    <a:pt x="2758" y="383"/>
                  </a:lnTo>
                  <a:lnTo>
                    <a:pt x="2765" y="383"/>
                  </a:lnTo>
                  <a:lnTo>
                    <a:pt x="2772" y="383"/>
                  </a:lnTo>
                  <a:lnTo>
                    <a:pt x="2779" y="383"/>
                  </a:lnTo>
                  <a:lnTo>
                    <a:pt x="2786" y="383"/>
                  </a:lnTo>
                  <a:lnTo>
                    <a:pt x="2794" y="383"/>
                  </a:lnTo>
                  <a:lnTo>
                    <a:pt x="2801" y="383"/>
                  </a:lnTo>
                  <a:lnTo>
                    <a:pt x="2808" y="383"/>
                  </a:lnTo>
                  <a:lnTo>
                    <a:pt x="2815" y="383"/>
                  </a:lnTo>
                  <a:lnTo>
                    <a:pt x="2822" y="383"/>
                  </a:lnTo>
                  <a:lnTo>
                    <a:pt x="2830" y="383"/>
                  </a:lnTo>
                  <a:lnTo>
                    <a:pt x="2837" y="383"/>
                  </a:lnTo>
                  <a:lnTo>
                    <a:pt x="2844" y="383"/>
                  </a:lnTo>
                  <a:lnTo>
                    <a:pt x="2851" y="383"/>
                  </a:lnTo>
                  <a:lnTo>
                    <a:pt x="2858" y="383"/>
                  </a:lnTo>
                  <a:lnTo>
                    <a:pt x="2866" y="383"/>
                  </a:lnTo>
                  <a:lnTo>
                    <a:pt x="2873" y="383"/>
                  </a:lnTo>
                  <a:lnTo>
                    <a:pt x="2880" y="383"/>
                  </a:lnTo>
                  <a:lnTo>
                    <a:pt x="2887" y="383"/>
                  </a:lnTo>
                  <a:lnTo>
                    <a:pt x="2894" y="383"/>
                  </a:lnTo>
                  <a:lnTo>
                    <a:pt x="2902" y="383"/>
                  </a:lnTo>
                  <a:lnTo>
                    <a:pt x="2909" y="383"/>
                  </a:lnTo>
                  <a:lnTo>
                    <a:pt x="2916" y="383"/>
                  </a:lnTo>
                  <a:lnTo>
                    <a:pt x="2923" y="383"/>
                  </a:lnTo>
                  <a:lnTo>
                    <a:pt x="2930" y="376"/>
                  </a:lnTo>
                  <a:lnTo>
                    <a:pt x="2938" y="376"/>
                  </a:lnTo>
                  <a:lnTo>
                    <a:pt x="2945" y="376"/>
                  </a:lnTo>
                  <a:lnTo>
                    <a:pt x="2952" y="376"/>
                  </a:lnTo>
                  <a:lnTo>
                    <a:pt x="2959" y="376"/>
                  </a:lnTo>
                  <a:lnTo>
                    <a:pt x="2966" y="376"/>
                  </a:lnTo>
                  <a:lnTo>
                    <a:pt x="2974" y="383"/>
                  </a:lnTo>
                  <a:lnTo>
                    <a:pt x="2981" y="383"/>
                  </a:lnTo>
                  <a:lnTo>
                    <a:pt x="2988" y="383"/>
                  </a:lnTo>
                  <a:lnTo>
                    <a:pt x="2995" y="383"/>
                  </a:lnTo>
                  <a:lnTo>
                    <a:pt x="3002" y="383"/>
                  </a:lnTo>
                  <a:lnTo>
                    <a:pt x="3010" y="383"/>
                  </a:lnTo>
                  <a:lnTo>
                    <a:pt x="3017" y="383"/>
                  </a:lnTo>
                  <a:lnTo>
                    <a:pt x="3024" y="376"/>
                  </a:lnTo>
                  <a:lnTo>
                    <a:pt x="3031" y="383"/>
                  </a:lnTo>
                  <a:lnTo>
                    <a:pt x="3038" y="383"/>
                  </a:lnTo>
                  <a:lnTo>
                    <a:pt x="3046" y="383"/>
                  </a:lnTo>
                  <a:lnTo>
                    <a:pt x="3053" y="383"/>
                  </a:lnTo>
                  <a:lnTo>
                    <a:pt x="3060" y="383"/>
                  </a:lnTo>
                  <a:lnTo>
                    <a:pt x="3067" y="383"/>
                  </a:lnTo>
                  <a:lnTo>
                    <a:pt x="3074" y="376"/>
                  </a:lnTo>
                  <a:lnTo>
                    <a:pt x="3082" y="376"/>
                  </a:lnTo>
                  <a:lnTo>
                    <a:pt x="3089" y="376"/>
                  </a:lnTo>
                  <a:lnTo>
                    <a:pt x="3096" y="376"/>
                  </a:lnTo>
                  <a:lnTo>
                    <a:pt x="3103" y="376"/>
                  </a:lnTo>
                  <a:lnTo>
                    <a:pt x="3110" y="376"/>
                  </a:lnTo>
                  <a:lnTo>
                    <a:pt x="3118" y="376"/>
                  </a:lnTo>
                  <a:lnTo>
                    <a:pt x="3125" y="376"/>
                  </a:lnTo>
                  <a:lnTo>
                    <a:pt x="3132" y="376"/>
                  </a:lnTo>
                  <a:lnTo>
                    <a:pt x="3139" y="376"/>
                  </a:lnTo>
                  <a:lnTo>
                    <a:pt x="3146" y="376"/>
                  </a:lnTo>
                  <a:lnTo>
                    <a:pt x="3154" y="376"/>
                  </a:lnTo>
                  <a:lnTo>
                    <a:pt x="3161" y="376"/>
                  </a:lnTo>
                  <a:lnTo>
                    <a:pt x="3168" y="376"/>
                  </a:lnTo>
                  <a:lnTo>
                    <a:pt x="3175" y="376"/>
                  </a:lnTo>
                  <a:lnTo>
                    <a:pt x="3182" y="376"/>
                  </a:lnTo>
                  <a:lnTo>
                    <a:pt x="3190" y="376"/>
                  </a:lnTo>
                  <a:lnTo>
                    <a:pt x="3197" y="376"/>
                  </a:lnTo>
                  <a:lnTo>
                    <a:pt x="3204" y="376"/>
                  </a:lnTo>
                  <a:lnTo>
                    <a:pt x="3211" y="376"/>
                  </a:lnTo>
                  <a:lnTo>
                    <a:pt x="3218" y="376"/>
                  </a:lnTo>
                  <a:lnTo>
                    <a:pt x="3226" y="376"/>
                  </a:lnTo>
                  <a:lnTo>
                    <a:pt x="3233" y="376"/>
                  </a:lnTo>
                  <a:lnTo>
                    <a:pt x="3240" y="376"/>
                  </a:lnTo>
                  <a:lnTo>
                    <a:pt x="3247" y="376"/>
                  </a:lnTo>
                  <a:lnTo>
                    <a:pt x="3254" y="376"/>
                  </a:lnTo>
                  <a:lnTo>
                    <a:pt x="3262" y="376"/>
                  </a:lnTo>
                  <a:lnTo>
                    <a:pt x="3269" y="376"/>
                  </a:lnTo>
                  <a:lnTo>
                    <a:pt x="3276" y="376"/>
                  </a:lnTo>
                  <a:lnTo>
                    <a:pt x="3283" y="376"/>
                  </a:lnTo>
                  <a:lnTo>
                    <a:pt x="3290" y="376"/>
                  </a:lnTo>
                  <a:lnTo>
                    <a:pt x="3298" y="376"/>
                  </a:lnTo>
                  <a:lnTo>
                    <a:pt x="3305" y="376"/>
                  </a:lnTo>
                  <a:lnTo>
                    <a:pt x="3312" y="376"/>
                  </a:lnTo>
                  <a:lnTo>
                    <a:pt x="3319" y="376"/>
                  </a:lnTo>
                  <a:lnTo>
                    <a:pt x="3326" y="376"/>
                  </a:lnTo>
                  <a:lnTo>
                    <a:pt x="3334" y="376"/>
                  </a:lnTo>
                  <a:lnTo>
                    <a:pt x="3341" y="376"/>
                  </a:lnTo>
                  <a:lnTo>
                    <a:pt x="3348" y="376"/>
                  </a:lnTo>
                  <a:lnTo>
                    <a:pt x="3355" y="376"/>
                  </a:lnTo>
                  <a:lnTo>
                    <a:pt x="3362" y="376"/>
                  </a:lnTo>
                  <a:lnTo>
                    <a:pt x="3370" y="376"/>
                  </a:lnTo>
                  <a:lnTo>
                    <a:pt x="3377" y="376"/>
                  </a:lnTo>
                  <a:lnTo>
                    <a:pt x="3384" y="376"/>
                  </a:lnTo>
                  <a:lnTo>
                    <a:pt x="3391" y="376"/>
                  </a:lnTo>
                  <a:lnTo>
                    <a:pt x="3398" y="376"/>
                  </a:lnTo>
                  <a:lnTo>
                    <a:pt x="3406" y="376"/>
                  </a:lnTo>
                  <a:lnTo>
                    <a:pt x="3413" y="376"/>
                  </a:lnTo>
                  <a:lnTo>
                    <a:pt x="3420" y="376"/>
                  </a:lnTo>
                  <a:lnTo>
                    <a:pt x="3427" y="376"/>
                  </a:lnTo>
                  <a:lnTo>
                    <a:pt x="3434" y="369"/>
                  </a:lnTo>
                  <a:lnTo>
                    <a:pt x="3442" y="369"/>
                  </a:lnTo>
                  <a:lnTo>
                    <a:pt x="3449" y="369"/>
                  </a:lnTo>
                  <a:lnTo>
                    <a:pt x="3456" y="369"/>
                  </a:lnTo>
                  <a:lnTo>
                    <a:pt x="3463" y="369"/>
                  </a:lnTo>
                  <a:lnTo>
                    <a:pt x="3470" y="369"/>
                  </a:lnTo>
                  <a:lnTo>
                    <a:pt x="3478" y="369"/>
                  </a:lnTo>
                  <a:lnTo>
                    <a:pt x="3485" y="369"/>
                  </a:lnTo>
                  <a:lnTo>
                    <a:pt x="3492" y="369"/>
                  </a:lnTo>
                  <a:lnTo>
                    <a:pt x="3499" y="369"/>
                  </a:lnTo>
                  <a:lnTo>
                    <a:pt x="3506" y="369"/>
                  </a:lnTo>
                  <a:lnTo>
                    <a:pt x="3514" y="369"/>
                  </a:lnTo>
                  <a:lnTo>
                    <a:pt x="3521" y="369"/>
                  </a:lnTo>
                  <a:lnTo>
                    <a:pt x="3528" y="369"/>
                  </a:lnTo>
                  <a:lnTo>
                    <a:pt x="3535" y="369"/>
                  </a:lnTo>
                  <a:lnTo>
                    <a:pt x="3542" y="369"/>
                  </a:lnTo>
                  <a:lnTo>
                    <a:pt x="3550" y="369"/>
                  </a:lnTo>
                  <a:lnTo>
                    <a:pt x="3557" y="369"/>
                  </a:lnTo>
                  <a:lnTo>
                    <a:pt x="3564" y="369"/>
                  </a:lnTo>
                  <a:lnTo>
                    <a:pt x="3571" y="369"/>
                  </a:lnTo>
                  <a:lnTo>
                    <a:pt x="3578" y="369"/>
                  </a:lnTo>
                  <a:lnTo>
                    <a:pt x="3586" y="369"/>
                  </a:lnTo>
                  <a:lnTo>
                    <a:pt x="3593" y="369"/>
                  </a:lnTo>
                  <a:lnTo>
                    <a:pt x="3600" y="369"/>
                  </a:lnTo>
                  <a:lnTo>
                    <a:pt x="3607" y="369"/>
                  </a:lnTo>
                  <a:lnTo>
                    <a:pt x="3614" y="369"/>
                  </a:lnTo>
                  <a:lnTo>
                    <a:pt x="3622" y="369"/>
                  </a:lnTo>
                  <a:lnTo>
                    <a:pt x="3629" y="369"/>
                  </a:lnTo>
                  <a:lnTo>
                    <a:pt x="3636" y="369"/>
                  </a:lnTo>
                  <a:lnTo>
                    <a:pt x="3643" y="361"/>
                  </a:lnTo>
                  <a:lnTo>
                    <a:pt x="3650" y="369"/>
                  </a:lnTo>
                  <a:lnTo>
                    <a:pt x="3658" y="369"/>
                  </a:lnTo>
                  <a:lnTo>
                    <a:pt x="3665" y="361"/>
                  </a:lnTo>
                  <a:lnTo>
                    <a:pt x="3672" y="361"/>
                  </a:lnTo>
                  <a:lnTo>
                    <a:pt x="3679" y="361"/>
                  </a:lnTo>
                  <a:lnTo>
                    <a:pt x="3686" y="361"/>
                  </a:lnTo>
                  <a:lnTo>
                    <a:pt x="3694" y="354"/>
                  </a:lnTo>
                  <a:lnTo>
                    <a:pt x="3701" y="361"/>
                  </a:lnTo>
                  <a:lnTo>
                    <a:pt x="3708" y="354"/>
                  </a:lnTo>
                  <a:lnTo>
                    <a:pt x="3715" y="354"/>
                  </a:lnTo>
                  <a:lnTo>
                    <a:pt x="3722" y="347"/>
                  </a:lnTo>
                  <a:lnTo>
                    <a:pt x="3730" y="347"/>
                  </a:lnTo>
                  <a:lnTo>
                    <a:pt x="3737" y="296"/>
                  </a:lnTo>
                  <a:lnTo>
                    <a:pt x="3744" y="282"/>
                  </a:lnTo>
                  <a:lnTo>
                    <a:pt x="3751" y="267"/>
                  </a:lnTo>
                  <a:lnTo>
                    <a:pt x="3758" y="267"/>
                  </a:lnTo>
                  <a:lnTo>
                    <a:pt x="3766" y="282"/>
                  </a:lnTo>
                  <a:lnTo>
                    <a:pt x="3773" y="289"/>
                  </a:lnTo>
                  <a:lnTo>
                    <a:pt x="3780" y="318"/>
                  </a:lnTo>
                  <a:lnTo>
                    <a:pt x="3787" y="325"/>
                  </a:lnTo>
                  <a:lnTo>
                    <a:pt x="3794" y="332"/>
                  </a:lnTo>
                  <a:lnTo>
                    <a:pt x="3802" y="332"/>
                  </a:lnTo>
                  <a:lnTo>
                    <a:pt x="3809" y="332"/>
                  </a:lnTo>
                  <a:lnTo>
                    <a:pt x="3816" y="332"/>
                  </a:lnTo>
                  <a:lnTo>
                    <a:pt x="3823" y="332"/>
                  </a:lnTo>
                  <a:lnTo>
                    <a:pt x="3830" y="332"/>
                  </a:lnTo>
                  <a:lnTo>
                    <a:pt x="3838" y="332"/>
                  </a:lnTo>
                  <a:lnTo>
                    <a:pt x="3845" y="332"/>
                  </a:lnTo>
                  <a:lnTo>
                    <a:pt x="3852" y="325"/>
                  </a:lnTo>
                  <a:lnTo>
                    <a:pt x="3859" y="325"/>
                  </a:lnTo>
                  <a:lnTo>
                    <a:pt x="3866" y="304"/>
                  </a:lnTo>
                  <a:lnTo>
                    <a:pt x="3874" y="304"/>
                  </a:lnTo>
                  <a:lnTo>
                    <a:pt x="3881" y="325"/>
                  </a:lnTo>
                  <a:lnTo>
                    <a:pt x="3888" y="332"/>
                  </a:lnTo>
                  <a:lnTo>
                    <a:pt x="3895" y="311"/>
                  </a:lnTo>
                  <a:lnTo>
                    <a:pt x="3902" y="304"/>
                  </a:lnTo>
                  <a:lnTo>
                    <a:pt x="3910" y="340"/>
                  </a:lnTo>
                  <a:lnTo>
                    <a:pt x="3917" y="340"/>
                  </a:lnTo>
                  <a:lnTo>
                    <a:pt x="3924" y="340"/>
                  </a:lnTo>
                  <a:lnTo>
                    <a:pt x="3931" y="340"/>
                  </a:lnTo>
                  <a:lnTo>
                    <a:pt x="3938" y="340"/>
                  </a:lnTo>
                  <a:lnTo>
                    <a:pt x="3946" y="340"/>
                  </a:lnTo>
                  <a:lnTo>
                    <a:pt x="3953" y="347"/>
                  </a:lnTo>
                  <a:lnTo>
                    <a:pt x="3960" y="347"/>
                  </a:lnTo>
                  <a:lnTo>
                    <a:pt x="3967" y="354"/>
                  </a:lnTo>
                  <a:lnTo>
                    <a:pt x="3974" y="354"/>
                  </a:lnTo>
                  <a:lnTo>
                    <a:pt x="3982" y="361"/>
                  </a:lnTo>
                  <a:lnTo>
                    <a:pt x="3989" y="361"/>
                  </a:lnTo>
                  <a:lnTo>
                    <a:pt x="3996" y="361"/>
                  </a:lnTo>
                  <a:lnTo>
                    <a:pt x="4003" y="361"/>
                  </a:lnTo>
                  <a:lnTo>
                    <a:pt x="4010" y="354"/>
                  </a:lnTo>
                  <a:lnTo>
                    <a:pt x="4018" y="354"/>
                  </a:lnTo>
                  <a:lnTo>
                    <a:pt x="4025" y="361"/>
                  </a:lnTo>
                  <a:lnTo>
                    <a:pt x="4032" y="354"/>
                  </a:lnTo>
                  <a:lnTo>
                    <a:pt x="4039" y="361"/>
                  </a:lnTo>
                  <a:lnTo>
                    <a:pt x="4046" y="361"/>
                  </a:lnTo>
                  <a:lnTo>
                    <a:pt x="4054" y="361"/>
                  </a:lnTo>
                  <a:lnTo>
                    <a:pt x="4061" y="361"/>
                  </a:lnTo>
                  <a:lnTo>
                    <a:pt x="4068" y="354"/>
                  </a:lnTo>
                  <a:lnTo>
                    <a:pt x="4075" y="354"/>
                  </a:lnTo>
                  <a:lnTo>
                    <a:pt x="4082" y="347"/>
                  </a:lnTo>
                  <a:lnTo>
                    <a:pt x="4090" y="347"/>
                  </a:lnTo>
                  <a:lnTo>
                    <a:pt x="4097" y="361"/>
                  </a:lnTo>
                  <a:lnTo>
                    <a:pt x="4104" y="361"/>
                  </a:lnTo>
                  <a:lnTo>
                    <a:pt x="4111" y="361"/>
                  </a:lnTo>
                  <a:lnTo>
                    <a:pt x="4118" y="361"/>
                  </a:lnTo>
                  <a:lnTo>
                    <a:pt x="4126" y="361"/>
                  </a:lnTo>
                  <a:lnTo>
                    <a:pt x="4133" y="369"/>
                  </a:lnTo>
                  <a:lnTo>
                    <a:pt x="4140" y="369"/>
                  </a:lnTo>
                  <a:lnTo>
                    <a:pt x="4147" y="369"/>
                  </a:lnTo>
                  <a:lnTo>
                    <a:pt x="4154" y="369"/>
                  </a:lnTo>
                  <a:lnTo>
                    <a:pt x="4162" y="369"/>
                  </a:lnTo>
                  <a:lnTo>
                    <a:pt x="4169" y="369"/>
                  </a:lnTo>
                  <a:lnTo>
                    <a:pt x="4176" y="369"/>
                  </a:lnTo>
                  <a:lnTo>
                    <a:pt x="4183" y="361"/>
                  </a:lnTo>
                  <a:lnTo>
                    <a:pt x="4190" y="361"/>
                  </a:lnTo>
                  <a:lnTo>
                    <a:pt x="4198" y="369"/>
                  </a:lnTo>
                  <a:lnTo>
                    <a:pt x="4205" y="369"/>
                  </a:lnTo>
                  <a:lnTo>
                    <a:pt x="4212" y="369"/>
                  </a:lnTo>
                  <a:lnTo>
                    <a:pt x="4219" y="369"/>
                  </a:lnTo>
                  <a:lnTo>
                    <a:pt x="4226" y="361"/>
                  </a:lnTo>
                  <a:lnTo>
                    <a:pt x="4234" y="361"/>
                  </a:lnTo>
                  <a:lnTo>
                    <a:pt x="4241" y="354"/>
                  </a:lnTo>
                  <a:lnTo>
                    <a:pt x="4248" y="354"/>
                  </a:lnTo>
                  <a:lnTo>
                    <a:pt x="4255" y="354"/>
                  </a:lnTo>
                  <a:lnTo>
                    <a:pt x="4262" y="354"/>
                  </a:lnTo>
                  <a:lnTo>
                    <a:pt x="4270" y="354"/>
                  </a:lnTo>
                  <a:lnTo>
                    <a:pt x="4277" y="347"/>
                  </a:lnTo>
                  <a:lnTo>
                    <a:pt x="4284" y="361"/>
                  </a:lnTo>
                  <a:lnTo>
                    <a:pt x="4291" y="361"/>
                  </a:lnTo>
                  <a:lnTo>
                    <a:pt x="4298" y="361"/>
                  </a:lnTo>
                  <a:lnTo>
                    <a:pt x="4306" y="361"/>
                  </a:lnTo>
                  <a:lnTo>
                    <a:pt x="4313" y="361"/>
                  </a:lnTo>
                  <a:lnTo>
                    <a:pt x="4320" y="361"/>
                  </a:lnTo>
                  <a:lnTo>
                    <a:pt x="4327" y="354"/>
                  </a:lnTo>
                  <a:lnTo>
                    <a:pt x="4334" y="354"/>
                  </a:lnTo>
                  <a:lnTo>
                    <a:pt x="4342" y="340"/>
                  </a:lnTo>
                  <a:lnTo>
                    <a:pt x="4349" y="332"/>
                  </a:lnTo>
                  <a:lnTo>
                    <a:pt x="4356" y="246"/>
                  </a:lnTo>
                  <a:lnTo>
                    <a:pt x="4363" y="217"/>
                  </a:lnTo>
                  <a:lnTo>
                    <a:pt x="4370" y="87"/>
                  </a:lnTo>
                  <a:lnTo>
                    <a:pt x="4378" y="72"/>
                  </a:lnTo>
                  <a:lnTo>
                    <a:pt x="4385" y="36"/>
                  </a:lnTo>
                  <a:lnTo>
                    <a:pt x="4392" y="79"/>
                  </a:lnTo>
                  <a:lnTo>
                    <a:pt x="4399" y="253"/>
                  </a:lnTo>
                  <a:lnTo>
                    <a:pt x="4406" y="260"/>
                  </a:lnTo>
                  <a:lnTo>
                    <a:pt x="4414" y="318"/>
                  </a:lnTo>
                  <a:lnTo>
                    <a:pt x="4421" y="325"/>
                  </a:lnTo>
                  <a:lnTo>
                    <a:pt x="4428" y="332"/>
                  </a:lnTo>
                  <a:lnTo>
                    <a:pt x="4435" y="318"/>
                  </a:lnTo>
                  <a:lnTo>
                    <a:pt x="4442" y="296"/>
                  </a:lnTo>
                  <a:lnTo>
                    <a:pt x="4450" y="325"/>
                  </a:lnTo>
                  <a:lnTo>
                    <a:pt x="4457" y="361"/>
                  </a:lnTo>
                  <a:lnTo>
                    <a:pt x="4464" y="361"/>
                  </a:lnTo>
                  <a:lnTo>
                    <a:pt x="4471" y="369"/>
                  </a:lnTo>
                  <a:lnTo>
                    <a:pt x="4478" y="369"/>
                  </a:lnTo>
                  <a:lnTo>
                    <a:pt x="4486" y="369"/>
                  </a:lnTo>
                  <a:lnTo>
                    <a:pt x="4493" y="369"/>
                  </a:lnTo>
                  <a:lnTo>
                    <a:pt x="4500" y="354"/>
                  </a:lnTo>
                  <a:lnTo>
                    <a:pt x="4507" y="354"/>
                  </a:lnTo>
                  <a:lnTo>
                    <a:pt x="4514" y="369"/>
                  </a:lnTo>
                  <a:lnTo>
                    <a:pt x="4522" y="369"/>
                  </a:lnTo>
                  <a:lnTo>
                    <a:pt x="4529" y="340"/>
                  </a:lnTo>
                  <a:lnTo>
                    <a:pt x="4536" y="340"/>
                  </a:lnTo>
                  <a:lnTo>
                    <a:pt x="4543" y="369"/>
                  </a:lnTo>
                  <a:lnTo>
                    <a:pt x="4550" y="369"/>
                  </a:lnTo>
                  <a:lnTo>
                    <a:pt x="4558" y="369"/>
                  </a:lnTo>
                  <a:lnTo>
                    <a:pt x="4565" y="369"/>
                  </a:lnTo>
                  <a:lnTo>
                    <a:pt x="4572" y="369"/>
                  </a:lnTo>
                  <a:lnTo>
                    <a:pt x="4579" y="369"/>
                  </a:lnTo>
                  <a:lnTo>
                    <a:pt x="4586" y="361"/>
                  </a:lnTo>
                  <a:lnTo>
                    <a:pt x="4594" y="361"/>
                  </a:lnTo>
                  <a:lnTo>
                    <a:pt x="4601" y="369"/>
                  </a:lnTo>
                  <a:lnTo>
                    <a:pt x="4608" y="369"/>
                  </a:lnTo>
                  <a:lnTo>
                    <a:pt x="4615" y="376"/>
                  </a:lnTo>
                  <a:lnTo>
                    <a:pt x="4622" y="376"/>
                  </a:lnTo>
                  <a:lnTo>
                    <a:pt x="4630" y="376"/>
                  </a:lnTo>
                  <a:lnTo>
                    <a:pt x="4637" y="376"/>
                  </a:lnTo>
                  <a:lnTo>
                    <a:pt x="4644" y="376"/>
                  </a:lnTo>
                  <a:lnTo>
                    <a:pt x="4651" y="376"/>
                  </a:lnTo>
                  <a:lnTo>
                    <a:pt x="4658" y="376"/>
                  </a:lnTo>
                  <a:lnTo>
                    <a:pt x="4666" y="376"/>
                  </a:lnTo>
                  <a:lnTo>
                    <a:pt x="4673" y="376"/>
                  </a:lnTo>
                  <a:lnTo>
                    <a:pt x="4680" y="376"/>
                  </a:lnTo>
                  <a:lnTo>
                    <a:pt x="4687" y="369"/>
                  </a:lnTo>
                  <a:lnTo>
                    <a:pt x="4694" y="369"/>
                  </a:lnTo>
                  <a:lnTo>
                    <a:pt x="4702" y="361"/>
                  </a:lnTo>
                  <a:lnTo>
                    <a:pt x="4709" y="361"/>
                  </a:lnTo>
                  <a:lnTo>
                    <a:pt x="4716" y="347"/>
                  </a:lnTo>
                  <a:lnTo>
                    <a:pt x="4723" y="354"/>
                  </a:lnTo>
                  <a:lnTo>
                    <a:pt x="4730" y="369"/>
                  </a:lnTo>
                  <a:lnTo>
                    <a:pt x="4738" y="369"/>
                  </a:lnTo>
                  <a:lnTo>
                    <a:pt x="4745" y="369"/>
                  </a:lnTo>
                  <a:lnTo>
                    <a:pt x="4752" y="369"/>
                  </a:lnTo>
                  <a:lnTo>
                    <a:pt x="4759" y="369"/>
                  </a:lnTo>
                  <a:lnTo>
                    <a:pt x="4766" y="369"/>
                  </a:lnTo>
                  <a:lnTo>
                    <a:pt x="4774" y="361"/>
                  </a:lnTo>
                  <a:lnTo>
                    <a:pt x="4781" y="361"/>
                  </a:lnTo>
                  <a:lnTo>
                    <a:pt x="4788" y="361"/>
                  </a:lnTo>
                  <a:lnTo>
                    <a:pt x="4795" y="361"/>
                  </a:lnTo>
                  <a:lnTo>
                    <a:pt x="4802" y="361"/>
                  </a:lnTo>
                  <a:lnTo>
                    <a:pt x="4810" y="361"/>
                  </a:lnTo>
                  <a:lnTo>
                    <a:pt x="4817" y="354"/>
                  </a:lnTo>
                  <a:lnTo>
                    <a:pt x="4824" y="361"/>
                  </a:lnTo>
                  <a:lnTo>
                    <a:pt x="4831" y="354"/>
                  </a:lnTo>
                  <a:lnTo>
                    <a:pt x="4838" y="354"/>
                  </a:lnTo>
                  <a:lnTo>
                    <a:pt x="4846" y="354"/>
                  </a:lnTo>
                  <a:lnTo>
                    <a:pt x="4853" y="354"/>
                  </a:lnTo>
                  <a:lnTo>
                    <a:pt x="4860" y="354"/>
                  </a:lnTo>
                  <a:lnTo>
                    <a:pt x="4867" y="354"/>
                  </a:lnTo>
                  <a:lnTo>
                    <a:pt x="4874" y="354"/>
                  </a:lnTo>
                  <a:lnTo>
                    <a:pt x="4882" y="354"/>
                  </a:lnTo>
                  <a:lnTo>
                    <a:pt x="4889" y="347"/>
                  </a:lnTo>
                  <a:lnTo>
                    <a:pt x="4896" y="347"/>
                  </a:lnTo>
                  <a:lnTo>
                    <a:pt x="4903" y="347"/>
                  </a:lnTo>
                  <a:lnTo>
                    <a:pt x="4910" y="347"/>
                  </a:lnTo>
                  <a:lnTo>
                    <a:pt x="4918" y="347"/>
                  </a:lnTo>
                  <a:lnTo>
                    <a:pt x="4925" y="347"/>
                  </a:lnTo>
                  <a:lnTo>
                    <a:pt x="4932" y="347"/>
                  </a:lnTo>
                  <a:lnTo>
                    <a:pt x="4939" y="347"/>
                  </a:lnTo>
                  <a:lnTo>
                    <a:pt x="4946" y="347"/>
                  </a:lnTo>
                  <a:lnTo>
                    <a:pt x="4954" y="347"/>
                  </a:lnTo>
                  <a:lnTo>
                    <a:pt x="4961" y="347"/>
                  </a:lnTo>
                  <a:lnTo>
                    <a:pt x="4968" y="347"/>
                  </a:lnTo>
                  <a:lnTo>
                    <a:pt x="4975" y="347"/>
                  </a:lnTo>
                  <a:lnTo>
                    <a:pt x="4982" y="347"/>
                  </a:lnTo>
                  <a:lnTo>
                    <a:pt x="4990" y="347"/>
                  </a:lnTo>
                  <a:lnTo>
                    <a:pt x="4997" y="347"/>
                  </a:lnTo>
                  <a:lnTo>
                    <a:pt x="5004" y="347"/>
                  </a:lnTo>
                  <a:lnTo>
                    <a:pt x="5011" y="347"/>
                  </a:lnTo>
                  <a:lnTo>
                    <a:pt x="5018" y="347"/>
                  </a:lnTo>
                  <a:lnTo>
                    <a:pt x="5026" y="347"/>
                  </a:lnTo>
                  <a:lnTo>
                    <a:pt x="5033" y="347"/>
                  </a:lnTo>
                </a:path>
              </a:pathLst>
            </a:custGeom>
            <a:noFill/>
            <a:ln w="11113">
              <a:solidFill>
                <a:srgbClr val="008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17844" name="Freeform 84"/>
            <p:cNvSpPr>
              <a:spLocks/>
            </p:cNvSpPr>
            <p:nvPr/>
          </p:nvSpPr>
          <p:spPr bwMode="auto">
            <a:xfrm rot="5400000">
              <a:off x="68" y="2854"/>
              <a:ext cx="1235" cy="127"/>
            </a:xfrm>
            <a:custGeom>
              <a:avLst/>
              <a:gdLst>
                <a:gd name="T0" fmla="*/ 72 w 5033"/>
                <a:gd name="T1" fmla="*/ 376 h 384"/>
                <a:gd name="T2" fmla="*/ 151 w 5033"/>
                <a:gd name="T3" fmla="*/ 376 h 384"/>
                <a:gd name="T4" fmla="*/ 230 w 5033"/>
                <a:gd name="T5" fmla="*/ 376 h 384"/>
                <a:gd name="T6" fmla="*/ 310 w 5033"/>
                <a:gd name="T7" fmla="*/ 376 h 384"/>
                <a:gd name="T8" fmla="*/ 389 w 5033"/>
                <a:gd name="T9" fmla="*/ 376 h 384"/>
                <a:gd name="T10" fmla="*/ 468 w 5033"/>
                <a:gd name="T11" fmla="*/ 376 h 384"/>
                <a:gd name="T12" fmla="*/ 547 w 5033"/>
                <a:gd name="T13" fmla="*/ 376 h 384"/>
                <a:gd name="T14" fmla="*/ 626 w 5033"/>
                <a:gd name="T15" fmla="*/ 376 h 384"/>
                <a:gd name="T16" fmla="*/ 706 w 5033"/>
                <a:gd name="T17" fmla="*/ 376 h 384"/>
                <a:gd name="T18" fmla="*/ 785 w 5033"/>
                <a:gd name="T19" fmla="*/ 376 h 384"/>
                <a:gd name="T20" fmla="*/ 864 w 5033"/>
                <a:gd name="T21" fmla="*/ 376 h 384"/>
                <a:gd name="T22" fmla="*/ 943 w 5033"/>
                <a:gd name="T23" fmla="*/ 376 h 384"/>
                <a:gd name="T24" fmla="*/ 1022 w 5033"/>
                <a:gd name="T25" fmla="*/ 376 h 384"/>
                <a:gd name="T26" fmla="*/ 1102 w 5033"/>
                <a:gd name="T27" fmla="*/ 376 h 384"/>
                <a:gd name="T28" fmla="*/ 1181 w 5033"/>
                <a:gd name="T29" fmla="*/ 376 h 384"/>
                <a:gd name="T30" fmla="*/ 1260 w 5033"/>
                <a:gd name="T31" fmla="*/ 376 h 384"/>
                <a:gd name="T32" fmla="*/ 1339 w 5033"/>
                <a:gd name="T33" fmla="*/ 347 h 384"/>
                <a:gd name="T34" fmla="*/ 1418 w 5033"/>
                <a:gd name="T35" fmla="*/ 268 h 384"/>
                <a:gd name="T36" fmla="*/ 1498 w 5033"/>
                <a:gd name="T37" fmla="*/ 347 h 384"/>
                <a:gd name="T38" fmla="*/ 1577 w 5033"/>
                <a:gd name="T39" fmla="*/ 326 h 384"/>
                <a:gd name="T40" fmla="*/ 1656 w 5033"/>
                <a:gd name="T41" fmla="*/ 347 h 384"/>
                <a:gd name="T42" fmla="*/ 1735 w 5033"/>
                <a:gd name="T43" fmla="*/ 376 h 384"/>
                <a:gd name="T44" fmla="*/ 1814 w 5033"/>
                <a:gd name="T45" fmla="*/ 376 h 384"/>
                <a:gd name="T46" fmla="*/ 1894 w 5033"/>
                <a:gd name="T47" fmla="*/ 376 h 384"/>
                <a:gd name="T48" fmla="*/ 1973 w 5033"/>
                <a:gd name="T49" fmla="*/ 376 h 384"/>
                <a:gd name="T50" fmla="*/ 2052 w 5033"/>
                <a:gd name="T51" fmla="*/ 376 h 384"/>
                <a:gd name="T52" fmla="*/ 2131 w 5033"/>
                <a:gd name="T53" fmla="*/ 376 h 384"/>
                <a:gd name="T54" fmla="*/ 2210 w 5033"/>
                <a:gd name="T55" fmla="*/ 376 h 384"/>
                <a:gd name="T56" fmla="*/ 2290 w 5033"/>
                <a:gd name="T57" fmla="*/ 376 h 384"/>
                <a:gd name="T58" fmla="*/ 2369 w 5033"/>
                <a:gd name="T59" fmla="*/ 376 h 384"/>
                <a:gd name="T60" fmla="*/ 2448 w 5033"/>
                <a:gd name="T61" fmla="*/ 376 h 384"/>
                <a:gd name="T62" fmla="*/ 2527 w 5033"/>
                <a:gd name="T63" fmla="*/ 376 h 384"/>
                <a:gd name="T64" fmla="*/ 2606 w 5033"/>
                <a:gd name="T65" fmla="*/ 376 h 384"/>
                <a:gd name="T66" fmla="*/ 2686 w 5033"/>
                <a:gd name="T67" fmla="*/ 376 h 384"/>
                <a:gd name="T68" fmla="*/ 2765 w 5033"/>
                <a:gd name="T69" fmla="*/ 376 h 384"/>
                <a:gd name="T70" fmla="*/ 2844 w 5033"/>
                <a:gd name="T71" fmla="*/ 376 h 384"/>
                <a:gd name="T72" fmla="*/ 2923 w 5033"/>
                <a:gd name="T73" fmla="*/ 376 h 384"/>
                <a:gd name="T74" fmla="*/ 3002 w 5033"/>
                <a:gd name="T75" fmla="*/ 376 h 384"/>
                <a:gd name="T76" fmla="*/ 3082 w 5033"/>
                <a:gd name="T77" fmla="*/ 376 h 384"/>
                <a:gd name="T78" fmla="*/ 3161 w 5033"/>
                <a:gd name="T79" fmla="*/ 369 h 384"/>
                <a:gd name="T80" fmla="*/ 3240 w 5033"/>
                <a:gd name="T81" fmla="*/ 376 h 384"/>
                <a:gd name="T82" fmla="*/ 3319 w 5033"/>
                <a:gd name="T83" fmla="*/ 376 h 384"/>
                <a:gd name="T84" fmla="*/ 3398 w 5033"/>
                <a:gd name="T85" fmla="*/ 376 h 384"/>
                <a:gd name="T86" fmla="*/ 3478 w 5033"/>
                <a:gd name="T87" fmla="*/ 376 h 384"/>
                <a:gd name="T88" fmla="*/ 3557 w 5033"/>
                <a:gd name="T89" fmla="*/ 362 h 384"/>
                <a:gd name="T90" fmla="*/ 3636 w 5033"/>
                <a:gd name="T91" fmla="*/ 369 h 384"/>
                <a:gd name="T92" fmla="*/ 3715 w 5033"/>
                <a:gd name="T93" fmla="*/ 297 h 384"/>
                <a:gd name="T94" fmla="*/ 3794 w 5033"/>
                <a:gd name="T95" fmla="*/ 362 h 384"/>
                <a:gd name="T96" fmla="*/ 3874 w 5033"/>
                <a:gd name="T97" fmla="*/ 362 h 384"/>
                <a:gd name="T98" fmla="*/ 3953 w 5033"/>
                <a:gd name="T99" fmla="*/ 376 h 384"/>
                <a:gd name="T100" fmla="*/ 4032 w 5033"/>
                <a:gd name="T101" fmla="*/ 376 h 384"/>
                <a:gd name="T102" fmla="*/ 4111 w 5033"/>
                <a:gd name="T103" fmla="*/ 376 h 384"/>
                <a:gd name="T104" fmla="*/ 4190 w 5033"/>
                <a:gd name="T105" fmla="*/ 376 h 384"/>
                <a:gd name="T106" fmla="*/ 4270 w 5033"/>
                <a:gd name="T107" fmla="*/ 376 h 384"/>
                <a:gd name="T108" fmla="*/ 4349 w 5033"/>
                <a:gd name="T109" fmla="*/ 369 h 384"/>
                <a:gd name="T110" fmla="*/ 4428 w 5033"/>
                <a:gd name="T111" fmla="*/ 369 h 384"/>
                <a:gd name="T112" fmla="*/ 4507 w 5033"/>
                <a:gd name="T113" fmla="*/ 376 h 384"/>
                <a:gd name="T114" fmla="*/ 4586 w 5033"/>
                <a:gd name="T115" fmla="*/ 376 h 384"/>
                <a:gd name="T116" fmla="*/ 4666 w 5033"/>
                <a:gd name="T117" fmla="*/ 376 h 384"/>
                <a:gd name="T118" fmla="*/ 4745 w 5033"/>
                <a:gd name="T119" fmla="*/ 376 h 384"/>
                <a:gd name="T120" fmla="*/ 4824 w 5033"/>
                <a:gd name="T121" fmla="*/ 347 h 384"/>
                <a:gd name="T122" fmla="*/ 4903 w 5033"/>
                <a:gd name="T123" fmla="*/ 347 h 384"/>
                <a:gd name="T124" fmla="*/ 4982 w 5033"/>
                <a:gd name="T125" fmla="*/ 376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033" h="384">
                  <a:moveTo>
                    <a:pt x="0" y="376"/>
                  </a:moveTo>
                  <a:lnTo>
                    <a:pt x="7" y="376"/>
                  </a:lnTo>
                  <a:lnTo>
                    <a:pt x="14" y="376"/>
                  </a:lnTo>
                  <a:lnTo>
                    <a:pt x="22" y="376"/>
                  </a:lnTo>
                  <a:lnTo>
                    <a:pt x="29" y="376"/>
                  </a:lnTo>
                  <a:lnTo>
                    <a:pt x="36" y="376"/>
                  </a:lnTo>
                  <a:lnTo>
                    <a:pt x="43" y="376"/>
                  </a:lnTo>
                  <a:lnTo>
                    <a:pt x="50" y="376"/>
                  </a:lnTo>
                  <a:lnTo>
                    <a:pt x="58" y="376"/>
                  </a:lnTo>
                  <a:lnTo>
                    <a:pt x="65" y="376"/>
                  </a:lnTo>
                  <a:lnTo>
                    <a:pt x="72" y="376"/>
                  </a:lnTo>
                  <a:lnTo>
                    <a:pt x="79" y="376"/>
                  </a:lnTo>
                  <a:lnTo>
                    <a:pt x="86" y="376"/>
                  </a:lnTo>
                  <a:lnTo>
                    <a:pt x="94" y="376"/>
                  </a:lnTo>
                  <a:lnTo>
                    <a:pt x="101" y="376"/>
                  </a:lnTo>
                  <a:lnTo>
                    <a:pt x="108" y="376"/>
                  </a:lnTo>
                  <a:lnTo>
                    <a:pt x="115" y="376"/>
                  </a:lnTo>
                  <a:lnTo>
                    <a:pt x="122" y="376"/>
                  </a:lnTo>
                  <a:lnTo>
                    <a:pt x="130" y="376"/>
                  </a:lnTo>
                  <a:lnTo>
                    <a:pt x="137" y="376"/>
                  </a:lnTo>
                  <a:lnTo>
                    <a:pt x="144" y="376"/>
                  </a:lnTo>
                  <a:lnTo>
                    <a:pt x="151" y="376"/>
                  </a:lnTo>
                  <a:lnTo>
                    <a:pt x="158" y="376"/>
                  </a:lnTo>
                  <a:lnTo>
                    <a:pt x="166" y="376"/>
                  </a:lnTo>
                  <a:lnTo>
                    <a:pt x="173" y="376"/>
                  </a:lnTo>
                  <a:lnTo>
                    <a:pt x="180" y="376"/>
                  </a:lnTo>
                  <a:lnTo>
                    <a:pt x="187" y="376"/>
                  </a:lnTo>
                  <a:lnTo>
                    <a:pt x="194" y="376"/>
                  </a:lnTo>
                  <a:lnTo>
                    <a:pt x="202" y="376"/>
                  </a:lnTo>
                  <a:lnTo>
                    <a:pt x="209" y="376"/>
                  </a:lnTo>
                  <a:lnTo>
                    <a:pt x="216" y="376"/>
                  </a:lnTo>
                  <a:lnTo>
                    <a:pt x="223" y="376"/>
                  </a:lnTo>
                  <a:lnTo>
                    <a:pt x="230" y="376"/>
                  </a:lnTo>
                  <a:lnTo>
                    <a:pt x="238" y="376"/>
                  </a:lnTo>
                  <a:lnTo>
                    <a:pt x="245" y="376"/>
                  </a:lnTo>
                  <a:lnTo>
                    <a:pt x="252" y="376"/>
                  </a:lnTo>
                  <a:lnTo>
                    <a:pt x="259" y="376"/>
                  </a:lnTo>
                  <a:lnTo>
                    <a:pt x="266" y="376"/>
                  </a:lnTo>
                  <a:lnTo>
                    <a:pt x="274" y="376"/>
                  </a:lnTo>
                  <a:lnTo>
                    <a:pt x="281" y="376"/>
                  </a:lnTo>
                  <a:lnTo>
                    <a:pt x="288" y="376"/>
                  </a:lnTo>
                  <a:lnTo>
                    <a:pt x="295" y="376"/>
                  </a:lnTo>
                  <a:lnTo>
                    <a:pt x="302" y="376"/>
                  </a:lnTo>
                  <a:lnTo>
                    <a:pt x="310" y="376"/>
                  </a:lnTo>
                  <a:lnTo>
                    <a:pt x="317" y="376"/>
                  </a:lnTo>
                  <a:lnTo>
                    <a:pt x="324" y="376"/>
                  </a:lnTo>
                  <a:lnTo>
                    <a:pt x="331" y="376"/>
                  </a:lnTo>
                  <a:lnTo>
                    <a:pt x="338" y="376"/>
                  </a:lnTo>
                  <a:lnTo>
                    <a:pt x="346" y="376"/>
                  </a:lnTo>
                  <a:lnTo>
                    <a:pt x="353" y="376"/>
                  </a:lnTo>
                  <a:lnTo>
                    <a:pt x="360" y="376"/>
                  </a:lnTo>
                  <a:lnTo>
                    <a:pt x="367" y="376"/>
                  </a:lnTo>
                  <a:lnTo>
                    <a:pt x="374" y="376"/>
                  </a:lnTo>
                  <a:lnTo>
                    <a:pt x="382" y="376"/>
                  </a:lnTo>
                  <a:lnTo>
                    <a:pt x="389" y="376"/>
                  </a:lnTo>
                  <a:lnTo>
                    <a:pt x="396" y="376"/>
                  </a:lnTo>
                  <a:lnTo>
                    <a:pt x="403" y="376"/>
                  </a:lnTo>
                  <a:lnTo>
                    <a:pt x="410" y="376"/>
                  </a:lnTo>
                  <a:lnTo>
                    <a:pt x="418" y="376"/>
                  </a:lnTo>
                  <a:lnTo>
                    <a:pt x="425" y="376"/>
                  </a:lnTo>
                  <a:lnTo>
                    <a:pt x="432" y="376"/>
                  </a:lnTo>
                  <a:lnTo>
                    <a:pt x="439" y="376"/>
                  </a:lnTo>
                  <a:lnTo>
                    <a:pt x="446" y="376"/>
                  </a:lnTo>
                  <a:lnTo>
                    <a:pt x="454" y="376"/>
                  </a:lnTo>
                  <a:lnTo>
                    <a:pt x="461" y="376"/>
                  </a:lnTo>
                  <a:lnTo>
                    <a:pt x="468" y="376"/>
                  </a:lnTo>
                  <a:lnTo>
                    <a:pt x="475" y="376"/>
                  </a:lnTo>
                  <a:lnTo>
                    <a:pt x="482" y="376"/>
                  </a:lnTo>
                  <a:lnTo>
                    <a:pt x="490" y="376"/>
                  </a:lnTo>
                  <a:lnTo>
                    <a:pt x="497" y="376"/>
                  </a:lnTo>
                  <a:lnTo>
                    <a:pt x="504" y="376"/>
                  </a:lnTo>
                  <a:lnTo>
                    <a:pt x="511" y="376"/>
                  </a:lnTo>
                  <a:lnTo>
                    <a:pt x="518" y="376"/>
                  </a:lnTo>
                  <a:lnTo>
                    <a:pt x="526" y="376"/>
                  </a:lnTo>
                  <a:lnTo>
                    <a:pt x="533" y="376"/>
                  </a:lnTo>
                  <a:lnTo>
                    <a:pt x="540" y="376"/>
                  </a:lnTo>
                  <a:lnTo>
                    <a:pt x="547" y="376"/>
                  </a:lnTo>
                  <a:lnTo>
                    <a:pt x="554" y="376"/>
                  </a:lnTo>
                  <a:lnTo>
                    <a:pt x="562" y="376"/>
                  </a:lnTo>
                  <a:lnTo>
                    <a:pt x="569" y="376"/>
                  </a:lnTo>
                  <a:lnTo>
                    <a:pt x="576" y="376"/>
                  </a:lnTo>
                  <a:lnTo>
                    <a:pt x="583" y="376"/>
                  </a:lnTo>
                  <a:lnTo>
                    <a:pt x="590" y="376"/>
                  </a:lnTo>
                  <a:lnTo>
                    <a:pt x="598" y="376"/>
                  </a:lnTo>
                  <a:lnTo>
                    <a:pt x="605" y="376"/>
                  </a:lnTo>
                  <a:lnTo>
                    <a:pt x="612" y="376"/>
                  </a:lnTo>
                  <a:lnTo>
                    <a:pt x="619" y="376"/>
                  </a:lnTo>
                  <a:lnTo>
                    <a:pt x="626" y="376"/>
                  </a:lnTo>
                  <a:lnTo>
                    <a:pt x="634" y="376"/>
                  </a:lnTo>
                  <a:lnTo>
                    <a:pt x="641" y="376"/>
                  </a:lnTo>
                  <a:lnTo>
                    <a:pt x="648" y="376"/>
                  </a:lnTo>
                  <a:lnTo>
                    <a:pt x="655" y="376"/>
                  </a:lnTo>
                  <a:lnTo>
                    <a:pt x="662" y="376"/>
                  </a:lnTo>
                  <a:lnTo>
                    <a:pt x="670" y="376"/>
                  </a:lnTo>
                  <a:lnTo>
                    <a:pt x="677" y="376"/>
                  </a:lnTo>
                  <a:lnTo>
                    <a:pt x="684" y="376"/>
                  </a:lnTo>
                  <a:lnTo>
                    <a:pt x="691" y="376"/>
                  </a:lnTo>
                  <a:lnTo>
                    <a:pt x="698" y="376"/>
                  </a:lnTo>
                  <a:lnTo>
                    <a:pt x="706" y="376"/>
                  </a:lnTo>
                  <a:lnTo>
                    <a:pt x="713" y="376"/>
                  </a:lnTo>
                  <a:lnTo>
                    <a:pt x="720" y="376"/>
                  </a:lnTo>
                  <a:lnTo>
                    <a:pt x="727" y="376"/>
                  </a:lnTo>
                  <a:lnTo>
                    <a:pt x="734" y="376"/>
                  </a:lnTo>
                  <a:lnTo>
                    <a:pt x="742" y="376"/>
                  </a:lnTo>
                  <a:lnTo>
                    <a:pt x="749" y="376"/>
                  </a:lnTo>
                  <a:lnTo>
                    <a:pt x="756" y="376"/>
                  </a:lnTo>
                  <a:lnTo>
                    <a:pt x="763" y="376"/>
                  </a:lnTo>
                  <a:lnTo>
                    <a:pt x="770" y="376"/>
                  </a:lnTo>
                  <a:lnTo>
                    <a:pt x="778" y="376"/>
                  </a:lnTo>
                  <a:lnTo>
                    <a:pt x="785" y="376"/>
                  </a:lnTo>
                  <a:lnTo>
                    <a:pt x="792" y="376"/>
                  </a:lnTo>
                  <a:lnTo>
                    <a:pt x="799" y="376"/>
                  </a:lnTo>
                  <a:lnTo>
                    <a:pt x="806" y="376"/>
                  </a:lnTo>
                  <a:lnTo>
                    <a:pt x="814" y="376"/>
                  </a:lnTo>
                  <a:lnTo>
                    <a:pt x="821" y="376"/>
                  </a:lnTo>
                  <a:lnTo>
                    <a:pt x="828" y="376"/>
                  </a:lnTo>
                  <a:lnTo>
                    <a:pt x="835" y="376"/>
                  </a:lnTo>
                  <a:lnTo>
                    <a:pt x="842" y="376"/>
                  </a:lnTo>
                  <a:lnTo>
                    <a:pt x="850" y="376"/>
                  </a:lnTo>
                  <a:lnTo>
                    <a:pt x="857" y="376"/>
                  </a:lnTo>
                  <a:lnTo>
                    <a:pt x="864" y="376"/>
                  </a:lnTo>
                  <a:lnTo>
                    <a:pt x="871" y="376"/>
                  </a:lnTo>
                  <a:lnTo>
                    <a:pt x="878" y="376"/>
                  </a:lnTo>
                  <a:lnTo>
                    <a:pt x="886" y="376"/>
                  </a:lnTo>
                  <a:lnTo>
                    <a:pt x="893" y="376"/>
                  </a:lnTo>
                  <a:lnTo>
                    <a:pt x="900" y="376"/>
                  </a:lnTo>
                  <a:lnTo>
                    <a:pt x="907" y="376"/>
                  </a:lnTo>
                  <a:lnTo>
                    <a:pt x="914" y="376"/>
                  </a:lnTo>
                  <a:lnTo>
                    <a:pt x="922" y="376"/>
                  </a:lnTo>
                  <a:lnTo>
                    <a:pt x="929" y="376"/>
                  </a:lnTo>
                  <a:lnTo>
                    <a:pt x="936" y="376"/>
                  </a:lnTo>
                  <a:lnTo>
                    <a:pt x="943" y="376"/>
                  </a:lnTo>
                  <a:lnTo>
                    <a:pt x="950" y="376"/>
                  </a:lnTo>
                  <a:lnTo>
                    <a:pt x="958" y="376"/>
                  </a:lnTo>
                  <a:lnTo>
                    <a:pt x="965" y="376"/>
                  </a:lnTo>
                  <a:lnTo>
                    <a:pt x="972" y="376"/>
                  </a:lnTo>
                  <a:lnTo>
                    <a:pt x="979" y="376"/>
                  </a:lnTo>
                  <a:lnTo>
                    <a:pt x="986" y="376"/>
                  </a:lnTo>
                  <a:lnTo>
                    <a:pt x="994" y="376"/>
                  </a:lnTo>
                  <a:lnTo>
                    <a:pt x="1001" y="376"/>
                  </a:lnTo>
                  <a:lnTo>
                    <a:pt x="1008" y="376"/>
                  </a:lnTo>
                  <a:lnTo>
                    <a:pt x="1015" y="376"/>
                  </a:lnTo>
                  <a:lnTo>
                    <a:pt x="1022" y="376"/>
                  </a:lnTo>
                  <a:lnTo>
                    <a:pt x="1030" y="376"/>
                  </a:lnTo>
                  <a:lnTo>
                    <a:pt x="1037" y="376"/>
                  </a:lnTo>
                  <a:lnTo>
                    <a:pt x="1044" y="376"/>
                  </a:lnTo>
                  <a:lnTo>
                    <a:pt x="1051" y="376"/>
                  </a:lnTo>
                  <a:lnTo>
                    <a:pt x="1058" y="376"/>
                  </a:lnTo>
                  <a:lnTo>
                    <a:pt x="1066" y="376"/>
                  </a:lnTo>
                  <a:lnTo>
                    <a:pt x="1073" y="376"/>
                  </a:lnTo>
                  <a:lnTo>
                    <a:pt x="1080" y="376"/>
                  </a:lnTo>
                  <a:lnTo>
                    <a:pt x="1087" y="376"/>
                  </a:lnTo>
                  <a:lnTo>
                    <a:pt x="1094" y="376"/>
                  </a:lnTo>
                  <a:lnTo>
                    <a:pt x="1102" y="376"/>
                  </a:lnTo>
                  <a:lnTo>
                    <a:pt x="1109" y="376"/>
                  </a:lnTo>
                  <a:lnTo>
                    <a:pt x="1116" y="376"/>
                  </a:lnTo>
                  <a:lnTo>
                    <a:pt x="1123" y="376"/>
                  </a:lnTo>
                  <a:lnTo>
                    <a:pt x="1130" y="376"/>
                  </a:lnTo>
                  <a:lnTo>
                    <a:pt x="1138" y="376"/>
                  </a:lnTo>
                  <a:lnTo>
                    <a:pt x="1145" y="376"/>
                  </a:lnTo>
                  <a:lnTo>
                    <a:pt x="1152" y="376"/>
                  </a:lnTo>
                  <a:lnTo>
                    <a:pt x="1159" y="376"/>
                  </a:lnTo>
                  <a:lnTo>
                    <a:pt x="1166" y="376"/>
                  </a:lnTo>
                  <a:lnTo>
                    <a:pt x="1174" y="376"/>
                  </a:lnTo>
                  <a:lnTo>
                    <a:pt x="1181" y="376"/>
                  </a:lnTo>
                  <a:lnTo>
                    <a:pt x="1188" y="376"/>
                  </a:lnTo>
                  <a:lnTo>
                    <a:pt x="1195" y="376"/>
                  </a:lnTo>
                  <a:lnTo>
                    <a:pt x="1202" y="376"/>
                  </a:lnTo>
                  <a:lnTo>
                    <a:pt x="1210" y="376"/>
                  </a:lnTo>
                  <a:lnTo>
                    <a:pt x="1217" y="376"/>
                  </a:lnTo>
                  <a:lnTo>
                    <a:pt x="1224" y="376"/>
                  </a:lnTo>
                  <a:lnTo>
                    <a:pt x="1231" y="376"/>
                  </a:lnTo>
                  <a:lnTo>
                    <a:pt x="1238" y="376"/>
                  </a:lnTo>
                  <a:lnTo>
                    <a:pt x="1246" y="376"/>
                  </a:lnTo>
                  <a:lnTo>
                    <a:pt x="1253" y="376"/>
                  </a:lnTo>
                  <a:lnTo>
                    <a:pt x="1260" y="376"/>
                  </a:lnTo>
                  <a:lnTo>
                    <a:pt x="1267" y="376"/>
                  </a:lnTo>
                  <a:lnTo>
                    <a:pt x="1274" y="376"/>
                  </a:lnTo>
                  <a:lnTo>
                    <a:pt x="1282" y="376"/>
                  </a:lnTo>
                  <a:lnTo>
                    <a:pt x="1289" y="376"/>
                  </a:lnTo>
                  <a:lnTo>
                    <a:pt x="1296" y="369"/>
                  </a:lnTo>
                  <a:lnTo>
                    <a:pt x="1303" y="369"/>
                  </a:lnTo>
                  <a:lnTo>
                    <a:pt x="1310" y="369"/>
                  </a:lnTo>
                  <a:lnTo>
                    <a:pt x="1318" y="362"/>
                  </a:lnTo>
                  <a:lnTo>
                    <a:pt x="1325" y="362"/>
                  </a:lnTo>
                  <a:lnTo>
                    <a:pt x="1332" y="347"/>
                  </a:lnTo>
                  <a:lnTo>
                    <a:pt x="1339" y="347"/>
                  </a:lnTo>
                  <a:lnTo>
                    <a:pt x="1346" y="333"/>
                  </a:lnTo>
                  <a:lnTo>
                    <a:pt x="1354" y="340"/>
                  </a:lnTo>
                  <a:lnTo>
                    <a:pt x="1361" y="347"/>
                  </a:lnTo>
                  <a:lnTo>
                    <a:pt x="1368" y="340"/>
                  </a:lnTo>
                  <a:lnTo>
                    <a:pt x="1375" y="326"/>
                  </a:lnTo>
                  <a:lnTo>
                    <a:pt x="1382" y="318"/>
                  </a:lnTo>
                  <a:lnTo>
                    <a:pt x="1390" y="326"/>
                  </a:lnTo>
                  <a:lnTo>
                    <a:pt x="1397" y="333"/>
                  </a:lnTo>
                  <a:lnTo>
                    <a:pt x="1404" y="326"/>
                  </a:lnTo>
                  <a:lnTo>
                    <a:pt x="1411" y="326"/>
                  </a:lnTo>
                  <a:lnTo>
                    <a:pt x="1418" y="268"/>
                  </a:lnTo>
                  <a:lnTo>
                    <a:pt x="1426" y="261"/>
                  </a:lnTo>
                  <a:lnTo>
                    <a:pt x="1433" y="268"/>
                  </a:lnTo>
                  <a:lnTo>
                    <a:pt x="1440" y="275"/>
                  </a:lnTo>
                  <a:lnTo>
                    <a:pt x="1447" y="326"/>
                  </a:lnTo>
                  <a:lnTo>
                    <a:pt x="1454" y="333"/>
                  </a:lnTo>
                  <a:lnTo>
                    <a:pt x="1462" y="340"/>
                  </a:lnTo>
                  <a:lnTo>
                    <a:pt x="1469" y="340"/>
                  </a:lnTo>
                  <a:lnTo>
                    <a:pt x="1476" y="347"/>
                  </a:lnTo>
                  <a:lnTo>
                    <a:pt x="1483" y="347"/>
                  </a:lnTo>
                  <a:lnTo>
                    <a:pt x="1490" y="347"/>
                  </a:lnTo>
                  <a:lnTo>
                    <a:pt x="1498" y="347"/>
                  </a:lnTo>
                  <a:lnTo>
                    <a:pt x="1505" y="347"/>
                  </a:lnTo>
                  <a:lnTo>
                    <a:pt x="1512" y="347"/>
                  </a:lnTo>
                  <a:lnTo>
                    <a:pt x="1519" y="347"/>
                  </a:lnTo>
                  <a:lnTo>
                    <a:pt x="1526" y="347"/>
                  </a:lnTo>
                  <a:lnTo>
                    <a:pt x="1534" y="340"/>
                  </a:lnTo>
                  <a:lnTo>
                    <a:pt x="1541" y="340"/>
                  </a:lnTo>
                  <a:lnTo>
                    <a:pt x="1548" y="340"/>
                  </a:lnTo>
                  <a:lnTo>
                    <a:pt x="1555" y="340"/>
                  </a:lnTo>
                  <a:lnTo>
                    <a:pt x="1562" y="333"/>
                  </a:lnTo>
                  <a:lnTo>
                    <a:pt x="1570" y="333"/>
                  </a:lnTo>
                  <a:lnTo>
                    <a:pt x="1577" y="326"/>
                  </a:lnTo>
                  <a:lnTo>
                    <a:pt x="1584" y="318"/>
                  </a:lnTo>
                  <a:lnTo>
                    <a:pt x="1591" y="311"/>
                  </a:lnTo>
                  <a:lnTo>
                    <a:pt x="1598" y="318"/>
                  </a:lnTo>
                  <a:lnTo>
                    <a:pt x="1606" y="347"/>
                  </a:lnTo>
                  <a:lnTo>
                    <a:pt x="1613" y="355"/>
                  </a:lnTo>
                  <a:lnTo>
                    <a:pt x="1620" y="355"/>
                  </a:lnTo>
                  <a:lnTo>
                    <a:pt x="1627" y="355"/>
                  </a:lnTo>
                  <a:lnTo>
                    <a:pt x="1634" y="355"/>
                  </a:lnTo>
                  <a:lnTo>
                    <a:pt x="1642" y="355"/>
                  </a:lnTo>
                  <a:lnTo>
                    <a:pt x="1649" y="347"/>
                  </a:lnTo>
                  <a:lnTo>
                    <a:pt x="1656" y="347"/>
                  </a:lnTo>
                  <a:lnTo>
                    <a:pt x="1663" y="347"/>
                  </a:lnTo>
                  <a:lnTo>
                    <a:pt x="1670" y="347"/>
                  </a:lnTo>
                  <a:lnTo>
                    <a:pt x="1678" y="347"/>
                  </a:lnTo>
                  <a:lnTo>
                    <a:pt x="1685" y="355"/>
                  </a:lnTo>
                  <a:lnTo>
                    <a:pt x="1692" y="362"/>
                  </a:lnTo>
                  <a:lnTo>
                    <a:pt x="1699" y="362"/>
                  </a:lnTo>
                  <a:lnTo>
                    <a:pt x="1706" y="369"/>
                  </a:lnTo>
                  <a:lnTo>
                    <a:pt x="1714" y="369"/>
                  </a:lnTo>
                  <a:lnTo>
                    <a:pt x="1721" y="376"/>
                  </a:lnTo>
                  <a:lnTo>
                    <a:pt x="1728" y="376"/>
                  </a:lnTo>
                  <a:lnTo>
                    <a:pt x="1735" y="376"/>
                  </a:lnTo>
                  <a:lnTo>
                    <a:pt x="1742" y="376"/>
                  </a:lnTo>
                  <a:lnTo>
                    <a:pt x="1750" y="376"/>
                  </a:lnTo>
                  <a:lnTo>
                    <a:pt x="1757" y="376"/>
                  </a:lnTo>
                  <a:lnTo>
                    <a:pt x="1764" y="376"/>
                  </a:lnTo>
                  <a:lnTo>
                    <a:pt x="1771" y="376"/>
                  </a:lnTo>
                  <a:lnTo>
                    <a:pt x="1778" y="376"/>
                  </a:lnTo>
                  <a:lnTo>
                    <a:pt x="1786" y="376"/>
                  </a:lnTo>
                  <a:lnTo>
                    <a:pt x="1793" y="376"/>
                  </a:lnTo>
                  <a:lnTo>
                    <a:pt x="1800" y="376"/>
                  </a:lnTo>
                  <a:lnTo>
                    <a:pt x="1807" y="376"/>
                  </a:lnTo>
                  <a:lnTo>
                    <a:pt x="1814" y="376"/>
                  </a:lnTo>
                  <a:lnTo>
                    <a:pt x="1822" y="376"/>
                  </a:lnTo>
                  <a:lnTo>
                    <a:pt x="1829" y="376"/>
                  </a:lnTo>
                  <a:lnTo>
                    <a:pt x="1836" y="376"/>
                  </a:lnTo>
                  <a:lnTo>
                    <a:pt x="1843" y="376"/>
                  </a:lnTo>
                  <a:lnTo>
                    <a:pt x="1850" y="376"/>
                  </a:lnTo>
                  <a:lnTo>
                    <a:pt x="1858" y="376"/>
                  </a:lnTo>
                  <a:lnTo>
                    <a:pt x="1865" y="376"/>
                  </a:lnTo>
                  <a:lnTo>
                    <a:pt x="1872" y="376"/>
                  </a:lnTo>
                  <a:lnTo>
                    <a:pt x="1879" y="376"/>
                  </a:lnTo>
                  <a:lnTo>
                    <a:pt x="1886" y="376"/>
                  </a:lnTo>
                  <a:lnTo>
                    <a:pt x="1894" y="376"/>
                  </a:lnTo>
                  <a:lnTo>
                    <a:pt x="1901" y="376"/>
                  </a:lnTo>
                  <a:lnTo>
                    <a:pt x="1908" y="376"/>
                  </a:lnTo>
                  <a:lnTo>
                    <a:pt x="1915" y="376"/>
                  </a:lnTo>
                  <a:lnTo>
                    <a:pt x="1922" y="376"/>
                  </a:lnTo>
                  <a:lnTo>
                    <a:pt x="1930" y="376"/>
                  </a:lnTo>
                  <a:lnTo>
                    <a:pt x="1937" y="376"/>
                  </a:lnTo>
                  <a:lnTo>
                    <a:pt x="1944" y="376"/>
                  </a:lnTo>
                  <a:lnTo>
                    <a:pt x="1951" y="376"/>
                  </a:lnTo>
                  <a:lnTo>
                    <a:pt x="1958" y="376"/>
                  </a:lnTo>
                  <a:lnTo>
                    <a:pt x="1966" y="376"/>
                  </a:lnTo>
                  <a:lnTo>
                    <a:pt x="1973" y="376"/>
                  </a:lnTo>
                  <a:lnTo>
                    <a:pt x="1980" y="376"/>
                  </a:lnTo>
                  <a:lnTo>
                    <a:pt x="1987" y="376"/>
                  </a:lnTo>
                  <a:lnTo>
                    <a:pt x="1994" y="376"/>
                  </a:lnTo>
                  <a:lnTo>
                    <a:pt x="2002" y="376"/>
                  </a:lnTo>
                  <a:lnTo>
                    <a:pt x="2009" y="376"/>
                  </a:lnTo>
                  <a:lnTo>
                    <a:pt x="2016" y="376"/>
                  </a:lnTo>
                  <a:lnTo>
                    <a:pt x="2023" y="376"/>
                  </a:lnTo>
                  <a:lnTo>
                    <a:pt x="2030" y="376"/>
                  </a:lnTo>
                  <a:lnTo>
                    <a:pt x="2038" y="376"/>
                  </a:lnTo>
                  <a:lnTo>
                    <a:pt x="2045" y="376"/>
                  </a:lnTo>
                  <a:lnTo>
                    <a:pt x="2052" y="376"/>
                  </a:lnTo>
                  <a:lnTo>
                    <a:pt x="2059" y="376"/>
                  </a:lnTo>
                  <a:lnTo>
                    <a:pt x="2066" y="376"/>
                  </a:lnTo>
                  <a:lnTo>
                    <a:pt x="2074" y="376"/>
                  </a:lnTo>
                  <a:lnTo>
                    <a:pt x="2081" y="376"/>
                  </a:lnTo>
                  <a:lnTo>
                    <a:pt x="2088" y="376"/>
                  </a:lnTo>
                  <a:lnTo>
                    <a:pt x="2095" y="376"/>
                  </a:lnTo>
                  <a:lnTo>
                    <a:pt x="2102" y="376"/>
                  </a:lnTo>
                  <a:lnTo>
                    <a:pt x="2110" y="376"/>
                  </a:lnTo>
                  <a:lnTo>
                    <a:pt x="2117" y="376"/>
                  </a:lnTo>
                  <a:lnTo>
                    <a:pt x="2124" y="376"/>
                  </a:lnTo>
                  <a:lnTo>
                    <a:pt x="2131" y="376"/>
                  </a:lnTo>
                  <a:lnTo>
                    <a:pt x="2138" y="376"/>
                  </a:lnTo>
                  <a:lnTo>
                    <a:pt x="2146" y="376"/>
                  </a:lnTo>
                  <a:lnTo>
                    <a:pt x="2153" y="376"/>
                  </a:lnTo>
                  <a:lnTo>
                    <a:pt x="2160" y="376"/>
                  </a:lnTo>
                  <a:lnTo>
                    <a:pt x="2167" y="376"/>
                  </a:lnTo>
                  <a:lnTo>
                    <a:pt x="2174" y="376"/>
                  </a:lnTo>
                  <a:lnTo>
                    <a:pt x="2182" y="376"/>
                  </a:lnTo>
                  <a:lnTo>
                    <a:pt x="2189" y="376"/>
                  </a:lnTo>
                  <a:lnTo>
                    <a:pt x="2196" y="376"/>
                  </a:lnTo>
                  <a:lnTo>
                    <a:pt x="2203" y="376"/>
                  </a:lnTo>
                  <a:lnTo>
                    <a:pt x="2210" y="376"/>
                  </a:lnTo>
                  <a:lnTo>
                    <a:pt x="2218" y="376"/>
                  </a:lnTo>
                  <a:lnTo>
                    <a:pt x="2225" y="376"/>
                  </a:lnTo>
                  <a:lnTo>
                    <a:pt x="2232" y="376"/>
                  </a:lnTo>
                  <a:lnTo>
                    <a:pt x="2239" y="376"/>
                  </a:lnTo>
                  <a:lnTo>
                    <a:pt x="2246" y="376"/>
                  </a:lnTo>
                  <a:lnTo>
                    <a:pt x="2254" y="376"/>
                  </a:lnTo>
                  <a:lnTo>
                    <a:pt x="2261" y="376"/>
                  </a:lnTo>
                  <a:lnTo>
                    <a:pt x="2268" y="376"/>
                  </a:lnTo>
                  <a:lnTo>
                    <a:pt x="2275" y="376"/>
                  </a:lnTo>
                  <a:lnTo>
                    <a:pt x="2282" y="376"/>
                  </a:lnTo>
                  <a:lnTo>
                    <a:pt x="2290" y="376"/>
                  </a:lnTo>
                  <a:lnTo>
                    <a:pt x="2297" y="376"/>
                  </a:lnTo>
                  <a:lnTo>
                    <a:pt x="2304" y="376"/>
                  </a:lnTo>
                  <a:lnTo>
                    <a:pt x="2311" y="376"/>
                  </a:lnTo>
                  <a:lnTo>
                    <a:pt x="2318" y="376"/>
                  </a:lnTo>
                  <a:lnTo>
                    <a:pt x="2326" y="376"/>
                  </a:lnTo>
                  <a:lnTo>
                    <a:pt x="2333" y="376"/>
                  </a:lnTo>
                  <a:lnTo>
                    <a:pt x="2340" y="376"/>
                  </a:lnTo>
                  <a:lnTo>
                    <a:pt x="2347" y="376"/>
                  </a:lnTo>
                  <a:lnTo>
                    <a:pt x="2354" y="376"/>
                  </a:lnTo>
                  <a:lnTo>
                    <a:pt x="2362" y="376"/>
                  </a:lnTo>
                  <a:lnTo>
                    <a:pt x="2369" y="376"/>
                  </a:lnTo>
                  <a:lnTo>
                    <a:pt x="2376" y="376"/>
                  </a:lnTo>
                  <a:lnTo>
                    <a:pt x="2383" y="376"/>
                  </a:lnTo>
                  <a:lnTo>
                    <a:pt x="2390" y="376"/>
                  </a:lnTo>
                  <a:lnTo>
                    <a:pt x="2398" y="376"/>
                  </a:lnTo>
                  <a:lnTo>
                    <a:pt x="2405" y="376"/>
                  </a:lnTo>
                  <a:lnTo>
                    <a:pt x="2412" y="376"/>
                  </a:lnTo>
                  <a:lnTo>
                    <a:pt x="2419" y="376"/>
                  </a:lnTo>
                  <a:lnTo>
                    <a:pt x="2426" y="376"/>
                  </a:lnTo>
                  <a:lnTo>
                    <a:pt x="2434" y="376"/>
                  </a:lnTo>
                  <a:lnTo>
                    <a:pt x="2441" y="376"/>
                  </a:lnTo>
                  <a:lnTo>
                    <a:pt x="2448" y="376"/>
                  </a:lnTo>
                  <a:lnTo>
                    <a:pt x="2455" y="376"/>
                  </a:lnTo>
                  <a:lnTo>
                    <a:pt x="2462" y="376"/>
                  </a:lnTo>
                  <a:lnTo>
                    <a:pt x="2470" y="376"/>
                  </a:lnTo>
                  <a:lnTo>
                    <a:pt x="2477" y="376"/>
                  </a:lnTo>
                  <a:lnTo>
                    <a:pt x="2484" y="376"/>
                  </a:lnTo>
                  <a:lnTo>
                    <a:pt x="2491" y="376"/>
                  </a:lnTo>
                  <a:lnTo>
                    <a:pt x="2498" y="376"/>
                  </a:lnTo>
                  <a:lnTo>
                    <a:pt x="2506" y="376"/>
                  </a:lnTo>
                  <a:lnTo>
                    <a:pt x="2513" y="376"/>
                  </a:lnTo>
                  <a:lnTo>
                    <a:pt x="2520" y="376"/>
                  </a:lnTo>
                  <a:lnTo>
                    <a:pt x="2527" y="376"/>
                  </a:lnTo>
                  <a:lnTo>
                    <a:pt x="2534" y="376"/>
                  </a:lnTo>
                  <a:lnTo>
                    <a:pt x="2542" y="376"/>
                  </a:lnTo>
                  <a:lnTo>
                    <a:pt x="2549" y="376"/>
                  </a:lnTo>
                  <a:lnTo>
                    <a:pt x="2556" y="376"/>
                  </a:lnTo>
                  <a:lnTo>
                    <a:pt x="2563" y="376"/>
                  </a:lnTo>
                  <a:lnTo>
                    <a:pt x="2570" y="376"/>
                  </a:lnTo>
                  <a:lnTo>
                    <a:pt x="2578" y="376"/>
                  </a:lnTo>
                  <a:lnTo>
                    <a:pt x="2585" y="376"/>
                  </a:lnTo>
                  <a:lnTo>
                    <a:pt x="2592" y="376"/>
                  </a:lnTo>
                  <a:lnTo>
                    <a:pt x="2599" y="376"/>
                  </a:lnTo>
                  <a:lnTo>
                    <a:pt x="2606" y="376"/>
                  </a:lnTo>
                  <a:lnTo>
                    <a:pt x="2614" y="376"/>
                  </a:lnTo>
                  <a:lnTo>
                    <a:pt x="2621" y="376"/>
                  </a:lnTo>
                  <a:lnTo>
                    <a:pt x="2628" y="376"/>
                  </a:lnTo>
                  <a:lnTo>
                    <a:pt x="2635" y="376"/>
                  </a:lnTo>
                  <a:lnTo>
                    <a:pt x="2642" y="376"/>
                  </a:lnTo>
                  <a:lnTo>
                    <a:pt x="2650" y="376"/>
                  </a:lnTo>
                  <a:lnTo>
                    <a:pt x="2657" y="376"/>
                  </a:lnTo>
                  <a:lnTo>
                    <a:pt x="2664" y="376"/>
                  </a:lnTo>
                  <a:lnTo>
                    <a:pt x="2671" y="376"/>
                  </a:lnTo>
                  <a:lnTo>
                    <a:pt x="2678" y="376"/>
                  </a:lnTo>
                  <a:lnTo>
                    <a:pt x="2686" y="376"/>
                  </a:lnTo>
                  <a:lnTo>
                    <a:pt x="2693" y="376"/>
                  </a:lnTo>
                  <a:lnTo>
                    <a:pt x="2700" y="376"/>
                  </a:lnTo>
                  <a:lnTo>
                    <a:pt x="2707" y="376"/>
                  </a:lnTo>
                  <a:lnTo>
                    <a:pt x="2714" y="376"/>
                  </a:lnTo>
                  <a:lnTo>
                    <a:pt x="2722" y="376"/>
                  </a:lnTo>
                  <a:lnTo>
                    <a:pt x="2729" y="376"/>
                  </a:lnTo>
                  <a:lnTo>
                    <a:pt x="2736" y="376"/>
                  </a:lnTo>
                  <a:lnTo>
                    <a:pt x="2743" y="376"/>
                  </a:lnTo>
                  <a:lnTo>
                    <a:pt x="2750" y="376"/>
                  </a:lnTo>
                  <a:lnTo>
                    <a:pt x="2758" y="376"/>
                  </a:lnTo>
                  <a:lnTo>
                    <a:pt x="2765" y="376"/>
                  </a:lnTo>
                  <a:lnTo>
                    <a:pt x="2772" y="376"/>
                  </a:lnTo>
                  <a:lnTo>
                    <a:pt x="2779" y="376"/>
                  </a:lnTo>
                  <a:lnTo>
                    <a:pt x="2786" y="376"/>
                  </a:lnTo>
                  <a:lnTo>
                    <a:pt x="2794" y="376"/>
                  </a:lnTo>
                  <a:lnTo>
                    <a:pt x="2801" y="376"/>
                  </a:lnTo>
                  <a:lnTo>
                    <a:pt x="2808" y="376"/>
                  </a:lnTo>
                  <a:lnTo>
                    <a:pt x="2815" y="376"/>
                  </a:lnTo>
                  <a:lnTo>
                    <a:pt x="2822" y="376"/>
                  </a:lnTo>
                  <a:lnTo>
                    <a:pt x="2830" y="376"/>
                  </a:lnTo>
                  <a:lnTo>
                    <a:pt x="2837" y="376"/>
                  </a:lnTo>
                  <a:lnTo>
                    <a:pt x="2844" y="376"/>
                  </a:lnTo>
                  <a:lnTo>
                    <a:pt x="2851" y="376"/>
                  </a:lnTo>
                  <a:lnTo>
                    <a:pt x="2858" y="376"/>
                  </a:lnTo>
                  <a:lnTo>
                    <a:pt x="2866" y="376"/>
                  </a:lnTo>
                  <a:lnTo>
                    <a:pt x="2873" y="376"/>
                  </a:lnTo>
                  <a:lnTo>
                    <a:pt x="2880" y="376"/>
                  </a:lnTo>
                  <a:lnTo>
                    <a:pt x="2887" y="376"/>
                  </a:lnTo>
                  <a:lnTo>
                    <a:pt x="2894" y="376"/>
                  </a:lnTo>
                  <a:lnTo>
                    <a:pt x="2902" y="376"/>
                  </a:lnTo>
                  <a:lnTo>
                    <a:pt x="2909" y="376"/>
                  </a:lnTo>
                  <a:lnTo>
                    <a:pt x="2916" y="376"/>
                  </a:lnTo>
                  <a:lnTo>
                    <a:pt x="2923" y="376"/>
                  </a:lnTo>
                  <a:lnTo>
                    <a:pt x="2930" y="376"/>
                  </a:lnTo>
                  <a:lnTo>
                    <a:pt x="2938" y="376"/>
                  </a:lnTo>
                  <a:lnTo>
                    <a:pt x="2945" y="376"/>
                  </a:lnTo>
                  <a:lnTo>
                    <a:pt x="2952" y="376"/>
                  </a:lnTo>
                  <a:lnTo>
                    <a:pt x="2959" y="376"/>
                  </a:lnTo>
                  <a:lnTo>
                    <a:pt x="2966" y="376"/>
                  </a:lnTo>
                  <a:lnTo>
                    <a:pt x="2974" y="376"/>
                  </a:lnTo>
                  <a:lnTo>
                    <a:pt x="2981" y="376"/>
                  </a:lnTo>
                  <a:lnTo>
                    <a:pt x="2988" y="376"/>
                  </a:lnTo>
                  <a:lnTo>
                    <a:pt x="2995" y="376"/>
                  </a:lnTo>
                  <a:lnTo>
                    <a:pt x="3002" y="376"/>
                  </a:lnTo>
                  <a:lnTo>
                    <a:pt x="3010" y="376"/>
                  </a:lnTo>
                  <a:lnTo>
                    <a:pt x="3017" y="376"/>
                  </a:lnTo>
                  <a:lnTo>
                    <a:pt x="3024" y="376"/>
                  </a:lnTo>
                  <a:lnTo>
                    <a:pt x="3031" y="369"/>
                  </a:lnTo>
                  <a:lnTo>
                    <a:pt x="3038" y="369"/>
                  </a:lnTo>
                  <a:lnTo>
                    <a:pt x="3046" y="369"/>
                  </a:lnTo>
                  <a:lnTo>
                    <a:pt x="3053" y="369"/>
                  </a:lnTo>
                  <a:lnTo>
                    <a:pt x="3060" y="376"/>
                  </a:lnTo>
                  <a:lnTo>
                    <a:pt x="3067" y="376"/>
                  </a:lnTo>
                  <a:lnTo>
                    <a:pt x="3074" y="376"/>
                  </a:lnTo>
                  <a:lnTo>
                    <a:pt x="3082" y="376"/>
                  </a:lnTo>
                  <a:lnTo>
                    <a:pt x="3089" y="376"/>
                  </a:lnTo>
                  <a:lnTo>
                    <a:pt x="3096" y="376"/>
                  </a:lnTo>
                  <a:lnTo>
                    <a:pt x="3103" y="376"/>
                  </a:lnTo>
                  <a:lnTo>
                    <a:pt x="3110" y="376"/>
                  </a:lnTo>
                  <a:lnTo>
                    <a:pt x="3118" y="376"/>
                  </a:lnTo>
                  <a:lnTo>
                    <a:pt x="3125" y="376"/>
                  </a:lnTo>
                  <a:lnTo>
                    <a:pt x="3132" y="376"/>
                  </a:lnTo>
                  <a:lnTo>
                    <a:pt x="3139" y="376"/>
                  </a:lnTo>
                  <a:lnTo>
                    <a:pt x="3146" y="369"/>
                  </a:lnTo>
                  <a:lnTo>
                    <a:pt x="3154" y="369"/>
                  </a:lnTo>
                  <a:lnTo>
                    <a:pt x="3161" y="369"/>
                  </a:lnTo>
                  <a:lnTo>
                    <a:pt x="3168" y="369"/>
                  </a:lnTo>
                  <a:lnTo>
                    <a:pt x="3175" y="369"/>
                  </a:lnTo>
                  <a:lnTo>
                    <a:pt x="3182" y="369"/>
                  </a:lnTo>
                  <a:lnTo>
                    <a:pt x="3190" y="376"/>
                  </a:lnTo>
                  <a:lnTo>
                    <a:pt x="3197" y="376"/>
                  </a:lnTo>
                  <a:lnTo>
                    <a:pt x="3204" y="376"/>
                  </a:lnTo>
                  <a:lnTo>
                    <a:pt x="3211" y="376"/>
                  </a:lnTo>
                  <a:lnTo>
                    <a:pt x="3218" y="376"/>
                  </a:lnTo>
                  <a:lnTo>
                    <a:pt x="3226" y="376"/>
                  </a:lnTo>
                  <a:lnTo>
                    <a:pt x="3233" y="376"/>
                  </a:lnTo>
                  <a:lnTo>
                    <a:pt x="3240" y="376"/>
                  </a:lnTo>
                  <a:lnTo>
                    <a:pt x="3247" y="369"/>
                  </a:lnTo>
                  <a:lnTo>
                    <a:pt x="3254" y="369"/>
                  </a:lnTo>
                  <a:lnTo>
                    <a:pt x="3262" y="376"/>
                  </a:lnTo>
                  <a:lnTo>
                    <a:pt x="3269" y="376"/>
                  </a:lnTo>
                  <a:lnTo>
                    <a:pt x="3276" y="376"/>
                  </a:lnTo>
                  <a:lnTo>
                    <a:pt x="3283" y="376"/>
                  </a:lnTo>
                  <a:lnTo>
                    <a:pt x="3290" y="376"/>
                  </a:lnTo>
                  <a:lnTo>
                    <a:pt x="3298" y="376"/>
                  </a:lnTo>
                  <a:lnTo>
                    <a:pt x="3305" y="376"/>
                  </a:lnTo>
                  <a:lnTo>
                    <a:pt x="3312" y="376"/>
                  </a:lnTo>
                  <a:lnTo>
                    <a:pt x="3319" y="376"/>
                  </a:lnTo>
                  <a:lnTo>
                    <a:pt x="3326" y="376"/>
                  </a:lnTo>
                  <a:lnTo>
                    <a:pt x="3334" y="376"/>
                  </a:lnTo>
                  <a:lnTo>
                    <a:pt x="3341" y="376"/>
                  </a:lnTo>
                  <a:lnTo>
                    <a:pt x="3348" y="376"/>
                  </a:lnTo>
                  <a:lnTo>
                    <a:pt x="3355" y="376"/>
                  </a:lnTo>
                  <a:lnTo>
                    <a:pt x="3362" y="376"/>
                  </a:lnTo>
                  <a:lnTo>
                    <a:pt x="3370" y="376"/>
                  </a:lnTo>
                  <a:lnTo>
                    <a:pt x="3377" y="376"/>
                  </a:lnTo>
                  <a:lnTo>
                    <a:pt x="3384" y="376"/>
                  </a:lnTo>
                  <a:lnTo>
                    <a:pt x="3391" y="376"/>
                  </a:lnTo>
                  <a:lnTo>
                    <a:pt x="3398" y="376"/>
                  </a:lnTo>
                  <a:lnTo>
                    <a:pt x="3406" y="376"/>
                  </a:lnTo>
                  <a:lnTo>
                    <a:pt x="3413" y="376"/>
                  </a:lnTo>
                  <a:lnTo>
                    <a:pt x="3420" y="376"/>
                  </a:lnTo>
                  <a:lnTo>
                    <a:pt x="3427" y="376"/>
                  </a:lnTo>
                  <a:lnTo>
                    <a:pt x="3434" y="376"/>
                  </a:lnTo>
                  <a:lnTo>
                    <a:pt x="3442" y="376"/>
                  </a:lnTo>
                  <a:lnTo>
                    <a:pt x="3449" y="376"/>
                  </a:lnTo>
                  <a:lnTo>
                    <a:pt x="3456" y="376"/>
                  </a:lnTo>
                  <a:lnTo>
                    <a:pt x="3463" y="376"/>
                  </a:lnTo>
                  <a:lnTo>
                    <a:pt x="3470" y="376"/>
                  </a:lnTo>
                  <a:lnTo>
                    <a:pt x="3478" y="376"/>
                  </a:lnTo>
                  <a:lnTo>
                    <a:pt x="3485" y="376"/>
                  </a:lnTo>
                  <a:lnTo>
                    <a:pt x="3492" y="376"/>
                  </a:lnTo>
                  <a:lnTo>
                    <a:pt x="3499" y="376"/>
                  </a:lnTo>
                  <a:lnTo>
                    <a:pt x="3506" y="369"/>
                  </a:lnTo>
                  <a:lnTo>
                    <a:pt x="3514" y="369"/>
                  </a:lnTo>
                  <a:lnTo>
                    <a:pt x="3521" y="369"/>
                  </a:lnTo>
                  <a:lnTo>
                    <a:pt x="3528" y="369"/>
                  </a:lnTo>
                  <a:lnTo>
                    <a:pt x="3535" y="355"/>
                  </a:lnTo>
                  <a:lnTo>
                    <a:pt x="3542" y="318"/>
                  </a:lnTo>
                  <a:lnTo>
                    <a:pt x="3550" y="355"/>
                  </a:lnTo>
                  <a:lnTo>
                    <a:pt x="3557" y="362"/>
                  </a:lnTo>
                  <a:lnTo>
                    <a:pt x="3564" y="369"/>
                  </a:lnTo>
                  <a:lnTo>
                    <a:pt x="3571" y="369"/>
                  </a:lnTo>
                  <a:lnTo>
                    <a:pt x="3578" y="369"/>
                  </a:lnTo>
                  <a:lnTo>
                    <a:pt x="3586" y="369"/>
                  </a:lnTo>
                  <a:lnTo>
                    <a:pt x="3593" y="369"/>
                  </a:lnTo>
                  <a:lnTo>
                    <a:pt x="3600" y="369"/>
                  </a:lnTo>
                  <a:lnTo>
                    <a:pt x="3607" y="369"/>
                  </a:lnTo>
                  <a:lnTo>
                    <a:pt x="3614" y="369"/>
                  </a:lnTo>
                  <a:lnTo>
                    <a:pt x="3622" y="376"/>
                  </a:lnTo>
                  <a:lnTo>
                    <a:pt x="3629" y="376"/>
                  </a:lnTo>
                  <a:lnTo>
                    <a:pt x="3636" y="369"/>
                  </a:lnTo>
                  <a:lnTo>
                    <a:pt x="3643" y="369"/>
                  </a:lnTo>
                  <a:lnTo>
                    <a:pt x="3650" y="369"/>
                  </a:lnTo>
                  <a:lnTo>
                    <a:pt x="3658" y="369"/>
                  </a:lnTo>
                  <a:lnTo>
                    <a:pt x="3665" y="362"/>
                  </a:lnTo>
                  <a:lnTo>
                    <a:pt x="3672" y="362"/>
                  </a:lnTo>
                  <a:lnTo>
                    <a:pt x="3679" y="369"/>
                  </a:lnTo>
                  <a:lnTo>
                    <a:pt x="3686" y="362"/>
                  </a:lnTo>
                  <a:lnTo>
                    <a:pt x="3694" y="333"/>
                  </a:lnTo>
                  <a:lnTo>
                    <a:pt x="3701" y="311"/>
                  </a:lnTo>
                  <a:lnTo>
                    <a:pt x="3708" y="217"/>
                  </a:lnTo>
                  <a:lnTo>
                    <a:pt x="3715" y="297"/>
                  </a:lnTo>
                  <a:lnTo>
                    <a:pt x="3722" y="347"/>
                  </a:lnTo>
                  <a:lnTo>
                    <a:pt x="3730" y="347"/>
                  </a:lnTo>
                  <a:lnTo>
                    <a:pt x="3737" y="340"/>
                  </a:lnTo>
                  <a:lnTo>
                    <a:pt x="3744" y="340"/>
                  </a:lnTo>
                  <a:lnTo>
                    <a:pt x="3751" y="326"/>
                  </a:lnTo>
                  <a:lnTo>
                    <a:pt x="3758" y="326"/>
                  </a:lnTo>
                  <a:lnTo>
                    <a:pt x="3766" y="333"/>
                  </a:lnTo>
                  <a:lnTo>
                    <a:pt x="3773" y="333"/>
                  </a:lnTo>
                  <a:lnTo>
                    <a:pt x="3780" y="347"/>
                  </a:lnTo>
                  <a:lnTo>
                    <a:pt x="3787" y="347"/>
                  </a:lnTo>
                  <a:lnTo>
                    <a:pt x="3794" y="362"/>
                  </a:lnTo>
                  <a:lnTo>
                    <a:pt x="3802" y="362"/>
                  </a:lnTo>
                  <a:lnTo>
                    <a:pt x="3809" y="369"/>
                  </a:lnTo>
                  <a:lnTo>
                    <a:pt x="3816" y="369"/>
                  </a:lnTo>
                  <a:lnTo>
                    <a:pt x="3823" y="369"/>
                  </a:lnTo>
                  <a:lnTo>
                    <a:pt x="3830" y="369"/>
                  </a:lnTo>
                  <a:lnTo>
                    <a:pt x="3838" y="369"/>
                  </a:lnTo>
                  <a:lnTo>
                    <a:pt x="3845" y="369"/>
                  </a:lnTo>
                  <a:lnTo>
                    <a:pt x="3852" y="369"/>
                  </a:lnTo>
                  <a:lnTo>
                    <a:pt x="3859" y="369"/>
                  </a:lnTo>
                  <a:lnTo>
                    <a:pt x="3866" y="362"/>
                  </a:lnTo>
                  <a:lnTo>
                    <a:pt x="3874" y="362"/>
                  </a:lnTo>
                  <a:lnTo>
                    <a:pt x="3881" y="355"/>
                  </a:lnTo>
                  <a:lnTo>
                    <a:pt x="3888" y="362"/>
                  </a:lnTo>
                  <a:lnTo>
                    <a:pt x="3895" y="369"/>
                  </a:lnTo>
                  <a:lnTo>
                    <a:pt x="3902" y="369"/>
                  </a:lnTo>
                  <a:lnTo>
                    <a:pt x="3910" y="376"/>
                  </a:lnTo>
                  <a:lnTo>
                    <a:pt x="3917" y="376"/>
                  </a:lnTo>
                  <a:lnTo>
                    <a:pt x="3924" y="376"/>
                  </a:lnTo>
                  <a:lnTo>
                    <a:pt x="3931" y="376"/>
                  </a:lnTo>
                  <a:lnTo>
                    <a:pt x="3938" y="376"/>
                  </a:lnTo>
                  <a:lnTo>
                    <a:pt x="3946" y="376"/>
                  </a:lnTo>
                  <a:lnTo>
                    <a:pt x="3953" y="376"/>
                  </a:lnTo>
                  <a:lnTo>
                    <a:pt x="3960" y="376"/>
                  </a:lnTo>
                  <a:lnTo>
                    <a:pt x="3967" y="376"/>
                  </a:lnTo>
                  <a:lnTo>
                    <a:pt x="3974" y="376"/>
                  </a:lnTo>
                  <a:lnTo>
                    <a:pt x="3982" y="376"/>
                  </a:lnTo>
                  <a:lnTo>
                    <a:pt x="3989" y="376"/>
                  </a:lnTo>
                  <a:lnTo>
                    <a:pt x="3996" y="376"/>
                  </a:lnTo>
                  <a:lnTo>
                    <a:pt x="4003" y="376"/>
                  </a:lnTo>
                  <a:lnTo>
                    <a:pt x="4010" y="376"/>
                  </a:lnTo>
                  <a:lnTo>
                    <a:pt x="4018" y="376"/>
                  </a:lnTo>
                  <a:lnTo>
                    <a:pt x="4025" y="376"/>
                  </a:lnTo>
                  <a:lnTo>
                    <a:pt x="4032" y="376"/>
                  </a:lnTo>
                  <a:lnTo>
                    <a:pt x="4039" y="376"/>
                  </a:lnTo>
                  <a:lnTo>
                    <a:pt x="4046" y="376"/>
                  </a:lnTo>
                  <a:lnTo>
                    <a:pt x="4054" y="376"/>
                  </a:lnTo>
                  <a:lnTo>
                    <a:pt x="4061" y="376"/>
                  </a:lnTo>
                  <a:lnTo>
                    <a:pt x="4068" y="376"/>
                  </a:lnTo>
                  <a:lnTo>
                    <a:pt x="4075" y="376"/>
                  </a:lnTo>
                  <a:lnTo>
                    <a:pt x="4082" y="376"/>
                  </a:lnTo>
                  <a:lnTo>
                    <a:pt x="4090" y="376"/>
                  </a:lnTo>
                  <a:lnTo>
                    <a:pt x="4097" y="376"/>
                  </a:lnTo>
                  <a:lnTo>
                    <a:pt x="4104" y="376"/>
                  </a:lnTo>
                  <a:lnTo>
                    <a:pt x="4111" y="376"/>
                  </a:lnTo>
                  <a:lnTo>
                    <a:pt x="4118" y="376"/>
                  </a:lnTo>
                  <a:lnTo>
                    <a:pt x="4126" y="376"/>
                  </a:lnTo>
                  <a:lnTo>
                    <a:pt x="4133" y="376"/>
                  </a:lnTo>
                  <a:lnTo>
                    <a:pt x="4140" y="376"/>
                  </a:lnTo>
                  <a:lnTo>
                    <a:pt x="4147" y="376"/>
                  </a:lnTo>
                  <a:lnTo>
                    <a:pt x="4154" y="376"/>
                  </a:lnTo>
                  <a:lnTo>
                    <a:pt x="4162" y="376"/>
                  </a:lnTo>
                  <a:lnTo>
                    <a:pt x="4169" y="369"/>
                  </a:lnTo>
                  <a:lnTo>
                    <a:pt x="4176" y="369"/>
                  </a:lnTo>
                  <a:lnTo>
                    <a:pt x="4183" y="369"/>
                  </a:lnTo>
                  <a:lnTo>
                    <a:pt x="4190" y="376"/>
                  </a:lnTo>
                  <a:lnTo>
                    <a:pt x="4198" y="376"/>
                  </a:lnTo>
                  <a:lnTo>
                    <a:pt x="4205" y="376"/>
                  </a:lnTo>
                  <a:lnTo>
                    <a:pt x="4212" y="376"/>
                  </a:lnTo>
                  <a:lnTo>
                    <a:pt x="4219" y="376"/>
                  </a:lnTo>
                  <a:lnTo>
                    <a:pt x="4226" y="376"/>
                  </a:lnTo>
                  <a:lnTo>
                    <a:pt x="4234" y="376"/>
                  </a:lnTo>
                  <a:lnTo>
                    <a:pt x="4241" y="376"/>
                  </a:lnTo>
                  <a:lnTo>
                    <a:pt x="4248" y="376"/>
                  </a:lnTo>
                  <a:lnTo>
                    <a:pt x="4255" y="376"/>
                  </a:lnTo>
                  <a:lnTo>
                    <a:pt x="4262" y="376"/>
                  </a:lnTo>
                  <a:lnTo>
                    <a:pt x="4270" y="376"/>
                  </a:lnTo>
                  <a:lnTo>
                    <a:pt x="4277" y="376"/>
                  </a:lnTo>
                  <a:lnTo>
                    <a:pt x="4284" y="369"/>
                  </a:lnTo>
                  <a:lnTo>
                    <a:pt x="4291" y="369"/>
                  </a:lnTo>
                  <a:lnTo>
                    <a:pt x="4298" y="369"/>
                  </a:lnTo>
                  <a:lnTo>
                    <a:pt x="4306" y="369"/>
                  </a:lnTo>
                  <a:lnTo>
                    <a:pt x="4313" y="347"/>
                  </a:lnTo>
                  <a:lnTo>
                    <a:pt x="4320" y="340"/>
                  </a:lnTo>
                  <a:lnTo>
                    <a:pt x="4327" y="362"/>
                  </a:lnTo>
                  <a:lnTo>
                    <a:pt x="4334" y="362"/>
                  </a:lnTo>
                  <a:lnTo>
                    <a:pt x="4342" y="369"/>
                  </a:lnTo>
                  <a:lnTo>
                    <a:pt x="4349" y="369"/>
                  </a:lnTo>
                  <a:lnTo>
                    <a:pt x="4356" y="369"/>
                  </a:lnTo>
                  <a:lnTo>
                    <a:pt x="4363" y="369"/>
                  </a:lnTo>
                  <a:lnTo>
                    <a:pt x="4370" y="355"/>
                  </a:lnTo>
                  <a:lnTo>
                    <a:pt x="4378" y="355"/>
                  </a:lnTo>
                  <a:lnTo>
                    <a:pt x="4385" y="355"/>
                  </a:lnTo>
                  <a:lnTo>
                    <a:pt x="4392" y="333"/>
                  </a:lnTo>
                  <a:lnTo>
                    <a:pt x="4399" y="362"/>
                  </a:lnTo>
                  <a:lnTo>
                    <a:pt x="4406" y="362"/>
                  </a:lnTo>
                  <a:lnTo>
                    <a:pt x="4414" y="369"/>
                  </a:lnTo>
                  <a:lnTo>
                    <a:pt x="4421" y="369"/>
                  </a:lnTo>
                  <a:lnTo>
                    <a:pt x="4428" y="369"/>
                  </a:lnTo>
                  <a:lnTo>
                    <a:pt x="4435" y="369"/>
                  </a:lnTo>
                  <a:lnTo>
                    <a:pt x="4442" y="376"/>
                  </a:lnTo>
                  <a:lnTo>
                    <a:pt x="4450" y="376"/>
                  </a:lnTo>
                  <a:lnTo>
                    <a:pt x="4457" y="376"/>
                  </a:lnTo>
                  <a:lnTo>
                    <a:pt x="4464" y="376"/>
                  </a:lnTo>
                  <a:lnTo>
                    <a:pt x="4471" y="376"/>
                  </a:lnTo>
                  <a:lnTo>
                    <a:pt x="4478" y="376"/>
                  </a:lnTo>
                  <a:lnTo>
                    <a:pt x="4486" y="376"/>
                  </a:lnTo>
                  <a:lnTo>
                    <a:pt x="4493" y="376"/>
                  </a:lnTo>
                  <a:lnTo>
                    <a:pt x="4500" y="376"/>
                  </a:lnTo>
                  <a:lnTo>
                    <a:pt x="4507" y="376"/>
                  </a:lnTo>
                  <a:lnTo>
                    <a:pt x="4514" y="376"/>
                  </a:lnTo>
                  <a:lnTo>
                    <a:pt x="4522" y="376"/>
                  </a:lnTo>
                  <a:lnTo>
                    <a:pt x="4529" y="376"/>
                  </a:lnTo>
                  <a:lnTo>
                    <a:pt x="4536" y="376"/>
                  </a:lnTo>
                  <a:lnTo>
                    <a:pt x="4543" y="376"/>
                  </a:lnTo>
                  <a:lnTo>
                    <a:pt x="4550" y="376"/>
                  </a:lnTo>
                  <a:lnTo>
                    <a:pt x="4558" y="376"/>
                  </a:lnTo>
                  <a:lnTo>
                    <a:pt x="4565" y="376"/>
                  </a:lnTo>
                  <a:lnTo>
                    <a:pt x="4572" y="376"/>
                  </a:lnTo>
                  <a:lnTo>
                    <a:pt x="4579" y="376"/>
                  </a:lnTo>
                  <a:lnTo>
                    <a:pt x="4586" y="376"/>
                  </a:lnTo>
                  <a:lnTo>
                    <a:pt x="4594" y="376"/>
                  </a:lnTo>
                  <a:lnTo>
                    <a:pt x="4601" y="369"/>
                  </a:lnTo>
                  <a:lnTo>
                    <a:pt x="4608" y="376"/>
                  </a:lnTo>
                  <a:lnTo>
                    <a:pt x="4615" y="376"/>
                  </a:lnTo>
                  <a:lnTo>
                    <a:pt x="4622" y="376"/>
                  </a:lnTo>
                  <a:lnTo>
                    <a:pt x="4630" y="376"/>
                  </a:lnTo>
                  <a:lnTo>
                    <a:pt x="4637" y="376"/>
                  </a:lnTo>
                  <a:lnTo>
                    <a:pt x="4644" y="376"/>
                  </a:lnTo>
                  <a:lnTo>
                    <a:pt x="4651" y="376"/>
                  </a:lnTo>
                  <a:lnTo>
                    <a:pt x="4658" y="376"/>
                  </a:lnTo>
                  <a:lnTo>
                    <a:pt x="4666" y="376"/>
                  </a:lnTo>
                  <a:lnTo>
                    <a:pt x="4673" y="376"/>
                  </a:lnTo>
                  <a:lnTo>
                    <a:pt x="4680" y="376"/>
                  </a:lnTo>
                  <a:lnTo>
                    <a:pt x="4687" y="376"/>
                  </a:lnTo>
                  <a:lnTo>
                    <a:pt x="4694" y="376"/>
                  </a:lnTo>
                  <a:lnTo>
                    <a:pt x="4702" y="376"/>
                  </a:lnTo>
                  <a:lnTo>
                    <a:pt x="4709" y="376"/>
                  </a:lnTo>
                  <a:lnTo>
                    <a:pt x="4716" y="376"/>
                  </a:lnTo>
                  <a:lnTo>
                    <a:pt x="4723" y="376"/>
                  </a:lnTo>
                  <a:lnTo>
                    <a:pt x="4730" y="376"/>
                  </a:lnTo>
                  <a:lnTo>
                    <a:pt x="4738" y="376"/>
                  </a:lnTo>
                  <a:lnTo>
                    <a:pt x="4745" y="376"/>
                  </a:lnTo>
                  <a:lnTo>
                    <a:pt x="4752" y="376"/>
                  </a:lnTo>
                  <a:lnTo>
                    <a:pt x="4759" y="376"/>
                  </a:lnTo>
                  <a:lnTo>
                    <a:pt x="4766" y="376"/>
                  </a:lnTo>
                  <a:lnTo>
                    <a:pt x="4774" y="376"/>
                  </a:lnTo>
                  <a:lnTo>
                    <a:pt x="4781" y="376"/>
                  </a:lnTo>
                  <a:lnTo>
                    <a:pt x="4788" y="376"/>
                  </a:lnTo>
                  <a:lnTo>
                    <a:pt x="4795" y="376"/>
                  </a:lnTo>
                  <a:lnTo>
                    <a:pt x="4802" y="369"/>
                  </a:lnTo>
                  <a:lnTo>
                    <a:pt x="4810" y="369"/>
                  </a:lnTo>
                  <a:lnTo>
                    <a:pt x="4817" y="355"/>
                  </a:lnTo>
                  <a:lnTo>
                    <a:pt x="4824" y="347"/>
                  </a:lnTo>
                  <a:lnTo>
                    <a:pt x="4831" y="239"/>
                  </a:lnTo>
                  <a:lnTo>
                    <a:pt x="4838" y="210"/>
                  </a:lnTo>
                  <a:lnTo>
                    <a:pt x="4846" y="0"/>
                  </a:lnTo>
                  <a:lnTo>
                    <a:pt x="4853" y="145"/>
                  </a:lnTo>
                  <a:lnTo>
                    <a:pt x="4860" y="340"/>
                  </a:lnTo>
                  <a:lnTo>
                    <a:pt x="4867" y="347"/>
                  </a:lnTo>
                  <a:lnTo>
                    <a:pt x="4874" y="362"/>
                  </a:lnTo>
                  <a:lnTo>
                    <a:pt x="4882" y="355"/>
                  </a:lnTo>
                  <a:lnTo>
                    <a:pt x="4889" y="232"/>
                  </a:lnTo>
                  <a:lnTo>
                    <a:pt x="4896" y="174"/>
                  </a:lnTo>
                  <a:lnTo>
                    <a:pt x="4903" y="347"/>
                  </a:lnTo>
                  <a:lnTo>
                    <a:pt x="4910" y="355"/>
                  </a:lnTo>
                  <a:lnTo>
                    <a:pt x="4918" y="362"/>
                  </a:lnTo>
                  <a:lnTo>
                    <a:pt x="4925" y="362"/>
                  </a:lnTo>
                  <a:lnTo>
                    <a:pt x="4932" y="369"/>
                  </a:lnTo>
                  <a:lnTo>
                    <a:pt x="4939" y="376"/>
                  </a:lnTo>
                  <a:lnTo>
                    <a:pt x="4946" y="376"/>
                  </a:lnTo>
                  <a:lnTo>
                    <a:pt x="4954" y="376"/>
                  </a:lnTo>
                  <a:lnTo>
                    <a:pt x="4961" y="376"/>
                  </a:lnTo>
                  <a:lnTo>
                    <a:pt x="4968" y="376"/>
                  </a:lnTo>
                  <a:lnTo>
                    <a:pt x="4975" y="376"/>
                  </a:lnTo>
                  <a:lnTo>
                    <a:pt x="4982" y="376"/>
                  </a:lnTo>
                  <a:lnTo>
                    <a:pt x="4990" y="384"/>
                  </a:lnTo>
                  <a:lnTo>
                    <a:pt x="4997" y="376"/>
                  </a:lnTo>
                  <a:lnTo>
                    <a:pt x="5004" y="376"/>
                  </a:lnTo>
                  <a:lnTo>
                    <a:pt x="5011" y="384"/>
                  </a:lnTo>
                  <a:lnTo>
                    <a:pt x="5018" y="384"/>
                  </a:lnTo>
                  <a:lnTo>
                    <a:pt x="5026" y="384"/>
                  </a:lnTo>
                  <a:lnTo>
                    <a:pt x="5033" y="384"/>
                  </a:lnTo>
                </a:path>
              </a:pathLst>
            </a:custGeom>
            <a:noFill/>
            <a:ln w="11113">
              <a:solidFill>
                <a:srgbClr val="80008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17845" name="Freeform 85"/>
            <p:cNvSpPr>
              <a:spLocks/>
            </p:cNvSpPr>
            <p:nvPr/>
          </p:nvSpPr>
          <p:spPr bwMode="auto">
            <a:xfrm rot="5400000">
              <a:off x="386" y="2854"/>
              <a:ext cx="1235" cy="127"/>
            </a:xfrm>
            <a:custGeom>
              <a:avLst/>
              <a:gdLst>
                <a:gd name="T0" fmla="*/ 72 w 5033"/>
                <a:gd name="T1" fmla="*/ 376 h 383"/>
                <a:gd name="T2" fmla="*/ 151 w 5033"/>
                <a:gd name="T3" fmla="*/ 376 h 383"/>
                <a:gd name="T4" fmla="*/ 230 w 5033"/>
                <a:gd name="T5" fmla="*/ 383 h 383"/>
                <a:gd name="T6" fmla="*/ 310 w 5033"/>
                <a:gd name="T7" fmla="*/ 383 h 383"/>
                <a:gd name="T8" fmla="*/ 389 w 5033"/>
                <a:gd name="T9" fmla="*/ 383 h 383"/>
                <a:gd name="T10" fmla="*/ 468 w 5033"/>
                <a:gd name="T11" fmla="*/ 383 h 383"/>
                <a:gd name="T12" fmla="*/ 547 w 5033"/>
                <a:gd name="T13" fmla="*/ 383 h 383"/>
                <a:gd name="T14" fmla="*/ 626 w 5033"/>
                <a:gd name="T15" fmla="*/ 383 h 383"/>
                <a:gd name="T16" fmla="*/ 706 w 5033"/>
                <a:gd name="T17" fmla="*/ 383 h 383"/>
                <a:gd name="T18" fmla="*/ 785 w 5033"/>
                <a:gd name="T19" fmla="*/ 376 h 383"/>
                <a:gd name="T20" fmla="*/ 864 w 5033"/>
                <a:gd name="T21" fmla="*/ 376 h 383"/>
                <a:gd name="T22" fmla="*/ 943 w 5033"/>
                <a:gd name="T23" fmla="*/ 376 h 383"/>
                <a:gd name="T24" fmla="*/ 1022 w 5033"/>
                <a:gd name="T25" fmla="*/ 383 h 383"/>
                <a:gd name="T26" fmla="*/ 1102 w 5033"/>
                <a:gd name="T27" fmla="*/ 376 h 383"/>
                <a:gd name="T28" fmla="*/ 1181 w 5033"/>
                <a:gd name="T29" fmla="*/ 376 h 383"/>
                <a:gd name="T30" fmla="*/ 1260 w 5033"/>
                <a:gd name="T31" fmla="*/ 376 h 383"/>
                <a:gd name="T32" fmla="*/ 1339 w 5033"/>
                <a:gd name="T33" fmla="*/ 368 h 383"/>
                <a:gd name="T34" fmla="*/ 1418 w 5033"/>
                <a:gd name="T35" fmla="*/ 289 h 383"/>
                <a:gd name="T36" fmla="*/ 1498 w 5033"/>
                <a:gd name="T37" fmla="*/ 325 h 383"/>
                <a:gd name="T38" fmla="*/ 1577 w 5033"/>
                <a:gd name="T39" fmla="*/ 274 h 383"/>
                <a:gd name="T40" fmla="*/ 1656 w 5033"/>
                <a:gd name="T41" fmla="*/ 332 h 383"/>
                <a:gd name="T42" fmla="*/ 1735 w 5033"/>
                <a:gd name="T43" fmla="*/ 368 h 383"/>
                <a:gd name="T44" fmla="*/ 1814 w 5033"/>
                <a:gd name="T45" fmla="*/ 376 h 383"/>
                <a:gd name="T46" fmla="*/ 1894 w 5033"/>
                <a:gd name="T47" fmla="*/ 376 h 383"/>
                <a:gd name="T48" fmla="*/ 1973 w 5033"/>
                <a:gd name="T49" fmla="*/ 383 h 383"/>
                <a:gd name="T50" fmla="*/ 2052 w 5033"/>
                <a:gd name="T51" fmla="*/ 383 h 383"/>
                <a:gd name="T52" fmla="*/ 2131 w 5033"/>
                <a:gd name="T53" fmla="*/ 383 h 383"/>
                <a:gd name="T54" fmla="*/ 2210 w 5033"/>
                <a:gd name="T55" fmla="*/ 383 h 383"/>
                <a:gd name="T56" fmla="*/ 2290 w 5033"/>
                <a:gd name="T57" fmla="*/ 383 h 383"/>
                <a:gd name="T58" fmla="*/ 2369 w 5033"/>
                <a:gd name="T59" fmla="*/ 376 h 383"/>
                <a:gd name="T60" fmla="*/ 2448 w 5033"/>
                <a:gd name="T61" fmla="*/ 376 h 383"/>
                <a:gd name="T62" fmla="*/ 2527 w 5033"/>
                <a:gd name="T63" fmla="*/ 383 h 383"/>
                <a:gd name="T64" fmla="*/ 2606 w 5033"/>
                <a:gd name="T65" fmla="*/ 383 h 383"/>
                <a:gd name="T66" fmla="*/ 2686 w 5033"/>
                <a:gd name="T67" fmla="*/ 383 h 383"/>
                <a:gd name="T68" fmla="*/ 2765 w 5033"/>
                <a:gd name="T69" fmla="*/ 383 h 383"/>
                <a:gd name="T70" fmla="*/ 2844 w 5033"/>
                <a:gd name="T71" fmla="*/ 383 h 383"/>
                <a:gd name="T72" fmla="*/ 2923 w 5033"/>
                <a:gd name="T73" fmla="*/ 383 h 383"/>
                <a:gd name="T74" fmla="*/ 3002 w 5033"/>
                <a:gd name="T75" fmla="*/ 376 h 383"/>
                <a:gd name="T76" fmla="*/ 3082 w 5033"/>
                <a:gd name="T77" fmla="*/ 376 h 383"/>
                <a:gd name="T78" fmla="*/ 3161 w 5033"/>
                <a:gd name="T79" fmla="*/ 376 h 383"/>
                <a:gd name="T80" fmla="*/ 3240 w 5033"/>
                <a:gd name="T81" fmla="*/ 376 h 383"/>
                <a:gd name="T82" fmla="*/ 3319 w 5033"/>
                <a:gd name="T83" fmla="*/ 376 h 383"/>
                <a:gd name="T84" fmla="*/ 3398 w 5033"/>
                <a:gd name="T85" fmla="*/ 376 h 383"/>
                <a:gd name="T86" fmla="*/ 3478 w 5033"/>
                <a:gd name="T87" fmla="*/ 376 h 383"/>
                <a:gd name="T88" fmla="*/ 3557 w 5033"/>
                <a:gd name="T89" fmla="*/ 354 h 383"/>
                <a:gd name="T90" fmla="*/ 3636 w 5033"/>
                <a:gd name="T91" fmla="*/ 361 h 383"/>
                <a:gd name="T92" fmla="*/ 3715 w 5033"/>
                <a:gd name="T93" fmla="*/ 289 h 383"/>
                <a:gd name="T94" fmla="*/ 3794 w 5033"/>
                <a:gd name="T95" fmla="*/ 347 h 383"/>
                <a:gd name="T96" fmla="*/ 3874 w 5033"/>
                <a:gd name="T97" fmla="*/ 361 h 383"/>
                <a:gd name="T98" fmla="*/ 3953 w 5033"/>
                <a:gd name="T99" fmla="*/ 376 h 383"/>
                <a:gd name="T100" fmla="*/ 4032 w 5033"/>
                <a:gd name="T101" fmla="*/ 376 h 383"/>
                <a:gd name="T102" fmla="*/ 4111 w 5033"/>
                <a:gd name="T103" fmla="*/ 376 h 383"/>
                <a:gd name="T104" fmla="*/ 4190 w 5033"/>
                <a:gd name="T105" fmla="*/ 354 h 383"/>
                <a:gd name="T106" fmla="*/ 4270 w 5033"/>
                <a:gd name="T107" fmla="*/ 376 h 383"/>
                <a:gd name="T108" fmla="*/ 4349 w 5033"/>
                <a:gd name="T109" fmla="*/ 368 h 383"/>
                <a:gd name="T110" fmla="*/ 4428 w 5033"/>
                <a:gd name="T111" fmla="*/ 368 h 383"/>
                <a:gd name="T112" fmla="*/ 4507 w 5033"/>
                <a:gd name="T113" fmla="*/ 376 h 383"/>
                <a:gd name="T114" fmla="*/ 4586 w 5033"/>
                <a:gd name="T115" fmla="*/ 361 h 383"/>
                <a:gd name="T116" fmla="*/ 4666 w 5033"/>
                <a:gd name="T117" fmla="*/ 376 h 383"/>
                <a:gd name="T118" fmla="*/ 4745 w 5033"/>
                <a:gd name="T119" fmla="*/ 368 h 383"/>
                <a:gd name="T120" fmla="*/ 4824 w 5033"/>
                <a:gd name="T121" fmla="*/ 368 h 383"/>
                <a:gd name="T122" fmla="*/ 4903 w 5033"/>
                <a:gd name="T123" fmla="*/ 188 h 383"/>
                <a:gd name="T124" fmla="*/ 4982 w 5033"/>
                <a:gd name="T125" fmla="*/ 383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033" h="383">
                  <a:moveTo>
                    <a:pt x="0" y="383"/>
                  </a:moveTo>
                  <a:lnTo>
                    <a:pt x="7" y="383"/>
                  </a:lnTo>
                  <a:lnTo>
                    <a:pt x="14" y="383"/>
                  </a:lnTo>
                  <a:lnTo>
                    <a:pt x="22" y="383"/>
                  </a:lnTo>
                  <a:lnTo>
                    <a:pt x="29" y="383"/>
                  </a:lnTo>
                  <a:lnTo>
                    <a:pt x="36" y="376"/>
                  </a:lnTo>
                  <a:lnTo>
                    <a:pt x="43" y="376"/>
                  </a:lnTo>
                  <a:lnTo>
                    <a:pt x="50" y="376"/>
                  </a:lnTo>
                  <a:lnTo>
                    <a:pt x="58" y="376"/>
                  </a:lnTo>
                  <a:lnTo>
                    <a:pt x="65" y="383"/>
                  </a:lnTo>
                  <a:lnTo>
                    <a:pt x="72" y="376"/>
                  </a:lnTo>
                  <a:lnTo>
                    <a:pt x="79" y="383"/>
                  </a:lnTo>
                  <a:lnTo>
                    <a:pt x="86" y="376"/>
                  </a:lnTo>
                  <a:lnTo>
                    <a:pt x="94" y="376"/>
                  </a:lnTo>
                  <a:lnTo>
                    <a:pt x="101" y="376"/>
                  </a:lnTo>
                  <a:lnTo>
                    <a:pt x="108" y="376"/>
                  </a:lnTo>
                  <a:lnTo>
                    <a:pt x="115" y="376"/>
                  </a:lnTo>
                  <a:lnTo>
                    <a:pt x="122" y="376"/>
                  </a:lnTo>
                  <a:lnTo>
                    <a:pt x="130" y="376"/>
                  </a:lnTo>
                  <a:lnTo>
                    <a:pt x="137" y="376"/>
                  </a:lnTo>
                  <a:lnTo>
                    <a:pt x="144" y="376"/>
                  </a:lnTo>
                  <a:lnTo>
                    <a:pt x="151" y="376"/>
                  </a:lnTo>
                  <a:lnTo>
                    <a:pt x="158" y="376"/>
                  </a:lnTo>
                  <a:lnTo>
                    <a:pt x="166" y="376"/>
                  </a:lnTo>
                  <a:lnTo>
                    <a:pt x="173" y="376"/>
                  </a:lnTo>
                  <a:lnTo>
                    <a:pt x="180" y="383"/>
                  </a:lnTo>
                  <a:lnTo>
                    <a:pt x="187" y="383"/>
                  </a:lnTo>
                  <a:lnTo>
                    <a:pt x="194" y="376"/>
                  </a:lnTo>
                  <a:lnTo>
                    <a:pt x="202" y="376"/>
                  </a:lnTo>
                  <a:lnTo>
                    <a:pt x="209" y="383"/>
                  </a:lnTo>
                  <a:lnTo>
                    <a:pt x="216" y="383"/>
                  </a:lnTo>
                  <a:lnTo>
                    <a:pt x="223" y="383"/>
                  </a:lnTo>
                  <a:lnTo>
                    <a:pt x="230" y="383"/>
                  </a:lnTo>
                  <a:lnTo>
                    <a:pt x="238" y="376"/>
                  </a:lnTo>
                  <a:lnTo>
                    <a:pt x="245" y="383"/>
                  </a:lnTo>
                  <a:lnTo>
                    <a:pt x="252" y="383"/>
                  </a:lnTo>
                  <a:lnTo>
                    <a:pt x="259" y="383"/>
                  </a:lnTo>
                  <a:lnTo>
                    <a:pt x="266" y="383"/>
                  </a:lnTo>
                  <a:lnTo>
                    <a:pt x="274" y="383"/>
                  </a:lnTo>
                  <a:lnTo>
                    <a:pt x="281" y="383"/>
                  </a:lnTo>
                  <a:lnTo>
                    <a:pt x="288" y="383"/>
                  </a:lnTo>
                  <a:lnTo>
                    <a:pt x="295" y="383"/>
                  </a:lnTo>
                  <a:lnTo>
                    <a:pt x="302" y="383"/>
                  </a:lnTo>
                  <a:lnTo>
                    <a:pt x="310" y="383"/>
                  </a:lnTo>
                  <a:lnTo>
                    <a:pt x="317" y="383"/>
                  </a:lnTo>
                  <a:lnTo>
                    <a:pt x="324" y="376"/>
                  </a:lnTo>
                  <a:lnTo>
                    <a:pt x="331" y="376"/>
                  </a:lnTo>
                  <a:lnTo>
                    <a:pt x="338" y="383"/>
                  </a:lnTo>
                  <a:lnTo>
                    <a:pt x="346" y="376"/>
                  </a:lnTo>
                  <a:lnTo>
                    <a:pt x="353" y="376"/>
                  </a:lnTo>
                  <a:lnTo>
                    <a:pt x="360" y="376"/>
                  </a:lnTo>
                  <a:lnTo>
                    <a:pt x="367" y="376"/>
                  </a:lnTo>
                  <a:lnTo>
                    <a:pt x="374" y="376"/>
                  </a:lnTo>
                  <a:lnTo>
                    <a:pt x="382" y="383"/>
                  </a:lnTo>
                  <a:lnTo>
                    <a:pt x="389" y="383"/>
                  </a:lnTo>
                  <a:lnTo>
                    <a:pt x="396" y="383"/>
                  </a:lnTo>
                  <a:lnTo>
                    <a:pt x="403" y="383"/>
                  </a:lnTo>
                  <a:lnTo>
                    <a:pt x="410" y="383"/>
                  </a:lnTo>
                  <a:lnTo>
                    <a:pt x="418" y="383"/>
                  </a:lnTo>
                  <a:lnTo>
                    <a:pt x="425" y="383"/>
                  </a:lnTo>
                  <a:lnTo>
                    <a:pt x="432" y="383"/>
                  </a:lnTo>
                  <a:lnTo>
                    <a:pt x="439" y="383"/>
                  </a:lnTo>
                  <a:lnTo>
                    <a:pt x="446" y="383"/>
                  </a:lnTo>
                  <a:lnTo>
                    <a:pt x="454" y="383"/>
                  </a:lnTo>
                  <a:lnTo>
                    <a:pt x="461" y="383"/>
                  </a:lnTo>
                  <a:lnTo>
                    <a:pt x="468" y="383"/>
                  </a:lnTo>
                  <a:lnTo>
                    <a:pt x="475" y="383"/>
                  </a:lnTo>
                  <a:lnTo>
                    <a:pt x="482" y="383"/>
                  </a:lnTo>
                  <a:lnTo>
                    <a:pt x="490" y="383"/>
                  </a:lnTo>
                  <a:lnTo>
                    <a:pt x="497" y="383"/>
                  </a:lnTo>
                  <a:lnTo>
                    <a:pt x="504" y="383"/>
                  </a:lnTo>
                  <a:lnTo>
                    <a:pt x="511" y="383"/>
                  </a:lnTo>
                  <a:lnTo>
                    <a:pt x="518" y="383"/>
                  </a:lnTo>
                  <a:lnTo>
                    <a:pt x="526" y="383"/>
                  </a:lnTo>
                  <a:lnTo>
                    <a:pt x="533" y="383"/>
                  </a:lnTo>
                  <a:lnTo>
                    <a:pt x="540" y="383"/>
                  </a:lnTo>
                  <a:lnTo>
                    <a:pt x="547" y="383"/>
                  </a:lnTo>
                  <a:lnTo>
                    <a:pt x="554" y="383"/>
                  </a:lnTo>
                  <a:lnTo>
                    <a:pt x="562" y="383"/>
                  </a:lnTo>
                  <a:lnTo>
                    <a:pt x="569" y="383"/>
                  </a:lnTo>
                  <a:lnTo>
                    <a:pt x="576" y="383"/>
                  </a:lnTo>
                  <a:lnTo>
                    <a:pt x="583" y="383"/>
                  </a:lnTo>
                  <a:lnTo>
                    <a:pt x="590" y="383"/>
                  </a:lnTo>
                  <a:lnTo>
                    <a:pt x="598" y="383"/>
                  </a:lnTo>
                  <a:lnTo>
                    <a:pt x="605" y="383"/>
                  </a:lnTo>
                  <a:lnTo>
                    <a:pt x="612" y="383"/>
                  </a:lnTo>
                  <a:lnTo>
                    <a:pt x="619" y="383"/>
                  </a:lnTo>
                  <a:lnTo>
                    <a:pt x="626" y="383"/>
                  </a:lnTo>
                  <a:lnTo>
                    <a:pt x="634" y="383"/>
                  </a:lnTo>
                  <a:lnTo>
                    <a:pt x="641" y="383"/>
                  </a:lnTo>
                  <a:lnTo>
                    <a:pt x="648" y="383"/>
                  </a:lnTo>
                  <a:lnTo>
                    <a:pt x="655" y="383"/>
                  </a:lnTo>
                  <a:lnTo>
                    <a:pt x="662" y="383"/>
                  </a:lnTo>
                  <a:lnTo>
                    <a:pt x="670" y="376"/>
                  </a:lnTo>
                  <a:lnTo>
                    <a:pt x="677" y="383"/>
                  </a:lnTo>
                  <a:lnTo>
                    <a:pt x="684" y="383"/>
                  </a:lnTo>
                  <a:lnTo>
                    <a:pt x="691" y="383"/>
                  </a:lnTo>
                  <a:lnTo>
                    <a:pt x="698" y="383"/>
                  </a:lnTo>
                  <a:lnTo>
                    <a:pt x="706" y="383"/>
                  </a:lnTo>
                  <a:lnTo>
                    <a:pt x="713" y="383"/>
                  </a:lnTo>
                  <a:lnTo>
                    <a:pt x="720" y="383"/>
                  </a:lnTo>
                  <a:lnTo>
                    <a:pt x="727" y="376"/>
                  </a:lnTo>
                  <a:lnTo>
                    <a:pt x="734" y="383"/>
                  </a:lnTo>
                  <a:lnTo>
                    <a:pt x="742" y="376"/>
                  </a:lnTo>
                  <a:lnTo>
                    <a:pt x="749" y="376"/>
                  </a:lnTo>
                  <a:lnTo>
                    <a:pt x="756" y="376"/>
                  </a:lnTo>
                  <a:lnTo>
                    <a:pt x="763" y="383"/>
                  </a:lnTo>
                  <a:lnTo>
                    <a:pt x="770" y="383"/>
                  </a:lnTo>
                  <a:lnTo>
                    <a:pt x="778" y="383"/>
                  </a:lnTo>
                  <a:lnTo>
                    <a:pt x="785" y="376"/>
                  </a:lnTo>
                  <a:lnTo>
                    <a:pt x="792" y="376"/>
                  </a:lnTo>
                  <a:lnTo>
                    <a:pt x="799" y="376"/>
                  </a:lnTo>
                  <a:lnTo>
                    <a:pt x="806" y="376"/>
                  </a:lnTo>
                  <a:lnTo>
                    <a:pt x="814" y="376"/>
                  </a:lnTo>
                  <a:lnTo>
                    <a:pt x="821" y="376"/>
                  </a:lnTo>
                  <a:lnTo>
                    <a:pt x="828" y="376"/>
                  </a:lnTo>
                  <a:lnTo>
                    <a:pt x="835" y="376"/>
                  </a:lnTo>
                  <a:lnTo>
                    <a:pt x="842" y="383"/>
                  </a:lnTo>
                  <a:lnTo>
                    <a:pt x="850" y="376"/>
                  </a:lnTo>
                  <a:lnTo>
                    <a:pt x="857" y="376"/>
                  </a:lnTo>
                  <a:lnTo>
                    <a:pt x="864" y="376"/>
                  </a:lnTo>
                  <a:lnTo>
                    <a:pt x="871" y="376"/>
                  </a:lnTo>
                  <a:lnTo>
                    <a:pt x="878" y="376"/>
                  </a:lnTo>
                  <a:lnTo>
                    <a:pt x="886" y="376"/>
                  </a:lnTo>
                  <a:lnTo>
                    <a:pt x="893" y="376"/>
                  </a:lnTo>
                  <a:lnTo>
                    <a:pt x="900" y="383"/>
                  </a:lnTo>
                  <a:lnTo>
                    <a:pt x="907" y="383"/>
                  </a:lnTo>
                  <a:lnTo>
                    <a:pt x="914" y="383"/>
                  </a:lnTo>
                  <a:lnTo>
                    <a:pt x="922" y="383"/>
                  </a:lnTo>
                  <a:lnTo>
                    <a:pt x="929" y="383"/>
                  </a:lnTo>
                  <a:lnTo>
                    <a:pt x="936" y="383"/>
                  </a:lnTo>
                  <a:lnTo>
                    <a:pt x="943" y="376"/>
                  </a:lnTo>
                  <a:lnTo>
                    <a:pt x="950" y="376"/>
                  </a:lnTo>
                  <a:lnTo>
                    <a:pt x="958" y="376"/>
                  </a:lnTo>
                  <a:lnTo>
                    <a:pt x="965" y="376"/>
                  </a:lnTo>
                  <a:lnTo>
                    <a:pt x="972" y="383"/>
                  </a:lnTo>
                  <a:lnTo>
                    <a:pt x="979" y="383"/>
                  </a:lnTo>
                  <a:lnTo>
                    <a:pt x="986" y="383"/>
                  </a:lnTo>
                  <a:lnTo>
                    <a:pt x="994" y="383"/>
                  </a:lnTo>
                  <a:lnTo>
                    <a:pt x="1001" y="383"/>
                  </a:lnTo>
                  <a:lnTo>
                    <a:pt x="1008" y="383"/>
                  </a:lnTo>
                  <a:lnTo>
                    <a:pt x="1015" y="383"/>
                  </a:lnTo>
                  <a:lnTo>
                    <a:pt x="1022" y="383"/>
                  </a:lnTo>
                  <a:lnTo>
                    <a:pt x="1030" y="383"/>
                  </a:lnTo>
                  <a:lnTo>
                    <a:pt x="1037" y="383"/>
                  </a:lnTo>
                  <a:lnTo>
                    <a:pt x="1044" y="376"/>
                  </a:lnTo>
                  <a:lnTo>
                    <a:pt x="1051" y="376"/>
                  </a:lnTo>
                  <a:lnTo>
                    <a:pt x="1058" y="376"/>
                  </a:lnTo>
                  <a:lnTo>
                    <a:pt x="1066" y="376"/>
                  </a:lnTo>
                  <a:lnTo>
                    <a:pt x="1073" y="376"/>
                  </a:lnTo>
                  <a:lnTo>
                    <a:pt x="1080" y="376"/>
                  </a:lnTo>
                  <a:lnTo>
                    <a:pt x="1087" y="376"/>
                  </a:lnTo>
                  <a:lnTo>
                    <a:pt x="1094" y="376"/>
                  </a:lnTo>
                  <a:lnTo>
                    <a:pt x="1102" y="376"/>
                  </a:lnTo>
                  <a:lnTo>
                    <a:pt x="1109" y="376"/>
                  </a:lnTo>
                  <a:lnTo>
                    <a:pt x="1116" y="376"/>
                  </a:lnTo>
                  <a:lnTo>
                    <a:pt x="1123" y="376"/>
                  </a:lnTo>
                  <a:lnTo>
                    <a:pt x="1130" y="376"/>
                  </a:lnTo>
                  <a:lnTo>
                    <a:pt x="1138" y="376"/>
                  </a:lnTo>
                  <a:lnTo>
                    <a:pt x="1145" y="376"/>
                  </a:lnTo>
                  <a:lnTo>
                    <a:pt x="1152" y="376"/>
                  </a:lnTo>
                  <a:lnTo>
                    <a:pt x="1159" y="376"/>
                  </a:lnTo>
                  <a:lnTo>
                    <a:pt x="1166" y="376"/>
                  </a:lnTo>
                  <a:lnTo>
                    <a:pt x="1174" y="376"/>
                  </a:lnTo>
                  <a:lnTo>
                    <a:pt x="1181" y="376"/>
                  </a:lnTo>
                  <a:lnTo>
                    <a:pt x="1188" y="376"/>
                  </a:lnTo>
                  <a:lnTo>
                    <a:pt x="1195" y="376"/>
                  </a:lnTo>
                  <a:lnTo>
                    <a:pt x="1202" y="376"/>
                  </a:lnTo>
                  <a:lnTo>
                    <a:pt x="1210" y="376"/>
                  </a:lnTo>
                  <a:lnTo>
                    <a:pt x="1217" y="376"/>
                  </a:lnTo>
                  <a:lnTo>
                    <a:pt x="1224" y="376"/>
                  </a:lnTo>
                  <a:lnTo>
                    <a:pt x="1231" y="376"/>
                  </a:lnTo>
                  <a:lnTo>
                    <a:pt x="1238" y="376"/>
                  </a:lnTo>
                  <a:lnTo>
                    <a:pt x="1246" y="376"/>
                  </a:lnTo>
                  <a:lnTo>
                    <a:pt x="1253" y="376"/>
                  </a:lnTo>
                  <a:lnTo>
                    <a:pt x="1260" y="376"/>
                  </a:lnTo>
                  <a:lnTo>
                    <a:pt x="1267" y="376"/>
                  </a:lnTo>
                  <a:lnTo>
                    <a:pt x="1274" y="376"/>
                  </a:lnTo>
                  <a:lnTo>
                    <a:pt x="1282" y="376"/>
                  </a:lnTo>
                  <a:lnTo>
                    <a:pt x="1289" y="376"/>
                  </a:lnTo>
                  <a:lnTo>
                    <a:pt x="1296" y="376"/>
                  </a:lnTo>
                  <a:lnTo>
                    <a:pt x="1303" y="368"/>
                  </a:lnTo>
                  <a:lnTo>
                    <a:pt x="1310" y="368"/>
                  </a:lnTo>
                  <a:lnTo>
                    <a:pt x="1318" y="368"/>
                  </a:lnTo>
                  <a:lnTo>
                    <a:pt x="1325" y="368"/>
                  </a:lnTo>
                  <a:lnTo>
                    <a:pt x="1332" y="368"/>
                  </a:lnTo>
                  <a:lnTo>
                    <a:pt x="1339" y="368"/>
                  </a:lnTo>
                  <a:lnTo>
                    <a:pt x="1346" y="361"/>
                  </a:lnTo>
                  <a:lnTo>
                    <a:pt x="1354" y="361"/>
                  </a:lnTo>
                  <a:lnTo>
                    <a:pt x="1361" y="354"/>
                  </a:lnTo>
                  <a:lnTo>
                    <a:pt x="1368" y="354"/>
                  </a:lnTo>
                  <a:lnTo>
                    <a:pt x="1375" y="340"/>
                  </a:lnTo>
                  <a:lnTo>
                    <a:pt x="1382" y="340"/>
                  </a:lnTo>
                  <a:lnTo>
                    <a:pt x="1390" y="325"/>
                  </a:lnTo>
                  <a:lnTo>
                    <a:pt x="1397" y="318"/>
                  </a:lnTo>
                  <a:lnTo>
                    <a:pt x="1404" y="311"/>
                  </a:lnTo>
                  <a:lnTo>
                    <a:pt x="1411" y="311"/>
                  </a:lnTo>
                  <a:lnTo>
                    <a:pt x="1418" y="289"/>
                  </a:lnTo>
                  <a:lnTo>
                    <a:pt x="1426" y="289"/>
                  </a:lnTo>
                  <a:lnTo>
                    <a:pt x="1433" y="282"/>
                  </a:lnTo>
                  <a:lnTo>
                    <a:pt x="1440" y="282"/>
                  </a:lnTo>
                  <a:lnTo>
                    <a:pt x="1447" y="282"/>
                  </a:lnTo>
                  <a:lnTo>
                    <a:pt x="1454" y="282"/>
                  </a:lnTo>
                  <a:lnTo>
                    <a:pt x="1462" y="311"/>
                  </a:lnTo>
                  <a:lnTo>
                    <a:pt x="1469" y="318"/>
                  </a:lnTo>
                  <a:lnTo>
                    <a:pt x="1476" y="325"/>
                  </a:lnTo>
                  <a:lnTo>
                    <a:pt x="1483" y="325"/>
                  </a:lnTo>
                  <a:lnTo>
                    <a:pt x="1490" y="325"/>
                  </a:lnTo>
                  <a:lnTo>
                    <a:pt x="1498" y="325"/>
                  </a:lnTo>
                  <a:lnTo>
                    <a:pt x="1505" y="318"/>
                  </a:lnTo>
                  <a:lnTo>
                    <a:pt x="1512" y="318"/>
                  </a:lnTo>
                  <a:lnTo>
                    <a:pt x="1519" y="311"/>
                  </a:lnTo>
                  <a:lnTo>
                    <a:pt x="1526" y="311"/>
                  </a:lnTo>
                  <a:lnTo>
                    <a:pt x="1534" y="303"/>
                  </a:lnTo>
                  <a:lnTo>
                    <a:pt x="1541" y="303"/>
                  </a:lnTo>
                  <a:lnTo>
                    <a:pt x="1548" y="303"/>
                  </a:lnTo>
                  <a:lnTo>
                    <a:pt x="1555" y="303"/>
                  </a:lnTo>
                  <a:lnTo>
                    <a:pt x="1562" y="296"/>
                  </a:lnTo>
                  <a:lnTo>
                    <a:pt x="1570" y="296"/>
                  </a:lnTo>
                  <a:lnTo>
                    <a:pt x="1577" y="274"/>
                  </a:lnTo>
                  <a:lnTo>
                    <a:pt x="1584" y="267"/>
                  </a:lnTo>
                  <a:lnTo>
                    <a:pt x="1591" y="253"/>
                  </a:lnTo>
                  <a:lnTo>
                    <a:pt x="1598" y="260"/>
                  </a:lnTo>
                  <a:lnTo>
                    <a:pt x="1606" y="303"/>
                  </a:lnTo>
                  <a:lnTo>
                    <a:pt x="1613" y="318"/>
                  </a:lnTo>
                  <a:lnTo>
                    <a:pt x="1620" y="325"/>
                  </a:lnTo>
                  <a:lnTo>
                    <a:pt x="1627" y="325"/>
                  </a:lnTo>
                  <a:lnTo>
                    <a:pt x="1634" y="332"/>
                  </a:lnTo>
                  <a:lnTo>
                    <a:pt x="1642" y="332"/>
                  </a:lnTo>
                  <a:lnTo>
                    <a:pt x="1649" y="332"/>
                  </a:lnTo>
                  <a:lnTo>
                    <a:pt x="1656" y="332"/>
                  </a:lnTo>
                  <a:lnTo>
                    <a:pt x="1663" y="325"/>
                  </a:lnTo>
                  <a:lnTo>
                    <a:pt x="1670" y="325"/>
                  </a:lnTo>
                  <a:lnTo>
                    <a:pt x="1678" y="325"/>
                  </a:lnTo>
                  <a:lnTo>
                    <a:pt x="1685" y="325"/>
                  </a:lnTo>
                  <a:lnTo>
                    <a:pt x="1692" y="347"/>
                  </a:lnTo>
                  <a:lnTo>
                    <a:pt x="1699" y="347"/>
                  </a:lnTo>
                  <a:lnTo>
                    <a:pt x="1706" y="361"/>
                  </a:lnTo>
                  <a:lnTo>
                    <a:pt x="1714" y="361"/>
                  </a:lnTo>
                  <a:lnTo>
                    <a:pt x="1721" y="368"/>
                  </a:lnTo>
                  <a:lnTo>
                    <a:pt x="1728" y="368"/>
                  </a:lnTo>
                  <a:lnTo>
                    <a:pt x="1735" y="368"/>
                  </a:lnTo>
                  <a:lnTo>
                    <a:pt x="1742" y="376"/>
                  </a:lnTo>
                  <a:lnTo>
                    <a:pt x="1750" y="376"/>
                  </a:lnTo>
                  <a:lnTo>
                    <a:pt x="1757" y="376"/>
                  </a:lnTo>
                  <a:lnTo>
                    <a:pt x="1764" y="376"/>
                  </a:lnTo>
                  <a:lnTo>
                    <a:pt x="1771" y="376"/>
                  </a:lnTo>
                  <a:lnTo>
                    <a:pt x="1778" y="376"/>
                  </a:lnTo>
                  <a:lnTo>
                    <a:pt x="1786" y="376"/>
                  </a:lnTo>
                  <a:lnTo>
                    <a:pt x="1793" y="376"/>
                  </a:lnTo>
                  <a:lnTo>
                    <a:pt x="1800" y="376"/>
                  </a:lnTo>
                  <a:lnTo>
                    <a:pt x="1807" y="376"/>
                  </a:lnTo>
                  <a:lnTo>
                    <a:pt x="1814" y="376"/>
                  </a:lnTo>
                  <a:lnTo>
                    <a:pt x="1822" y="376"/>
                  </a:lnTo>
                  <a:lnTo>
                    <a:pt x="1829" y="376"/>
                  </a:lnTo>
                  <a:lnTo>
                    <a:pt x="1836" y="376"/>
                  </a:lnTo>
                  <a:lnTo>
                    <a:pt x="1843" y="376"/>
                  </a:lnTo>
                  <a:lnTo>
                    <a:pt x="1850" y="376"/>
                  </a:lnTo>
                  <a:lnTo>
                    <a:pt x="1858" y="376"/>
                  </a:lnTo>
                  <a:lnTo>
                    <a:pt x="1865" y="368"/>
                  </a:lnTo>
                  <a:lnTo>
                    <a:pt x="1872" y="368"/>
                  </a:lnTo>
                  <a:lnTo>
                    <a:pt x="1879" y="376"/>
                  </a:lnTo>
                  <a:lnTo>
                    <a:pt x="1886" y="376"/>
                  </a:lnTo>
                  <a:lnTo>
                    <a:pt x="1894" y="376"/>
                  </a:lnTo>
                  <a:lnTo>
                    <a:pt x="1901" y="376"/>
                  </a:lnTo>
                  <a:lnTo>
                    <a:pt x="1908" y="376"/>
                  </a:lnTo>
                  <a:lnTo>
                    <a:pt x="1915" y="376"/>
                  </a:lnTo>
                  <a:lnTo>
                    <a:pt x="1922" y="383"/>
                  </a:lnTo>
                  <a:lnTo>
                    <a:pt x="1930" y="383"/>
                  </a:lnTo>
                  <a:lnTo>
                    <a:pt x="1937" y="383"/>
                  </a:lnTo>
                  <a:lnTo>
                    <a:pt x="1944" y="383"/>
                  </a:lnTo>
                  <a:lnTo>
                    <a:pt x="1951" y="383"/>
                  </a:lnTo>
                  <a:lnTo>
                    <a:pt x="1958" y="383"/>
                  </a:lnTo>
                  <a:lnTo>
                    <a:pt x="1966" y="383"/>
                  </a:lnTo>
                  <a:lnTo>
                    <a:pt x="1973" y="383"/>
                  </a:lnTo>
                  <a:lnTo>
                    <a:pt x="1980" y="383"/>
                  </a:lnTo>
                  <a:lnTo>
                    <a:pt x="1987" y="383"/>
                  </a:lnTo>
                  <a:lnTo>
                    <a:pt x="1994" y="383"/>
                  </a:lnTo>
                  <a:lnTo>
                    <a:pt x="2002" y="383"/>
                  </a:lnTo>
                  <a:lnTo>
                    <a:pt x="2009" y="376"/>
                  </a:lnTo>
                  <a:lnTo>
                    <a:pt x="2016" y="376"/>
                  </a:lnTo>
                  <a:lnTo>
                    <a:pt x="2023" y="376"/>
                  </a:lnTo>
                  <a:lnTo>
                    <a:pt x="2030" y="376"/>
                  </a:lnTo>
                  <a:lnTo>
                    <a:pt x="2038" y="376"/>
                  </a:lnTo>
                  <a:lnTo>
                    <a:pt x="2045" y="376"/>
                  </a:lnTo>
                  <a:lnTo>
                    <a:pt x="2052" y="383"/>
                  </a:lnTo>
                  <a:lnTo>
                    <a:pt x="2059" y="383"/>
                  </a:lnTo>
                  <a:lnTo>
                    <a:pt x="2066" y="383"/>
                  </a:lnTo>
                  <a:lnTo>
                    <a:pt x="2074" y="383"/>
                  </a:lnTo>
                  <a:lnTo>
                    <a:pt x="2081" y="383"/>
                  </a:lnTo>
                  <a:lnTo>
                    <a:pt x="2088" y="383"/>
                  </a:lnTo>
                  <a:lnTo>
                    <a:pt x="2095" y="383"/>
                  </a:lnTo>
                  <a:lnTo>
                    <a:pt x="2102" y="383"/>
                  </a:lnTo>
                  <a:lnTo>
                    <a:pt x="2110" y="383"/>
                  </a:lnTo>
                  <a:lnTo>
                    <a:pt x="2117" y="383"/>
                  </a:lnTo>
                  <a:lnTo>
                    <a:pt x="2124" y="383"/>
                  </a:lnTo>
                  <a:lnTo>
                    <a:pt x="2131" y="383"/>
                  </a:lnTo>
                  <a:lnTo>
                    <a:pt x="2138" y="383"/>
                  </a:lnTo>
                  <a:lnTo>
                    <a:pt x="2146" y="383"/>
                  </a:lnTo>
                  <a:lnTo>
                    <a:pt x="2153" y="383"/>
                  </a:lnTo>
                  <a:lnTo>
                    <a:pt x="2160" y="383"/>
                  </a:lnTo>
                  <a:lnTo>
                    <a:pt x="2167" y="376"/>
                  </a:lnTo>
                  <a:lnTo>
                    <a:pt x="2174" y="376"/>
                  </a:lnTo>
                  <a:lnTo>
                    <a:pt x="2182" y="383"/>
                  </a:lnTo>
                  <a:lnTo>
                    <a:pt x="2189" y="383"/>
                  </a:lnTo>
                  <a:lnTo>
                    <a:pt x="2196" y="383"/>
                  </a:lnTo>
                  <a:lnTo>
                    <a:pt x="2203" y="383"/>
                  </a:lnTo>
                  <a:lnTo>
                    <a:pt x="2210" y="383"/>
                  </a:lnTo>
                  <a:lnTo>
                    <a:pt x="2218" y="383"/>
                  </a:lnTo>
                  <a:lnTo>
                    <a:pt x="2225" y="383"/>
                  </a:lnTo>
                  <a:lnTo>
                    <a:pt x="2232" y="376"/>
                  </a:lnTo>
                  <a:lnTo>
                    <a:pt x="2239" y="376"/>
                  </a:lnTo>
                  <a:lnTo>
                    <a:pt x="2246" y="376"/>
                  </a:lnTo>
                  <a:lnTo>
                    <a:pt x="2254" y="376"/>
                  </a:lnTo>
                  <a:lnTo>
                    <a:pt x="2261" y="376"/>
                  </a:lnTo>
                  <a:lnTo>
                    <a:pt x="2268" y="376"/>
                  </a:lnTo>
                  <a:lnTo>
                    <a:pt x="2275" y="376"/>
                  </a:lnTo>
                  <a:lnTo>
                    <a:pt x="2282" y="383"/>
                  </a:lnTo>
                  <a:lnTo>
                    <a:pt x="2290" y="383"/>
                  </a:lnTo>
                  <a:lnTo>
                    <a:pt x="2297" y="376"/>
                  </a:lnTo>
                  <a:lnTo>
                    <a:pt x="2304" y="383"/>
                  </a:lnTo>
                  <a:lnTo>
                    <a:pt x="2311" y="376"/>
                  </a:lnTo>
                  <a:lnTo>
                    <a:pt x="2318" y="376"/>
                  </a:lnTo>
                  <a:lnTo>
                    <a:pt x="2326" y="376"/>
                  </a:lnTo>
                  <a:lnTo>
                    <a:pt x="2333" y="376"/>
                  </a:lnTo>
                  <a:lnTo>
                    <a:pt x="2340" y="376"/>
                  </a:lnTo>
                  <a:lnTo>
                    <a:pt x="2347" y="376"/>
                  </a:lnTo>
                  <a:lnTo>
                    <a:pt x="2354" y="376"/>
                  </a:lnTo>
                  <a:lnTo>
                    <a:pt x="2362" y="376"/>
                  </a:lnTo>
                  <a:lnTo>
                    <a:pt x="2369" y="376"/>
                  </a:lnTo>
                  <a:lnTo>
                    <a:pt x="2376" y="376"/>
                  </a:lnTo>
                  <a:lnTo>
                    <a:pt x="2383" y="383"/>
                  </a:lnTo>
                  <a:lnTo>
                    <a:pt x="2390" y="383"/>
                  </a:lnTo>
                  <a:lnTo>
                    <a:pt x="2398" y="383"/>
                  </a:lnTo>
                  <a:lnTo>
                    <a:pt x="2405" y="383"/>
                  </a:lnTo>
                  <a:lnTo>
                    <a:pt x="2412" y="383"/>
                  </a:lnTo>
                  <a:lnTo>
                    <a:pt x="2419" y="383"/>
                  </a:lnTo>
                  <a:lnTo>
                    <a:pt x="2426" y="383"/>
                  </a:lnTo>
                  <a:lnTo>
                    <a:pt x="2434" y="383"/>
                  </a:lnTo>
                  <a:lnTo>
                    <a:pt x="2441" y="376"/>
                  </a:lnTo>
                  <a:lnTo>
                    <a:pt x="2448" y="376"/>
                  </a:lnTo>
                  <a:lnTo>
                    <a:pt x="2455" y="376"/>
                  </a:lnTo>
                  <a:lnTo>
                    <a:pt x="2462" y="376"/>
                  </a:lnTo>
                  <a:lnTo>
                    <a:pt x="2470" y="376"/>
                  </a:lnTo>
                  <a:lnTo>
                    <a:pt x="2477" y="376"/>
                  </a:lnTo>
                  <a:lnTo>
                    <a:pt x="2484" y="383"/>
                  </a:lnTo>
                  <a:lnTo>
                    <a:pt x="2491" y="383"/>
                  </a:lnTo>
                  <a:lnTo>
                    <a:pt x="2498" y="383"/>
                  </a:lnTo>
                  <a:lnTo>
                    <a:pt x="2506" y="383"/>
                  </a:lnTo>
                  <a:lnTo>
                    <a:pt x="2513" y="383"/>
                  </a:lnTo>
                  <a:lnTo>
                    <a:pt x="2520" y="383"/>
                  </a:lnTo>
                  <a:lnTo>
                    <a:pt x="2527" y="383"/>
                  </a:lnTo>
                  <a:lnTo>
                    <a:pt x="2534" y="383"/>
                  </a:lnTo>
                  <a:lnTo>
                    <a:pt x="2542" y="376"/>
                  </a:lnTo>
                  <a:lnTo>
                    <a:pt x="2549" y="376"/>
                  </a:lnTo>
                  <a:lnTo>
                    <a:pt x="2556" y="383"/>
                  </a:lnTo>
                  <a:lnTo>
                    <a:pt x="2563" y="383"/>
                  </a:lnTo>
                  <a:lnTo>
                    <a:pt x="2570" y="383"/>
                  </a:lnTo>
                  <a:lnTo>
                    <a:pt x="2578" y="383"/>
                  </a:lnTo>
                  <a:lnTo>
                    <a:pt x="2585" y="383"/>
                  </a:lnTo>
                  <a:lnTo>
                    <a:pt x="2592" y="383"/>
                  </a:lnTo>
                  <a:lnTo>
                    <a:pt x="2599" y="383"/>
                  </a:lnTo>
                  <a:lnTo>
                    <a:pt x="2606" y="383"/>
                  </a:lnTo>
                  <a:lnTo>
                    <a:pt x="2614" y="383"/>
                  </a:lnTo>
                  <a:lnTo>
                    <a:pt x="2621" y="383"/>
                  </a:lnTo>
                  <a:lnTo>
                    <a:pt x="2628" y="383"/>
                  </a:lnTo>
                  <a:lnTo>
                    <a:pt x="2635" y="383"/>
                  </a:lnTo>
                  <a:lnTo>
                    <a:pt x="2642" y="383"/>
                  </a:lnTo>
                  <a:lnTo>
                    <a:pt x="2650" y="383"/>
                  </a:lnTo>
                  <a:lnTo>
                    <a:pt x="2657" y="383"/>
                  </a:lnTo>
                  <a:lnTo>
                    <a:pt x="2664" y="383"/>
                  </a:lnTo>
                  <a:lnTo>
                    <a:pt x="2671" y="383"/>
                  </a:lnTo>
                  <a:lnTo>
                    <a:pt x="2678" y="383"/>
                  </a:lnTo>
                  <a:lnTo>
                    <a:pt x="2686" y="383"/>
                  </a:lnTo>
                  <a:lnTo>
                    <a:pt x="2693" y="383"/>
                  </a:lnTo>
                  <a:lnTo>
                    <a:pt x="2700" y="383"/>
                  </a:lnTo>
                  <a:lnTo>
                    <a:pt x="2707" y="383"/>
                  </a:lnTo>
                  <a:lnTo>
                    <a:pt x="2714" y="383"/>
                  </a:lnTo>
                  <a:lnTo>
                    <a:pt x="2722" y="383"/>
                  </a:lnTo>
                  <a:lnTo>
                    <a:pt x="2729" y="383"/>
                  </a:lnTo>
                  <a:lnTo>
                    <a:pt x="2736" y="383"/>
                  </a:lnTo>
                  <a:lnTo>
                    <a:pt x="2743" y="383"/>
                  </a:lnTo>
                  <a:lnTo>
                    <a:pt x="2750" y="383"/>
                  </a:lnTo>
                  <a:lnTo>
                    <a:pt x="2758" y="383"/>
                  </a:lnTo>
                  <a:lnTo>
                    <a:pt x="2765" y="383"/>
                  </a:lnTo>
                  <a:lnTo>
                    <a:pt x="2772" y="383"/>
                  </a:lnTo>
                  <a:lnTo>
                    <a:pt x="2779" y="383"/>
                  </a:lnTo>
                  <a:lnTo>
                    <a:pt x="2786" y="383"/>
                  </a:lnTo>
                  <a:lnTo>
                    <a:pt x="2794" y="383"/>
                  </a:lnTo>
                  <a:lnTo>
                    <a:pt x="2801" y="383"/>
                  </a:lnTo>
                  <a:lnTo>
                    <a:pt x="2808" y="383"/>
                  </a:lnTo>
                  <a:lnTo>
                    <a:pt x="2815" y="383"/>
                  </a:lnTo>
                  <a:lnTo>
                    <a:pt x="2822" y="383"/>
                  </a:lnTo>
                  <a:lnTo>
                    <a:pt x="2830" y="383"/>
                  </a:lnTo>
                  <a:lnTo>
                    <a:pt x="2837" y="383"/>
                  </a:lnTo>
                  <a:lnTo>
                    <a:pt x="2844" y="383"/>
                  </a:lnTo>
                  <a:lnTo>
                    <a:pt x="2851" y="383"/>
                  </a:lnTo>
                  <a:lnTo>
                    <a:pt x="2858" y="383"/>
                  </a:lnTo>
                  <a:lnTo>
                    <a:pt x="2866" y="383"/>
                  </a:lnTo>
                  <a:lnTo>
                    <a:pt x="2873" y="383"/>
                  </a:lnTo>
                  <a:lnTo>
                    <a:pt x="2880" y="383"/>
                  </a:lnTo>
                  <a:lnTo>
                    <a:pt x="2887" y="383"/>
                  </a:lnTo>
                  <a:lnTo>
                    <a:pt x="2894" y="383"/>
                  </a:lnTo>
                  <a:lnTo>
                    <a:pt x="2902" y="383"/>
                  </a:lnTo>
                  <a:lnTo>
                    <a:pt x="2909" y="383"/>
                  </a:lnTo>
                  <a:lnTo>
                    <a:pt x="2916" y="383"/>
                  </a:lnTo>
                  <a:lnTo>
                    <a:pt x="2923" y="383"/>
                  </a:lnTo>
                  <a:lnTo>
                    <a:pt x="2930" y="383"/>
                  </a:lnTo>
                  <a:lnTo>
                    <a:pt x="2938" y="383"/>
                  </a:lnTo>
                  <a:lnTo>
                    <a:pt x="2945" y="383"/>
                  </a:lnTo>
                  <a:lnTo>
                    <a:pt x="2952" y="383"/>
                  </a:lnTo>
                  <a:lnTo>
                    <a:pt x="2959" y="383"/>
                  </a:lnTo>
                  <a:lnTo>
                    <a:pt x="2966" y="376"/>
                  </a:lnTo>
                  <a:lnTo>
                    <a:pt x="2974" y="383"/>
                  </a:lnTo>
                  <a:lnTo>
                    <a:pt x="2981" y="383"/>
                  </a:lnTo>
                  <a:lnTo>
                    <a:pt x="2988" y="383"/>
                  </a:lnTo>
                  <a:lnTo>
                    <a:pt x="2995" y="383"/>
                  </a:lnTo>
                  <a:lnTo>
                    <a:pt x="3002" y="376"/>
                  </a:lnTo>
                  <a:lnTo>
                    <a:pt x="3010" y="383"/>
                  </a:lnTo>
                  <a:lnTo>
                    <a:pt x="3017" y="376"/>
                  </a:lnTo>
                  <a:lnTo>
                    <a:pt x="3024" y="383"/>
                  </a:lnTo>
                  <a:lnTo>
                    <a:pt x="3031" y="376"/>
                  </a:lnTo>
                  <a:lnTo>
                    <a:pt x="3038" y="376"/>
                  </a:lnTo>
                  <a:lnTo>
                    <a:pt x="3046" y="376"/>
                  </a:lnTo>
                  <a:lnTo>
                    <a:pt x="3053" y="376"/>
                  </a:lnTo>
                  <a:lnTo>
                    <a:pt x="3060" y="376"/>
                  </a:lnTo>
                  <a:lnTo>
                    <a:pt x="3067" y="376"/>
                  </a:lnTo>
                  <a:lnTo>
                    <a:pt x="3074" y="376"/>
                  </a:lnTo>
                  <a:lnTo>
                    <a:pt x="3082" y="376"/>
                  </a:lnTo>
                  <a:lnTo>
                    <a:pt x="3089" y="376"/>
                  </a:lnTo>
                  <a:lnTo>
                    <a:pt x="3096" y="376"/>
                  </a:lnTo>
                  <a:lnTo>
                    <a:pt x="3103" y="376"/>
                  </a:lnTo>
                  <a:lnTo>
                    <a:pt x="3110" y="376"/>
                  </a:lnTo>
                  <a:lnTo>
                    <a:pt x="3118" y="376"/>
                  </a:lnTo>
                  <a:lnTo>
                    <a:pt x="3125" y="376"/>
                  </a:lnTo>
                  <a:lnTo>
                    <a:pt x="3132" y="376"/>
                  </a:lnTo>
                  <a:lnTo>
                    <a:pt x="3139" y="376"/>
                  </a:lnTo>
                  <a:lnTo>
                    <a:pt x="3146" y="376"/>
                  </a:lnTo>
                  <a:lnTo>
                    <a:pt x="3154" y="376"/>
                  </a:lnTo>
                  <a:lnTo>
                    <a:pt x="3161" y="376"/>
                  </a:lnTo>
                  <a:lnTo>
                    <a:pt x="3168" y="376"/>
                  </a:lnTo>
                  <a:lnTo>
                    <a:pt x="3175" y="376"/>
                  </a:lnTo>
                  <a:lnTo>
                    <a:pt x="3182" y="376"/>
                  </a:lnTo>
                  <a:lnTo>
                    <a:pt x="3190" y="376"/>
                  </a:lnTo>
                  <a:lnTo>
                    <a:pt x="3197" y="376"/>
                  </a:lnTo>
                  <a:lnTo>
                    <a:pt x="3204" y="376"/>
                  </a:lnTo>
                  <a:lnTo>
                    <a:pt x="3211" y="376"/>
                  </a:lnTo>
                  <a:lnTo>
                    <a:pt x="3218" y="376"/>
                  </a:lnTo>
                  <a:lnTo>
                    <a:pt x="3226" y="383"/>
                  </a:lnTo>
                  <a:lnTo>
                    <a:pt x="3233" y="376"/>
                  </a:lnTo>
                  <a:lnTo>
                    <a:pt x="3240" y="376"/>
                  </a:lnTo>
                  <a:lnTo>
                    <a:pt x="3247" y="376"/>
                  </a:lnTo>
                  <a:lnTo>
                    <a:pt x="3254" y="376"/>
                  </a:lnTo>
                  <a:lnTo>
                    <a:pt x="3262" y="376"/>
                  </a:lnTo>
                  <a:lnTo>
                    <a:pt x="3269" y="376"/>
                  </a:lnTo>
                  <a:lnTo>
                    <a:pt x="3276" y="376"/>
                  </a:lnTo>
                  <a:lnTo>
                    <a:pt x="3283" y="376"/>
                  </a:lnTo>
                  <a:lnTo>
                    <a:pt x="3290" y="376"/>
                  </a:lnTo>
                  <a:lnTo>
                    <a:pt x="3298" y="376"/>
                  </a:lnTo>
                  <a:lnTo>
                    <a:pt x="3305" y="376"/>
                  </a:lnTo>
                  <a:lnTo>
                    <a:pt x="3312" y="376"/>
                  </a:lnTo>
                  <a:lnTo>
                    <a:pt x="3319" y="376"/>
                  </a:lnTo>
                  <a:lnTo>
                    <a:pt x="3326" y="376"/>
                  </a:lnTo>
                  <a:lnTo>
                    <a:pt x="3334" y="376"/>
                  </a:lnTo>
                  <a:lnTo>
                    <a:pt x="3341" y="376"/>
                  </a:lnTo>
                  <a:lnTo>
                    <a:pt x="3348" y="376"/>
                  </a:lnTo>
                  <a:lnTo>
                    <a:pt x="3355" y="376"/>
                  </a:lnTo>
                  <a:lnTo>
                    <a:pt x="3362" y="376"/>
                  </a:lnTo>
                  <a:lnTo>
                    <a:pt x="3370" y="376"/>
                  </a:lnTo>
                  <a:lnTo>
                    <a:pt x="3377" y="383"/>
                  </a:lnTo>
                  <a:lnTo>
                    <a:pt x="3384" y="383"/>
                  </a:lnTo>
                  <a:lnTo>
                    <a:pt x="3391" y="376"/>
                  </a:lnTo>
                  <a:lnTo>
                    <a:pt x="3398" y="376"/>
                  </a:lnTo>
                  <a:lnTo>
                    <a:pt x="3406" y="376"/>
                  </a:lnTo>
                  <a:lnTo>
                    <a:pt x="3413" y="383"/>
                  </a:lnTo>
                  <a:lnTo>
                    <a:pt x="3420" y="376"/>
                  </a:lnTo>
                  <a:lnTo>
                    <a:pt x="3427" y="376"/>
                  </a:lnTo>
                  <a:lnTo>
                    <a:pt x="3434" y="376"/>
                  </a:lnTo>
                  <a:lnTo>
                    <a:pt x="3442" y="376"/>
                  </a:lnTo>
                  <a:lnTo>
                    <a:pt x="3449" y="376"/>
                  </a:lnTo>
                  <a:lnTo>
                    <a:pt x="3456" y="376"/>
                  </a:lnTo>
                  <a:lnTo>
                    <a:pt x="3463" y="376"/>
                  </a:lnTo>
                  <a:lnTo>
                    <a:pt x="3470" y="376"/>
                  </a:lnTo>
                  <a:lnTo>
                    <a:pt x="3478" y="376"/>
                  </a:lnTo>
                  <a:lnTo>
                    <a:pt x="3485" y="376"/>
                  </a:lnTo>
                  <a:lnTo>
                    <a:pt x="3492" y="376"/>
                  </a:lnTo>
                  <a:lnTo>
                    <a:pt x="3499" y="376"/>
                  </a:lnTo>
                  <a:lnTo>
                    <a:pt x="3506" y="376"/>
                  </a:lnTo>
                  <a:lnTo>
                    <a:pt x="3514" y="368"/>
                  </a:lnTo>
                  <a:lnTo>
                    <a:pt x="3521" y="347"/>
                  </a:lnTo>
                  <a:lnTo>
                    <a:pt x="3528" y="332"/>
                  </a:lnTo>
                  <a:lnTo>
                    <a:pt x="3535" y="289"/>
                  </a:lnTo>
                  <a:lnTo>
                    <a:pt x="3542" y="311"/>
                  </a:lnTo>
                  <a:lnTo>
                    <a:pt x="3550" y="347"/>
                  </a:lnTo>
                  <a:lnTo>
                    <a:pt x="3557" y="354"/>
                  </a:lnTo>
                  <a:lnTo>
                    <a:pt x="3564" y="340"/>
                  </a:lnTo>
                  <a:lnTo>
                    <a:pt x="3571" y="347"/>
                  </a:lnTo>
                  <a:lnTo>
                    <a:pt x="3578" y="361"/>
                  </a:lnTo>
                  <a:lnTo>
                    <a:pt x="3586" y="361"/>
                  </a:lnTo>
                  <a:lnTo>
                    <a:pt x="3593" y="368"/>
                  </a:lnTo>
                  <a:lnTo>
                    <a:pt x="3600" y="368"/>
                  </a:lnTo>
                  <a:lnTo>
                    <a:pt x="3607" y="368"/>
                  </a:lnTo>
                  <a:lnTo>
                    <a:pt x="3614" y="368"/>
                  </a:lnTo>
                  <a:lnTo>
                    <a:pt x="3622" y="361"/>
                  </a:lnTo>
                  <a:lnTo>
                    <a:pt x="3629" y="361"/>
                  </a:lnTo>
                  <a:lnTo>
                    <a:pt x="3636" y="361"/>
                  </a:lnTo>
                  <a:lnTo>
                    <a:pt x="3643" y="361"/>
                  </a:lnTo>
                  <a:lnTo>
                    <a:pt x="3650" y="354"/>
                  </a:lnTo>
                  <a:lnTo>
                    <a:pt x="3658" y="354"/>
                  </a:lnTo>
                  <a:lnTo>
                    <a:pt x="3665" y="354"/>
                  </a:lnTo>
                  <a:lnTo>
                    <a:pt x="3672" y="354"/>
                  </a:lnTo>
                  <a:lnTo>
                    <a:pt x="3679" y="347"/>
                  </a:lnTo>
                  <a:lnTo>
                    <a:pt x="3686" y="347"/>
                  </a:lnTo>
                  <a:lnTo>
                    <a:pt x="3694" y="325"/>
                  </a:lnTo>
                  <a:lnTo>
                    <a:pt x="3701" y="318"/>
                  </a:lnTo>
                  <a:lnTo>
                    <a:pt x="3708" y="289"/>
                  </a:lnTo>
                  <a:lnTo>
                    <a:pt x="3715" y="289"/>
                  </a:lnTo>
                  <a:lnTo>
                    <a:pt x="3722" y="311"/>
                  </a:lnTo>
                  <a:lnTo>
                    <a:pt x="3730" y="311"/>
                  </a:lnTo>
                  <a:lnTo>
                    <a:pt x="3737" y="325"/>
                  </a:lnTo>
                  <a:lnTo>
                    <a:pt x="3744" y="325"/>
                  </a:lnTo>
                  <a:lnTo>
                    <a:pt x="3751" y="318"/>
                  </a:lnTo>
                  <a:lnTo>
                    <a:pt x="3758" y="318"/>
                  </a:lnTo>
                  <a:lnTo>
                    <a:pt x="3766" y="325"/>
                  </a:lnTo>
                  <a:lnTo>
                    <a:pt x="3773" y="325"/>
                  </a:lnTo>
                  <a:lnTo>
                    <a:pt x="3780" y="332"/>
                  </a:lnTo>
                  <a:lnTo>
                    <a:pt x="3787" y="332"/>
                  </a:lnTo>
                  <a:lnTo>
                    <a:pt x="3794" y="347"/>
                  </a:lnTo>
                  <a:lnTo>
                    <a:pt x="3802" y="347"/>
                  </a:lnTo>
                  <a:lnTo>
                    <a:pt x="3809" y="354"/>
                  </a:lnTo>
                  <a:lnTo>
                    <a:pt x="3816" y="354"/>
                  </a:lnTo>
                  <a:lnTo>
                    <a:pt x="3823" y="361"/>
                  </a:lnTo>
                  <a:lnTo>
                    <a:pt x="3830" y="361"/>
                  </a:lnTo>
                  <a:lnTo>
                    <a:pt x="3838" y="361"/>
                  </a:lnTo>
                  <a:lnTo>
                    <a:pt x="3845" y="361"/>
                  </a:lnTo>
                  <a:lnTo>
                    <a:pt x="3852" y="361"/>
                  </a:lnTo>
                  <a:lnTo>
                    <a:pt x="3859" y="361"/>
                  </a:lnTo>
                  <a:lnTo>
                    <a:pt x="3866" y="361"/>
                  </a:lnTo>
                  <a:lnTo>
                    <a:pt x="3874" y="361"/>
                  </a:lnTo>
                  <a:lnTo>
                    <a:pt x="3881" y="340"/>
                  </a:lnTo>
                  <a:lnTo>
                    <a:pt x="3888" y="347"/>
                  </a:lnTo>
                  <a:lnTo>
                    <a:pt x="3895" y="368"/>
                  </a:lnTo>
                  <a:lnTo>
                    <a:pt x="3902" y="368"/>
                  </a:lnTo>
                  <a:lnTo>
                    <a:pt x="3910" y="368"/>
                  </a:lnTo>
                  <a:lnTo>
                    <a:pt x="3917" y="368"/>
                  </a:lnTo>
                  <a:lnTo>
                    <a:pt x="3924" y="376"/>
                  </a:lnTo>
                  <a:lnTo>
                    <a:pt x="3931" y="376"/>
                  </a:lnTo>
                  <a:lnTo>
                    <a:pt x="3938" y="376"/>
                  </a:lnTo>
                  <a:lnTo>
                    <a:pt x="3946" y="376"/>
                  </a:lnTo>
                  <a:lnTo>
                    <a:pt x="3953" y="376"/>
                  </a:lnTo>
                  <a:lnTo>
                    <a:pt x="3960" y="376"/>
                  </a:lnTo>
                  <a:lnTo>
                    <a:pt x="3967" y="376"/>
                  </a:lnTo>
                  <a:lnTo>
                    <a:pt x="3974" y="376"/>
                  </a:lnTo>
                  <a:lnTo>
                    <a:pt x="3982" y="376"/>
                  </a:lnTo>
                  <a:lnTo>
                    <a:pt x="3989" y="376"/>
                  </a:lnTo>
                  <a:lnTo>
                    <a:pt x="3996" y="376"/>
                  </a:lnTo>
                  <a:lnTo>
                    <a:pt x="4003" y="376"/>
                  </a:lnTo>
                  <a:lnTo>
                    <a:pt x="4010" y="376"/>
                  </a:lnTo>
                  <a:lnTo>
                    <a:pt x="4018" y="376"/>
                  </a:lnTo>
                  <a:lnTo>
                    <a:pt x="4025" y="376"/>
                  </a:lnTo>
                  <a:lnTo>
                    <a:pt x="4032" y="376"/>
                  </a:lnTo>
                  <a:lnTo>
                    <a:pt x="4039" y="376"/>
                  </a:lnTo>
                  <a:lnTo>
                    <a:pt x="4046" y="376"/>
                  </a:lnTo>
                  <a:lnTo>
                    <a:pt x="4054" y="376"/>
                  </a:lnTo>
                  <a:lnTo>
                    <a:pt x="4061" y="376"/>
                  </a:lnTo>
                  <a:lnTo>
                    <a:pt x="4068" y="376"/>
                  </a:lnTo>
                  <a:lnTo>
                    <a:pt x="4075" y="376"/>
                  </a:lnTo>
                  <a:lnTo>
                    <a:pt x="4082" y="376"/>
                  </a:lnTo>
                  <a:lnTo>
                    <a:pt x="4090" y="376"/>
                  </a:lnTo>
                  <a:lnTo>
                    <a:pt x="4097" y="376"/>
                  </a:lnTo>
                  <a:lnTo>
                    <a:pt x="4104" y="376"/>
                  </a:lnTo>
                  <a:lnTo>
                    <a:pt x="4111" y="376"/>
                  </a:lnTo>
                  <a:lnTo>
                    <a:pt x="4118" y="376"/>
                  </a:lnTo>
                  <a:lnTo>
                    <a:pt x="4126" y="376"/>
                  </a:lnTo>
                  <a:lnTo>
                    <a:pt x="4133" y="376"/>
                  </a:lnTo>
                  <a:lnTo>
                    <a:pt x="4140" y="376"/>
                  </a:lnTo>
                  <a:lnTo>
                    <a:pt x="4147" y="376"/>
                  </a:lnTo>
                  <a:lnTo>
                    <a:pt x="4154" y="376"/>
                  </a:lnTo>
                  <a:lnTo>
                    <a:pt x="4162" y="376"/>
                  </a:lnTo>
                  <a:lnTo>
                    <a:pt x="4169" y="376"/>
                  </a:lnTo>
                  <a:lnTo>
                    <a:pt x="4176" y="376"/>
                  </a:lnTo>
                  <a:lnTo>
                    <a:pt x="4183" y="361"/>
                  </a:lnTo>
                  <a:lnTo>
                    <a:pt x="4190" y="354"/>
                  </a:lnTo>
                  <a:lnTo>
                    <a:pt x="4198" y="376"/>
                  </a:lnTo>
                  <a:lnTo>
                    <a:pt x="4205" y="376"/>
                  </a:lnTo>
                  <a:lnTo>
                    <a:pt x="4212" y="368"/>
                  </a:lnTo>
                  <a:lnTo>
                    <a:pt x="4219" y="376"/>
                  </a:lnTo>
                  <a:lnTo>
                    <a:pt x="4226" y="376"/>
                  </a:lnTo>
                  <a:lnTo>
                    <a:pt x="4234" y="376"/>
                  </a:lnTo>
                  <a:lnTo>
                    <a:pt x="4241" y="376"/>
                  </a:lnTo>
                  <a:lnTo>
                    <a:pt x="4248" y="376"/>
                  </a:lnTo>
                  <a:lnTo>
                    <a:pt x="4255" y="376"/>
                  </a:lnTo>
                  <a:lnTo>
                    <a:pt x="4262" y="376"/>
                  </a:lnTo>
                  <a:lnTo>
                    <a:pt x="4270" y="376"/>
                  </a:lnTo>
                  <a:lnTo>
                    <a:pt x="4277" y="376"/>
                  </a:lnTo>
                  <a:lnTo>
                    <a:pt x="4284" y="376"/>
                  </a:lnTo>
                  <a:lnTo>
                    <a:pt x="4291" y="368"/>
                  </a:lnTo>
                  <a:lnTo>
                    <a:pt x="4298" y="347"/>
                  </a:lnTo>
                  <a:lnTo>
                    <a:pt x="4306" y="347"/>
                  </a:lnTo>
                  <a:lnTo>
                    <a:pt x="4313" y="368"/>
                  </a:lnTo>
                  <a:lnTo>
                    <a:pt x="4320" y="368"/>
                  </a:lnTo>
                  <a:lnTo>
                    <a:pt x="4327" y="376"/>
                  </a:lnTo>
                  <a:lnTo>
                    <a:pt x="4334" y="376"/>
                  </a:lnTo>
                  <a:lnTo>
                    <a:pt x="4342" y="368"/>
                  </a:lnTo>
                  <a:lnTo>
                    <a:pt x="4349" y="368"/>
                  </a:lnTo>
                  <a:lnTo>
                    <a:pt x="4356" y="368"/>
                  </a:lnTo>
                  <a:lnTo>
                    <a:pt x="4363" y="361"/>
                  </a:lnTo>
                  <a:lnTo>
                    <a:pt x="4370" y="354"/>
                  </a:lnTo>
                  <a:lnTo>
                    <a:pt x="4378" y="354"/>
                  </a:lnTo>
                  <a:lnTo>
                    <a:pt x="4385" y="347"/>
                  </a:lnTo>
                  <a:lnTo>
                    <a:pt x="4392" y="354"/>
                  </a:lnTo>
                  <a:lnTo>
                    <a:pt x="4399" y="368"/>
                  </a:lnTo>
                  <a:lnTo>
                    <a:pt x="4406" y="368"/>
                  </a:lnTo>
                  <a:lnTo>
                    <a:pt x="4414" y="368"/>
                  </a:lnTo>
                  <a:lnTo>
                    <a:pt x="4421" y="368"/>
                  </a:lnTo>
                  <a:lnTo>
                    <a:pt x="4428" y="368"/>
                  </a:lnTo>
                  <a:lnTo>
                    <a:pt x="4435" y="368"/>
                  </a:lnTo>
                  <a:lnTo>
                    <a:pt x="4442" y="368"/>
                  </a:lnTo>
                  <a:lnTo>
                    <a:pt x="4450" y="376"/>
                  </a:lnTo>
                  <a:lnTo>
                    <a:pt x="4457" y="376"/>
                  </a:lnTo>
                  <a:lnTo>
                    <a:pt x="4464" y="376"/>
                  </a:lnTo>
                  <a:lnTo>
                    <a:pt x="4471" y="376"/>
                  </a:lnTo>
                  <a:lnTo>
                    <a:pt x="4478" y="376"/>
                  </a:lnTo>
                  <a:lnTo>
                    <a:pt x="4486" y="376"/>
                  </a:lnTo>
                  <a:lnTo>
                    <a:pt x="4493" y="376"/>
                  </a:lnTo>
                  <a:lnTo>
                    <a:pt x="4500" y="376"/>
                  </a:lnTo>
                  <a:lnTo>
                    <a:pt x="4507" y="376"/>
                  </a:lnTo>
                  <a:lnTo>
                    <a:pt x="4514" y="376"/>
                  </a:lnTo>
                  <a:lnTo>
                    <a:pt x="4522" y="376"/>
                  </a:lnTo>
                  <a:lnTo>
                    <a:pt x="4529" y="376"/>
                  </a:lnTo>
                  <a:lnTo>
                    <a:pt x="4536" y="376"/>
                  </a:lnTo>
                  <a:lnTo>
                    <a:pt x="4543" y="376"/>
                  </a:lnTo>
                  <a:lnTo>
                    <a:pt x="4550" y="376"/>
                  </a:lnTo>
                  <a:lnTo>
                    <a:pt x="4558" y="376"/>
                  </a:lnTo>
                  <a:lnTo>
                    <a:pt x="4565" y="376"/>
                  </a:lnTo>
                  <a:lnTo>
                    <a:pt x="4572" y="376"/>
                  </a:lnTo>
                  <a:lnTo>
                    <a:pt x="4579" y="376"/>
                  </a:lnTo>
                  <a:lnTo>
                    <a:pt x="4586" y="361"/>
                  </a:lnTo>
                  <a:lnTo>
                    <a:pt x="4594" y="376"/>
                  </a:lnTo>
                  <a:lnTo>
                    <a:pt x="4601" y="368"/>
                  </a:lnTo>
                  <a:lnTo>
                    <a:pt x="4608" y="368"/>
                  </a:lnTo>
                  <a:lnTo>
                    <a:pt x="4615" y="361"/>
                  </a:lnTo>
                  <a:lnTo>
                    <a:pt x="4622" y="347"/>
                  </a:lnTo>
                  <a:lnTo>
                    <a:pt x="4630" y="361"/>
                  </a:lnTo>
                  <a:lnTo>
                    <a:pt x="4637" y="368"/>
                  </a:lnTo>
                  <a:lnTo>
                    <a:pt x="4644" y="376"/>
                  </a:lnTo>
                  <a:lnTo>
                    <a:pt x="4651" y="376"/>
                  </a:lnTo>
                  <a:lnTo>
                    <a:pt x="4658" y="376"/>
                  </a:lnTo>
                  <a:lnTo>
                    <a:pt x="4666" y="376"/>
                  </a:lnTo>
                  <a:lnTo>
                    <a:pt x="4673" y="376"/>
                  </a:lnTo>
                  <a:lnTo>
                    <a:pt x="4680" y="376"/>
                  </a:lnTo>
                  <a:lnTo>
                    <a:pt x="4687" y="376"/>
                  </a:lnTo>
                  <a:lnTo>
                    <a:pt x="4694" y="376"/>
                  </a:lnTo>
                  <a:lnTo>
                    <a:pt x="4702" y="376"/>
                  </a:lnTo>
                  <a:lnTo>
                    <a:pt x="4709" y="376"/>
                  </a:lnTo>
                  <a:lnTo>
                    <a:pt x="4716" y="376"/>
                  </a:lnTo>
                  <a:lnTo>
                    <a:pt x="4723" y="376"/>
                  </a:lnTo>
                  <a:lnTo>
                    <a:pt x="4730" y="376"/>
                  </a:lnTo>
                  <a:lnTo>
                    <a:pt x="4738" y="376"/>
                  </a:lnTo>
                  <a:lnTo>
                    <a:pt x="4745" y="368"/>
                  </a:lnTo>
                  <a:lnTo>
                    <a:pt x="4752" y="368"/>
                  </a:lnTo>
                  <a:lnTo>
                    <a:pt x="4759" y="361"/>
                  </a:lnTo>
                  <a:lnTo>
                    <a:pt x="4766" y="361"/>
                  </a:lnTo>
                  <a:lnTo>
                    <a:pt x="4774" y="238"/>
                  </a:lnTo>
                  <a:lnTo>
                    <a:pt x="4781" y="202"/>
                  </a:lnTo>
                  <a:lnTo>
                    <a:pt x="4788" y="0"/>
                  </a:lnTo>
                  <a:lnTo>
                    <a:pt x="4795" y="209"/>
                  </a:lnTo>
                  <a:lnTo>
                    <a:pt x="4802" y="354"/>
                  </a:lnTo>
                  <a:lnTo>
                    <a:pt x="4810" y="361"/>
                  </a:lnTo>
                  <a:lnTo>
                    <a:pt x="4817" y="368"/>
                  </a:lnTo>
                  <a:lnTo>
                    <a:pt x="4824" y="368"/>
                  </a:lnTo>
                  <a:lnTo>
                    <a:pt x="4831" y="376"/>
                  </a:lnTo>
                  <a:lnTo>
                    <a:pt x="4838" y="376"/>
                  </a:lnTo>
                  <a:lnTo>
                    <a:pt x="4846" y="376"/>
                  </a:lnTo>
                  <a:lnTo>
                    <a:pt x="4853" y="376"/>
                  </a:lnTo>
                  <a:lnTo>
                    <a:pt x="4860" y="376"/>
                  </a:lnTo>
                  <a:lnTo>
                    <a:pt x="4867" y="376"/>
                  </a:lnTo>
                  <a:lnTo>
                    <a:pt x="4874" y="376"/>
                  </a:lnTo>
                  <a:lnTo>
                    <a:pt x="4882" y="376"/>
                  </a:lnTo>
                  <a:lnTo>
                    <a:pt x="4889" y="347"/>
                  </a:lnTo>
                  <a:lnTo>
                    <a:pt x="4896" y="332"/>
                  </a:lnTo>
                  <a:lnTo>
                    <a:pt x="4903" y="188"/>
                  </a:lnTo>
                  <a:lnTo>
                    <a:pt x="4910" y="325"/>
                  </a:lnTo>
                  <a:lnTo>
                    <a:pt x="4918" y="376"/>
                  </a:lnTo>
                  <a:lnTo>
                    <a:pt x="4925" y="376"/>
                  </a:lnTo>
                  <a:lnTo>
                    <a:pt x="4932" y="376"/>
                  </a:lnTo>
                  <a:lnTo>
                    <a:pt x="4939" y="376"/>
                  </a:lnTo>
                  <a:lnTo>
                    <a:pt x="4946" y="376"/>
                  </a:lnTo>
                  <a:lnTo>
                    <a:pt x="4954" y="376"/>
                  </a:lnTo>
                  <a:lnTo>
                    <a:pt x="4961" y="383"/>
                  </a:lnTo>
                  <a:lnTo>
                    <a:pt x="4968" y="383"/>
                  </a:lnTo>
                  <a:lnTo>
                    <a:pt x="4975" y="383"/>
                  </a:lnTo>
                  <a:lnTo>
                    <a:pt x="4982" y="383"/>
                  </a:lnTo>
                  <a:lnTo>
                    <a:pt x="4990" y="383"/>
                  </a:lnTo>
                  <a:lnTo>
                    <a:pt x="4997" y="383"/>
                  </a:lnTo>
                  <a:lnTo>
                    <a:pt x="5004" y="383"/>
                  </a:lnTo>
                  <a:lnTo>
                    <a:pt x="5011" y="383"/>
                  </a:lnTo>
                  <a:lnTo>
                    <a:pt x="5018" y="383"/>
                  </a:lnTo>
                  <a:lnTo>
                    <a:pt x="5026" y="383"/>
                  </a:lnTo>
                  <a:lnTo>
                    <a:pt x="5033" y="383"/>
                  </a:lnTo>
                </a:path>
              </a:pathLst>
            </a:custGeom>
            <a:noFill/>
            <a:ln w="11113">
              <a:solidFill>
                <a:srgbClr val="00008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17846" name="Freeform 86"/>
            <p:cNvSpPr>
              <a:spLocks/>
            </p:cNvSpPr>
            <p:nvPr/>
          </p:nvSpPr>
          <p:spPr bwMode="auto">
            <a:xfrm rot="5400000">
              <a:off x="-214" y="2855"/>
              <a:ext cx="1235" cy="126"/>
            </a:xfrm>
            <a:custGeom>
              <a:avLst/>
              <a:gdLst>
                <a:gd name="T0" fmla="*/ 72 w 5033"/>
                <a:gd name="T1" fmla="*/ 369 h 383"/>
                <a:gd name="T2" fmla="*/ 151 w 5033"/>
                <a:gd name="T3" fmla="*/ 369 h 383"/>
                <a:gd name="T4" fmla="*/ 230 w 5033"/>
                <a:gd name="T5" fmla="*/ 369 h 383"/>
                <a:gd name="T6" fmla="*/ 310 w 5033"/>
                <a:gd name="T7" fmla="*/ 369 h 383"/>
                <a:gd name="T8" fmla="*/ 389 w 5033"/>
                <a:gd name="T9" fmla="*/ 376 h 383"/>
                <a:gd name="T10" fmla="*/ 468 w 5033"/>
                <a:gd name="T11" fmla="*/ 369 h 383"/>
                <a:gd name="T12" fmla="*/ 547 w 5033"/>
                <a:gd name="T13" fmla="*/ 369 h 383"/>
                <a:gd name="T14" fmla="*/ 626 w 5033"/>
                <a:gd name="T15" fmla="*/ 369 h 383"/>
                <a:gd name="T16" fmla="*/ 706 w 5033"/>
                <a:gd name="T17" fmla="*/ 369 h 383"/>
                <a:gd name="T18" fmla="*/ 785 w 5033"/>
                <a:gd name="T19" fmla="*/ 369 h 383"/>
                <a:gd name="T20" fmla="*/ 864 w 5033"/>
                <a:gd name="T21" fmla="*/ 369 h 383"/>
                <a:gd name="T22" fmla="*/ 943 w 5033"/>
                <a:gd name="T23" fmla="*/ 369 h 383"/>
                <a:gd name="T24" fmla="*/ 1022 w 5033"/>
                <a:gd name="T25" fmla="*/ 369 h 383"/>
                <a:gd name="T26" fmla="*/ 1102 w 5033"/>
                <a:gd name="T27" fmla="*/ 369 h 383"/>
                <a:gd name="T28" fmla="*/ 1181 w 5033"/>
                <a:gd name="T29" fmla="*/ 369 h 383"/>
                <a:gd name="T30" fmla="*/ 1260 w 5033"/>
                <a:gd name="T31" fmla="*/ 369 h 383"/>
                <a:gd name="T32" fmla="*/ 1339 w 5033"/>
                <a:gd name="T33" fmla="*/ 369 h 383"/>
                <a:gd name="T34" fmla="*/ 1418 w 5033"/>
                <a:gd name="T35" fmla="*/ 369 h 383"/>
                <a:gd name="T36" fmla="*/ 1498 w 5033"/>
                <a:gd name="T37" fmla="*/ 340 h 383"/>
                <a:gd name="T38" fmla="*/ 1577 w 5033"/>
                <a:gd name="T39" fmla="*/ 7 h 383"/>
                <a:gd name="T40" fmla="*/ 1656 w 5033"/>
                <a:gd name="T41" fmla="*/ 275 h 383"/>
                <a:gd name="T42" fmla="*/ 1735 w 5033"/>
                <a:gd name="T43" fmla="*/ 361 h 383"/>
                <a:gd name="T44" fmla="*/ 1814 w 5033"/>
                <a:gd name="T45" fmla="*/ 369 h 383"/>
                <a:gd name="T46" fmla="*/ 1894 w 5033"/>
                <a:gd name="T47" fmla="*/ 369 h 383"/>
                <a:gd name="T48" fmla="*/ 1973 w 5033"/>
                <a:gd name="T49" fmla="*/ 369 h 383"/>
                <a:gd name="T50" fmla="*/ 2052 w 5033"/>
                <a:gd name="T51" fmla="*/ 376 h 383"/>
                <a:gd name="T52" fmla="*/ 2131 w 5033"/>
                <a:gd name="T53" fmla="*/ 376 h 383"/>
                <a:gd name="T54" fmla="*/ 2210 w 5033"/>
                <a:gd name="T55" fmla="*/ 376 h 383"/>
                <a:gd name="T56" fmla="*/ 2290 w 5033"/>
                <a:gd name="T57" fmla="*/ 376 h 383"/>
                <a:gd name="T58" fmla="*/ 2369 w 5033"/>
                <a:gd name="T59" fmla="*/ 376 h 383"/>
                <a:gd name="T60" fmla="*/ 2448 w 5033"/>
                <a:gd name="T61" fmla="*/ 376 h 383"/>
                <a:gd name="T62" fmla="*/ 2527 w 5033"/>
                <a:gd name="T63" fmla="*/ 376 h 383"/>
                <a:gd name="T64" fmla="*/ 2606 w 5033"/>
                <a:gd name="T65" fmla="*/ 376 h 383"/>
                <a:gd name="T66" fmla="*/ 2686 w 5033"/>
                <a:gd name="T67" fmla="*/ 376 h 383"/>
                <a:gd name="T68" fmla="*/ 2765 w 5033"/>
                <a:gd name="T69" fmla="*/ 376 h 383"/>
                <a:gd name="T70" fmla="*/ 2844 w 5033"/>
                <a:gd name="T71" fmla="*/ 376 h 383"/>
                <a:gd name="T72" fmla="*/ 2923 w 5033"/>
                <a:gd name="T73" fmla="*/ 376 h 383"/>
                <a:gd name="T74" fmla="*/ 3002 w 5033"/>
                <a:gd name="T75" fmla="*/ 376 h 383"/>
                <a:gd name="T76" fmla="*/ 3082 w 5033"/>
                <a:gd name="T77" fmla="*/ 376 h 383"/>
                <a:gd name="T78" fmla="*/ 3161 w 5033"/>
                <a:gd name="T79" fmla="*/ 376 h 383"/>
                <a:gd name="T80" fmla="*/ 3240 w 5033"/>
                <a:gd name="T81" fmla="*/ 376 h 383"/>
                <a:gd name="T82" fmla="*/ 3319 w 5033"/>
                <a:gd name="T83" fmla="*/ 376 h 383"/>
                <a:gd name="T84" fmla="*/ 3398 w 5033"/>
                <a:gd name="T85" fmla="*/ 376 h 383"/>
                <a:gd name="T86" fmla="*/ 3478 w 5033"/>
                <a:gd name="T87" fmla="*/ 376 h 383"/>
                <a:gd name="T88" fmla="*/ 3557 w 5033"/>
                <a:gd name="T89" fmla="*/ 376 h 383"/>
                <a:gd name="T90" fmla="*/ 3636 w 5033"/>
                <a:gd name="T91" fmla="*/ 376 h 383"/>
                <a:gd name="T92" fmla="*/ 3715 w 5033"/>
                <a:gd name="T93" fmla="*/ 376 h 383"/>
                <a:gd name="T94" fmla="*/ 3794 w 5033"/>
                <a:gd name="T95" fmla="*/ 369 h 383"/>
                <a:gd name="T96" fmla="*/ 3874 w 5033"/>
                <a:gd name="T97" fmla="*/ 361 h 383"/>
                <a:gd name="T98" fmla="*/ 3953 w 5033"/>
                <a:gd name="T99" fmla="*/ 376 h 383"/>
                <a:gd name="T100" fmla="*/ 4032 w 5033"/>
                <a:gd name="T101" fmla="*/ 376 h 383"/>
                <a:gd name="T102" fmla="*/ 4111 w 5033"/>
                <a:gd name="T103" fmla="*/ 376 h 383"/>
                <a:gd name="T104" fmla="*/ 4190 w 5033"/>
                <a:gd name="T105" fmla="*/ 376 h 383"/>
                <a:gd name="T106" fmla="*/ 4270 w 5033"/>
                <a:gd name="T107" fmla="*/ 376 h 383"/>
                <a:gd name="T108" fmla="*/ 4349 w 5033"/>
                <a:gd name="T109" fmla="*/ 376 h 383"/>
                <a:gd name="T110" fmla="*/ 4428 w 5033"/>
                <a:gd name="T111" fmla="*/ 376 h 383"/>
                <a:gd name="T112" fmla="*/ 4507 w 5033"/>
                <a:gd name="T113" fmla="*/ 376 h 383"/>
                <a:gd name="T114" fmla="*/ 4586 w 5033"/>
                <a:gd name="T115" fmla="*/ 376 h 383"/>
                <a:gd name="T116" fmla="*/ 4666 w 5033"/>
                <a:gd name="T117" fmla="*/ 376 h 383"/>
                <a:gd name="T118" fmla="*/ 4745 w 5033"/>
                <a:gd name="T119" fmla="*/ 376 h 383"/>
                <a:gd name="T120" fmla="*/ 4824 w 5033"/>
                <a:gd name="T121" fmla="*/ 376 h 383"/>
                <a:gd name="T122" fmla="*/ 4903 w 5033"/>
                <a:gd name="T123" fmla="*/ 376 h 383"/>
                <a:gd name="T124" fmla="*/ 4982 w 5033"/>
                <a:gd name="T125" fmla="*/ 383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033" h="383">
                  <a:moveTo>
                    <a:pt x="0" y="369"/>
                  </a:moveTo>
                  <a:lnTo>
                    <a:pt x="7" y="369"/>
                  </a:lnTo>
                  <a:lnTo>
                    <a:pt x="14" y="369"/>
                  </a:lnTo>
                  <a:lnTo>
                    <a:pt x="22" y="369"/>
                  </a:lnTo>
                  <a:lnTo>
                    <a:pt x="29" y="369"/>
                  </a:lnTo>
                  <a:lnTo>
                    <a:pt x="36" y="369"/>
                  </a:lnTo>
                  <a:lnTo>
                    <a:pt x="43" y="369"/>
                  </a:lnTo>
                  <a:lnTo>
                    <a:pt x="50" y="369"/>
                  </a:lnTo>
                  <a:lnTo>
                    <a:pt x="58" y="369"/>
                  </a:lnTo>
                  <a:lnTo>
                    <a:pt x="65" y="369"/>
                  </a:lnTo>
                  <a:lnTo>
                    <a:pt x="72" y="369"/>
                  </a:lnTo>
                  <a:lnTo>
                    <a:pt x="79" y="369"/>
                  </a:lnTo>
                  <a:lnTo>
                    <a:pt x="86" y="369"/>
                  </a:lnTo>
                  <a:lnTo>
                    <a:pt x="94" y="369"/>
                  </a:lnTo>
                  <a:lnTo>
                    <a:pt x="101" y="369"/>
                  </a:lnTo>
                  <a:lnTo>
                    <a:pt x="108" y="369"/>
                  </a:lnTo>
                  <a:lnTo>
                    <a:pt x="115" y="369"/>
                  </a:lnTo>
                  <a:lnTo>
                    <a:pt x="122" y="369"/>
                  </a:lnTo>
                  <a:lnTo>
                    <a:pt x="130" y="369"/>
                  </a:lnTo>
                  <a:lnTo>
                    <a:pt x="137" y="369"/>
                  </a:lnTo>
                  <a:lnTo>
                    <a:pt x="144" y="369"/>
                  </a:lnTo>
                  <a:lnTo>
                    <a:pt x="151" y="369"/>
                  </a:lnTo>
                  <a:lnTo>
                    <a:pt x="158" y="369"/>
                  </a:lnTo>
                  <a:lnTo>
                    <a:pt x="166" y="369"/>
                  </a:lnTo>
                  <a:lnTo>
                    <a:pt x="173" y="369"/>
                  </a:lnTo>
                  <a:lnTo>
                    <a:pt x="180" y="369"/>
                  </a:lnTo>
                  <a:lnTo>
                    <a:pt x="187" y="369"/>
                  </a:lnTo>
                  <a:lnTo>
                    <a:pt x="194" y="369"/>
                  </a:lnTo>
                  <a:lnTo>
                    <a:pt x="202" y="369"/>
                  </a:lnTo>
                  <a:lnTo>
                    <a:pt x="209" y="369"/>
                  </a:lnTo>
                  <a:lnTo>
                    <a:pt x="216" y="369"/>
                  </a:lnTo>
                  <a:lnTo>
                    <a:pt x="223" y="369"/>
                  </a:lnTo>
                  <a:lnTo>
                    <a:pt x="230" y="369"/>
                  </a:lnTo>
                  <a:lnTo>
                    <a:pt x="238" y="369"/>
                  </a:lnTo>
                  <a:lnTo>
                    <a:pt x="245" y="369"/>
                  </a:lnTo>
                  <a:lnTo>
                    <a:pt x="252" y="376"/>
                  </a:lnTo>
                  <a:lnTo>
                    <a:pt x="259" y="369"/>
                  </a:lnTo>
                  <a:lnTo>
                    <a:pt x="266" y="369"/>
                  </a:lnTo>
                  <a:lnTo>
                    <a:pt x="274" y="369"/>
                  </a:lnTo>
                  <a:lnTo>
                    <a:pt x="281" y="376"/>
                  </a:lnTo>
                  <a:lnTo>
                    <a:pt x="288" y="376"/>
                  </a:lnTo>
                  <a:lnTo>
                    <a:pt x="295" y="376"/>
                  </a:lnTo>
                  <a:lnTo>
                    <a:pt x="302" y="376"/>
                  </a:lnTo>
                  <a:lnTo>
                    <a:pt x="310" y="369"/>
                  </a:lnTo>
                  <a:lnTo>
                    <a:pt x="317" y="369"/>
                  </a:lnTo>
                  <a:lnTo>
                    <a:pt x="324" y="369"/>
                  </a:lnTo>
                  <a:lnTo>
                    <a:pt x="331" y="369"/>
                  </a:lnTo>
                  <a:lnTo>
                    <a:pt x="338" y="369"/>
                  </a:lnTo>
                  <a:lnTo>
                    <a:pt x="346" y="369"/>
                  </a:lnTo>
                  <a:lnTo>
                    <a:pt x="353" y="369"/>
                  </a:lnTo>
                  <a:lnTo>
                    <a:pt x="360" y="369"/>
                  </a:lnTo>
                  <a:lnTo>
                    <a:pt x="367" y="376"/>
                  </a:lnTo>
                  <a:lnTo>
                    <a:pt x="374" y="376"/>
                  </a:lnTo>
                  <a:lnTo>
                    <a:pt x="382" y="376"/>
                  </a:lnTo>
                  <a:lnTo>
                    <a:pt x="389" y="376"/>
                  </a:lnTo>
                  <a:lnTo>
                    <a:pt x="396" y="376"/>
                  </a:lnTo>
                  <a:lnTo>
                    <a:pt x="403" y="376"/>
                  </a:lnTo>
                  <a:lnTo>
                    <a:pt x="410" y="369"/>
                  </a:lnTo>
                  <a:lnTo>
                    <a:pt x="418" y="369"/>
                  </a:lnTo>
                  <a:lnTo>
                    <a:pt x="425" y="376"/>
                  </a:lnTo>
                  <a:lnTo>
                    <a:pt x="432" y="376"/>
                  </a:lnTo>
                  <a:lnTo>
                    <a:pt x="439" y="369"/>
                  </a:lnTo>
                  <a:lnTo>
                    <a:pt x="446" y="369"/>
                  </a:lnTo>
                  <a:lnTo>
                    <a:pt x="454" y="369"/>
                  </a:lnTo>
                  <a:lnTo>
                    <a:pt x="461" y="369"/>
                  </a:lnTo>
                  <a:lnTo>
                    <a:pt x="468" y="369"/>
                  </a:lnTo>
                  <a:lnTo>
                    <a:pt x="475" y="369"/>
                  </a:lnTo>
                  <a:lnTo>
                    <a:pt x="482" y="376"/>
                  </a:lnTo>
                  <a:lnTo>
                    <a:pt x="490" y="376"/>
                  </a:lnTo>
                  <a:lnTo>
                    <a:pt x="497" y="369"/>
                  </a:lnTo>
                  <a:lnTo>
                    <a:pt x="504" y="369"/>
                  </a:lnTo>
                  <a:lnTo>
                    <a:pt x="511" y="376"/>
                  </a:lnTo>
                  <a:lnTo>
                    <a:pt x="518" y="376"/>
                  </a:lnTo>
                  <a:lnTo>
                    <a:pt x="526" y="369"/>
                  </a:lnTo>
                  <a:lnTo>
                    <a:pt x="533" y="369"/>
                  </a:lnTo>
                  <a:lnTo>
                    <a:pt x="540" y="369"/>
                  </a:lnTo>
                  <a:lnTo>
                    <a:pt x="547" y="369"/>
                  </a:lnTo>
                  <a:lnTo>
                    <a:pt x="554" y="376"/>
                  </a:lnTo>
                  <a:lnTo>
                    <a:pt x="562" y="376"/>
                  </a:lnTo>
                  <a:lnTo>
                    <a:pt x="569" y="376"/>
                  </a:lnTo>
                  <a:lnTo>
                    <a:pt x="576" y="376"/>
                  </a:lnTo>
                  <a:lnTo>
                    <a:pt x="583" y="369"/>
                  </a:lnTo>
                  <a:lnTo>
                    <a:pt x="590" y="369"/>
                  </a:lnTo>
                  <a:lnTo>
                    <a:pt x="598" y="369"/>
                  </a:lnTo>
                  <a:lnTo>
                    <a:pt x="605" y="369"/>
                  </a:lnTo>
                  <a:lnTo>
                    <a:pt x="612" y="376"/>
                  </a:lnTo>
                  <a:lnTo>
                    <a:pt x="619" y="376"/>
                  </a:lnTo>
                  <a:lnTo>
                    <a:pt x="626" y="369"/>
                  </a:lnTo>
                  <a:lnTo>
                    <a:pt x="634" y="369"/>
                  </a:lnTo>
                  <a:lnTo>
                    <a:pt x="641" y="369"/>
                  </a:lnTo>
                  <a:lnTo>
                    <a:pt x="648" y="369"/>
                  </a:lnTo>
                  <a:lnTo>
                    <a:pt x="655" y="369"/>
                  </a:lnTo>
                  <a:lnTo>
                    <a:pt x="662" y="369"/>
                  </a:lnTo>
                  <a:lnTo>
                    <a:pt x="670" y="369"/>
                  </a:lnTo>
                  <a:lnTo>
                    <a:pt x="677" y="369"/>
                  </a:lnTo>
                  <a:lnTo>
                    <a:pt x="684" y="369"/>
                  </a:lnTo>
                  <a:lnTo>
                    <a:pt x="691" y="369"/>
                  </a:lnTo>
                  <a:lnTo>
                    <a:pt x="698" y="369"/>
                  </a:lnTo>
                  <a:lnTo>
                    <a:pt x="706" y="369"/>
                  </a:lnTo>
                  <a:lnTo>
                    <a:pt x="713" y="369"/>
                  </a:lnTo>
                  <a:lnTo>
                    <a:pt x="720" y="369"/>
                  </a:lnTo>
                  <a:lnTo>
                    <a:pt x="727" y="369"/>
                  </a:lnTo>
                  <a:lnTo>
                    <a:pt x="734" y="369"/>
                  </a:lnTo>
                  <a:lnTo>
                    <a:pt x="742" y="369"/>
                  </a:lnTo>
                  <a:lnTo>
                    <a:pt x="749" y="369"/>
                  </a:lnTo>
                  <a:lnTo>
                    <a:pt x="756" y="369"/>
                  </a:lnTo>
                  <a:lnTo>
                    <a:pt x="763" y="369"/>
                  </a:lnTo>
                  <a:lnTo>
                    <a:pt x="770" y="369"/>
                  </a:lnTo>
                  <a:lnTo>
                    <a:pt x="778" y="369"/>
                  </a:lnTo>
                  <a:lnTo>
                    <a:pt x="785" y="369"/>
                  </a:lnTo>
                  <a:lnTo>
                    <a:pt x="792" y="369"/>
                  </a:lnTo>
                  <a:lnTo>
                    <a:pt x="799" y="369"/>
                  </a:lnTo>
                  <a:lnTo>
                    <a:pt x="806" y="369"/>
                  </a:lnTo>
                  <a:lnTo>
                    <a:pt x="814" y="369"/>
                  </a:lnTo>
                  <a:lnTo>
                    <a:pt x="821" y="369"/>
                  </a:lnTo>
                  <a:lnTo>
                    <a:pt x="828" y="369"/>
                  </a:lnTo>
                  <a:lnTo>
                    <a:pt x="835" y="369"/>
                  </a:lnTo>
                  <a:lnTo>
                    <a:pt x="842" y="369"/>
                  </a:lnTo>
                  <a:lnTo>
                    <a:pt x="850" y="369"/>
                  </a:lnTo>
                  <a:lnTo>
                    <a:pt x="857" y="369"/>
                  </a:lnTo>
                  <a:lnTo>
                    <a:pt x="864" y="369"/>
                  </a:lnTo>
                  <a:lnTo>
                    <a:pt x="871" y="369"/>
                  </a:lnTo>
                  <a:lnTo>
                    <a:pt x="878" y="369"/>
                  </a:lnTo>
                  <a:lnTo>
                    <a:pt x="886" y="369"/>
                  </a:lnTo>
                  <a:lnTo>
                    <a:pt x="893" y="369"/>
                  </a:lnTo>
                  <a:lnTo>
                    <a:pt x="900" y="369"/>
                  </a:lnTo>
                  <a:lnTo>
                    <a:pt x="907" y="369"/>
                  </a:lnTo>
                  <a:lnTo>
                    <a:pt x="914" y="369"/>
                  </a:lnTo>
                  <a:lnTo>
                    <a:pt x="922" y="369"/>
                  </a:lnTo>
                  <a:lnTo>
                    <a:pt x="929" y="369"/>
                  </a:lnTo>
                  <a:lnTo>
                    <a:pt x="936" y="369"/>
                  </a:lnTo>
                  <a:lnTo>
                    <a:pt x="943" y="369"/>
                  </a:lnTo>
                  <a:lnTo>
                    <a:pt x="950" y="369"/>
                  </a:lnTo>
                  <a:lnTo>
                    <a:pt x="958" y="369"/>
                  </a:lnTo>
                  <a:lnTo>
                    <a:pt x="965" y="369"/>
                  </a:lnTo>
                  <a:lnTo>
                    <a:pt x="972" y="369"/>
                  </a:lnTo>
                  <a:lnTo>
                    <a:pt x="979" y="369"/>
                  </a:lnTo>
                  <a:lnTo>
                    <a:pt x="986" y="369"/>
                  </a:lnTo>
                  <a:lnTo>
                    <a:pt x="994" y="369"/>
                  </a:lnTo>
                  <a:lnTo>
                    <a:pt x="1001" y="369"/>
                  </a:lnTo>
                  <a:lnTo>
                    <a:pt x="1008" y="369"/>
                  </a:lnTo>
                  <a:lnTo>
                    <a:pt x="1015" y="369"/>
                  </a:lnTo>
                  <a:lnTo>
                    <a:pt x="1022" y="369"/>
                  </a:lnTo>
                  <a:lnTo>
                    <a:pt x="1030" y="369"/>
                  </a:lnTo>
                  <a:lnTo>
                    <a:pt x="1037" y="369"/>
                  </a:lnTo>
                  <a:lnTo>
                    <a:pt x="1044" y="369"/>
                  </a:lnTo>
                  <a:lnTo>
                    <a:pt x="1051" y="369"/>
                  </a:lnTo>
                  <a:lnTo>
                    <a:pt x="1058" y="369"/>
                  </a:lnTo>
                  <a:lnTo>
                    <a:pt x="1066" y="369"/>
                  </a:lnTo>
                  <a:lnTo>
                    <a:pt x="1073" y="369"/>
                  </a:lnTo>
                  <a:lnTo>
                    <a:pt x="1080" y="369"/>
                  </a:lnTo>
                  <a:lnTo>
                    <a:pt x="1087" y="369"/>
                  </a:lnTo>
                  <a:lnTo>
                    <a:pt x="1094" y="369"/>
                  </a:lnTo>
                  <a:lnTo>
                    <a:pt x="1102" y="369"/>
                  </a:lnTo>
                  <a:lnTo>
                    <a:pt x="1109" y="369"/>
                  </a:lnTo>
                  <a:lnTo>
                    <a:pt x="1116" y="369"/>
                  </a:lnTo>
                  <a:lnTo>
                    <a:pt x="1123" y="369"/>
                  </a:lnTo>
                  <a:lnTo>
                    <a:pt x="1130" y="369"/>
                  </a:lnTo>
                  <a:lnTo>
                    <a:pt x="1138" y="369"/>
                  </a:lnTo>
                  <a:lnTo>
                    <a:pt x="1145" y="369"/>
                  </a:lnTo>
                  <a:lnTo>
                    <a:pt x="1152" y="369"/>
                  </a:lnTo>
                  <a:lnTo>
                    <a:pt x="1159" y="369"/>
                  </a:lnTo>
                  <a:lnTo>
                    <a:pt x="1166" y="369"/>
                  </a:lnTo>
                  <a:lnTo>
                    <a:pt x="1174" y="369"/>
                  </a:lnTo>
                  <a:lnTo>
                    <a:pt x="1181" y="369"/>
                  </a:lnTo>
                  <a:lnTo>
                    <a:pt x="1188" y="369"/>
                  </a:lnTo>
                  <a:lnTo>
                    <a:pt x="1195" y="369"/>
                  </a:lnTo>
                  <a:lnTo>
                    <a:pt x="1202" y="369"/>
                  </a:lnTo>
                  <a:lnTo>
                    <a:pt x="1210" y="369"/>
                  </a:lnTo>
                  <a:lnTo>
                    <a:pt x="1217" y="369"/>
                  </a:lnTo>
                  <a:lnTo>
                    <a:pt x="1224" y="369"/>
                  </a:lnTo>
                  <a:lnTo>
                    <a:pt x="1231" y="369"/>
                  </a:lnTo>
                  <a:lnTo>
                    <a:pt x="1238" y="369"/>
                  </a:lnTo>
                  <a:lnTo>
                    <a:pt x="1246" y="369"/>
                  </a:lnTo>
                  <a:lnTo>
                    <a:pt x="1253" y="369"/>
                  </a:lnTo>
                  <a:lnTo>
                    <a:pt x="1260" y="369"/>
                  </a:lnTo>
                  <a:lnTo>
                    <a:pt x="1267" y="369"/>
                  </a:lnTo>
                  <a:lnTo>
                    <a:pt x="1274" y="369"/>
                  </a:lnTo>
                  <a:lnTo>
                    <a:pt x="1282" y="369"/>
                  </a:lnTo>
                  <a:lnTo>
                    <a:pt x="1289" y="369"/>
                  </a:lnTo>
                  <a:lnTo>
                    <a:pt x="1296" y="369"/>
                  </a:lnTo>
                  <a:lnTo>
                    <a:pt x="1303" y="369"/>
                  </a:lnTo>
                  <a:lnTo>
                    <a:pt x="1310" y="369"/>
                  </a:lnTo>
                  <a:lnTo>
                    <a:pt x="1318" y="369"/>
                  </a:lnTo>
                  <a:lnTo>
                    <a:pt x="1325" y="369"/>
                  </a:lnTo>
                  <a:lnTo>
                    <a:pt x="1332" y="369"/>
                  </a:lnTo>
                  <a:lnTo>
                    <a:pt x="1339" y="369"/>
                  </a:lnTo>
                  <a:lnTo>
                    <a:pt x="1346" y="369"/>
                  </a:lnTo>
                  <a:lnTo>
                    <a:pt x="1354" y="369"/>
                  </a:lnTo>
                  <a:lnTo>
                    <a:pt x="1361" y="369"/>
                  </a:lnTo>
                  <a:lnTo>
                    <a:pt x="1368" y="369"/>
                  </a:lnTo>
                  <a:lnTo>
                    <a:pt x="1375" y="369"/>
                  </a:lnTo>
                  <a:lnTo>
                    <a:pt x="1382" y="369"/>
                  </a:lnTo>
                  <a:lnTo>
                    <a:pt x="1390" y="369"/>
                  </a:lnTo>
                  <a:lnTo>
                    <a:pt x="1397" y="369"/>
                  </a:lnTo>
                  <a:lnTo>
                    <a:pt x="1404" y="369"/>
                  </a:lnTo>
                  <a:lnTo>
                    <a:pt x="1411" y="369"/>
                  </a:lnTo>
                  <a:lnTo>
                    <a:pt x="1418" y="369"/>
                  </a:lnTo>
                  <a:lnTo>
                    <a:pt x="1426" y="369"/>
                  </a:lnTo>
                  <a:lnTo>
                    <a:pt x="1433" y="361"/>
                  </a:lnTo>
                  <a:lnTo>
                    <a:pt x="1440" y="361"/>
                  </a:lnTo>
                  <a:lnTo>
                    <a:pt x="1447" y="361"/>
                  </a:lnTo>
                  <a:lnTo>
                    <a:pt x="1454" y="361"/>
                  </a:lnTo>
                  <a:lnTo>
                    <a:pt x="1462" y="361"/>
                  </a:lnTo>
                  <a:lnTo>
                    <a:pt x="1469" y="361"/>
                  </a:lnTo>
                  <a:lnTo>
                    <a:pt x="1476" y="354"/>
                  </a:lnTo>
                  <a:lnTo>
                    <a:pt x="1483" y="354"/>
                  </a:lnTo>
                  <a:lnTo>
                    <a:pt x="1490" y="340"/>
                  </a:lnTo>
                  <a:lnTo>
                    <a:pt x="1498" y="340"/>
                  </a:lnTo>
                  <a:lnTo>
                    <a:pt x="1505" y="304"/>
                  </a:lnTo>
                  <a:lnTo>
                    <a:pt x="1512" y="296"/>
                  </a:lnTo>
                  <a:lnTo>
                    <a:pt x="1519" y="188"/>
                  </a:lnTo>
                  <a:lnTo>
                    <a:pt x="1526" y="181"/>
                  </a:lnTo>
                  <a:lnTo>
                    <a:pt x="1534" y="116"/>
                  </a:lnTo>
                  <a:lnTo>
                    <a:pt x="1541" y="137"/>
                  </a:lnTo>
                  <a:lnTo>
                    <a:pt x="1548" y="224"/>
                  </a:lnTo>
                  <a:lnTo>
                    <a:pt x="1555" y="231"/>
                  </a:lnTo>
                  <a:lnTo>
                    <a:pt x="1562" y="152"/>
                  </a:lnTo>
                  <a:lnTo>
                    <a:pt x="1570" y="130"/>
                  </a:lnTo>
                  <a:lnTo>
                    <a:pt x="1577" y="7"/>
                  </a:lnTo>
                  <a:lnTo>
                    <a:pt x="1584" y="0"/>
                  </a:lnTo>
                  <a:lnTo>
                    <a:pt x="1591" y="101"/>
                  </a:lnTo>
                  <a:lnTo>
                    <a:pt x="1598" y="123"/>
                  </a:lnTo>
                  <a:lnTo>
                    <a:pt x="1606" y="231"/>
                  </a:lnTo>
                  <a:lnTo>
                    <a:pt x="1613" y="246"/>
                  </a:lnTo>
                  <a:lnTo>
                    <a:pt x="1620" y="267"/>
                  </a:lnTo>
                  <a:lnTo>
                    <a:pt x="1627" y="275"/>
                  </a:lnTo>
                  <a:lnTo>
                    <a:pt x="1634" y="296"/>
                  </a:lnTo>
                  <a:lnTo>
                    <a:pt x="1642" y="304"/>
                  </a:lnTo>
                  <a:lnTo>
                    <a:pt x="1649" y="282"/>
                  </a:lnTo>
                  <a:lnTo>
                    <a:pt x="1656" y="275"/>
                  </a:lnTo>
                  <a:lnTo>
                    <a:pt x="1663" y="246"/>
                  </a:lnTo>
                  <a:lnTo>
                    <a:pt x="1670" y="246"/>
                  </a:lnTo>
                  <a:lnTo>
                    <a:pt x="1678" y="210"/>
                  </a:lnTo>
                  <a:lnTo>
                    <a:pt x="1685" y="195"/>
                  </a:lnTo>
                  <a:lnTo>
                    <a:pt x="1692" y="246"/>
                  </a:lnTo>
                  <a:lnTo>
                    <a:pt x="1699" y="253"/>
                  </a:lnTo>
                  <a:lnTo>
                    <a:pt x="1706" y="340"/>
                  </a:lnTo>
                  <a:lnTo>
                    <a:pt x="1714" y="340"/>
                  </a:lnTo>
                  <a:lnTo>
                    <a:pt x="1721" y="354"/>
                  </a:lnTo>
                  <a:lnTo>
                    <a:pt x="1728" y="354"/>
                  </a:lnTo>
                  <a:lnTo>
                    <a:pt x="1735" y="361"/>
                  </a:lnTo>
                  <a:lnTo>
                    <a:pt x="1742" y="361"/>
                  </a:lnTo>
                  <a:lnTo>
                    <a:pt x="1750" y="361"/>
                  </a:lnTo>
                  <a:lnTo>
                    <a:pt x="1757" y="361"/>
                  </a:lnTo>
                  <a:lnTo>
                    <a:pt x="1764" y="369"/>
                  </a:lnTo>
                  <a:lnTo>
                    <a:pt x="1771" y="369"/>
                  </a:lnTo>
                  <a:lnTo>
                    <a:pt x="1778" y="369"/>
                  </a:lnTo>
                  <a:lnTo>
                    <a:pt x="1786" y="369"/>
                  </a:lnTo>
                  <a:lnTo>
                    <a:pt x="1793" y="369"/>
                  </a:lnTo>
                  <a:lnTo>
                    <a:pt x="1800" y="369"/>
                  </a:lnTo>
                  <a:lnTo>
                    <a:pt x="1807" y="369"/>
                  </a:lnTo>
                  <a:lnTo>
                    <a:pt x="1814" y="369"/>
                  </a:lnTo>
                  <a:lnTo>
                    <a:pt x="1822" y="369"/>
                  </a:lnTo>
                  <a:lnTo>
                    <a:pt x="1829" y="369"/>
                  </a:lnTo>
                  <a:lnTo>
                    <a:pt x="1836" y="369"/>
                  </a:lnTo>
                  <a:lnTo>
                    <a:pt x="1843" y="369"/>
                  </a:lnTo>
                  <a:lnTo>
                    <a:pt x="1850" y="369"/>
                  </a:lnTo>
                  <a:lnTo>
                    <a:pt x="1858" y="369"/>
                  </a:lnTo>
                  <a:lnTo>
                    <a:pt x="1865" y="369"/>
                  </a:lnTo>
                  <a:lnTo>
                    <a:pt x="1872" y="369"/>
                  </a:lnTo>
                  <a:lnTo>
                    <a:pt x="1879" y="369"/>
                  </a:lnTo>
                  <a:lnTo>
                    <a:pt x="1886" y="369"/>
                  </a:lnTo>
                  <a:lnTo>
                    <a:pt x="1894" y="369"/>
                  </a:lnTo>
                  <a:lnTo>
                    <a:pt x="1901" y="369"/>
                  </a:lnTo>
                  <a:lnTo>
                    <a:pt x="1908" y="369"/>
                  </a:lnTo>
                  <a:lnTo>
                    <a:pt x="1915" y="369"/>
                  </a:lnTo>
                  <a:lnTo>
                    <a:pt x="1922" y="376"/>
                  </a:lnTo>
                  <a:lnTo>
                    <a:pt x="1930" y="376"/>
                  </a:lnTo>
                  <a:lnTo>
                    <a:pt x="1937" y="369"/>
                  </a:lnTo>
                  <a:lnTo>
                    <a:pt x="1944" y="369"/>
                  </a:lnTo>
                  <a:lnTo>
                    <a:pt x="1951" y="369"/>
                  </a:lnTo>
                  <a:lnTo>
                    <a:pt x="1958" y="369"/>
                  </a:lnTo>
                  <a:lnTo>
                    <a:pt x="1966" y="369"/>
                  </a:lnTo>
                  <a:lnTo>
                    <a:pt x="1973" y="369"/>
                  </a:lnTo>
                  <a:lnTo>
                    <a:pt x="1980" y="369"/>
                  </a:lnTo>
                  <a:lnTo>
                    <a:pt x="1987" y="369"/>
                  </a:lnTo>
                  <a:lnTo>
                    <a:pt x="1994" y="376"/>
                  </a:lnTo>
                  <a:lnTo>
                    <a:pt x="2002" y="376"/>
                  </a:lnTo>
                  <a:lnTo>
                    <a:pt x="2009" y="376"/>
                  </a:lnTo>
                  <a:lnTo>
                    <a:pt x="2016" y="376"/>
                  </a:lnTo>
                  <a:lnTo>
                    <a:pt x="2023" y="376"/>
                  </a:lnTo>
                  <a:lnTo>
                    <a:pt x="2030" y="376"/>
                  </a:lnTo>
                  <a:lnTo>
                    <a:pt x="2038" y="376"/>
                  </a:lnTo>
                  <a:lnTo>
                    <a:pt x="2045" y="376"/>
                  </a:lnTo>
                  <a:lnTo>
                    <a:pt x="2052" y="376"/>
                  </a:lnTo>
                  <a:lnTo>
                    <a:pt x="2059" y="376"/>
                  </a:lnTo>
                  <a:lnTo>
                    <a:pt x="2066" y="376"/>
                  </a:lnTo>
                  <a:lnTo>
                    <a:pt x="2074" y="376"/>
                  </a:lnTo>
                  <a:lnTo>
                    <a:pt x="2081" y="376"/>
                  </a:lnTo>
                  <a:lnTo>
                    <a:pt x="2088" y="376"/>
                  </a:lnTo>
                  <a:lnTo>
                    <a:pt x="2095" y="376"/>
                  </a:lnTo>
                  <a:lnTo>
                    <a:pt x="2102" y="376"/>
                  </a:lnTo>
                  <a:lnTo>
                    <a:pt x="2110" y="376"/>
                  </a:lnTo>
                  <a:lnTo>
                    <a:pt x="2117" y="376"/>
                  </a:lnTo>
                  <a:lnTo>
                    <a:pt x="2124" y="376"/>
                  </a:lnTo>
                  <a:lnTo>
                    <a:pt x="2131" y="376"/>
                  </a:lnTo>
                  <a:lnTo>
                    <a:pt x="2138" y="376"/>
                  </a:lnTo>
                  <a:lnTo>
                    <a:pt x="2146" y="376"/>
                  </a:lnTo>
                  <a:lnTo>
                    <a:pt x="2153" y="376"/>
                  </a:lnTo>
                  <a:lnTo>
                    <a:pt x="2160" y="376"/>
                  </a:lnTo>
                  <a:lnTo>
                    <a:pt x="2167" y="376"/>
                  </a:lnTo>
                  <a:lnTo>
                    <a:pt x="2174" y="376"/>
                  </a:lnTo>
                  <a:lnTo>
                    <a:pt x="2182" y="376"/>
                  </a:lnTo>
                  <a:lnTo>
                    <a:pt x="2189" y="376"/>
                  </a:lnTo>
                  <a:lnTo>
                    <a:pt x="2196" y="376"/>
                  </a:lnTo>
                  <a:lnTo>
                    <a:pt x="2203" y="376"/>
                  </a:lnTo>
                  <a:lnTo>
                    <a:pt x="2210" y="376"/>
                  </a:lnTo>
                  <a:lnTo>
                    <a:pt x="2218" y="376"/>
                  </a:lnTo>
                  <a:lnTo>
                    <a:pt x="2225" y="376"/>
                  </a:lnTo>
                  <a:lnTo>
                    <a:pt x="2232" y="376"/>
                  </a:lnTo>
                  <a:lnTo>
                    <a:pt x="2239" y="376"/>
                  </a:lnTo>
                  <a:lnTo>
                    <a:pt x="2246" y="376"/>
                  </a:lnTo>
                  <a:lnTo>
                    <a:pt x="2254" y="376"/>
                  </a:lnTo>
                  <a:lnTo>
                    <a:pt x="2261" y="376"/>
                  </a:lnTo>
                  <a:lnTo>
                    <a:pt x="2268" y="376"/>
                  </a:lnTo>
                  <a:lnTo>
                    <a:pt x="2275" y="376"/>
                  </a:lnTo>
                  <a:lnTo>
                    <a:pt x="2282" y="376"/>
                  </a:lnTo>
                  <a:lnTo>
                    <a:pt x="2290" y="376"/>
                  </a:lnTo>
                  <a:lnTo>
                    <a:pt x="2297" y="376"/>
                  </a:lnTo>
                  <a:lnTo>
                    <a:pt x="2304" y="376"/>
                  </a:lnTo>
                  <a:lnTo>
                    <a:pt x="2311" y="376"/>
                  </a:lnTo>
                  <a:lnTo>
                    <a:pt x="2318" y="376"/>
                  </a:lnTo>
                  <a:lnTo>
                    <a:pt x="2326" y="376"/>
                  </a:lnTo>
                  <a:lnTo>
                    <a:pt x="2333" y="376"/>
                  </a:lnTo>
                  <a:lnTo>
                    <a:pt x="2340" y="376"/>
                  </a:lnTo>
                  <a:lnTo>
                    <a:pt x="2347" y="376"/>
                  </a:lnTo>
                  <a:lnTo>
                    <a:pt x="2354" y="376"/>
                  </a:lnTo>
                  <a:lnTo>
                    <a:pt x="2362" y="376"/>
                  </a:lnTo>
                  <a:lnTo>
                    <a:pt x="2369" y="376"/>
                  </a:lnTo>
                  <a:lnTo>
                    <a:pt x="2376" y="376"/>
                  </a:lnTo>
                  <a:lnTo>
                    <a:pt x="2383" y="376"/>
                  </a:lnTo>
                  <a:lnTo>
                    <a:pt x="2390" y="376"/>
                  </a:lnTo>
                  <a:lnTo>
                    <a:pt x="2398" y="376"/>
                  </a:lnTo>
                  <a:lnTo>
                    <a:pt x="2405" y="376"/>
                  </a:lnTo>
                  <a:lnTo>
                    <a:pt x="2412" y="376"/>
                  </a:lnTo>
                  <a:lnTo>
                    <a:pt x="2419" y="376"/>
                  </a:lnTo>
                  <a:lnTo>
                    <a:pt x="2426" y="376"/>
                  </a:lnTo>
                  <a:lnTo>
                    <a:pt x="2434" y="376"/>
                  </a:lnTo>
                  <a:lnTo>
                    <a:pt x="2441" y="376"/>
                  </a:lnTo>
                  <a:lnTo>
                    <a:pt x="2448" y="376"/>
                  </a:lnTo>
                  <a:lnTo>
                    <a:pt x="2455" y="376"/>
                  </a:lnTo>
                  <a:lnTo>
                    <a:pt x="2462" y="376"/>
                  </a:lnTo>
                  <a:lnTo>
                    <a:pt x="2470" y="376"/>
                  </a:lnTo>
                  <a:lnTo>
                    <a:pt x="2477" y="376"/>
                  </a:lnTo>
                  <a:lnTo>
                    <a:pt x="2484" y="376"/>
                  </a:lnTo>
                  <a:lnTo>
                    <a:pt x="2491" y="376"/>
                  </a:lnTo>
                  <a:lnTo>
                    <a:pt x="2498" y="376"/>
                  </a:lnTo>
                  <a:lnTo>
                    <a:pt x="2506" y="376"/>
                  </a:lnTo>
                  <a:lnTo>
                    <a:pt x="2513" y="376"/>
                  </a:lnTo>
                  <a:lnTo>
                    <a:pt x="2520" y="376"/>
                  </a:lnTo>
                  <a:lnTo>
                    <a:pt x="2527" y="376"/>
                  </a:lnTo>
                  <a:lnTo>
                    <a:pt x="2534" y="376"/>
                  </a:lnTo>
                  <a:lnTo>
                    <a:pt x="2542" y="376"/>
                  </a:lnTo>
                  <a:lnTo>
                    <a:pt x="2549" y="376"/>
                  </a:lnTo>
                  <a:lnTo>
                    <a:pt x="2556" y="376"/>
                  </a:lnTo>
                  <a:lnTo>
                    <a:pt x="2563" y="376"/>
                  </a:lnTo>
                  <a:lnTo>
                    <a:pt x="2570" y="376"/>
                  </a:lnTo>
                  <a:lnTo>
                    <a:pt x="2578" y="376"/>
                  </a:lnTo>
                  <a:lnTo>
                    <a:pt x="2585" y="376"/>
                  </a:lnTo>
                  <a:lnTo>
                    <a:pt x="2592" y="376"/>
                  </a:lnTo>
                  <a:lnTo>
                    <a:pt x="2599" y="376"/>
                  </a:lnTo>
                  <a:lnTo>
                    <a:pt x="2606" y="376"/>
                  </a:lnTo>
                  <a:lnTo>
                    <a:pt x="2614" y="376"/>
                  </a:lnTo>
                  <a:lnTo>
                    <a:pt x="2621" y="376"/>
                  </a:lnTo>
                  <a:lnTo>
                    <a:pt x="2628" y="376"/>
                  </a:lnTo>
                  <a:lnTo>
                    <a:pt x="2635" y="376"/>
                  </a:lnTo>
                  <a:lnTo>
                    <a:pt x="2642" y="376"/>
                  </a:lnTo>
                  <a:lnTo>
                    <a:pt x="2650" y="376"/>
                  </a:lnTo>
                  <a:lnTo>
                    <a:pt x="2657" y="376"/>
                  </a:lnTo>
                  <a:lnTo>
                    <a:pt x="2664" y="376"/>
                  </a:lnTo>
                  <a:lnTo>
                    <a:pt x="2671" y="376"/>
                  </a:lnTo>
                  <a:lnTo>
                    <a:pt x="2678" y="376"/>
                  </a:lnTo>
                  <a:lnTo>
                    <a:pt x="2686" y="376"/>
                  </a:lnTo>
                  <a:lnTo>
                    <a:pt x="2693" y="376"/>
                  </a:lnTo>
                  <a:lnTo>
                    <a:pt x="2700" y="376"/>
                  </a:lnTo>
                  <a:lnTo>
                    <a:pt x="2707" y="376"/>
                  </a:lnTo>
                  <a:lnTo>
                    <a:pt x="2714" y="376"/>
                  </a:lnTo>
                  <a:lnTo>
                    <a:pt x="2722" y="376"/>
                  </a:lnTo>
                  <a:lnTo>
                    <a:pt x="2729" y="376"/>
                  </a:lnTo>
                  <a:lnTo>
                    <a:pt x="2736" y="376"/>
                  </a:lnTo>
                  <a:lnTo>
                    <a:pt x="2743" y="376"/>
                  </a:lnTo>
                  <a:lnTo>
                    <a:pt x="2750" y="376"/>
                  </a:lnTo>
                  <a:lnTo>
                    <a:pt x="2758" y="376"/>
                  </a:lnTo>
                  <a:lnTo>
                    <a:pt x="2765" y="376"/>
                  </a:lnTo>
                  <a:lnTo>
                    <a:pt x="2772" y="376"/>
                  </a:lnTo>
                  <a:lnTo>
                    <a:pt x="2779" y="376"/>
                  </a:lnTo>
                  <a:lnTo>
                    <a:pt x="2786" y="376"/>
                  </a:lnTo>
                  <a:lnTo>
                    <a:pt x="2794" y="376"/>
                  </a:lnTo>
                  <a:lnTo>
                    <a:pt x="2801" y="376"/>
                  </a:lnTo>
                  <a:lnTo>
                    <a:pt x="2808" y="376"/>
                  </a:lnTo>
                  <a:lnTo>
                    <a:pt x="2815" y="376"/>
                  </a:lnTo>
                  <a:lnTo>
                    <a:pt x="2822" y="376"/>
                  </a:lnTo>
                  <a:lnTo>
                    <a:pt x="2830" y="376"/>
                  </a:lnTo>
                  <a:lnTo>
                    <a:pt x="2837" y="376"/>
                  </a:lnTo>
                  <a:lnTo>
                    <a:pt x="2844" y="376"/>
                  </a:lnTo>
                  <a:lnTo>
                    <a:pt x="2851" y="376"/>
                  </a:lnTo>
                  <a:lnTo>
                    <a:pt x="2858" y="376"/>
                  </a:lnTo>
                  <a:lnTo>
                    <a:pt x="2866" y="376"/>
                  </a:lnTo>
                  <a:lnTo>
                    <a:pt x="2873" y="376"/>
                  </a:lnTo>
                  <a:lnTo>
                    <a:pt x="2880" y="376"/>
                  </a:lnTo>
                  <a:lnTo>
                    <a:pt x="2887" y="376"/>
                  </a:lnTo>
                  <a:lnTo>
                    <a:pt x="2894" y="376"/>
                  </a:lnTo>
                  <a:lnTo>
                    <a:pt x="2902" y="376"/>
                  </a:lnTo>
                  <a:lnTo>
                    <a:pt x="2909" y="376"/>
                  </a:lnTo>
                  <a:lnTo>
                    <a:pt x="2916" y="376"/>
                  </a:lnTo>
                  <a:lnTo>
                    <a:pt x="2923" y="376"/>
                  </a:lnTo>
                  <a:lnTo>
                    <a:pt x="2930" y="376"/>
                  </a:lnTo>
                  <a:lnTo>
                    <a:pt x="2938" y="376"/>
                  </a:lnTo>
                  <a:lnTo>
                    <a:pt x="2945" y="376"/>
                  </a:lnTo>
                  <a:lnTo>
                    <a:pt x="2952" y="376"/>
                  </a:lnTo>
                  <a:lnTo>
                    <a:pt x="2959" y="376"/>
                  </a:lnTo>
                  <a:lnTo>
                    <a:pt x="2966" y="376"/>
                  </a:lnTo>
                  <a:lnTo>
                    <a:pt x="2974" y="376"/>
                  </a:lnTo>
                  <a:lnTo>
                    <a:pt x="2981" y="376"/>
                  </a:lnTo>
                  <a:lnTo>
                    <a:pt x="2988" y="376"/>
                  </a:lnTo>
                  <a:lnTo>
                    <a:pt x="2995" y="376"/>
                  </a:lnTo>
                  <a:lnTo>
                    <a:pt x="3002" y="376"/>
                  </a:lnTo>
                  <a:lnTo>
                    <a:pt x="3010" y="376"/>
                  </a:lnTo>
                  <a:lnTo>
                    <a:pt x="3017" y="376"/>
                  </a:lnTo>
                  <a:lnTo>
                    <a:pt x="3024" y="376"/>
                  </a:lnTo>
                  <a:lnTo>
                    <a:pt x="3031" y="376"/>
                  </a:lnTo>
                  <a:lnTo>
                    <a:pt x="3038" y="376"/>
                  </a:lnTo>
                  <a:lnTo>
                    <a:pt x="3046" y="376"/>
                  </a:lnTo>
                  <a:lnTo>
                    <a:pt x="3053" y="376"/>
                  </a:lnTo>
                  <a:lnTo>
                    <a:pt x="3060" y="376"/>
                  </a:lnTo>
                  <a:lnTo>
                    <a:pt x="3067" y="376"/>
                  </a:lnTo>
                  <a:lnTo>
                    <a:pt x="3074" y="376"/>
                  </a:lnTo>
                  <a:lnTo>
                    <a:pt x="3082" y="376"/>
                  </a:lnTo>
                  <a:lnTo>
                    <a:pt x="3089" y="376"/>
                  </a:lnTo>
                  <a:lnTo>
                    <a:pt x="3096" y="376"/>
                  </a:lnTo>
                  <a:lnTo>
                    <a:pt x="3103" y="376"/>
                  </a:lnTo>
                  <a:lnTo>
                    <a:pt x="3110" y="376"/>
                  </a:lnTo>
                  <a:lnTo>
                    <a:pt x="3118" y="376"/>
                  </a:lnTo>
                  <a:lnTo>
                    <a:pt x="3125" y="376"/>
                  </a:lnTo>
                  <a:lnTo>
                    <a:pt x="3132" y="376"/>
                  </a:lnTo>
                  <a:lnTo>
                    <a:pt x="3139" y="376"/>
                  </a:lnTo>
                  <a:lnTo>
                    <a:pt x="3146" y="376"/>
                  </a:lnTo>
                  <a:lnTo>
                    <a:pt x="3154" y="376"/>
                  </a:lnTo>
                  <a:lnTo>
                    <a:pt x="3161" y="376"/>
                  </a:lnTo>
                  <a:lnTo>
                    <a:pt x="3168" y="376"/>
                  </a:lnTo>
                  <a:lnTo>
                    <a:pt x="3175" y="376"/>
                  </a:lnTo>
                  <a:lnTo>
                    <a:pt x="3182" y="376"/>
                  </a:lnTo>
                  <a:lnTo>
                    <a:pt x="3190" y="376"/>
                  </a:lnTo>
                  <a:lnTo>
                    <a:pt x="3197" y="376"/>
                  </a:lnTo>
                  <a:lnTo>
                    <a:pt x="3204" y="376"/>
                  </a:lnTo>
                  <a:lnTo>
                    <a:pt x="3211" y="376"/>
                  </a:lnTo>
                  <a:lnTo>
                    <a:pt x="3218" y="376"/>
                  </a:lnTo>
                  <a:lnTo>
                    <a:pt x="3226" y="376"/>
                  </a:lnTo>
                  <a:lnTo>
                    <a:pt x="3233" y="376"/>
                  </a:lnTo>
                  <a:lnTo>
                    <a:pt x="3240" y="376"/>
                  </a:lnTo>
                  <a:lnTo>
                    <a:pt x="3247" y="376"/>
                  </a:lnTo>
                  <a:lnTo>
                    <a:pt x="3254" y="376"/>
                  </a:lnTo>
                  <a:lnTo>
                    <a:pt x="3262" y="376"/>
                  </a:lnTo>
                  <a:lnTo>
                    <a:pt x="3269" y="376"/>
                  </a:lnTo>
                  <a:lnTo>
                    <a:pt x="3276" y="376"/>
                  </a:lnTo>
                  <a:lnTo>
                    <a:pt x="3283" y="376"/>
                  </a:lnTo>
                  <a:lnTo>
                    <a:pt x="3290" y="376"/>
                  </a:lnTo>
                  <a:lnTo>
                    <a:pt x="3298" y="376"/>
                  </a:lnTo>
                  <a:lnTo>
                    <a:pt x="3305" y="376"/>
                  </a:lnTo>
                  <a:lnTo>
                    <a:pt x="3312" y="376"/>
                  </a:lnTo>
                  <a:lnTo>
                    <a:pt x="3319" y="376"/>
                  </a:lnTo>
                  <a:lnTo>
                    <a:pt x="3326" y="376"/>
                  </a:lnTo>
                  <a:lnTo>
                    <a:pt x="3334" y="376"/>
                  </a:lnTo>
                  <a:lnTo>
                    <a:pt x="3341" y="376"/>
                  </a:lnTo>
                  <a:lnTo>
                    <a:pt x="3348" y="376"/>
                  </a:lnTo>
                  <a:lnTo>
                    <a:pt x="3355" y="376"/>
                  </a:lnTo>
                  <a:lnTo>
                    <a:pt x="3362" y="376"/>
                  </a:lnTo>
                  <a:lnTo>
                    <a:pt x="3370" y="376"/>
                  </a:lnTo>
                  <a:lnTo>
                    <a:pt x="3377" y="376"/>
                  </a:lnTo>
                  <a:lnTo>
                    <a:pt x="3384" y="376"/>
                  </a:lnTo>
                  <a:lnTo>
                    <a:pt x="3391" y="376"/>
                  </a:lnTo>
                  <a:lnTo>
                    <a:pt x="3398" y="376"/>
                  </a:lnTo>
                  <a:lnTo>
                    <a:pt x="3406" y="376"/>
                  </a:lnTo>
                  <a:lnTo>
                    <a:pt x="3413" y="376"/>
                  </a:lnTo>
                  <a:lnTo>
                    <a:pt x="3420" y="376"/>
                  </a:lnTo>
                  <a:lnTo>
                    <a:pt x="3427" y="376"/>
                  </a:lnTo>
                  <a:lnTo>
                    <a:pt x="3434" y="376"/>
                  </a:lnTo>
                  <a:lnTo>
                    <a:pt x="3442" y="376"/>
                  </a:lnTo>
                  <a:lnTo>
                    <a:pt x="3449" y="376"/>
                  </a:lnTo>
                  <a:lnTo>
                    <a:pt x="3456" y="376"/>
                  </a:lnTo>
                  <a:lnTo>
                    <a:pt x="3463" y="376"/>
                  </a:lnTo>
                  <a:lnTo>
                    <a:pt x="3470" y="376"/>
                  </a:lnTo>
                  <a:lnTo>
                    <a:pt x="3478" y="376"/>
                  </a:lnTo>
                  <a:lnTo>
                    <a:pt x="3485" y="376"/>
                  </a:lnTo>
                  <a:lnTo>
                    <a:pt x="3492" y="376"/>
                  </a:lnTo>
                  <a:lnTo>
                    <a:pt x="3499" y="376"/>
                  </a:lnTo>
                  <a:lnTo>
                    <a:pt x="3506" y="376"/>
                  </a:lnTo>
                  <a:lnTo>
                    <a:pt x="3514" y="376"/>
                  </a:lnTo>
                  <a:lnTo>
                    <a:pt x="3521" y="376"/>
                  </a:lnTo>
                  <a:lnTo>
                    <a:pt x="3528" y="376"/>
                  </a:lnTo>
                  <a:lnTo>
                    <a:pt x="3535" y="376"/>
                  </a:lnTo>
                  <a:lnTo>
                    <a:pt x="3542" y="376"/>
                  </a:lnTo>
                  <a:lnTo>
                    <a:pt x="3550" y="376"/>
                  </a:lnTo>
                  <a:lnTo>
                    <a:pt x="3557" y="376"/>
                  </a:lnTo>
                  <a:lnTo>
                    <a:pt x="3564" y="376"/>
                  </a:lnTo>
                  <a:lnTo>
                    <a:pt x="3571" y="376"/>
                  </a:lnTo>
                  <a:lnTo>
                    <a:pt x="3578" y="376"/>
                  </a:lnTo>
                  <a:lnTo>
                    <a:pt x="3586" y="376"/>
                  </a:lnTo>
                  <a:lnTo>
                    <a:pt x="3593" y="376"/>
                  </a:lnTo>
                  <a:lnTo>
                    <a:pt x="3600" y="376"/>
                  </a:lnTo>
                  <a:lnTo>
                    <a:pt x="3607" y="376"/>
                  </a:lnTo>
                  <a:lnTo>
                    <a:pt x="3614" y="376"/>
                  </a:lnTo>
                  <a:lnTo>
                    <a:pt x="3622" y="376"/>
                  </a:lnTo>
                  <a:lnTo>
                    <a:pt x="3629" y="376"/>
                  </a:lnTo>
                  <a:lnTo>
                    <a:pt x="3636" y="376"/>
                  </a:lnTo>
                  <a:lnTo>
                    <a:pt x="3643" y="376"/>
                  </a:lnTo>
                  <a:lnTo>
                    <a:pt x="3650" y="376"/>
                  </a:lnTo>
                  <a:lnTo>
                    <a:pt x="3658" y="376"/>
                  </a:lnTo>
                  <a:lnTo>
                    <a:pt x="3665" y="376"/>
                  </a:lnTo>
                  <a:lnTo>
                    <a:pt x="3672" y="376"/>
                  </a:lnTo>
                  <a:lnTo>
                    <a:pt x="3679" y="376"/>
                  </a:lnTo>
                  <a:lnTo>
                    <a:pt x="3686" y="376"/>
                  </a:lnTo>
                  <a:lnTo>
                    <a:pt x="3694" y="376"/>
                  </a:lnTo>
                  <a:lnTo>
                    <a:pt x="3701" y="376"/>
                  </a:lnTo>
                  <a:lnTo>
                    <a:pt x="3708" y="376"/>
                  </a:lnTo>
                  <a:lnTo>
                    <a:pt x="3715" y="376"/>
                  </a:lnTo>
                  <a:lnTo>
                    <a:pt x="3722" y="369"/>
                  </a:lnTo>
                  <a:lnTo>
                    <a:pt x="3730" y="369"/>
                  </a:lnTo>
                  <a:lnTo>
                    <a:pt x="3737" y="347"/>
                  </a:lnTo>
                  <a:lnTo>
                    <a:pt x="3744" y="347"/>
                  </a:lnTo>
                  <a:lnTo>
                    <a:pt x="3751" y="318"/>
                  </a:lnTo>
                  <a:lnTo>
                    <a:pt x="3758" y="318"/>
                  </a:lnTo>
                  <a:lnTo>
                    <a:pt x="3766" y="333"/>
                  </a:lnTo>
                  <a:lnTo>
                    <a:pt x="3773" y="340"/>
                  </a:lnTo>
                  <a:lnTo>
                    <a:pt x="3780" y="354"/>
                  </a:lnTo>
                  <a:lnTo>
                    <a:pt x="3787" y="361"/>
                  </a:lnTo>
                  <a:lnTo>
                    <a:pt x="3794" y="369"/>
                  </a:lnTo>
                  <a:lnTo>
                    <a:pt x="3802" y="369"/>
                  </a:lnTo>
                  <a:lnTo>
                    <a:pt x="3809" y="369"/>
                  </a:lnTo>
                  <a:lnTo>
                    <a:pt x="3816" y="369"/>
                  </a:lnTo>
                  <a:lnTo>
                    <a:pt x="3823" y="376"/>
                  </a:lnTo>
                  <a:lnTo>
                    <a:pt x="3830" y="376"/>
                  </a:lnTo>
                  <a:lnTo>
                    <a:pt x="3838" y="369"/>
                  </a:lnTo>
                  <a:lnTo>
                    <a:pt x="3845" y="369"/>
                  </a:lnTo>
                  <a:lnTo>
                    <a:pt x="3852" y="369"/>
                  </a:lnTo>
                  <a:lnTo>
                    <a:pt x="3859" y="369"/>
                  </a:lnTo>
                  <a:lnTo>
                    <a:pt x="3866" y="369"/>
                  </a:lnTo>
                  <a:lnTo>
                    <a:pt x="3874" y="361"/>
                  </a:lnTo>
                  <a:lnTo>
                    <a:pt x="3881" y="347"/>
                  </a:lnTo>
                  <a:lnTo>
                    <a:pt x="3888" y="354"/>
                  </a:lnTo>
                  <a:lnTo>
                    <a:pt x="3895" y="369"/>
                  </a:lnTo>
                  <a:lnTo>
                    <a:pt x="3902" y="369"/>
                  </a:lnTo>
                  <a:lnTo>
                    <a:pt x="3910" y="376"/>
                  </a:lnTo>
                  <a:lnTo>
                    <a:pt x="3917" y="376"/>
                  </a:lnTo>
                  <a:lnTo>
                    <a:pt x="3924" y="376"/>
                  </a:lnTo>
                  <a:lnTo>
                    <a:pt x="3931" y="376"/>
                  </a:lnTo>
                  <a:lnTo>
                    <a:pt x="3938" y="369"/>
                  </a:lnTo>
                  <a:lnTo>
                    <a:pt x="3946" y="376"/>
                  </a:lnTo>
                  <a:lnTo>
                    <a:pt x="3953" y="376"/>
                  </a:lnTo>
                  <a:lnTo>
                    <a:pt x="3960" y="376"/>
                  </a:lnTo>
                  <a:lnTo>
                    <a:pt x="3967" y="376"/>
                  </a:lnTo>
                  <a:lnTo>
                    <a:pt x="3974" y="376"/>
                  </a:lnTo>
                  <a:lnTo>
                    <a:pt x="3982" y="376"/>
                  </a:lnTo>
                  <a:lnTo>
                    <a:pt x="3989" y="376"/>
                  </a:lnTo>
                  <a:lnTo>
                    <a:pt x="3996" y="376"/>
                  </a:lnTo>
                  <a:lnTo>
                    <a:pt x="4003" y="376"/>
                  </a:lnTo>
                  <a:lnTo>
                    <a:pt x="4010" y="376"/>
                  </a:lnTo>
                  <a:lnTo>
                    <a:pt x="4018" y="376"/>
                  </a:lnTo>
                  <a:lnTo>
                    <a:pt x="4025" y="376"/>
                  </a:lnTo>
                  <a:lnTo>
                    <a:pt x="4032" y="376"/>
                  </a:lnTo>
                  <a:lnTo>
                    <a:pt x="4039" y="376"/>
                  </a:lnTo>
                  <a:lnTo>
                    <a:pt x="4046" y="376"/>
                  </a:lnTo>
                  <a:lnTo>
                    <a:pt x="4054" y="376"/>
                  </a:lnTo>
                  <a:lnTo>
                    <a:pt x="4061" y="376"/>
                  </a:lnTo>
                  <a:lnTo>
                    <a:pt x="4068" y="376"/>
                  </a:lnTo>
                  <a:lnTo>
                    <a:pt x="4075" y="376"/>
                  </a:lnTo>
                  <a:lnTo>
                    <a:pt x="4082" y="376"/>
                  </a:lnTo>
                  <a:lnTo>
                    <a:pt x="4090" y="376"/>
                  </a:lnTo>
                  <a:lnTo>
                    <a:pt x="4097" y="376"/>
                  </a:lnTo>
                  <a:lnTo>
                    <a:pt x="4104" y="376"/>
                  </a:lnTo>
                  <a:lnTo>
                    <a:pt x="4111" y="376"/>
                  </a:lnTo>
                  <a:lnTo>
                    <a:pt x="4118" y="376"/>
                  </a:lnTo>
                  <a:lnTo>
                    <a:pt x="4126" y="376"/>
                  </a:lnTo>
                  <a:lnTo>
                    <a:pt x="4133" y="376"/>
                  </a:lnTo>
                  <a:lnTo>
                    <a:pt x="4140" y="376"/>
                  </a:lnTo>
                  <a:lnTo>
                    <a:pt x="4147" y="376"/>
                  </a:lnTo>
                  <a:lnTo>
                    <a:pt x="4154" y="376"/>
                  </a:lnTo>
                  <a:lnTo>
                    <a:pt x="4162" y="376"/>
                  </a:lnTo>
                  <a:lnTo>
                    <a:pt x="4169" y="376"/>
                  </a:lnTo>
                  <a:lnTo>
                    <a:pt x="4176" y="376"/>
                  </a:lnTo>
                  <a:lnTo>
                    <a:pt x="4183" y="376"/>
                  </a:lnTo>
                  <a:lnTo>
                    <a:pt x="4190" y="376"/>
                  </a:lnTo>
                  <a:lnTo>
                    <a:pt x="4198" y="376"/>
                  </a:lnTo>
                  <a:lnTo>
                    <a:pt x="4205" y="376"/>
                  </a:lnTo>
                  <a:lnTo>
                    <a:pt x="4212" y="376"/>
                  </a:lnTo>
                  <a:lnTo>
                    <a:pt x="4219" y="376"/>
                  </a:lnTo>
                  <a:lnTo>
                    <a:pt x="4226" y="376"/>
                  </a:lnTo>
                  <a:lnTo>
                    <a:pt x="4234" y="376"/>
                  </a:lnTo>
                  <a:lnTo>
                    <a:pt x="4241" y="376"/>
                  </a:lnTo>
                  <a:lnTo>
                    <a:pt x="4248" y="376"/>
                  </a:lnTo>
                  <a:lnTo>
                    <a:pt x="4255" y="376"/>
                  </a:lnTo>
                  <a:lnTo>
                    <a:pt x="4262" y="376"/>
                  </a:lnTo>
                  <a:lnTo>
                    <a:pt x="4270" y="376"/>
                  </a:lnTo>
                  <a:lnTo>
                    <a:pt x="4277" y="376"/>
                  </a:lnTo>
                  <a:lnTo>
                    <a:pt x="4284" y="376"/>
                  </a:lnTo>
                  <a:lnTo>
                    <a:pt x="4291" y="376"/>
                  </a:lnTo>
                  <a:lnTo>
                    <a:pt x="4298" y="376"/>
                  </a:lnTo>
                  <a:lnTo>
                    <a:pt x="4306" y="376"/>
                  </a:lnTo>
                  <a:lnTo>
                    <a:pt x="4313" y="376"/>
                  </a:lnTo>
                  <a:lnTo>
                    <a:pt x="4320" y="376"/>
                  </a:lnTo>
                  <a:lnTo>
                    <a:pt x="4327" y="369"/>
                  </a:lnTo>
                  <a:lnTo>
                    <a:pt x="4334" y="369"/>
                  </a:lnTo>
                  <a:lnTo>
                    <a:pt x="4342" y="376"/>
                  </a:lnTo>
                  <a:lnTo>
                    <a:pt x="4349" y="376"/>
                  </a:lnTo>
                  <a:lnTo>
                    <a:pt x="4356" y="376"/>
                  </a:lnTo>
                  <a:lnTo>
                    <a:pt x="4363" y="376"/>
                  </a:lnTo>
                  <a:lnTo>
                    <a:pt x="4370" y="376"/>
                  </a:lnTo>
                  <a:lnTo>
                    <a:pt x="4378" y="376"/>
                  </a:lnTo>
                  <a:lnTo>
                    <a:pt x="4385" y="376"/>
                  </a:lnTo>
                  <a:lnTo>
                    <a:pt x="4392" y="376"/>
                  </a:lnTo>
                  <a:lnTo>
                    <a:pt x="4399" y="376"/>
                  </a:lnTo>
                  <a:lnTo>
                    <a:pt x="4406" y="376"/>
                  </a:lnTo>
                  <a:lnTo>
                    <a:pt x="4414" y="376"/>
                  </a:lnTo>
                  <a:lnTo>
                    <a:pt x="4421" y="376"/>
                  </a:lnTo>
                  <a:lnTo>
                    <a:pt x="4428" y="376"/>
                  </a:lnTo>
                  <a:lnTo>
                    <a:pt x="4435" y="376"/>
                  </a:lnTo>
                  <a:lnTo>
                    <a:pt x="4442" y="376"/>
                  </a:lnTo>
                  <a:lnTo>
                    <a:pt x="4450" y="376"/>
                  </a:lnTo>
                  <a:lnTo>
                    <a:pt x="4457" y="376"/>
                  </a:lnTo>
                  <a:lnTo>
                    <a:pt x="4464" y="376"/>
                  </a:lnTo>
                  <a:lnTo>
                    <a:pt x="4471" y="376"/>
                  </a:lnTo>
                  <a:lnTo>
                    <a:pt x="4478" y="376"/>
                  </a:lnTo>
                  <a:lnTo>
                    <a:pt x="4486" y="376"/>
                  </a:lnTo>
                  <a:lnTo>
                    <a:pt x="4493" y="376"/>
                  </a:lnTo>
                  <a:lnTo>
                    <a:pt x="4500" y="376"/>
                  </a:lnTo>
                  <a:lnTo>
                    <a:pt x="4507" y="376"/>
                  </a:lnTo>
                  <a:lnTo>
                    <a:pt x="4514" y="376"/>
                  </a:lnTo>
                  <a:lnTo>
                    <a:pt x="4522" y="376"/>
                  </a:lnTo>
                  <a:lnTo>
                    <a:pt x="4529" y="376"/>
                  </a:lnTo>
                  <a:lnTo>
                    <a:pt x="4536" y="376"/>
                  </a:lnTo>
                  <a:lnTo>
                    <a:pt x="4543" y="376"/>
                  </a:lnTo>
                  <a:lnTo>
                    <a:pt x="4550" y="376"/>
                  </a:lnTo>
                  <a:lnTo>
                    <a:pt x="4558" y="376"/>
                  </a:lnTo>
                  <a:lnTo>
                    <a:pt x="4565" y="376"/>
                  </a:lnTo>
                  <a:lnTo>
                    <a:pt x="4572" y="376"/>
                  </a:lnTo>
                  <a:lnTo>
                    <a:pt x="4579" y="376"/>
                  </a:lnTo>
                  <a:lnTo>
                    <a:pt x="4586" y="376"/>
                  </a:lnTo>
                  <a:lnTo>
                    <a:pt x="4594" y="376"/>
                  </a:lnTo>
                  <a:lnTo>
                    <a:pt x="4601" y="376"/>
                  </a:lnTo>
                  <a:lnTo>
                    <a:pt x="4608" y="376"/>
                  </a:lnTo>
                  <a:lnTo>
                    <a:pt x="4615" y="376"/>
                  </a:lnTo>
                  <a:lnTo>
                    <a:pt x="4622" y="376"/>
                  </a:lnTo>
                  <a:lnTo>
                    <a:pt x="4630" y="376"/>
                  </a:lnTo>
                  <a:lnTo>
                    <a:pt x="4637" y="376"/>
                  </a:lnTo>
                  <a:lnTo>
                    <a:pt x="4644" y="376"/>
                  </a:lnTo>
                  <a:lnTo>
                    <a:pt x="4651" y="376"/>
                  </a:lnTo>
                  <a:lnTo>
                    <a:pt x="4658" y="376"/>
                  </a:lnTo>
                  <a:lnTo>
                    <a:pt x="4666" y="376"/>
                  </a:lnTo>
                  <a:lnTo>
                    <a:pt x="4673" y="376"/>
                  </a:lnTo>
                  <a:lnTo>
                    <a:pt x="4680" y="376"/>
                  </a:lnTo>
                  <a:lnTo>
                    <a:pt x="4687" y="376"/>
                  </a:lnTo>
                  <a:lnTo>
                    <a:pt x="4694" y="376"/>
                  </a:lnTo>
                  <a:lnTo>
                    <a:pt x="4702" y="376"/>
                  </a:lnTo>
                  <a:lnTo>
                    <a:pt x="4709" y="376"/>
                  </a:lnTo>
                  <a:lnTo>
                    <a:pt x="4716" y="376"/>
                  </a:lnTo>
                  <a:lnTo>
                    <a:pt x="4723" y="376"/>
                  </a:lnTo>
                  <a:lnTo>
                    <a:pt x="4730" y="376"/>
                  </a:lnTo>
                  <a:lnTo>
                    <a:pt x="4738" y="376"/>
                  </a:lnTo>
                  <a:lnTo>
                    <a:pt x="4745" y="376"/>
                  </a:lnTo>
                  <a:lnTo>
                    <a:pt x="4752" y="376"/>
                  </a:lnTo>
                  <a:lnTo>
                    <a:pt x="4759" y="376"/>
                  </a:lnTo>
                  <a:lnTo>
                    <a:pt x="4766" y="376"/>
                  </a:lnTo>
                  <a:lnTo>
                    <a:pt x="4774" y="376"/>
                  </a:lnTo>
                  <a:lnTo>
                    <a:pt x="4781" y="376"/>
                  </a:lnTo>
                  <a:lnTo>
                    <a:pt x="4788" y="376"/>
                  </a:lnTo>
                  <a:lnTo>
                    <a:pt x="4795" y="376"/>
                  </a:lnTo>
                  <a:lnTo>
                    <a:pt x="4802" y="376"/>
                  </a:lnTo>
                  <a:lnTo>
                    <a:pt x="4810" y="376"/>
                  </a:lnTo>
                  <a:lnTo>
                    <a:pt x="4817" y="376"/>
                  </a:lnTo>
                  <a:lnTo>
                    <a:pt x="4824" y="376"/>
                  </a:lnTo>
                  <a:lnTo>
                    <a:pt x="4831" y="376"/>
                  </a:lnTo>
                  <a:lnTo>
                    <a:pt x="4838" y="376"/>
                  </a:lnTo>
                  <a:lnTo>
                    <a:pt x="4846" y="369"/>
                  </a:lnTo>
                  <a:lnTo>
                    <a:pt x="4853" y="369"/>
                  </a:lnTo>
                  <a:lnTo>
                    <a:pt x="4860" y="369"/>
                  </a:lnTo>
                  <a:lnTo>
                    <a:pt x="4867" y="376"/>
                  </a:lnTo>
                  <a:lnTo>
                    <a:pt x="4874" y="376"/>
                  </a:lnTo>
                  <a:lnTo>
                    <a:pt x="4882" y="376"/>
                  </a:lnTo>
                  <a:lnTo>
                    <a:pt x="4889" y="376"/>
                  </a:lnTo>
                  <a:lnTo>
                    <a:pt x="4896" y="376"/>
                  </a:lnTo>
                  <a:lnTo>
                    <a:pt x="4903" y="376"/>
                  </a:lnTo>
                  <a:lnTo>
                    <a:pt x="4910" y="376"/>
                  </a:lnTo>
                  <a:lnTo>
                    <a:pt x="4918" y="376"/>
                  </a:lnTo>
                  <a:lnTo>
                    <a:pt x="4925" y="376"/>
                  </a:lnTo>
                  <a:lnTo>
                    <a:pt x="4932" y="376"/>
                  </a:lnTo>
                  <a:lnTo>
                    <a:pt x="4939" y="376"/>
                  </a:lnTo>
                  <a:lnTo>
                    <a:pt x="4946" y="376"/>
                  </a:lnTo>
                  <a:lnTo>
                    <a:pt x="4954" y="376"/>
                  </a:lnTo>
                  <a:lnTo>
                    <a:pt x="4961" y="376"/>
                  </a:lnTo>
                  <a:lnTo>
                    <a:pt x="4968" y="383"/>
                  </a:lnTo>
                  <a:lnTo>
                    <a:pt x="4975" y="383"/>
                  </a:lnTo>
                  <a:lnTo>
                    <a:pt x="4982" y="383"/>
                  </a:lnTo>
                  <a:lnTo>
                    <a:pt x="4990" y="383"/>
                  </a:lnTo>
                  <a:lnTo>
                    <a:pt x="4997" y="383"/>
                  </a:lnTo>
                  <a:lnTo>
                    <a:pt x="5004" y="383"/>
                  </a:lnTo>
                  <a:lnTo>
                    <a:pt x="5011" y="383"/>
                  </a:lnTo>
                  <a:lnTo>
                    <a:pt x="5018" y="383"/>
                  </a:lnTo>
                  <a:lnTo>
                    <a:pt x="5026" y="383"/>
                  </a:lnTo>
                  <a:lnTo>
                    <a:pt x="5033" y="383"/>
                  </a:lnTo>
                </a:path>
              </a:pathLst>
            </a:custGeom>
            <a:noFill/>
            <a:ln w="11113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17847" name="Line 87"/>
            <p:cNvSpPr>
              <a:spLocks noChangeShapeType="1"/>
            </p:cNvSpPr>
            <p:nvPr/>
          </p:nvSpPr>
          <p:spPr bwMode="auto">
            <a:xfrm rot="5400000" flipV="1">
              <a:off x="707" y="1918"/>
              <a:ext cx="0" cy="762"/>
            </a:xfrm>
            <a:prstGeom prst="line">
              <a:avLst/>
            </a:prstGeom>
            <a:noFill/>
            <a:ln w="11113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17848" name="Line 88"/>
            <p:cNvSpPr>
              <a:spLocks noChangeShapeType="1"/>
            </p:cNvSpPr>
            <p:nvPr/>
          </p:nvSpPr>
          <p:spPr bwMode="auto">
            <a:xfrm rot="5400000" flipH="1">
              <a:off x="335" y="2294"/>
              <a:ext cx="10" cy="0"/>
            </a:xfrm>
            <a:prstGeom prst="line">
              <a:avLst/>
            </a:prstGeom>
            <a:noFill/>
            <a:ln w="11113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17849" name="Line 89"/>
            <p:cNvSpPr>
              <a:spLocks noChangeShapeType="1"/>
            </p:cNvSpPr>
            <p:nvPr/>
          </p:nvSpPr>
          <p:spPr bwMode="auto">
            <a:xfrm rot="5400000" flipH="1">
              <a:off x="456" y="2293"/>
              <a:ext cx="11" cy="1"/>
            </a:xfrm>
            <a:prstGeom prst="line">
              <a:avLst/>
            </a:prstGeom>
            <a:noFill/>
            <a:ln w="11113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17850" name="Line 90"/>
            <p:cNvSpPr>
              <a:spLocks noChangeShapeType="1"/>
            </p:cNvSpPr>
            <p:nvPr/>
          </p:nvSpPr>
          <p:spPr bwMode="auto">
            <a:xfrm rot="5400000" flipH="1">
              <a:off x="578" y="2294"/>
              <a:ext cx="10" cy="0"/>
            </a:xfrm>
            <a:prstGeom prst="line">
              <a:avLst/>
            </a:prstGeom>
            <a:noFill/>
            <a:ln w="11113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17851" name="Line 91"/>
            <p:cNvSpPr>
              <a:spLocks noChangeShapeType="1"/>
            </p:cNvSpPr>
            <p:nvPr/>
          </p:nvSpPr>
          <p:spPr bwMode="auto">
            <a:xfrm rot="5400000" flipH="1">
              <a:off x="701" y="2293"/>
              <a:ext cx="11" cy="1"/>
            </a:xfrm>
            <a:prstGeom prst="line">
              <a:avLst/>
            </a:prstGeom>
            <a:noFill/>
            <a:ln w="11113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17852" name="Line 92"/>
            <p:cNvSpPr>
              <a:spLocks noChangeShapeType="1"/>
            </p:cNvSpPr>
            <p:nvPr/>
          </p:nvSpPr>
          <p:spPr bwMode="auto">
            <a:xfrm rot="5400000" flipH="1">
              <a:off x="823" y="2294"/>
              <a:ext cx="10" cy="0"/>
            </a:xfrm>
            <a:prstGeom prst="line">
              <a:avLst/>
            </a:prstGeom>
            <a:noFill/>
            <a:ln w="11113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17853" name="Line 93"/>
            <p:cNvSpPr>
              <a:spLocks noChangeShapeType="1"/>
            </p:cNvSpPr>
            <p:nvPr/>
          </p:nvSpPr>
          <p:spPr bwMode="auto">
            <a:xfrm rot="5400000" flipH="1">
              <a:off x="945" y="2294"/>
              <a:ext cx="10" cy="0"/>
            </a:xfrm>
            <a:prstGeom prst="line">
              <a:avLst/>
            </a:prstGeom>
            <a:noFill/>
            <a:ln w="11113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17854" name="Line 94"/>
            <p:cNvSpPr>
              <a:spLocks noChangeShapeType="1"/>
            </p:cNvSpPr>
            <p:nvPr/>
          </p:nvSpPr>
          <p:spPr bwMode="auto">
            <a:xfrm rot="5400000" flipH="1">
              <a:off x="1066" y="2293"/>
              <a:ext cx="11" cy="1"/>
            </a:xfrm>
            <a:prstGeom prst="line">
              <a:avLst/>
            </a:prstGeom>
            <a:noFill/>
            <a:ln w="11113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17855" name="Line 95"/>
            <p:cNvSpPr>
              <a:spLocks noChangeShapeType="1"/>
            </p:cNvSpPr>
            <p:nvPr/>
          </p:nvSpPr>
          <p:spPr bwMode="auto">
            <a:xfrm rot="5400000">
              <a:off x="-293" y="2917"/>
              <a:ext cx="1237" cy="1"/>
            </a:xfrm>
            <a:prstGeom prst="line">
              <a:avLst/>
            </a:prstGeom>
            <a:noFill/>
            <a:ln w="11113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17856" name="Line 96"/>
            <p:cNvSpPr>
              <a:spLocks noChangeShapeType="1"/>
            </p:cNvSpPr>
            <p:nvPr/>
          </p:nvSpPr>
          <p:spPr bwMode="auto">
            <a:xfrm rot="5400000">
              <a:off x="319" y="2474"/>
              <a:ext cx="0" cy="15"/>
            </a:xfrm>
            <a:prstGeom prst="line">
              <a:avLst/>
            </a:prstGeom>
            <a:noFill/>
            <a:ln w="11113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17857" name="Line 97"/>
            <p:cNvSpPr>
              <a:spLocks noChangeShapeType="1"/>
            </p:cNvSpPr>
            <p:nvPr/>
          </p:nvSpPr>
          <p:spPr bwMode="auto">
            <a:xfrm rot="5400000">
              <a:off x="319" y="2656"/>
              <a:ext cx="0" cy="15"/>
            </a:xfrm>
            <a:prstGeom prst="line">
              <a:avLst/>
            </a:prstGeom>
            <a:noFill/>
            <a:ln w="11113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17858" name="Rectangle 98"/>
            <p:cNvSpPr>
              <a:spLocks noChangeArrowheads="1"/>
            </p:cNvSpPr>
            <p:nvPr/>
          </p:nvSpPr>
          <p:spPr bwMode="auto">
            <a:xfrm rot="5400000">
              <a:off x="134" y="2606"/>
              <a:ext cx="224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n-US" altLang="en-US" sz="1422"/>
                <a:t> 3000 </a:t>
              </a:r>
              <a:endParaRPr lang="en-US" altLang="en-US" sz="2276">
                <a:latin typeface="Arial Unicode MS" charset="0"/>
              </a:endParaRPr>
            </a:p>
          </p:txBody>
        </p:sp>
        <p:sp>
          <p:nvSpPr>
            <p:cNvPr id="117859" name="Line 99"/>
            <p:cNvSpPr>
              <a:spLocks noChangeShapeType="1"/>
            </p:cNvSpPr>
            <p:nvPr/>
          </p:nvSpPr>
          <p:spPr bwMode="auto">
            <a:xfrm rot="5400000">
              <a:off x="318" y="2837"/>
              <a:ext cx="1" cy="15"/>
            </a:xfrm>
            <a:prstGeom prst="line">
              <a:avLst/>
            </a:prstGeom>
            <a:noFill/>
            <a:ln w="11113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17860" name="Line 100"/>
            <p:cNvSpPr>
              <a:spLocks noChangeShapeType="1"/>
            </p:cNvSpPr>
            <p:nvPr/>
          </p:nvSpPr>
          <p:spPr bwMode="auto">
            <a:xfrm rot="5400000">
              <a:off x="319" y="3018"/>
              <a:ext cx="0" cy="15"/>
            </a:xfrm>
            <a:prstGeom prst="line">
              <a:avLst/>
            </a:prstGeom>
            <a:noFill/>
            <a:ln w="11113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17861" name="Rectangle 101"/>
            <p:cNvSpPr>
              <a:spLocks noChangeArrowheads="1"/>
            </p:cNvSpPr>
            <p:nvPr/>
          </p:nvSpPr>
          <p:spPr bwMode="auto">
            <a:xfrm rot="5400000">
              <a:off x="138" y="2961"/>
              <a:ext cx="224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n-US" altLang="en-US" sz="1422"/>
                <a:t> 2000 </a:t>
              </a:r>
              <a:endParaRPr lang="en-US" altLang="en-US" sz="2276">
                <a:latin typeface="Arial Unicode MS" charset="0"/>
              </a:endParaRPr>
            </a:p>
          </p:txBody>
        </p:sp>
        <p:sp>
          <p:nvSpPr>
            <p:cNvPr id="117862" name="Line 102"/>
            <p:cNvSpPr>
              <a:spLocks noChangeShapeType="1"/>
            </p:cNvSpPr>
            <p:nvPr/>
          </p:nvSpPr>
          <p:spPr bwMode="auto">
            <a:xfrm rot="5400000">
              <a:off x="319" y="3200"/>
              <a:ext cx="0" cy="15"/>
            </a:xfrm>
            <a:prstGeom prst="line">
              <a:avLst/>
            </a:prstGeom>
            <a:noFill/>
            <a:ln w="11113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17863" name="Line 103"/>
            <p:cNvSpPr>
              <a:spLocks noChangeShapeType="1"/>
            </p:cNvSpPr>
            <p:nvPr/>
          </p:nvSpPr>
          <p:spPr bwMode="auto">
            <a:xfrm rot="5400000">
              <a:off x="319" y="3382"/>
              <a:ext cx="0" cy="15"/>
            </a:xfrm>
            <a:prstGeom prst="line">
              <a:avLst/>
            </a:prstGeom>
            <a:noFill/>
            <a:ln w="11113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17864" name="Rectangle 104"/>
            <p:cNvSpPr>
              <a:spLocks noChangeArrowheads="1"/>
            </p:cNvSpPr>
            <p:nvPr/>
          </p:nvSpPr>
          <p:spPr bwMode="auto">
            <a:xfrm rot="5400000">
              <a:off x="138" y="3335"/>
              <a:ext cx="224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n-US" altLang="en-US" sz="1422"/>
                <a:t> 1000 </a:t>
              </a:r>
              <a:endParaRPr lang="en-US" altLang="en-US" sz="2276">
                <a:latin typeface="Arial Unicode MS" charset="0"/>
              </a:endParaRPr>
            </a:p>
          </p:txBody>
        </p:sp>
        <p:sp>
          <p:nvSpPr>
            <p:cNvPr id="117865" name="Freeform 105"/>
            <p:cNvSpPr>
              <a:spLocks/>
            </p:cNvSpPr>
            <p:nvPr/>
          </p:nvSpPr>
          <p:spPr bwMode="auto">
            <a:xfrm rot="5400000">
              <a:off x="88" y="2535"/>
              <a:ext cx="1240" cy="762"/>
            </a:xfrm>
            <a:custGeom>
              <a:avLst/>
              <a:gdLst>
                <a:gd name="T0" fmla="*/ 702 w 702"/>
                <a:gd name="T1" fmla="*/ 320 h 320"/>
                <a:gd name="T2" fmla="*/ 702 w 702"/>
                <a:gd name="T3" fmla="*/ 0 h 320"/>
                <a:gd name="T4" fmla="*/ 0 w 702"/>
                <a:gd name="T5" fmla="*/ 0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02" h="320">
                  <a:moveTo>
                    <a:pt x="702" y="320"/>
                  </a:moveTo>
                  <a:lnTo>
                    <a:pt x="702" y="0"/>
                  </a:lnTo>
                  <a:lnTo>
                    <a:pt x="0" y="0"/>
                  </a:lnTo>
                </a:path>
              </a:pathLst>
            </a:custGeom>
            <a:noFill/>
            <a:ln w="11113">
              <a:solidFill>
                <a:srgbClr val="80808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17866" name="Text Box 106"/>
            <p:cNvSpPr txBox="1">
              <a:spLocks noChangeArrowheads="1"/>
            </p:cNvSpPr>
            <p:nvPr/>
          </p:nvSpPr>
          <p:spPr bwMode="auto">
            <a:xfrm>
              <a:off x="473" y="1852"/>
              <a:ext cx="727" cy="3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/>
            <a:p>
              <a:pPr eaLnBrk="1" hangingPunct="1"/>
              <a:r>
                <a:rPr lang="en-US" altLang="en-US" sz="2276"/>
                <a:t>Spectral</a:t>
              </a:r>
            </a:p>
            <a:p>
              <a:pPr eaLnBrk="1" hangingPunct="1"/>
              <a:r>
                <a:rPr lang="en-US" altLang="en-US" sz="2276"/>
                <a:t> Library</a:t>
              </a:r>
            </a:p>
          </p:txBody>
        </p:sp>
      </p:grpSp>
      <p:sp>
        <p:nvSpPr>
          <p:cNvPr id="117867" name="AutoShape 107"/>
          <p:cNvSpPr>
            <a:spLocks noChangeArrowheads="1"/>
          </p:cNvSpPr>
          <p:nvPr/>
        </p:nvSpPr>
        <p:spPr bwMode="auto">
          <a:xfrm>
            <a:off x="2709333" y="5960533"/>
            <a:ext cx="650240" cy="650240"/>
          </a:xfrm>
          <a:prstGeom prst="rightArrow">
            <a:avLst>
              <a:gd name="adj1" fmla="val 50000"/>
              <a:gd name="adj2" fmla="val 25000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991"/>
          </a:p>
        </p:txBody>
      </p:sp>
    </p:spTree>
    <p:extLst>
      <p:ext uri="{BB962C8B-B14F-4D97-AF65-F5344CB8AC3E}">
        <p14:creationId xmlns:p14="http://schemas.microsoft.com/office/powerpoint/2010/main" val="144835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Rectangle 2"/>
          <p:cNvSpPr>
            <a:spLocks noChangeArrowheads="1"/>
          </p:cNvSpPr>
          <p:nvPr/>
        </p:nvSpPr>
        <p:spPr bwMode="auto">
          <a:xfrm>
            <a:off x="541868" y="2447777"/>
            <a:ext cx="65" cy="30636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endParaRPr lang="en-US" sz="1991"/>
          </a:p>
        </p:txBody>
      </p:sp>
      <p:pic>
        <p:nvPicPr>
          <p:cNvPr id="172035" name="Picture 3" descr="file:///F:/Meetings/PittCon09/NIR_0226/umat-full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7227" y="1709139"/>
            <a:ext cx="9861973" cy="7764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2036" name="Group 4"/>
          <p:cNvGrpSpPr>
            <a:grpSpLocks/>
          </p:cNvGrpSpPr>
          <p:nvPr/>
        </p:nvGrpSpPr>
        <p:grpSpPr bwMode="auto">
          <a:xfrm>
            <a:off x="3251201" y="1896533"/>
            <a:ext cx="7881903" cy="5906347"/>
            <a:chOff x="1344" y="840"/>
            <a:chExt cx="3491" cy="2616"/>
          </a:xfrm>
        </p:grpSpPr>
        <p:sp>
          <p:nvSpPr>
            <p:cNvPr id="172037" name="Freeform 5"/>
            <p:cNvSpPr>
              <a:spLocks/>
            </p:cNvSpPr>
            <p:nvPr/>
          </p:nvSpPr>
          <p:spPr bwMode="auto">
            <a:xfrm>
              <a:off x="1344" y="840"/>
              <a:ext cx="3491" cy="2616"/>
            </a:xfrm>
            <a:custGeom>
              <a:avLst/>
              <a:gdLst>
                <a:gd name="T0" fmla="*/ 0 w 3552"/>
                <a:gd name="T1" fmla="*/ 0 h 2616"/>
                <a:gd name="T2" fmla="*/ 288 w 3552"/>
                <a:gd name="T3" fmla="*/ 1584 h 2616"/>
                <a:gd name="T4" fmla="*/ 672 w 3552"/>
                <a:gd name="T5" fmla="*/ 1968 h 2616"/>
                <a:gd name="T6" fmla="*/ 1392 w 3552"/>
                <a:gd name="T7" fmla="*/ 2592 h 2616"/>
                <a:gd name="T8" fmla="*/ 2016 w 3552"/>
                <a:gd name="T9" fmla="*/ 1824 h 2616"/>
                <a:gd name="T10" fmla="*/ 2784 w 3552"/>
                <a:gd name="T11" fmla="*/ 2592 h 2616"/>
                <a:gd name="T12" fmla="*/ 3552 w 3552"/>
                <a:gd name="T13" fmla="*/ 1968 h 26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52" h="2616">
                  <a:moveTo>
                    <a:pt x="0" y="0"/>
                  </a:moveTo>
                  <a:cubicBezTo>
                    <a:pt x="88" y="628"/>
                    <a:pt x="176" y="1256"/>
                    <a:pt x="288" y="1584"/>
                  </a:cubicBezTo>
                  <a:cubicBezTo>
                    <a:pt x="400" y="1912"/>
                    <a:pt x="488" y="1800"/>
                    <a:pt x="672" y="1968"/>
                  </a:cubicBezTo>
                  <a:cubicBezTo>
                    <a:pt x="856" y="2136"/>
                    <a:pt x="1168" y="2616"/>
                    <a:pt x="1392" y="2592"/>
                  </a:cubicBezTo>
                  <a:cubicBezTo>
                    <a:pt x="1616" y="2568"/>
                    <a:pt x="1784" y="1824"/>
                    <a:pt x="2016" y="1824"/>
                  </a:cubicBezTo>
                  <a:cubicBezTo>
                    <a:pt x="2248" y="1824"/>
                    <a:pt x="2528" y="2568"/>
                    <a:pt x="2784" y="2592"/>
                  </a:cubicBezTo>
                  <a:cubicBezTo>
                    <a:pt x="3040" y="2616"/>
                    <a:pt x="3296" y="2292"/>
                    <a:pt x="3552" y="1968"/>
                  </a:cubicBezTo>
                </a:path>
              </a:pathLst>
            </a:custGeom>
            <a:noFill/>
            <a:ln w="38100">
              <a:solidFill>
                <a:srgbClr val="FF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72038" name="Text Box 6"/>
            <p:cNvSpPr txBox="1">
              <a:spLocks noChangeArrowheads="1"/>
            </p:cNvSpPr>
            <p:nvPr/>
          </p:nvSpPr>
          <p:spPr bwMode="auto">
            <a:xfrm>
              <a:off x="2813" y="1865"/>
              <a:ext cx="632" cy="15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n-US" altLang="en-US" sz="2276" b="1">
                  <a:solidFill>
                    <a:srgbClr val="800080"/>
                  </a:solidFill>
                </a:rPr>
                <a:t>Aromatics</a:t>
              </a:r>
            </a:p>
          </p:txBody>
        </p:sp>
      </p:grpSp>
      <p:grpSp>
        <p:nvGrpSpPr>
          <p:cNvPr id="172039" name="Group 7"/>
          <p:cNvGrpSpPr>
            <a:grpSpLocks/>
          </p:cNvGrpSpPr>
          <p:nvPr/>
        </p:nvGrpSpPr>
        <p:grpSpPr bwMode="auto">
          <a:xfrm>
            <a:off x="6068907" y="7694507"/>
            <a:ext cx="3373120" cy="1517227"/>
            <a:chOff x="2592" y="3408"/>
            <a:chExt cx="1494" cy="672"/>
          </a:xfrm>
        </p:grpSpPr>
        <p:sp>
          <p:nvSpPr>
            <p:cNvPr id="172040" name="Freeform 8"/>
            <p:cNvSpPr>
              <a:spLocks/>
            </p:cNvSpPr>
            <p:nvPr/>
          </p:nvSpPr>
          <p:spPr bwMode="auto">
            <a:xfrm>
              <a:off x="2592" y="3408"/>
              <a:ext cx="192" cy="672"/>
            </a:xfrm>
            <a:custGeom>
              <a:avLst/>
              <a:gdLst>
                <a:gd name="T0" fmla="*/ 192 w 192"/>
                <a:gd name="T1" fmla="*/ 0 h 672"/>
                <a:gd name="T2" fmla="*/ 48 w 192"/>
                <a:gd name="T3" fmla="*/ 432 h 672"/>
                <a:gd name="T4" fmla="*/ 0 w 192"/>
                <a:gd name="T5" fmla="*/ 672 h 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2" h="672">
                  <a:moveTo>
                    <a:pt x="192" y="0"/>
                  </a:moveTo>
                  <a:cubicBezTo>
                    <a:pt x="136" y="160"/>
                    <a:pt x="80" y="320"/>
                    <a:pt x="48" y="432"/>
                  </a:cubicBezTo>
                  <a:cubicBezTo>
                    <a:pt x="16" y="544"/>
                    <a:pt x="8" y="608"/>
                    <a:pt x="0" y="672"/>
                  </a:cubicBezTo>
                </a:path>
              </a:pathLst>
            </a:custGeom>
            <a:noFill/>
            <a:ln w="381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72041" name="Text Box 9"/>
            <p:cNvSpPr txBox="1">
              <a:spLocks noChangeArrowheads="1"/>
            </p:cNvSpPr>
            <p:nvPr/>
          </p:nvSpPr>
          <p:spPr bwMode="auto">
            <a:xfrm>
              <a:off x="3609" y="3658"/>
              <a:ext cx="477" cy="1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n-US" altLang="en-US" sz="1991" b="1">
                  <a:solidFill>
                    <a:srgbClr val="009900"/>
                  </a:solidFill>
                </a:rPr>
                <a:t>Alcohols</a:t>
              </a:r>
            </a:p>
          </p:txBody>
        </p:sp>
      </p:grpSp>
      <p:sp>
        <p:nvSpPr>
          <p:cNvPr id="172042" name="Text Box 10"/>
          <p:cNvSpPr txBox="1">
            <a:spLocks noChangeArrowheads="1"/>
          </p:cNvSpPr>
          <p:nvPr/>
        </p:nvSpPr>
        <p:spPr bwMode="auto">
          <a:xfrm>
            <a:off x="1950720" y="4118186"/>
            <a:ext cx="1248740" cy="30636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n-US" altLang="en-US" sz="1991" b="1">
                <a:solidFill>
                  <a:srgbClr val="CC0000"/>
                </a:solidFill>
              </a:rPr>
              <a:t>Carbonyls</a:t>
            </a:r>
          </a:p>
        </p:txBody>
      </p:sp>
      <p:grpSp>
        <p:nvGrpSpPr>
          <p:cNvPr id="172043" name="Group 11"/>
          <p:cNvGrpSpPr>
            <a:grpSpLocks/>
          </p:cNvGrpSpPr>
          <p:nvPr/>
        </p:nvGrpSpPr>
        <p:grpSpPr bwMode="auto">
          <a:xfrm>
            <a:off x="2266809" y="8128000"/>
            <a:ext cx="2059093" cy="1083733"/>
            <a:chOff x="908" y="3600"/>
            <a:chExt cx="912" cy="480"/>
          </a:xfrm>
        </p:grpSpPr>
        <p:sp>
          <p:nvSpPr>
            <p:cNvPr id="172044" name="Freeform 12"/>
            <p:cNvSpPr>
              <a:spLocks/>
            </p:cNvSpPr>
            <p:nvPr/>
          </p:nvSpPr>
          <p:spPr bwMode="auto">
            <a:xfrm>
              <a:off x="908" y="3600"/>
              <a:ext cx="912" cy="480"/>
            </a:xfrm>
            <a:custGeom>
              <a:avLst/>
              <a:gdLst>
                <a:gd name="T0" fmla="*/ 912 w 912"/>
                <a:gd name="T1" fmla="*/ 480 h 480"/>
                <a:gd name="T2" fmla="*/ 624 w 912"/>
                <a:gd name="T3" fmla="*/ 0 h 480"/>
                <a:gd name="T4" fmla="*/ 0 w 912"/>
                <a:gd name="T5" fmla="*/ 480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12" h="480">
                  <a:moveTo>
                    <a:pt x="912" y="480"/>
                  </a:moveTo>
                  <a:cubicBezTo>
                    <a:pt x="844" y="240"/>
                    <a:pt x="776" y="0"/>
                    <a:pt x="624" y="0"/>
                  </a:cubicBezTo>
                  <a:cubicBezTo>
                    <a:pt x="472" y="0"/>
                    <a:pt x="236" y="240"/>
                    <a:pt x="0" y="480"/>
                  </a:cubicBezTo>
                </a:path>
              </a:pathLst>
            </a:cu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72045" name="Text Box 13"/>
            <p:cNvSpPr txBox="1">
              <a:spLocks noChangeArrowheads="1"/>
            </p:cNvSpPr>
            <p:nvPr/>
          </p:nvSpPr>
          <p:spPr bwMode="auto">
            <a:xfrm>
              <a:off x="1248" y="3824"/>
              <a:ext cx="308" cy="1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n-US" altLang="en-US" sz="1991" b="1">
                  <a:solidFill>
                    <a:srgbClr val="CC0000"/>
                  </a:solidFill>
                </a:rPr>
                <a:t>Acids</a:t>
              </a:r>
            </a:p>
          </p:txBody>
        </p:sp>
      </p:grpSp>
      <p:grpSp>
        <p:nvGrpSpPr>
          <p:cNvPr id="172046" name="Group 14"/>
          <p:cNvGrpSpPr>
            <a:grpSpLocks/>
          </p:cNvGrpSpPr>
          <p:nvPr/>
        </p:nvGrpSpPr>
        <p:grpSpPr bwMode="auto">
          <a:xfrm>
            <a:off x="1733973" y="5635413"/>
            <a:ext cx="1625600" cy="3576320"/>
            <a:chOff x="672" y="2496"/>
            <a:chExt cx="720" cy="1584"/>
          </a:xfrm>
        </p:grpSpPr>
        <p:sp>
          <p:nvSpPr>
            <p:cNvPr id="172047" name="Freeform 15"/>
            <p:cNvSpPr>
              <a:spLocks/>
            </p:cNvSpPr>
            <p:nvPr/>
          </p:nvSpPr>
          <p:spPr bwMode="auto">
            <a:xfrm>
              <a:off x="672" y="2496"/>
              <a:ext cx="720" cy="1584"/>
            </a:xfrm>
            <a:custGeom>
              <a:avLst/>
              <a:gdLst>
                <a:gd name="T0" fmla="*/ 0 w 856"/>
                <a:gd name="T1" fmla="*/ 0 h 1584"/>
                <a:gd name="T2" fmla="*/ 816 w 856"/>
                <a:gd name="T3" fmla="*/ 480 h 1584"/>
                <a:gd name="T4" fmla="*/ 240 w 856"/>
                <a:gd name="T5" fmla="*/ 1584 h 15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56" h="1584">
                  <a:moveTo>
                    <a:pt x="0" y="0"/>
                  </a:moveTo>
                  <a:cubicBezTo>
                    <a:pt x="388" y="108"/>
                    <a:pt x="776" y="216"/>
                    <a:pt x="816" y="480"/>
                  </a:cubicBezTo>
                  <a:cubicBezTo>
                    <a:pt x="856" y="744"/>
                    <a:pt x="548" y="1164"/>
                    <a:pt x="240" y="1584"/>
                  </a:cubicBezTo>
                </a:path>
              </a:pathLst>
            </a:custGeom>
            <a:noFill/>
            <a:ln w="38100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72048" name="Text Box 16"/>
            <p:cNvSpPr txBox="1">
              <a:spLocks noChangeArrowheads="1"/>
            </p:cNvSpPr>
            <p:nvPr/>
          </p:nvSpPr>
          <p:spPr bwMode="auto">
            <a:xfrm>
              <a:off x="672" y="3072"/>
              <a:ext cx="428" cy="1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/>
            <a:p>
              <a:pPr eaLnBrk="1" hangingPunct="1"/>
              <a:r>
                <a:rPr lang="en-US" altLang="en-US" sz="1707" b="1">
                  <a:solidFill>
                    <a:schemeClr val="accent2"/>
                  </a:solidFill>
                </a:rPr>
                <a:t>Alkanes</a:t>
              </a:r>
            </a:p>
          </p:txBody>
        </p:sp>
      </p:grpSp>
      <p:grpSp>
        <p:nvGrpSpPr>
          <p:cNvPr id="172049" name="Group 17"/>
          <p:cNvGrpSpPr>
            <a:grpSpLocks/>
          </p:cNvGrpSpPr>
          <p:nvPr/>
        </p:nvGrpSpPr>
        <p:grpSpPr bwMode="auto">
          <a:xfrm>
            <a:off x="4334933" y="8236373"/>
            <a:ext cx="1625600" cy="975360"/>
            <a:chOff x="1824" y="3648"/>
            <a:chExt cx="720" cy="432"/>
          </a:xfrm>
        </p:grpSpPr>
        <p:sp>
          <p:nvSpPr>
            <p:cNvPr id="172050" name="Freeform 18"/>
            <p:cNvSpPr>
              <a:spLocks/>
            </p:cNvSpPr>
            <p:nvPr/>
          </p:nvSpPr>
          <p:spPr bwMode="auto">
            <a:xfrm>
              <a:off x="1824" y="3648"/>
              <a:ext cx="720" cy="432"/>
            </a:xfrm>
            <a:custGeom>
              <a:avLst/>
              <a:gdLst>
                <a:gd name="T0" fmla="*/ 720 w 720"/>
                <a:gd name="T1" fmla="*/ 432 h 432"/>
                <a:gd name="T2" fmla="*/ 336 w 720"/>
                <a:gd name="T3" fmla="*/ 0 h 432"/>
                <a:gd name="T4" fmla="*/ 0 w 720"/>
                <a:gd name="T5" fmla="*/ 432 h 4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20" h="432">
                  <a:moveTo>
                    <a:pt x="720" y="432"/>
                  </a:moveTo>
                  <a:cubicBezTo>
                    <a:pt x="588" y="216"/>
                    <a:pt x="456" y="0"/>
                    <a:pt x="336" y="0"/>
                  </a:cubicBezTo>
                  <a:cubicBezTo>
                    <a:pt x="216" y="0"/>
                    <a:pt x="108" y="216"/>
                    <a:pt x="0" y="432"/>
                  </a:cubicBezTo>
                </a:path>
              </a:pathLst>
            </a:custGeom>
            <a:noFill/>
            <a:ln w="381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72051" name="Text Box 19"/>
            <p:cNvSpPr txBox="1">
              <a:spLocks noChangeArrowheads="1"/>
            </p:cNvSpPr>
            <p:nvPr/>
          </p:nvSpPr>
          <p:spPr bwMode="auto">
            <a:xfrm>
              <a:off x="1968" y="3840"/>
              <a:ext cx="409" cy="1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n-US" altLang="en-US" sz="1991" b="1">
                  <a:solidFill>
                    <a:srgbClr val="009900"/>
                  </a:solidFill>
                </a:rPr>
                <a:t>Amines</a:t>
              </a:r>
            </a:p>
          </p:txBody>
        </p:sp>
      </p:grpSp>
      <p:sp>
        <p:nvSpPr>
          <p:cNvPr id="172052" name="Rectangle 20"/>
          <p:cNvSpPr>
            <a:spLocks noGrp="1" noChangeArrowheads="1"/>
          </p:cNvSpPr>
          <p:nvPr>
            <p:ph type="title"/>
          </p:nvPr>
        </p:nvSpPr>
        <p:spPr>
          <a:xfrm>
            <a:off x="2384213" y="108373"/>
            <a:ext cx="9645227" cy="1625600"/>
          </a:xfrm>
        </p:spPr>
        <p:txBody>
          <a:bodyPr/>
          <a:lstStyle/>
          <a:p>
            <a:r>
              <a:rPr lang="en-US" altLang="en-US"/>
              <a:t>NIR SOM </a:t>
            </a:r>
            <a:br>
              <a:rPr lang="en-US" altLang="en-US"/>
            </a:br>
            <a:r>
              <a:rPr lang="en-US" altLang="en-US" sz="3556"/>
              <a:t>Functional Groups</a:t>
            </a:r>
          </a:p>
        </p:txBody>
      </p:sp>
      <p:grpSp>
        <p:nvGrpSpPr>
          <p:cNvPr id="172053" name="Group 21"/>
          <p:cNvGrpSpPr>
            <a:grpSpLocks/>
          </p:cNvGrpSpPr>
          <p:nvPr/>
        </p:nvGrpSpPr>
        <p:grpSpPr bwMode="auto">
          <a:xfrm>
            <a:off x="4118187" y="2201334"/>
            <a:ext cx="6789138" cy="4012070"/>
            <a:chOff x="1728" y="975"/>
            <a:chExt cx="3007" cy="1777"/>
          </a:xfrm>
        </p:grpSpPr>
        <p:sp>
          <p:nvSpPr>
            <p:cNvPr id="172054" name="Text Box 22"/>
            <p:cNvSpPr txBox="1">
              <a:spLocks noChangeArrowheads="1"/>
            </p:cNvSpPr>
            <p:nvPr/>
          </p:nvSpPr>
          <p:spPr bwMode="auto">
            <a:xfrm>
              <a:off x="4128" y="2558"/>
              <a:ext cx="365" cy="1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n-US" altLang="en-US" sz="1991" b="1">
                  <a:solidFill>
                    <a:srgbClr val="800080"/>
                  </a:solidFill>
                </a:rPr>
                <a:t>NH</a:t>
              </a:r>
              <a:r>
                <a:rPr lang="en-US" altLang="en-US" sz="1991" b="1" baseline="-25000">
                  <a:solidFill>
                    <a:srgbClr val="800080"/>
                  </a:solidFill>
                </a:rPr>
                <a:t>2</a:t>
              </a:r>
              <a:r>
                <a:rPr lang="en-US" altLang="en-US" sz="2276" b="1">
                  <a:solidFill>
                    <a:srgbClr val="800080"/>
                  </a:solidFill>
                </a:rPr>
                <a:t>-</a:t>
              </a:r>
              <a:r>
                <a:rPr lang="en-US" altLang="en-US" sz="2844" b="1">
                  <a:solidFill>
                    <a:srgbClr val="800080"/>
                  </a:solidFill>
                  <a:latin typeface="WP Greek Courier" charset="0"/>
                </a:rPr>
                <a:t>N</a:t>
              </a:r>
            </a:p>
          </p:txBody>
        </p:sp>
        <p:sp>
          <p:nvSpPr>
            <p:cNvPr id="172055" name="Text Box 23"/>
            <p:cNvSpPr txBox="1">
              <a:spLocks noChangeArrowheads="1"/>
            </p:cNvSpPr>
            <p:nvPr/>
          </p:nvSpPr>
          <p:spPr bwMode="auto">
            <a:xfrm>
              <a:off x="4416" y="1152"/>
              <a:ext cx="319" cy="1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n-US" altLang="en-US" sz="1991" b="1">
                  <a:solidFill>
                    <a:srgbClr val="800080"/>
                  </a:solidFill>
                </a:rPr>
                <a:t>Cl</a:t>
              </a:r>
              <a:r>
                <a:rPr lang="en-US" altLang="en-US" sz="1991" b="1" baseline="-25000">
                  <a:solidFill>
                    <a:srgbClr val="800080"/>
                  </a:solidFill>
                </a:rPr>
                <a:t>x</a:t>
              </a:r>
              <a:r>
                <a:rPr lang="en-US" altLang="en-US" sz="2560" b="1">
                  <a:solidFill>
                    <a:srgbClr val="800080"/>
                  </a:solidFill>
                </a:rPr>
                <a:t>-</a:t>
              </a:r>
              <a:r>
                <a:rPr lang="en-US" altLang="en-US" sz="2844" b="1">
                  <a:solidFill>
                    <a:srgbClr val="800080"/>
                  </a:solidFill>
                  <a:latin typeface="WP Greek Courier" charset="0"/>
                </a:rPr>
                <a:t>N</a:t>
              </a:r>
            </a:p>
          </p:txBody>
        </p:sp>
        <p:sp>
          <p:nvSpPr>
            <p:cNvPr id="172056" name="Text Box 24"/>
            <p:cNvSpPr txBox="1">
              <a:spLocks noChangeArrowheads="1"/>
            </p:cNvSpPr>
            <p:nvPr/>
          </p:nvSpPr>
          <p:spPr bwMode="auto">
            <a:xfrm>
              <a:off x="1728" y="975"/>
              <a:ext cx="448" cy="1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n-US" altLang="en-US" sz="1991" b="1">
                  <a:solidFill>
                    <a:srgbClr val="800080"/>
                  </a:solidFill>
                </a:rPr>
                <a:t>Ester</a:t>
              </a:r>
              <a:r>
                <a:rPr lang="en-US" altLang="en-US" sz="2560" b="1">
                  <a:solidFill>
                    <a:srgbClr val="800080"/>
                  </a:solidFill>
                </a:rPr>
                <a:t>-</a:t>
              </a:r>
              <a:r>
                <a:rPr lang="en-US" altLang="en-US" sz="2844" b="1">
                  <a:solidFill>
                    <a:srgbClr val="800080"/>
                  </a:solidFill>
                  <a:latin typeface="WP Greek Courier" charset="0"/>
                </a:rPr>
                <a:t>N</a:t>
              </a:r>
            </a:p>
          </p:txBody>
        </p:sp>
        <p:sp>
          <p:nvSpPr>
            <p:cNvPr id="172057" name="Text Box 25"/>
            <p:cNvSpPr txBox="1">
              <a:spLocks noChangeArrowheads="1"/>
            </p:cNvSpPr>
            <p:nvPr/>
          </p:nvSpPr>
          <p:spPr bwMode="auto">
            <a:xfrm>
              <a:off x="1872" y="1920"/>
              <a:ext cx="370" cy="1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n-US" altLang="en-US" sz="1991" b="1">
                  <a:solidFill>
                    <a:srgbClr val="800080"/>
                  </a:solidFill>
                </a:rPr>
                <a:t>CH</a:t>
              </a:r>
              <a:r>
                <a:rPr lang="en-US" altLang="en-US" sz="1991" b="1" baseline="-25000">
                  <a:solidFill>
                    <a:srgbClr val="800080"/>
                  </a:solidFill>
                </a:rPr>
                <a:t>3</a:t>
              </a:r>
              <a:r>
                <a:rPr lang="en-US" altLang="en-US" sz="2560" b="1">
                  <a:solidFill>
                    <a:srgbClr val="800080"/>
                  </a:solidFill>
                </a:rPr>
                <a:t>-</a:t>
              </a:r>
              <a:r>
                <a:rPr lang="en-US" altLang="en-US" sz="2844" b="1">
                  <a:solidFill>
                    <a:srgbClr val="800080"/>
                  </a:solidFill>
                  <a:latin typeface="WP Greek Courier" charset="0"/>
                </a:rPr>
                <a:t>N</a:t>
              </a:r>
            </a:p>
          </p:txBody>
        </p:sp>
        <p:sp>
          <p:nvSpPr>
            <p:cNvPr id="172058" name="Text Box 26"/>
            <p:cNvSpPr txBox="1">
              <a:spLocks noChangeArrowheads="1"/>
            </p:cNvSpPr>
            <p:nvPr/>
          </p:nvSpPr>
          <p:spPr bwMode="auto">
            <a:xfrm>
              <a:off x="3564" y="1776"/>
              <a:ext cx="398" cy="1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n-US" altLang="en-US" sz="1991" b="1">
                  <a:solidFill>
                    <a:srgbClr val="800080"/>
                  </a:solidFill>
                </a:rPr>
                <a:t>Poly</a:t>
              </a:r>
              <a:r>
                <a:rPr lang="en-US" altLang="en-US" sz="2276" b="1">
                  <a:solidFill>
                    <a:srgbClr val="800080"/>
                  </a:solidFill>
                </a:rPr>
                <a:t>-</a:t>
              </a:r>
              <a:r>
                <a:rPr lang="en-US" altLang="en-US" sz="2844" b="1">
                  <a:solidFill>
                    <a:srgbClr val="800080"/>
                  </a:solidFill>
                  <a:latin typeface="WP Greek Courier" charset="0"/>
                </a:rPr>
                <a:t>N</a:t>
              </a:r>
            </a:p>
          </p:txBody>
        </p:sp>
        <p:sp>
          <p:nvSpPr>
            <p:cNvPr id="172059" name="Text Box 27"/>
            <p:cNvSpPr txBox="1">
              <a:spLocks noChangeArrowheads="1"/>
            </p:cNvSpPr>
            <p:nvPr/>
          </p:nvSpPr>
          <p:spPr bwMode="auto">
            <a:xfrm>
              <a:off x="2542" y="2448"/>
              <a:ext cx="412" cy="1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n-US" altLang="en-US" sz="1991" b="1">
                  <a:solidFill>
                    <a:srgbClr val="800080"/>
                  </a:solidFill>
                </a:rPr>
                <a:t>C</a:t>
              </a:r>
              <a:r>
                <a:rPr lang="en-US" altLang="en-US" sz="1991" b="1" baseline="-25000">
                  <a:solidFill>
                    <a:srgbClr val="800080"/>
                  </a:solidFill>
                </a:rPr>
                <a:t>x</a:t>
              </a:r>
              <a:r>
                <a:rPr lang="en-US" altLang="en-US" sz="1991" b="1">
                  <a:solidFill>
                    <a:srgbClr val="800080"/>
                  </a:solidFill>
                </a:rPr>
                <a:t>H</a:t>
              </a:r>
              <a:r>
                <a:rPr lang="en-US" altLang="en-US" sz="1991" b="1" baseline="-25000">
                  <a:solidFill>
                    <a:srgbClr val="800080"/>
                  </a:solidFill>
                </a:rPr>
                <a:t>y</a:t>
              </a:r>
              <a:r>
                <a:rPr lang="en-US" altLang="en-US" sz="2560" b="1">
                  <a:solidFill>
                    <a:srgbClr val="800080"/>
                  </a:solidFill>
                </a:rPr>
                <a:t>-</a:t>
              </a:r>
              <a:r>
                <a:rPr lang="en-US" altLang="en-US" sz="2844" b="1">
                  <a:solidFill>
                    <a:srgbClr val="800080"/>
                  </a:solidFill>
                  <a:latin typeface="WP Greek Courier" charset="0"/>
                </a:rPr>
                <a:t>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527783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2"/>
          <p:cNvSpPr>
            <a:spLocks noGrp="1" noChangeArrowheads="1"/>
          </p:cNvSpPr>
          <p:nvPr>
            <p:ph type="title"/>
          </p:nvPr>
        </p:nvSpPr>
        <p:spPr>
          <a:xfrm>
            <a:off x="2600960" y="325120"/>
            <a:ext cx="9428480" cy="1625600"/>
          </a:xfrm>
        </p:spPr>
        <p:txBody>
          <a:bodyPr/>
          <a:lstStyle/>
          <a:p>
            <a:r>
              <a:rPr lang="en-US" altLang="en-US"/>
              <a:t>NIR </a:t>
            </a:r>
            <a:br>
              <a:rPr lang="en-US" altLang="en-US"/>
            </a:br>
            <a:r>
              <a:rPr lang="en-US" altLang="en-US" sz="3556"/>
              <a:t>Centroid Spectra</a:t>
            </a:r>
          </a:p>
        </p:txBody>
      </p:sp>
      <p:grpSp>
        <p:nvGrpSpPr>
          <p:cNvPr id="135171" name="Group 3"/>
          <p:cNvGrpSpPr>
            <a:grpSpLocks/>
          </p:cNvGrpSpPr>
          <p:nvPr/>
        </p:nvGrpSpPr>
        <p:grpSpPr bwMode="auto">
          <a:xfrm>
            <a:off x="433493" y="2384213"/>
            <a:ext cx="10433192" cy="1679787"/>
            <a:chOff x="288" y="1032"/>
            <a:chExt cx="4621" cy="744"/>
          </a:xfrm>
        </p:grpSpPr>
        <p:grpSp>
          <p:nvGrpSpPr>
            <p:cNvPr id="135172" name="Group 4"/>
            <p:cNvGrpSpPr>
              <a:grpSpLocks/>
            </p:cNvGrpSpPr>
            <p:nvPr/>
          </p:nvGrpSpPr>
          <p:grpSpPr bwMode="auto">
            <a:xfrm>
              <a:off x="2448" y="1104"/>
              <a:ext cx="2448" cy="672"/>
              <a:chOff x="562" y="640"/>
              <a:chExt cx="5054" cy="2347"/>
            </a:xfrm>
          </p:grpSpPr>
          <p:sp>
            <p:nvSpPr>
              <p:cNvPr id="135173" name="Freeform 5"/>
              <p:cNvSpPr>
                <a:spLocks/>
              </p:cNvSpPr>
              <p:nvPr/>
            </p:nvSpPr>
            <p:spPr bwMode="auto">
              <a:xfrm>
                <a:off x="576" y="648"/>
                <a:ext cx="5033" cy="2289"/>
              </a:xfrm>
              <a:custGeom>
                <a:avLst/>
                <a:gdLst>
                  <a:gd name="T0" fmla="*/ 0 w 699"/>
                  <a:gd name="T1" fmla="*/ 318 h 318"/>
                  <a:gd name="T2" fmla="*/ 699 w 699"/>
                  <a:gd name="T3" fmla="*/ 318 h 318"/>
                  <a:gd name="T4" fmla="*/ 699 w 699"/>
                  <a:gd name="T5" fmla="*/ 0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99" h="318">
                    <a:moveTo>
                      <a:pt x="0" y="318"/>
                    </a:moveTo>
                    <a:lnTo>
                      <a:pt x="699" y="318"/>
                    </a:lnTo>
                    <a:lnTo>
                      <a:pt x="699" y="0"/>
                    </a:lnTo>
                  </a:path>
                </a:pathLst>
              </a:custGeom>
              <a:noFill/>
              <a:ln w="25400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174" name="Freeform 6"/>
              <p:cNvSpPr>
                <a:spLocks/>
              </p:cNvSpPr>
              <p:nvPr/>
            </p:nvSpPr>
            <p:spPr bwMode="auto">
              <a:xfrm>
                <a:off x="576" y="648"/>
                <a:ext cx="5033" cy="2289"/>
              </a:xfrm>
              <a:custGeom>
                <a:avLst/>
                <a:gdLst>
                  <a:gd name="T0" fmla="*/ 699 w 699"/>
                  <a:gd name="T1" fmla="*/ 0 h 318"/>
                  <a:gd name="T2" fmla="*/ 0 w 699"/>
                  <a:gd name="T3" fmla="*/ 0 h 318"/>
                  <a:gd name="T4" fmla="*/ 0 w 699"/>
                  <a:gd name="T5" fmla="*/ 318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99" h="318">
                    <a:moveTo>
                      <a:pt x="699" y="0"/>
                    </a:moveTo>
                    <a:lnTo>
                      <a:pt x="0" y="0"/>
                    </a:lnTo>
                    <a:lnTo>
                      <a:pt x="0" y="318"/>
                    </a:lnTo>
                  </a:path>
                </a:pathLst>
              </a:custGeom>
              <a:noFill/>
              <a:ln w="25400">
                <a:solidFill>
                  <a:srgbClr val="80808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175" name="Freeform 7"/>
              <p:cNvSpPr>
                <a:spLocks/>
              </p:cNvSpPr>
              <p:nvPr/>
            </p:nvSpPr>
            <p:spPr bwMode="auto">
              <a:xfrm>
                <a:off x="583" y="655"/>
                <a:ext cx="5019" cy="2275"/>
              </a:xfrm>
              <a:custGeom>
                <a:avLst/>
                <a:gdLst>
                  <a:gd name="T0" fmla="*/ 0 w 697"/>
                  <a:gd name="T1" fmla="*/ 316 h 316"/>
                  <a:gd name="T2" fmla="*/ 697 w 697"/>
                  <a:gd name="T3" fmla="*/ 316 h 316"/>
                  <a:gd name="T4" fmla="*/ 697 w 697"/>
                  <a:gd name="T5" fmla="*/ 0 h 3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97" h="316">
                    <a:moveTo>
                      <a:pt x="0" y="316"/>
                    </a:moveTo>
                    <a:lnTo>
                      <a:pt x="697" y="316"/>
                    </a:lnTo>
                    <a:lnTo>
                      <a:pt x="697" y="0"/>
                    </a:lnTo>
                  </a:path>
                </a:pathLst>
              </a:custGeom>
              <a:noFill/>
              <a:ln w="25400">
                <a:solidFill>
                  <a:srgbClr val="C0C0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176" name="Freeform 8"/>
              <p:cNvSpPr>
                <a:spLocks/>
              </p:cNvSpPr>
              <p:nvPr/>
            </p:nvSpPr>
            <p:spPr bwMode="auto">
              <a:xfrm>
                <a:off x="583" y="655"/>
                <a:ext cx="5019" cy="2275"/>
              </a:xfrm>
              <a:custGeom>
                <a:avLst/>
                <a:gdLst>
                  <a:gd name="T0" fmla="*/ 697 w 697"/>
                  <a:gd name="T1" fmla="*/ 0 h 316"/>
                  <a:gd name="T2" fmla="*/ 0 w 697"/>
                  <a:gd name="T3" fmla="*/ 0 h 316"/>
                  <a:gd name="T4" fmla="*/ 0 w 697"/>
                  <a:gd name="T5" fmla="*/ 316 h 3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97" h="316">
                    <a:moveTo>
                      <a:pt x="697" y="0"/>
                    </a:moveTo>
                    <a:lnTo>
                      <a:pt x="0" y="0"/>
                    </a:lnTo>
                    <a:lnTo>
                      <a:pt x="0" y="316"/>
                    </a:lnTo>
                  </a:path>
                </a:pathLst>
              </a:custGeom>
              <a:noFill/>
              <a:ln w="25400">
                <a:solidFill>
                  <a:srgbClr val="80808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177" name="Rectangle 9"/>
              <p:cNvSpPr>
                <a:spLocks noChangeArrowheads="1"/>
              </p:cNvSpPr>
              <p:nvPr/>
            </p:nvSpPr>
            <p:spPr bwMode="auto">
              <a:xfrm>
                <a:off x="590" y="662"/>
                <a:ext cx="5012" cy="226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178" name="Line 10"/>
              <p:cNvSpPr>
                <a:spLocks noChangeShapeType="1"/>
              </p:cNvSpPr>
              <p:nvPr/>
            </p:nvSpPr>
            <p:spPr bwMode="auto">
              <a:xfrm>
                <a:off x="569" y="2944"/>
                <a:ext cx="5047" cy="1"/>
              </a:xfrm>
              <a:prstGeom prst="line">
                <a:avLst/>
              </a:prstGeom>
              <a:noFill/>
              <a:ln w="25400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179" name="Line 11"/>
              <p:cNvSpPr>
                <a:spLocks noChangeShapeType="1"/>
              </p:cNvSpPr>
              <p:nvPr/>
            </p:nvSpPr>
            <p:spPr bwMode="auto">
              <a:xfrm>
                <a:off x="576" y="2944"/>
                <a:ext cx="1" cy="43"/>
              </a:xfrm>
              <a:prstGeom prst="line">
                <a:avLst/>
              </a:prstGeom>
              <a:noFill/>
              <a:ln w="25400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180" name="Line 12"/>
              <p:cNvSpPr>
                <a:spLocks noChangeShapeType="1"/>
              </p:cNvSpPr>
              <p:nvPr/>
            </p:nvSpPr>
            <p:spPr bwMode="auto">
              <a:xfrm>
                <a:off x="1296" y="2944"/>
                <a:ext cx="1" cy="43"/>
              </a:xfrm>
              <a:prstGeom prst="line">
                <a:avLst/>
              </a:prstGeom>
              <a:noFill/>
              <a:ln w="25400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181" name="Line 13"/>
              <p:cNvSpPr>
                <a:spLocks noChangeShapeType="1"/>
              </p:cNvSpPr>
              <p:nvPr/>
            </p:nvSpPr>
            <p:spPr bwMode="auto">
              <a:xfrm>
                <a:off x="2016" y="2944"/>
                <a:ext cx="1" cy="43"/>
              </a:xfrm>
              <a:prstGeom prst="line">
                <a:avLst/>
              </a:prstGeom>
              <a:noFill/>
              <a:ln w="25400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182" name="Line 14"/>
              <p:cNvSpPr>
                <a:spLocks noChangeShapeType="1"/>
              </p:cNvSpPr>
              <p:nvPr/>
            </p:nvSpPr>
            <p:spPr bwMode="auto">
              <a:xfrm>
                <a:off x="2736" y="2944"/>
                <a:ext cx="1" cy="43"/>
              </a:xfrm>
              <a:prstGeom prst="line">
                <a:avLst/>
              </a:prstGeom>
              <a:noFill/>
              <a:ln w="25400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183" name="Line 15"/>
              <p:cNvSpPr>
                <a:spLocks noChangeShapeType="1"/>
              </p:cNvSpPr>
              <p:nvPr/>
            </p:nvSpPr>
            <p:spPr bwMode="auto">
              <a:xfrm>
                <a:off x="3449" y="2944"/>
                <a:ext cx="1" cy="43"/>
              </a:xfrm>
              <a:prstGeom prst="line">
                <a:avLst/>
              </a:prstGeom>
              <a:noFill/>
              <a:ln w="25400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184" name="Line 16"/>
              <p:cNvSpPr>
                <a:spLocks noChangeShapeType="1"/>
              </p:cNvSpPr>
              <p:nvPr/>
            </p:nvSpPr>
            <p:spPr bwMode="auto">
              <a:xfrm>
                <a:off x="4169" y="2944"/>
                <a:ext cx="1" cy="43"/>
              </a:xfrm>
              <a:prstGeom prst="line">
                <a:avLst/>
              </a:prstGeom>
              <a:noFill/>
              <a:ln w="25400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185" name="Line 17"/>
              <p:cNvSpPr>
                <a:spLocks noChangeShapeType="1"/>
              </p:cNvSpPr>
              <p:nvPr/>
            </p:nvSpPr>
            <p:spPr bwMode="auto">
              <a:xfrm>
                <a:off x="4889" y="2944"/>
                <a:ext cx="1" cy="43"/>
              </a:xfrm>
              <a:prstGeom prst="line">
                <a:avLst/>
              </a:prstGeom>
              <a:noFill/>
              <a:ln w="25400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186" name="Line 18"/>
              <p:cNvSpPr>
                <a:spLocks noChangeShapeType="1"/>
              </p:cNvSpPr>
              <p:nvPr/>
            </p:nvSpPr>
            <p:spPr bwMode="auto">
              <a:xfrm>
                <a:off x="5609" y="2944"/>
                <a:ext cx="1" cy="43"/>
              </a:xfrm>
              <a:prstGeom prst="line">
                <a:avLst/>
              </a:prstGeom>
              <a:noFill/>
              <a:ln w="25400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187" name="Freeform 19"/>
              <p:cNvSpPr>
                <a:spLocks/>
              </p:cNvSpPr>
              <p:nvPr/>
            </p:nvSpPr>
            <p:spPr bwMode="auto">
              <a:xfrm>
                <a:off x="562" y="640"/>
                <a:ext cx="5054" cy="2304"/>
              </a:xfrm>
              <a:custGeom>
                <a:avLst/>
                <a:gdLst>
                  <a:gd name="T0" fmla="*/ 702 w 702"/>
                  <a:gd name="T1" fmla="*/ 320 h 320"/>
                  <a:gd name="T2" fmla="*/ 702 w 702"/>
                  <a:gd name="T3" fmla="*/ 0 h 320"/>
                  <a:gd name="T4" fmla="*/ 0 w 702"/>
                  <a:gd name="T5" fmla="*/ 0 h 3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702" h="320">
                    <a:moveTo>
                      <a:pt x="702" y="320"/>
                    </a:moveTo>
                    <a:lnTo>
                      <a:pt x="702" y="0"/>
                    </a:lnTo>
                    <a:lnTo>
                      <a:pt x="0" y="0"/>
                    </a:lnTo>
                  </a:path>
                </a:pathLst>
              </a:custGeom>
              <a:noFill/>
              <a:ln w="25400">
                <a:solidFill>
                  <a:srgbClr val="80808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188" name="Rectangle 20"/>
              <p:cNvSpPr>
                <a:spLocks noChangeArrowheads="1"/>
              </p:cNvSpPr>
              <p:nvPr/>
            </p:nvSpPr>
            <p:spPr bwMode="auto">
              <a:xfrm>
                <a:off x="576" y="1563"/>
                <a:ext cx="0" cy="474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 anchor="ctr">
                <a:spAutoFit/>
              </a:bodyPr>
              <a:lstStyle/>
              <a:p>
                <a:endParaRPr lang="en-US" sz="1991"/>
              </a:p>
            </p:txBody>
          </p:sp>
        </p:grpSp>
        <p:grpSp>
          <p:nvGrpSpPr>
            <p:cNvPr id="135189" name="Group 21"/>
            <p:cNvGrpSpPr>
              <a:grpSpLocks/>
            </p:cNvGrpSpPr>
            <p:nvPr/>
          </p:nvGrpSpPr>
          <p:grpSpPr bwMode="auto">
            <a:xfrm flipH="1">
              <a:off x="2448" y="1200"/>
              <a:ext cx="2461" cy="514"/>
              <a:chOff x="3396" y="1621"/>
              <a:chExt cx="1549" cy="514"/>
            </a:xfrm>
          </p:grpSpPr>
          <p:sp>
            <p:nvSpPr>
              <p:cNvPr id="135190" name="Freeform 22"/>
              <p:cNvSpPr>
                <a:spLocks/>
              </p:cNvSpPr>
              <p:nvPr/>
            </p:nvSpPr>
            <p:spPr bwMode="auto">
              <a:xfrm>
                <a:off x="3396" y="1861"/>
                <a:ext cx="6" cy="13"/>
              </a:xfrm>
              <a:custGeom>
                <a:avLst/>
                <a:gdLst>
                  <a:gd name="T0" fmla="*/ 0 w 6"/>
                  <a:gd name="T1" fmla="*/ 13 h 13"/>
                  <a:gd name="T2" fmla="*/ 6 w 6"/>
                  <a:gd name="T3" fmla="*/ 7 h 13"/>
                  <a:gd name="T4" fmla="*/ 6 w 6"/>
                  <a:gd name="T5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" h="13">
                    <a:moveTo>
                      <a:pt x="0" y="13"/>
                    </a:moveTo>
                    <a:lnTo>
                      <a:pt x="6" y="7"/>
                    </a:lnTo>
                    <a:lnTo>
                      <a:pt x="6" y="0"/>
                    </a:lnTo>
                  </a:path>
                </a:pathLst>
              </a:custGeom>
              <a:noFill/>
              <a:ln w="9525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191" name="Freeform 23"/>
              <p:cNvSpPr>
                <a:spLocks/>
              </p:cNvSpPr>
              <p:nvPr/>
            </p:nvSpPr>
            <p:spPr bwMode="auto">
              <a:xfrm>
                <a:off x="3402" y="1861"/>
                <a:ext cx="1" cy="13"/>
              </a:xfrm>
              <a:custGeom>
                <a:avLst/>
                <a:gdLst>
                  <a:gd name="T0" fmla="*/ 0 h 13"/>
                  <a:gd name="T1" fmla="*/ 7 h 13"/>
                  <a:gd name="T2" fmla="*/ 13 h 13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3">
                    <a:moveTo>
                      <a:pt x="0" y="0"/>
                    </a:moveTo>
                    <a:lnTo>
                      <a:pt x="0" y="7"/>
                    </a:lnTo>
                    <a:lnTo>
                      <a:pt x="0" y="13"/>
                    </a:lnTo>
                  </a:path>
                </a:pathLst>
              </a:custGeom>
              <a:noFill/>
              <a:ln w="9525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192" name="Freeform 24"/>
              <p:cNvSpPr>
                <a:spLocks/>
              </p:cNvSpPr>
              <p:nvPr/>
            </p:nvSpPr>
            <p:spPr bwMode="auto">
              <a:xfrm>
                <a:off x="3402" y="1874"/>
                <a:ext cx="6" cy="13"/>
              </a:xfrm>
              <a:custGeom>
                <a:avLst/>
                <a:gdLst>
                  <a:gd name="T0" fmla="*/ 0 w 6"/>
                  <a:gd name="T1" fmla="*/ 0 h 13"/>
                  <a:gd name="T2" fmla="*/ 0 w 6"/>
                  <a:gd name="T3" fmla="*/ 7 h 13"/>
                  <a:gd name="T4" fmla="*/ 6 w 6"/>
                  <a:gd name="T5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" h="13">
                    <a:moveTo>
                      <a:pt x="0" y="0"/>
                    </a:moveTo>
                    <a:lnTo>
                      <a:pt x="0" y="7"/>
                    </a:lnTo>
                    <a:lnTo>
                      <a:pt x="6" y="13"/>
                    </a:lnTo>
                  </a:path>
                </a:pathLst>
              </a:custGeom>
              <a:noFill/>
              <a:ln w="9525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193" name="Line 25"/>
              <p:cNvSpPr>
                <a:spLocks noChangeShapeType="1"/>
              </p:cNvSpPr>
              <p:nvPr/>
            </p:nvSpPr>
            <p:spPr bwMode="auto">
              <a:xfrm>
                <a:off x="3408" y="1887"/>
                <a:ext cx="6" cy="1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194" name="Freeform 26"/>
              <p:cNvSpPr>
                <a:spLocks/>
              </p:cNvSpPr>
              <p:nvPr/>
            </p:nvSpPr>
            <p:spPr bwMode="auto">
              <a:xfrm>
                <a:off x="3414" y="1874"/>
                <a:ext cx="6" cy="13"/>
              </a:xfrm>
              <a:custGeom>
                <a:avLst/>
                <a:gdLst>
                  <a:gd name="T0" fmla="*/ 0 w 6"/>
                  <a:gd name="T1" fmla="*/ 13 h 13"/>
                  <a:gd name="T2" fmla="*/ 6 w 6"/>
                  <a:gd name="T3" fmla="*/ 7 h 13"/>
                  <a:gd name="T4" fmla="*/ 6 w 6"/>
                  <a:gd name="T5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" h="13">
                    <a:moveTo>
                      <a:pt x="0" y="13"/>
                    </a:moveTo>
                    <a:lnTo>
                      <a:pt x="6" y="7"/>
                    </a:lnTo>
                    <a:lnTo>
                      <a:pt x="6" y="0"/>
                    </a:lnTo>
                  </a:path>
                </a:pathLst>
              </a:custGeom>
              <a:noFill/>
              <a:ln w="9525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195" name="Line 27"/>
              <p:cNvSpPr>
                <a:spLocks noChangeShapeType="1"/>
              </p:cNvSpPr>
              <p:nvPr/>
            </p:nvSpPr>
            <p:spPr bwMode="auto">
              <a:xfrm flipV="1">
                <a:off x="3420" y="1855"/>
                <a:ext cx="1" cy="19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196" name="Freeform 28"/>
              <p:cNvSpPr>
                <a:spLocks/>
              </p:cNvSpPr>
              <p:nvPr/>
            </p:nvSpPr>
            <p:spPr bwMode="auto">
              <a:xfrm>
                <a:off x="3420" y="1835"/>
                <a:ext cx="6" cy="20"/>
              </a:xfrm>
              <a:custGeom>
                <a:avLst/>
                <a:gdLst>
                  <a:gd name="T0" fmla="*/ 0 w 6"/>
                  <a:gd name="T1" fmla="*/ 20 h 20"/>
                  <a:gd name="T2" fmla="*/ 0 w 6"/>
                  <a:gd name="T3" fmla="*/ 7 h 20"/>
                  <a:gd name="T4" fmla="*/ 6 w 6"/>
                  <a:gd name="T5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" h="20">
                    <a:moveTo>
                      <a:pt x="0" y="20"/>
                    </a:moveTo>
                    <a:lnTo>
                      <a:pt x="0" y="7"/>
                    </a:lnTo>
                    <a:lnTo>
                      <a:pt x="6" y="0"/>
                    </a:lnTo>
                  </a:path>
                </a:pathLst>
              </a:custGeom>
              <a:noFill/>
              <a:ln w="9525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197" name="Freeform 29"/>
              <p:cNvSpPr>
                <a:spLocks/>
              </p:cNvSpPr>
              <p:nvPr/>
            </p:nvSpPr>
            <p:spPr bwMode="auto">
              <a:xfrm>
                <a:off x="3426" y="1835"/>
                <a:ext cx="6" cy="13"/>
              </a:xfrm>
              <a:custGeom>
                <a:avLst/>
                <a:gdLst>
                  <a:gd name="T0" fmla="*/ 0 w 6"/>
                  <a:gd name="T1" fmla="*/ 0 h 13"/>
                  <a:gd name="T2" fmla="*/ 0 w 6"/>
                  <a:gd name="T3" fmla="*/ 7 h 13"/>
                  <a:gd name="T4" fmla="*/ 6 w 6"/>
                  <a:gd name="T5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" h="13">
                    <a:moveTo>
                      <a:pt x="0" y="0"/>
                    </a:moveTo>
                    <a:lnTo>
                      <a:pt x="0" y="7"/>
                    </a:lnTo>
                    <a:lnTo>
                      <a:pt x="6" y="13"/>
                    </a:lnTo>
                  </a:path>
                </a:pathLst>
              </a:custGeom>
              <a:noFill/>
              <a:ln w="9525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198" name="Freeform 30"/>
              <p:cNvSpPr>
                <a:spLocks/>
              </p:cNvSpPr>
              <p:nvPr/>
            </p:nvSpPr>
            <p:spPr bwMode="auto">
              <a:xfrm>
                <a:off x="3432" y="1848"/>
                <a:ext cx="6" cy="39"/>
              </a:xfrm>
              <a:custGeom>
                <a:avLst/>
                <a:gdLst>
                  <a:gd name="T0" fmla="*/ 0 w 6"/>
                  <a:gd name="T1" fmla="*/ 0 h 39"/>
                  <a:gd name="T2" fmla="*/ 6 w 6"/>
                  <a:gd name="T3" fmla="*/ 20 h 39"/>
                  <a:gd name="T4" fmla="*/ 6 w 6"/>
                  <a:gd name="T5" fmla="*/ 39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" h="39">
                    <a:moveTo>
                      <a:pt x="0" y="0"/>
                    </a:moveTo>
                    <a:lnTo>
                      <a:pt x="6" y="20"/>
                    </a:lnTo>
                    <a:lnTo>
                      <a:pt x="6" y="39"/>
                    </a:lnTo>
                  </a:path>
                </a:pathLst>
              </a:custGeom>
              <a:noFill/>
              <a:ln w="9525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199" name="Freeform 31"/>
              <p:cNvSpPr>
                <a:spLocks/>
              </p:cNvSpPr>
              <p:nvPr/>
            </p:nvSpPr>
            <p:spPr bwMode="auto">
              <a:xfrm>
                <a:off x="3438" y="1887"/>
                <a:ext cx="1" cy="39"/>
              </a:xfrm>
              <a:custGeom>
                <a:avLst/>
                <a:gdLst>
                  <a:gd name="T0" fmla="*/ 0 h 39"/>
                  <a:gd name="T1" fmla="*/ 20 h 39"/>
                  <a:gd name="T2" fmla="*/ 39 h 39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39">
                    <a:moveTo>
                      <a:pt x="0" y="0"/>
                    </a:moveTo>
                    <a:lnTo>
                      <a:pt x="0" y="20"/>
                    </a:lnTo>
                    <a:lnTo>
                      <a:pt x="0" y="39"/>
                    </a:lnTo>
                  </a:path>
                </a:pathLst>
              </a:custGeom>
              <a:noFill/>
              <a:ln w="9525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200" name="Freeform 32"/>
              <p:cNvSpPr>
                <a:spLocks/>
              </p:cNvSpPr>
              <p:nvPr/>
            </p:nvSpPr>
            <p:spPr bwMode="auto">
              <a:xfrm>
                <a:off x="3438" y="1926"/>
                <a:ext cx="6" cy="7"/>
              </a:xfrm>
              <a:custGeom>
                <a:avLst/>
                <a:gdLst>
                  <a:gd name="T0" fmla="*/ 0 w 6"/>
                  <a:gd name="T1" fmla="*/ 0 h 7"/>
                  <a:gd name="T2" fmla="*/ 0 w 6"/>
                  <a:gd name="T3" fmla="*/ 7 h 7"/>
                  <a:gd name="T4" fmla="*/ 6 w 6"/>
                  <a:gd name="T5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" h="7">
                    <a:moveTo>
                      <a:pt x="0" y="0"/>
                    </a:moveTo>
                    <a:lnTo>
                      <a:pt x="0" y="7"/>
                    </a:lnTo>
                    <a:lnTo>
                      <a:pt x="6" y="7"/>
                    </a:lnTo>
                  </a:path>
                </a:pathLst>
              </a:custGeom>
              <a:noFill/>
              <a:ln w="9525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201" name="Freeform 33"/>
              <p:cNvSpPr>
                <a:spLocks/>
              </p:cNvSpPr>
              <p:nvPr/>
            </p:nvSpPr>
            <p:spPr bwMode="auto">
              <a:xfrm>
                <a:off x="3444" y="1913"/>
                <a:ext cx="6" cy="20"/>
              </a:xfrm>
              <a:custGeom>
                <a:avLst/>
                <a:gdLst>
                  <a:gd name="T0" fmla="*/ 0 w 6"/>
                  <a:gd name="T1" fmla="*/ 20 h 20"/>
                  <a:gd name="T2" fmla="*/ 0 w 6"/>
                  <a:gd name="T3" fmla="*/ 13 h 20"/>
                  <a:gd name="T4" fmla="*/ 6 w 6"/>
                  <a:gd name="T5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" h="20">
                    <a:moveTo>
                      <a:pt x="0" y="20"/>
                    </a:moveTo>
                    <a:lnTo>
                      <a:pt x="0" y="13"/>
                    </a:lnTo>
                    <a:lnTo>
                      <a:pt x="6" y="0"/>
                    </a:lnTo>
                  </a:path>
                </a:pathLst>
              </a:custGeom>
              <a:noFill/>
              <a:ln w="9525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202" name="Freeform 34"/>
              <p:cNvSpPr>
                <a:spLocks/>
              </p:cNvSpPr>
              <p:nvPr/>
            </p:nvSpPr>
            <p:spPr bwMode="auto">
              <a:xfrm>
                <a:off x="3450" y="1894"/>
                <a:ext cx="6" cy="19"/>
              </a:xfrm>
              <a:custGeom>
                <a:avLst/>
                <a:gdLst>
                  <a:gd name="T0" fmla="*/ 0 w 6"/>
                  <a:gd name="T1" fmla="*/ 19 h 19"/>
                  <a:gd name="T2" fmla="*/ 6 w 6"/>
                  <a:gd name="T3" fmla="*/ 6 h 19"/>
                  <a:gd name="T4" fmla="*/ 6 w 6"/>
                  <a:gd name="T5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" h="19">
                    <a:moveTo>
                      <a:pt x="0" y="19"/>
                    </a:moveTo>
                    <a:lnTo>
                      <a:pt x="6" y="6"/>
                    </a:lnTo>
                    <a:lnTo>
                      <a:pt x="6" y="0"/>
                    </a:lnTo>
                  </a:path>
                </a:pathLst>
              </a:custGeom>
              <a:noFill/>
              <a:ln w="9525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203" name="Freeform 35"/>
              <p:cNvSpPr>
                <a:spLocks/>
              </p:cNvSpPr>
              <p:nvPr/>
            </p:nvSpPr>
            <p:spPr bwMode="auto">
              <a:xfrm>
                <a:off x="3456" y="1894"/>
                <a:ext cx="1" cy="13"/>
              </a:xfrm>
              <a:custGeom>
                <a:avLst/>
                <a:gdLst>
                  <a:gd name="T0" fmla="*/ 0 h 13"/>
                  <a:gd name="T1" fmla="*/ 6 h 13"/>
                  <a:gd name="T2" fmla="*/ 13 h 13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3">
                    <a:moveTo>
                      <a:pt x="0" y="0"/>
                    </a:moveTo>
                    <a:lnTo>
                      <a:pt x="0" y="6"/>
                    </a:lnTo>
                    <a:lnTo>
                      <a:pt x="0" y="13"/>
                    </a:lnTo>
                  </a:path>
                </a:pathLst>
              </a:custGeom>
              <a:noFill/>
              <a:ln w="9525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204" name="Freeform 36"/>
              <p:cNvSpPr>
                <a:spLocks/>
              </p:cNvSpPr>
              <p:nvPr/>
            </p:nvSpPr>
            <p:spPr bwMode="auto">
              <a:xfrm>
                <a:off x="3456" y="1907"/>
                <a:ext cx="6" cy="1"/>
              </a:xfrm>
              <a:custGeom>
                <a:avLst/>
                <a:gdLst>
                  <a:gd name="T0" fmla="*/ 0 w 6"/>
                  <a:gd name="T1" fmla="*/ 0 w 6"/>
                  <a:gd name="T2" fmla="*/ 6 w 6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6">
                    <a:moveTo>
                      <a:pt x="0" y="0"/>
                    </a:moveTo>
                    <a:lnTo>
                      <a:pt x="0" y="0"/>
                    </a:lnTo>
                    <a:lnTo>
                      <a:pt x="6" y="0"/>
                    </a:lnTo>
                  </a:path>
                </a:pathLst>
              </a:custGeom>
              <a:noFill/>
              <a:ln w="9525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205" name="Freeform 37"/>
              <p:cNvSpPr>
                <a:spLocks/>
              </p:cNvSpPr>
              <p:nvPr/>
            </p:nvSpPr>
            <p:spPr bwMode="auto">
              <a:xfrm>
                <a:off x="3462" y="1861"/>
                <a:ext cx="6" cy="46"/>
              </a:xfrm>
              <a:custGeom>
                <a:avLst/>
                <a:gdLst>
                  <a:gd name="T0" fmla="*/ 0 w 6"/>
                  <a:gd name="T1" fmla="*/ 46 h 46"/>
                  <a:gd name="T2" fmla="*/ 0 w 6"/>
                  <a:gd name="T3" fmla="*/ 39 h 46"/>
                  <a:gd name="T4" fmla="*/ 0 w 6"/>
                  <a:gd name="T5" fmla="*/ 26 h 46"/>
                  <a:gd name="T6" fmla="*/ 6 w 6"/>
                  <a:gd name="T7" fmla="*/ 13 h 46"/>
                  <a:gd name="T8" fmla="*/ 6 w 6"/>
                  <a:gd name="T9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46">
                    <a:moveTo>
                      <a:pt x="0" y="46"/>
                    </a:moveTo>
                    <a:lnTo>
                      <a:pt x="0" y="39"/>
                    </a:lnTo>
                    <a:lnTo>
                      <a:pt x="0" y="26"/>
                    </a:lnTo>
                    <a:lnTo>
                      <a:pt x="6" y="13"/>
                    </a:lnTo>
                    <a:lnTo>
                      <a:pt x="6" y="0"/>
                    </a:lnTo>
                  </a:path>
                </a:pathLst>
              </a:custGeom>
              <a:noFill/>
              <a:ln w="9525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206" name="Freeform 38"/>
              <p:cNvSpPr>
                <a:spLocks/>
              </p:cNvSpPr>
              <p:nvPr/>
            </p:nvSpPr>
            <p:spPr bwMode="auto">
              <a:xfrm>
                <a:off x="3468" y="1835"/>
                <a:ext cx="6" cy="26"/>
              </a:xfrm>
              <a:custGeom>
                <a:avLst/>
                <a:gdLst>
                  <a:gd name="T0" fmla="*/ 0 w 6"/>
                  <a:gd name="T1" fmla="*/ 26 h 26"/>
                  <a:gd name="T2" fmla="*/ 6 w 6"/>
                  <a:gd name="T3" fmla="*/ 7 h 26"/>
                  <a:gd name="T4" fmla="*/ 6 w 6"/>
                  <a:gd name="T5" fmla="*/ 0 h 26"/>
                  <a:gd name="T6" fmla="*/ 6 w 6"/>
                  <a:gd name="T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26">
                    <a:moveTo>
                      <a:pt x="0" y="26"/>
                    </a:moveTo>
                    <a:lnTo>
                      <a:pt x="6" y="7"/>
                    </a:lnTo>
                    <a:lnTo>
                      <a:pt x="6" y="0"/>
                    </a:lnTo>
                    <a:lnTo>
                      <a:pt x="6" y="0"/>
                    </a:lnTo>
                  </a:path>
                </a:pathLst>
              </a:custGeom>
              <a:noFill/>
              <a:ln w="9525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207" name="Freeform 39"/>
              <p:cNvSpPr>
                <a:spLocks/>
              </p:cNvSpPr>
              <p:nvPr/>
            </p:nvSpPr>
            <p:spPr bwMode="auto">
              <a:xfrm>
                <a:off x="3474" y="1835"/>
                <a:ext cx="1" cy="39"/>
              </a:xfrm>
              <a:custGeom>
                <a:avLst/>
                <a:gdLst>
                  <a:gd name="T0" fmla="*/ 0 h 39"/>
                  <a:gd name="T1" fmla="*/ 7 h 39"/>
                  <a:gd name="T2" fmla="*/ 13 h 39"/>
                  <a:gd name="T3" fmla="*/ 39 h 39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39">
                    <a:moveTo>
                      <a:pt x="0" y="0"/>
                    </a:moveTo>
                    <a:lnTo>
                      <a:pt x="0" y="7"/>
                    </a:lnTo>
                    <a:lnTo>
                      <a:pt x="0" y="13"/>
                    </a:lnTo>
                    <a:lnTo>
                      <a:pt x="0" y="39"/>
                    </a:lnTo>
                  </a:path>
                </a:pathLst>
              </a:custGeom>
              <a:noFill/>
              <a:ln w="9525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208" name="Freeform 40"/>
              <p:cNvSpPr>
                <a:spLocks/>
              </p:cNvSpPr>
              <p:nvPr/>
            </p:nvSpPr>
            <p:spPr bwMode="auto">
              <a:xfrm>
                <a:off x="3474" y="1874"/>
                <a:ext cx="6" cy="39"/>
              </a:xfrm>
              <a:custGeom>
                <a:avLst/>
                <a:gdLst>
                  <a:gd name="T0" fmla="*/ 0 w 6"/>
                  <a:gd name="T1" fmla="*/ 0 h 39"/>
                  <a:gd name="T2" fmla="*/ 0 w 6"/>
                  <a:gd name="T3" fmla="*/ 20 h 39"/>
                  <a:gd name="T4" fmla="*/ 6 w 6"/>
                  <a:gd name="T5" fmla="*/ 39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" h="39">
                    <a:moveTo>
                      <a:pt x="0" y="0"/>
                    </a:moveTo>
                    <a:lnTo>
                      <a:pt x="0" y="20"/>
                    </a:lnTo>
                    <a:lnTo>
                      <a:pt x="6" y="39"/>
                    </a:lnTo>
                  </a:path>
                </a:pathLst>
              </a:custGeom>
              <a:noFill/>
              <a:ln w="9525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209" name="Freeform 41"/>
              <p:cNvSpPr>
                <a:spLocks/>
              </p:cNvSpPr>
              <p:nvPr/>
            </p:nvSpPr>
            <p:spPr bwMode="auto">
              <a:xfrm>
                <a:off x="3480" y="1913"/>
                <a:ext cx="6" cy="1"/>
              </a:xfrm>
              <a:custGeom>
                <a:avLst/>
                <a:gdLst>
                  <a:gd name="T0" fmla="*/ 0 w 6"/>
                  <a:gd name="T1" fmla="*/ 0 w 6"/>
                  <a:gd name="T2" fmla="*/ 6 w 6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6">
                    <a:moveTo>
                      <a:pt x="0" y="0"/>
                    </a:moveTo>
                    <a:lnTo>
                      <a:pt x="0" y="0"/>
                    </a:lnTo>
                    <a:lnTo>
                      <a:pt x="6" y="0"/>
                    </a:lnTo>
                  </a:path>
                </a:pathLst>
              </a:custGeom>
              <a:noFill/>
              <a:ln w="9525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210" name="Freeform 42"/>
              <p:cNvSpPr>
                <a:spLocks/>
              </p:cNvSpPr>
              <p:nvPr/>
            </p:nvSpPr>
            <p:spPr bwMode="auto">
              <a:xfrm>
                <a:off x="3486" y="1894"/>
                <a:ext cx="6" cy="19"/>
              </a:xfrm>
              <a:custGeom>
                <a:avLst/>
                <a:gdLst>
                  <a:gd name="T0" fmla="*/ 0 w 6"/>
                  <a:gd name="T1" fmla="*/ 19 h 19"/>
                  <a:gd name="T2" fmla="*/ 6 w 6"/>
                  <a:gd name="T3" fmla="*/ 13 h 19"/>
                  <a:gd name="T4" fmla="*/ 6 w 6"/>
                  <a:gd name="T5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" h="19">
                    <a:moveTo>
                      <a:pt x="0" y="19"/>
                    </a:moveTo>
                    <a:lnTo>
                      <a:pt x="6" y="13"/>
                    </a:lnTo>
                    <a:lnTo>
                      <a:pt x="6" y="0"/>
                    </a:lnTo>
                  </a:path>
                </a:pathLst>
              </a:custGeom>
              <a:noFill/>
              <a:ln w="9525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211" name="Freeform 43"/>
              <p:cNvSpPr>
                <a:spLocks/>
              </p:cNvSpPr>
              <p:nvPr/>
            </p:nvSpPr>
            <p:spPr bwMode="auto">
              <a:xfrm>
                <a:off x="3492" y="1881"/>
                <a:ext cx="1" cy="13"/>
              </a:xfrm>
              <a:custGeom>
                <a:avLst/>
                <a:gdLst>
                  <a:gd name="T0" fmla="*/ 13 h 13"/>
                  <a:gd name="T1" fmla="*/ 6 h 13"/>
                  <a:gd name="T2" fmla="*/ 0 h 13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3">
                    <a:moveTo>
                      <a:pt x="0" y="13"/>
                    </a:moveTo>
                    <a:lnTo>
                      <a:pt x="0" y="6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212" name="Freeform 44"/>
              <p:cNvSpPr>
                <a:spLocks/>
              </p:cNvSpPr>
              <p:nvPr/>
            </p:nvSpPr>
            <p:spPr bwMode="auto">
              <a:xfrm>
                <a:off x="3492" y="1881"/>
                <a:ext cx="6" cy="1"/>
              </a:xfrm>
              <a:custGeom>
                <a:avLst/>
                <a:gdLst>
                  <a:gd name="T0" fmla="*/ 0 w 6"/>
                  <a:gd name="T1" fmla="*/ 0 w 6"/>
                  <a:gd name="T2" fmla="*/ 6 w 6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6">
                    <a:moveTo>
                      <a:pt x="0" y="0"/>
                    </a:moveTo>
                    <a:lnTo>
                      <a:pt x="0" y="0"/>
                    </a:lnTo>
                    <a:lnTo>
                      <a:pt x="6" y="0"/>
                    </a:lnTo>
                  </a:path>
                </a:pathLst>
              </a:custGeom>
              <a:noFill/>
              <a:ln w="9525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213" name="Line 45"/>
              <p:cNvSpPr>
                <a:spLocks noChangeShapeType="1"/>
              </p:cNvSpPr>
              <p:nvPr/>
            </p:nvSpPr>
            <p:spPr bwMode="auto">
              <a:xfrm flipV="1">
                <a:off x="3498" y="1874"/>
                <a:ext cx="6" cy="7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214" name="Freeform 46"/>
              <p:cNvSpPr>
                <a:spLocks/>
              </p:cNvSpPr>
              <p:nvPr/>
            </p:nvSpPr>
            <p:spPr bwMode="auto">
              <a:xfrm>
                <a:off x="3504" y="1868"/>
                <a:ext cx="6" cy="6"/>
              </a:xfrm>
              <a:custGeom>
                <a:avLst/>
                <a:gdLst>
                  <a:gd name="T0" fmla="*/ 0 w 6"/>
                  <a:gd name="T1" fmla="*/ 6 h 6"/>
                  <a:gd name="T2" fmla="*/ 6 w 6"/>
                  <a:gd name="T3" fmla="*/ 0 h 6"/>
                  <a:gd name="T4" fmla="*/ 6 w 6"/>
                  <a:gd name="T5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" h="6">
                    <a:moveTo>
                      <a:pt x="0" y="6"/>
                    </a:moveTo>
                    <a:lnTo>
                      <a:pt x="6" y="0"/>
                    </a:lnTo>
                    <a:lnTo>
                      <a:pt x="6" y="0"/>
                    </a:lnTo>
                  </a:path>
                </a:pathLst>
              </a:custGeom>
              <a:noFill/>
              <a:ln w="9525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215" name="Freeform 47"/>
              <p:cNvSpPr>
                <a:spLocks/>
              </p:cNvSpPr>
              <p:nvPr/>
            </p:nvSpPr>
            <p:spPr bwMode="auto">
              <a:xfrm>
                <a:off x="3510" y="1868"/>
                <a:ext cx="1" cy="13"/>
              </a:xfrm>
              <a:custGeom>
                <a:avLst/>
                <a:gdLst>
                  <a:gd name="T0" fmla="*/ 0 h 13"/>
                  <a:gd name="T1" fmla="*/ 6 h 13"/>
                  <a:gd name="T2" fmla="*/ 13 h 13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3">
                    <a:moveTo>
                      <a:pt x="0" y="0"/>
                    </a:moveTo>
                    <a:lnTo>
                      <a:pt x="0" y="6"/>
                    </a:lnTo>
                    <a:lnTo>
                      <a:pt x="0" y="13"/>
                    </a:lnTo>
                  </a:path>
                </a:pathLst>
              </a:custGeom>
              <a:noFill/>
              <a:ln w="9525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216" name="Freeform 48"/>
              <p:cNvSpPr>
                <a:spLocks/>
              </p:cNvSpPr>
              <p:nvPr/>
            </p:nvSpPr>
            <p:spPr bwMode="auto">
              <a:xfrm>
                <a:off x="3510" y="1868"/>
                <a:ext cx="6" cy="13"/>
              </a:xfrm>
              <a:custGeom>
                <a:avLst/>
                <a:gdLst>
                  <a:gd name="T0" fmla="*/ 0 w 6"/>
                  <a:gd name="T1" fmla="*/ 13 h 13"/>
                  <a:gd name="T2" fmla="*/ 0 w 6"/>
                  <a:gd name="T3" fmla="*/ 6 h 13"/>
                  <a:gd name="T4" fmla="*/ 6 w 6"/>
                  <a:gd name="T5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" h="13">
                    <a:moveTo>
                      <a:pt x="0" y="13"/>
                    </a:moveTo>
                    <a:lnTo>
                      <a:pt x="0" y="6"/>
                    </a:lnTo>
                    <a:lnTo>
                      <a:pt x="6" y="0"/>
                    </a:lnTo>
                  </a:path>
                </a:pathLst>
              </a:custGeom>
              <a:noFill/>
              <a:ln w="9525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217" name="Freeform 49"/>
              <p:cNvSpPr>
                <a:spLocks/>
              </p:cNvSpPr>
              <p:nvPr/>
            </p:nvSpPr>
            <p:spPr bwMode="auto">
              <a:xfrm>
                <a:off x="3516" y="1835"/>
                <a:ext cx="6" cy="33"/>
              </a:xfrm>
              <a:custGeom>
                <a:avLst/>
                <a:gdLst>
                  <a:gd name="T0" fmla="*/ 0 w 6"/>
                  <a:gd name="T1" fmla="*/ 33 h 33"/>
                  <a:gd name="T2" fmla="*/ 6 w 6"/>
                  <a:gd name="T3" fmla="*/ 20 h 33"/>
                  <a:gd name="T4" fmla="*/ 6 w 6"/>
                  <a:gd name="T5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" h="33">
                    <a:moveTo>
                      <a:pt x="0" y="33"/>
                    </a:moveTo>
                    <a:lnTo>
                      <a:pt x="6" y="20"/>
                    </a:lnTo>
                    <a:lnTo>
                      <a:pt x="6" y="0"/>
                    </a:lnTo>
                  </a:path>
                </a:pathLst>
              </a:custGeom>
              <a:noFill/>
              <a:ln w="9525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218" name="Freeform 50"/>
              <p:cNvSpPr>
                <a:spLocks/>
              </p:cNvSpPr>
              <p:nvPr/>
            </p:nvSpPr>
            <p:spPr bwMode="auto">
              <a:xfrm>
                <a:off x="3522" y="1816"/>
                <a:ext cx="1" cy="19"/>
              </a:xfrm>
              <a:custGeom>
                <a:avLst/>
                <a:gdLst>
                  <a:gd name="T0" fmla="*/ 19 h 19"/>
                  <a:gd name="T1" fmla="*/ 6 h 19"/>
                  <a:gd name="T2" fmla="*/ 0 h 19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9">
                    <a:moveTo>
                      <a:pt x="0" y="19"/>
                    </a:moveTo>
                    <a:lnTo>
                      <a:pt x="0" y="6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219" name="Freeform 51"/>
              <p:cNvSpPr>
                <a:spLocks/>
              </p:cNvSpPr>
              <p:nvPr/>
            </p:nvSpPr>
            <p:spPr bwMode="auto">
              <a:xfrm>
                <a:off x="3522" y="1816"/>
                <a:ext cx="6" cy="1"/>
              </a:xfrm>
              <a:custGeom>
                <a:avLst/>
                <a:gdLst>
                  <a:gd name="T0" fmla="*/ 0 w 6"/>
                  <a:gd name="T1" fmla="*/ 0 w 6"/>
                  <a:gd name="T2" fmla="*/ 6 w 6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6">
                    <a:moveTo>
                      <a:pt x="0" y="0"/>
                    </a:moveTo>
                    <a:lnTo>
                      <a:pt x="0" y="0"/>
                    </a:lnTo>
                    <a:lnTo>
                      <a:pt x="6" y="0"/>
                    </a:lnTo>
                  </a:path>
                </a:pathLst>
              </a:custGeom>
              <a:noFill/>
              <a:ln w="9525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220" name="Freeform 52"/>
              <p:cNvSpPr>
                <a:spLocks/>
              </p:cNvSpPr>
              <p:nvPr/>
            </p:nvSpPr>
            <p:spPr bwMode="auto">
              <a:xfrm>
                <a:off x="3528" y="1816"/>
                <a:ext cx="6" cy="1"/>
              </a:xfrm>
              <a:custGeom>
                <a:avLst/>
                <a:gdLst>
                  <a:gd name="T0" fmla="*/ 0 w 6"/>
                  <a:gd name="T1" fmla="*/ 0 w 6"/>
                  <a:gd name="T2" fmla="*/ 6 w 6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6">
                    <a:moveTo>
                      <a:pt x="0" y="0"/>
                    </a:moveTo>
                    <a:lnTo>
                      <a:pt x="0" y="0"/>
                    </a:lnTo>
                    <a:lnTo>
                      <a:pt x="6" y="0"/>
                    </a:lnTo>
                  </a:path>
                </a:pathLst>
              </a:custGeom>
              <a:noFill/>
              <a:ln w="9525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221" name="Freeform 53"/>
              <p:cNvSpPr>
                <a:spLocks/>
              </p:cNvSpPr>
              <p:nvPr/>
            </p:nvSpPr>
            <p:spPr bwMode="auto">
              <a:xfrm>
                <a:off x="3534" y="1777"/>
                <a:ext cx="6" cy="39"/>
              </a:xfrm>
              <a:custGeom>
                <a:avLst/>
                <a:gdLst>
                  <a:gd name="T0" fmla="*/ 0 w 6"/>
                  <a:gd name="T1" fmla="*/ 39 h 39"/>
                  <a:gd name="T2" fmla="*/ 6 w 6"/>
                  <a:gd name="T3" fmla="*/ 26 h 39"/>
                  <a:gd name="T4" fmla="*/ 6 w 6"/>
                  <a:gd name="T5" fmla="*/ 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" h="39">
                    <a:moveTo>
                      <a:pt x="0" y="39"/>
                    </a:moveTo>
                    <a:lnTo>
                      <a:pt x="6" y="26"/>
                    </a:lnTo>
                    <a:lnTo>
                      <a:pt x="6" y="0"/>
                    </a:lnTo>
                  </a:path>
                </a:pathLst>
              </a:custGeom>
              <a:noFill/>
              <a:ln w="9525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222" name="Freeform 54"/>
              <p:cNvSpPr>
                <a:spLocks/>
              </p:cNvSpPr>
              <p:nvPr/>
            </p:nvSpPr>
            <p:spPr bwMode="auto">
              <a:xfrm>
                <a:off x="3540" y="1712"/>
                <a:ext cx="1" cy="65"/>
              </a:xfrm>
              <a:custGeom>
                <a:avLst/>
                <a:gdLst>
                  <a:gd name="T0" fmla="*/ 65 h 65"/>
                  <a:gd name="T1" fmla="*/ 33 h 65"/>
                  <a:gd name="T2" fmla="*/ 0 h 65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65">
                    <a:moveTo>
                      <a:pt x="0" y="65"/>
                    </a:moveTo>
                    <a:lnTo>
                      <a:pt x="0" y="33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223" name="Freeform 55"/>
              <p:cNvSpPr>
                <a:spLocks/>
              </p:cNvSpPr>
              <p:nvPr/>
            </p:nvSpPr>
            <p:spPr bwMode="auto">
              <a:xfrm>
                <a:off x="3540" y="1641"/>
                <a:ext cx="6" cy="71"/>
              </a:xfrm>
              <a:custGeom>
                <a:avLst/>
                <a:gdLst>
                  <a:gd name="T0" fmla="*/ 0 w 6"/>
                  <a:gd name="T1" fmla="*/ 71 h 71"/>
                  <a:gd name="T2" fmla="*/ 0 w 6"/>
                  <a:gd name="T3" fmla="*/ 52 h 71"/>
                  <a:gd name="T4" fmla="*/ 0 w 6"/>
                  <a:gd name="T5" fmla="*/ 26 h 71"/>
                  <a:gd name="T6" fmla="*/ 6 w 6"/>
                  <a:gd name="T7" fmla="*/ 6 h 71"/>
                  <a:gd name="T8" fmla="*/ 6 w 6"/>
                  <a:gd name="T9" fmla="*/ 0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71">
                    <a:moveTo>
                      <a:pt x="0" y="71"/>
                    </a:moveTo>
                    <a:lnTo>
                      <a:pt x="0" y="52"/>
                    </a:lnTo>
                    <a:lnTo>
                      <a:pt x="0" y="26"/>
                    </a:lnTo>
                    <a:lnTo>
                      <a:pt x="6" y="6"/>
                    </a:lnTo>
                    <a:lnTo>
                      <a:pt x="6" y="0"/>
                    </a:lnTo>
                  </a:path>
                </a:pathLst>
              </a:custGeom>
              <a:noFill/>
              <a:ln w="9525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224" name="Freeform 56"/>
              <p:cNvSpPr>
                <a:spLocks/>
              </p:cNvSpPr>
              <p:nvPr/>
            </p:nvSpPr>
            <p:spPr bwMode="auto">
              <a:xfrm>
                <a:off x="3546" y="1641"/>
                <a:ext cx="6" cy="65"/>
              </a:xfrm>
              <a:custGeom>
                <a:avLst/>
                <a:gdLst>
                  <a:gd name="T0" fmla="*/ 0 w 6"/>
                  <a:gd name="T1" fmla="*/ 0 h 65"/>
                  <a:gd name="T2" fmla="*/ 0 w 6"/>
                  <a:gd name="T3" fmla="*/ 6 h 65"/>
                  <a:gd name="T4" fmla="*/ 0 w 6"/>
                  <a:gd name="T5" fmla="*/ 26 h 65"/>
                  <a:gd name="T6" fmla="*/ 6 w 6"/>
                  <a:gd name="T7" fmla="*/ 45 h 65"/>
                  <a:gd name="T8" fmla="*/ 6 w 6"/>
                  <a:gd name="T9" fmla="*/ 65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65">
                    <a:moveTo>
                      <a:pt x="0" y="0"/>
                    </a:moveTo>
                    <a:lnTo>
                      <a:pt x="0" y="6"/>
                    </a:lnTo>
                    <a:lnTo>
                      <a:pt x="0" y="26"/>
                    </a:lnTo>
                    <a:lnTo>
                      <a:pt x="6" y="45"/>
                    </a:lnTo>
                    <a:lnTo>
                      <a:pt x="6" y="65"/>
                    </a:lnTo>
                  </a:path>
                </a:pathLst>
              </a:custGeom>
              <a:noFill/>
              <a:ln w="9525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225" name="Freeform 57"/>
              <p:cNvSpPr>
                <a:spLocks/>
              </p:cNvSpPr>
              <p:nvPr/>
            </p:nvSpPr>
            <p:spPr bwMode="auto">
              <a:xfrm>
                <a:off x="3552" y="1706"/>
                <a:ext cx="6" cy="78"/>
              </a:xfrm>
              <a:custGeom>
                <a:avLst/>
                <a:gdLst>
                  <a:gd name="T0" fmla="*/ 0 w 6"/>
                  <a:gd name="T1" fmla="*/ 0 h 78"/>
                  <a:gd name="T2" fmla="*/ 6 w 6"/>
                  <a:gd name="T3" fmla="*/ 39 h 78"/>
                  <a:gd name="T4" fmla="*/ 6 w 6"/>
                  <a:gd name="T5" fmla="*/ 58 h 78"/>
                  <a:gd name="T6" fmla="*/ 6 w 6"/>
                  <a:gd name="T7" fmla="*/ 78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78">
                    <a:moveTo>
                      <a:pt x="0" y="0"/>
                    </a:moveTo>
                    <a:lnTo>
                      <a:pt x="6" y="39"/>
                    </a:lnTo>
                    <a:lnTo>
                      <a:pt x="6" y="58"/>
                    </a:lnTo>
                    <a:lnTo>
                      <a:pt x="6" y="78"/>
                    </a:lnTo>
                  </a:path>
                </a:pathLst>
              </a:custGeom>
              <a:noFill/>
              <a:ln w="9525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226" name="Freeform 58"/>
              <p:cNvSpPr>
                <a:spLocks/>
              </p:cNvSpPr>
              <p:nvPr/>
            </p:nvSpPr>
            <p:spPr bwMode="auto">
              <a:xfrm>
                <a:off x="3558" y="1784"/>
                <a:ext cx="1" cy="32"/>
              </a:xfrm>
              <a:custGeom>
                <a:avLst/>
                <a:gdLst>
                  <a:gd name="T0" fmla="*/ 0 h 32"/>
                  <a:gd name="T1" fmla="*/ 19 h 32"/>
                  <a:gd name="T2" fmla="*/ 32 h 3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32">
                    <a:moveTo>
                      <a:pt x="0" y="0"/>
                    </a:moveTo>
                    <a:lnTo>
                      <a:pt x="0" y="19"/>
                    </a:lnTo>
                    <a:lnTo>
                      <a:pt x="0" y="32"/>
                    </a:lnTo>
                  </a:path>
                </a:pathLst>
              </a:custGeom>
              <a:noFill/>
              <a:ln w="9525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227" name="Freeform 59"/>
              <p:cNvSpPr>
                <a:spLocks/>
              </p:cNvSpPr>
              <p:nvPr/>
            </p:nvSpPr>
            <p:spPr bwMode="auto">
              <a:xfrm>
                <a:off x="3558" y="1816"/>
                <a:ext cx="6" cy="1"/>
              </a:xfrm>
              <a:custGeom>
                <a:avLst/>
                <a:gdLst>
                  <a:gd name="T0" fmla="*/ 0 w 6"/>
                  <a:gd name="T1" fmla="*/ 0 w 6"/>
                  <a:gd name="T2" fmla="*/ 6 w 6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6">
                    <a:moveTo>
                      <a:pt x="0" y="0"/>
                    </a:moveTo>
                    <a:lnTo>
                      <a:pt x="0" y="0"/>
                    </a:lnTo>
                    <a:lnTo>
                      <a:pt x="6" y="0"/>
                    </a:lnTo>
                  </a:path>
                </a:pathLst>
              </a:custGeom>
              <a:noFill/>
              <a:ln w="9525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228" name="Freeform 60"/>
              <p:cNvSpPr>
                <a:spLocks/>
              </p:cNvSpPr>
              <p:nvPr/>
            </p:nvSpPr>
            <p:spPr bwMode="auto">
              <a:xfrm>
                <a:off x="3564" y="1790"/>
                <a:ext cx="6" cy="26"/>
              </a:xfrm>
              <a:custGeom>
                <a:avLst/>
                <a:gdLst>
                  <a:gd name="T0" fmla="*/ 0 w 6"/>
                  <a:gd name="T1" fmla="*/ 26 h 26"/>
                  <a:gd name="T2" fmla="*/ 0 w 6"/>
                  <a:gd name="T3" fmla="*/ 19 h 26"/>
                  <a:gd name="T4" fmla="*/ 6 w 6"/>
                  <a:gd name="T5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" h="26">
                    <a:moveTo>
                      <a:pt x="0" y="26"/>
                    </a:moveTo>
                    <a:lnTo>
                      <a:pt x="0" y="19"/>
                    </a:lnTo>
                    <a:lnTo>
                      <a:pt x="6" y="0"/>
                    </a:lnTo>
                  </a:path>
                </a:pathLst>
              </a:custGeom>
              <a:noFill/>
              <a:ln w="9525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229" name="Freeform 61"/>
              <p:cNvSpPr>
                <a:spLocks/>
              </p:cNvSpPr>
              <p:nvPr/>
            </p:nvSpPr>
            <p:spPr bwMode="auto">
              <a:xfrm>
                <a:off x="3570" y="1719"/>
                <a:ext cx="6" cy="71"/>
              </a:xfrm>
              <a:custGeom>
                <a:avLst/>
                <a:gdLst>
                  <a:gd name="T0" fmla="*/ 0 w 6"/>
                  <a:gd name="T1" fmla="*/ 71 h 71"/>
                  <a:gd name="T2" fmla="*/ 6 w 6"/>
                  <a:gd name="T3" fmla="*/ 39 h 71"/>
                  <a:gd name="T4" fmla="*/ 6 w 6"/>
                  <a:gd name="T5" fmla="*/ 0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" h="71">
                    <a:moveTo>
                      <a:pt x="0" y="71"/>
                    </a:moveTo>
                    <a:lnTo>
                      <a:pt x="6" y="39"/>
                    </a:lnTo>
                    <a:lnTo>
                      <a:pt x="6" y="0"/>
                    </a:lnTo>
                  </a:path>
                </a:pathLst>
              </a:custGeom>
              <a:noFill/>
              <a:ln w="9525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230" name="Freeform 62"/>
              <p:cNvSpPr>
                <a:spLocks/>
              </p:cNvSpPr>
              <p:nvPr/>
            </p:nvSpPr>
            <p:spPr bwMode="auto">
              <a:xfrm>
                <a:off x="3576" y="1621"/>
                <a:ext cx="1" cy="98"/>
              </a:xfrm>
              <a:custGeom>
                <a:avLst/>
                <a:gdLst>
                  <a:gd name="T0" fmla="*/ 98 h 98"/>
                  <a:gd name="T1" fmla="*/ 72 h 98"/>
                  <a:gd name="T2" fmla="*/ 39 h 98"/>
                  <a:gd name="T3" fmla="*/ 13 h 98"/>
                  <a:gd name="T4" fmla="*/ 0 h 98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</a:cxnLst>
                <a:rect l="0" t="0" r="r" b="b"/>
                <a:pathLst>
                  <a:path h="98">
                    <a:moveTo>
                      <a:pt x="0" y="98"/>
                    </a:moveTo>
                    <a:lnTo>
                      <a:pt x="0" y="72"/>
                    </a:lnTo>
                    <a:lnTo>
                      <a:pt x="0" y="39"/>
                    </a:lnTo>
                    <a:lnTo>
                      <a:pt x="0" y="13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231" name="Freeform 63"/>
              <p:cNvSpPr>
                <a:spLocks/>
              </p:cNvSpPr>
              <p:nvPr/>
            </p:nvSpPr>
            <p:spPr bwMode="auto">
              <a:xfrm>
                <a:off x="3576" y="1621"/>
                <a:ext cx="6" cy="33"/>
              </a:xfrm>
              <a:custGeom>
                <a:avLst/>
                <a:gdLst>
                  <a:gd name="T0" fmla="*/ 0 w 6"/>
                  <a:gd name="T1" fmla="*/ 0 h 33"/>
                  <a:gd name="T2" fmla="*/ 0 w 6"/>
                  <a:gd name="T3" fmla="*/ 0 h 33"/>
                  <a:gd name="T4" fmla="*/ 0 w 6"/>
                  <a:gd name="T5" fmla="*/ 7 h 33"/>
                  <a:gd name="T6" fmla="*/ 6 w 6"/>
                  <a:gd name="T7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33">
                    <a:moveTo>
                      <a:pt x="0" y="0"/>
                    </a:moveTo>
                    <a:lnTo>
                      <a:pt x="0" y="0"/>
                    </a:lnTo>
                    <a:lnTo>
                      <a:pt x="0" y="7"/>
                    </a:lnTo>
                    <a:lnTo>
                      <a:pt x="6" y="33"/>
                    </a:lnTo>
                  </a:path>
                </a:pathLst>
              </a:custGeom>
              <a:noFill/>
              <a:ln w="9525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232" name="Freeform 64"/>
              <p:cNvSpPr>
                <a:spLocks/>
              </p:cNvSpPr>
              <p:nvPr/>
            </p:nvSpPr>
            <p:spPr bwMode="auto">
              <a:xfrm>
                <a:off x="3582" y="1654"/>
                <a:ext cx="6" cy="162"/>
              </a:xfrm>
              <a:custGeom>
                <a:avLst/>
                <a:gdLst>
                  <a:gd name="T0" fmla="*/ 0 w 6"/>
                  <a:gd name="T1" fmla="*/ 0 h 162"/>
                  <a:gd name="T2" fmla="*/ 0 w 6"/>
                  <a:gd name="T3" fmla="*/ 32 h 162"/>
                  <a:gd name="T4" fmla="*/ 0 w 6"/>
                  <a:gd name="T5" fmla="*/ 78 h 162"/>
                  <a:gd name="T6" fmla="*/ 6 w 6"/>
                  <a:gd name="T7" fmla="*/ 123 h 162"/>
                  <a:gd name="T8" fmla="*/ 6 w 6"/>
                  <a:gd name="T9" fmla="*/ 162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162">
                    <a:moveTo>
                      <a:pt x="0" y="0"/>
                    </a:moveTo>
                    <a:lnTo>
                      <a:pt x="0" y="32"/>
                    </a:lnTo>
                    <a:lnTo>
                      <a:pt x="0" y="78"/>
                    </a:lnTo>
                    <a:lnTo>
                      <a:pt x="6" y="123"/>
                    </a:lnTo>
                    <a:lnTo>
                      <a:pt x="6" y="162"/>
                    </a:lnTo>
                  </a:path>
                </a:pathLst>
              </a:custGeom>
              <a:noFill/>
              <a:ln w="9525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233" name="Freeform 65"/>
              <p:cNvSpPr>
                <a:spLocks/>
              </p:cNvSpPr>
              <p:nvPr/>
            </p:nvSpPr>
            <p:spPr bwMode="auto">
              <a:xfrm>
                <a:off x="3588" y="1816"/>
                <a:ext cx="6" cy="110"/>
              </a:xfrm>
              <a:custGeom>
                <a:avLst/>
                <a:gdLst>
                  <a:gd name="T0" fmla="*/ 0 w 6"/>
                  <a:gd name="T1" fmla="*/ 0 h 110"/>
                  <a:gd name="T2" fmla="*/ 6 w 6"/>
                  <a:gd name="T3" fmla="*/ 65 h 110"/>
                  <a:gd name="T4" fmla="*/ 6 w 6"/>
                  <a:gd name="T5" fmla="*/ 11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" h="110">
                    <a:moveTo>
                      <a:pt x="0" y="0"/>
                    </a:moveTo>
                    <a:lnTo>
                      <a:pt x="6" y="65"/>
                    </a:lnTo>
                    <a:lnTo>
                      <a:pt x="6" y="110"/>
                    </a:lnTo>
                  </a:path>
                </a:pathLst>
              </a:custGeom>
              <a:noFill/>
              <a:ln w="9525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234" name="Freeform 66"/>
              <p:cNvSpPr>
                <a:spLocks/>
              </p:cNvSpPr>
              <p:nvPr/>
            </p:nvSpPr>
            <p:spPr bwMode="auto">
              <a:xfrm>
                <a:off x="3594" y="1926"/>
                <a:ext cx="1" cy="52"/>
              </a:xfrm>
              <a:custGeom>
                <a:avLst/>
                <a:gdLst>
                  <a:gd name="T0" fmla="*/ 0 h 52"/>
                  <a:gd name="T1" fmla="*/ 33 h 52"/>
                  <a:gd name="T2" fmla="*/ 52 h 5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52">
                    <a:moveTo>
                      <a:pt x="0" y="0"/>
                    </a:moveTo>
                    <a:lnTo>
                      <a:pt x="0" y="33"/>
                    </a:lnTo>
                    <a:lnTo>
                      <a:pt x="0" y="52"/>
                    </a:lnTo>
                  </a:path>
                </a:pathLst>
              </a:custGeom>
              <a:noFill/>
              <a:ln w="9525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235" name="Freeform 67"/>
              <p:cNvSpPr>
                <a:spLocks/>
              </p:cNvSpPr>
              <p:nvPr/>
            </p:nvSpPr>
            <p:spPr bwMode="auto">
              <a:xfrm>
                <a:off x="3594" y="1978"/>
                <a:ext cx="6" cy="33"/>
              </a:xfrm>
              <a:custGeom>
                <a:avLst/>
                <a:gdLst>
                  <a:gd name="T0" fmla="*/ 0 w 6"/>
                  <a:gd name="T1" fmla="*/ 0 h 33"/>
                  <a:gd name="T2" fmla="*/ 0 w 6"/>
                  <a:gd name="T3" fmla="*/ 20 h 33"/>
                  <a:gd name="T4" fmla="*/ 6 w 6"/>
                  <a:gd name="T5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" h="33">
                    <a:moveTo>
                      <a:pt x="0" y="0"/>
                    </a:moveTo>
                    <a:lnTo>
                      <a:pt x="0" y="20"/>
                    </a:lnTo>
                    <a:lnTo>
                      <a:pt x="6" y="33"/>
                    </a:lnTo>
                  </a:path>
                </a:pathLst>
              </a:custGeom>
              <a:noFill/>
              <a:ln w="9525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236" name="Line 68"/>
              <p:cNvSpPr>
                <a:spLocks noChangeShapeType="1"/>
              </p:cNvSpPr>
              <p:nvPr/>
            </p:nvSpPr>
            <p:spPr bwMode="auto">
              <a:xfrm>
                <a:off x="3600" y="2011"/>
                <a:ext cx="6" cy="26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237" name="Freeform 69"/>
              <p:cNvSpPr>
                <a:spLocks/>
              </p:cNvSpPr>
              <p:nvPr/>
            </p:nvSpPr>
            <p:spPr bwMode="auto">
              <a:xfrm>
                <a:off x="3606" y="2037"/>
                <a:ext cx="6" cy="13"/>
              </a:xfrm>
              <a:custGeom>
                <a:avLst/>
                <a:gdLst>
                  <a:gd name="T0" fmla="*/ 0 w 6"/>
                  <a:gd name="T1" fmla="*/ 0 h 13"/>
                  <a:gd name="T2" fmla="*/ 6 w 6"/>
                  <a:gd name="T3" fmla="*/ 6 h 13"/>
                  <a:gd name="T4" fmla="*/ 6 w 6"/>
                  <a:gd name="T5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" h="13">
                    <a:moveTo>
                      <a:pt x="0" y="0"/>
                    </a:moveTo>
                    <a:lnTo>
                      <a:pt x="6" y="6"/>
                    </a:lnTo>
                    <a:lnTo>
                      <a:pt x="6" y="13"/>
                    </a:lnTo>
                  </a:path>
                </a:pathLst>
              </a:custGeom>
              <a:noFill/>
              <a:ln w="9525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238" name="Line 70"/>
              <p:cNvSpPr>
                <a:spLocks noChangeShapeType="1"/>
              </p:cNvSpPr>
              <p:nvPr/>
            </p:nvSpPr>
            <p:spPr bwMode="auto">
              <a:xfrm>
                <a:off x="3612" y="2050"/>
                <a:ext cx="1" cy="13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239" name="Line 71"/>
              <p:cNvSpPr>
                <a:spLocks noChangeShapeType="1"/>
              </p:cNvSpPr>
              <p:nvPr/>
            </p:nvSpPr>
            <p:spPr bwMode="auto">
              <a:xfrm>
                <a:off x="3612" y="2063"/>
                <a:ext cx="6" cy="13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240" name="Line 72"/>
              <p:cNvSpPr>
                <a:spLocks noChangeShapeType="1"/>
              </p:cNvSpPr>
              <p:nvPr/>
            </p:nvSpPr>
            <p:spPr bwMode="auto">
              <a:xfrm>
                <a:off x="3618" y="2076"/>
                <a:ext cx="6" cy="6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241" name="Line 73"/>
              <p:cNvSpPr>
                <a:spLocks noChangeShapeType="1"/>
              </p:cNvSpPr>
              <p:nvPr/>
            </p:nvSpPr>
            <p:spPr bwMode="auto">
              <a:xfrm>
                <a:off x="3624" y="2082"/>
                <a:ext cx="1" cy="1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242" name="Freeform 74"/>
              <p:cNvSpPr>
                <a:spLocks/>
              </p:cNvSpPr>
              <p:nvPr/>
            </p:nvSpPr>
            <p:spPr bwMode="auto">
              <a:xfrm>
                <a:off x="3624" y="2082"/>
                <a:ext cx="6" cy="7"/>
              </a:xfrm>
              <a:custGeom>
                <a:avLst/>
                <a:gdLst>
                  <a:gd name="T0" fmla="*/ 0 w 6"/>
                  <a:gd name="T1" fmla="*/ 0 h 7"/>
                  <a:gd name="T2" fmla="*/ 0 w 6"/>
                  <a:gd name="T3" fmla="*/ 0 h 7"/>
                  <a:gd name="T4" fmla="*/ 6 w 6"/>
                  <a:gd name="T5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" h="7">
                    <a:moveTo>
                      <a:pt x="0" y="0"/>
                    </a:moveTo>
                    <a:lnTo>
                      <a:pt x="0" y="0"/>
                    </a:lnTo>
                    <a:lnTo>
                      <a:pt x="6" y="7"/>
                    </a:lnTo>
                  </a:path>
                </a:pathLst>
              </a:custGeom>
              <a:noFill/>
              <a:ln w="9525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243" name="Line 75"/>
              <p:cNvSpPr>
                <a:spLocks noChangeShapeType="1"/>
              </p:cNvSpPr>
              <p:nvPr/>
            </p:nvSpPr>
            <p:spPr bwMode="auto">
              <a:xfrm>
                <a:off x="3630" y="2089"/>
                <a:ext cx="6" cy="1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244" name="Freeform 76"/>
              <p:cNvSpPr>
                <a:spLocks/>
              </p:cNvSpPr>
              <p:nvPr/>
            </p:nvSpPr>
            <p:spPr bwMode="auto">
              <a:xfrm>
                <a:off x="3636" y="2089"/>
                <a:ext cx="6" cy="6"/>
              </a:xfrm>
              <a:custGeom>
                <a:avLst/>
                <a:gdLst>
                  <a:gd name="T0" fmla="*/ 0 w 6"/>
                  <a:gd name="T1" fmla="*/ 0 h 6"/>
                  <a:gd name="T2" fmla="*/ 6 w 6"/>
                  <a:gd name="T3" fmla="*/ 0 h 6"/>
                  <a:gd name="T4" fmla="*/ 6 w 6"/>
                  <a:gd name="T5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" h="6">
                    <a:moveTo>
                      <a:pt x="0" y="0"/>
                    </a:moveTo>
                    <a:lnTo>
                      <a:pt x="6" y="0"/>
                    </a:lnTo>
                    <a:lnTo>
                      <a:pt x="6" y="6"/>
                    </a:lnTo>
                  </a:path>
                </a:pathLst>
              </a:custGeom>
              <a:noFill/>
              <a:ln w="9525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245" name="Line 77"/>
              <p:cNvSpPr>
                <a:spLocks noChangeShapeType="1"/>
              </p:cNvSpPr>
              <p:nvPr/>
            </p:nvSpPr>
            <p:spPr bwMode="auto">
              <a:xfrm>
                <a:off x="3642" y="2095"/>
                <a:ext cx="1" cy="1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246" name="Line 78"/>
              <p:cNvSpPr>
                <a:spLocks noChangeShapeType="1"/>
              </p:cNvSpPr>
              <p:nvPr/>
            </p:nvSpPr>
            <p:spPr bwMode="auto">
              <a:xfrm>
                <a:off x="3642" y="2095"/>
                <a:ext cx="6" cy="1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247" name="Line 79"/>
              <p:cNvSpPr>
                <a:spLocks noChangeShapeType="1"/>
              </p:cNvSpPr>
              <p:nvPr/>
            </p:nvSpPr>
            <p:spPr bwMode="auto">
              <a:xfrm>
                <a:off x="3648" y="2095"/>
                <a:ext cx="6" cy="1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248" name="Line 80"/>
              <p:cNvSpPr>
                <a:spLocks noChangeShapeType="1"/>
              </p:cNvSpPr>
              <p:nvPr/>
            </p:nvSpPr>
            <p:spPr bwMode="auto">
              <a:xfrm>
                <a:off x="3654" y="2095"/>
                <a:ext cx="6" cy="1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249" name="Line 81"/>
              <p:cNvSpPr>
                <a:spLocks noChangeShapeType="1"/>
              </p:cNvSpPr>
              <p:nvPr/>
            </p:nvSpPr>
            <p:spPr bwMode="auto">
              <a:xfrm flipV="1">
                <a:off x="3660" y="2089"/>
                <a:ext cx="1" cy="6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250" name="Line 82"/>
              <p:cNvSpPr>
                <a:spLocks noChangeShapeType="1"/>
              </p:cNvSpPr>
              <p:nvPr/>
            </p:nvSpPr>
            <p:spPr bwMode="auto">
              <a:xfrm flipV="1">
                <a:off x="3660" y="2082"/>
                <a:ext cx="6" cy="7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251" name="Line 83"/>
              <p:cNvSpPr>
                <a:spLocks noChangeShapeType="1"/>
              </p:cNvSpPr>
              <p:nvPr/>
            </p:nvSpPr>
            <p:spPr bwMode="auto">
              <a:xfrm flipV="1">
                <a:off x="3666" y="2076"/>
                <a:ext cx="6" cy="6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252" name="Line 84"/>
              <p:cNvSpPr>
                <a:spLocks noChangeShapeType="1"/>
              </p:cNvSpPr>
              <p:nvPr/>
            </p:nvSpPr>
            <p:spPr bwMode="auto">
              <a:xfrm>
                <a:off x="3672" y="2076"/>
                <a:ext cx="6" cy="1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253" name="Freeform 85"/>
              <p:cNvSpPr>
                <a:spLocks/>
              </p:cNvSpPr>
              <p:nvPr/>
            </p:nvSpPr>
            <p:spPr bwMode="auto">
              <a:xfrm>
                <a:off x="3678" y="2076"/>
                <a:ext cx="1" cy="6"/>
              </a:xfrm>
              <a:custGeom>
                <a:avLst/>
                <a:gdLst>
                  <a:gd name="T0" fmla="*/ 0 h 6"/>
                  <a:gd name="T1" fmla="*/ 0 h 6"/>
                  <a:gd name="T2" fmla="*/ 6 h 6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6">
                    <a:moveTo>
                      <a:pt x="0" y="0"/>
                    </a:moveTo>
                    <a:lnTo>
                      <a:pt x="0" y="0"/>
                    </a:lnTo>
                    <a:lnTo>
                      <a:pt x="0" y="6"/>
                    </a:lnTo>
                  </a:path>
                </a:pathLst>
              </a:custGeom>
              <a:noFill/>
              <a:ln w="9525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254" name="Line 86"/>
              <p:cNvSpPr>
                <a:spLocks noChangeShapeType="1"/>
              </p:cNvSpPr>
              <p:nvPr/>
            </p:nvSpPr>
            <p:spPr bwMode="auto">
              <a:xfrm>
                <a:off x="3678" y="2082"/>
                <a:ext cx="6" cy="1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255" name="Line 87"/>
              <p:cNvSpPr>
                <a:spLocks noChangeShapeType="1"/>
              </p:cNvSpPr>
              <p:nvPr/>
            </p:nvSpPr>
            <p:spPr bwMode="auto">
              <a:xfrm>
                <a:off x="3684" y="2082"/>
                <a:ext cx="6" cy="1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256" name="Freeform 88"/>
              <p:cNvSpPr>
                <a:spLocks/>
              </p:cNvSpPr>
              <p:nvPr/>
            </p:nvSpPr>
            <p:spPr bwMode="auto">
              <a:xfrm>
                <a:off x="3690" y="2076"/>
                <a:ext cx="6" cy="6"/>
              </a:xfrm>
              <a:custGeom>
                <a:avLst/>
                <a:gdLst>
                  <a:gd name="T0" fmla="*/ 0 w 6"/>
                  <a:gd name="T1" fmla="*/ 6 h 6"/>
                  <a:gd name="T2" fmla="*/ 6 w 6"/>
                  <a:gd name="T3" fmla="*/ 0 h 6"/>
                  <a:gd name="T4" fmla="*/ 6 w 6"/>
                  <a:gd name="T5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" h="6">
                    <a:moveTo>
                      <a:pt x="0" y="6"/>
                    </a:moveTo>
                    <a:lnTo>
                      <a:pt x="6" y="0"/>
                    </a:lnTo>
                    <a:lnTo>
                      <a:pt x="6" y="0"/>
                    </a:lnTo>
                  </a:path>
                </a:pathLst>
              </a:custGeom>
              <a:noFill/>
              <a:ln w="9525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257" name="Freeform 89"/>
              <p:cNvSpPr>
                <a:spLocks/>
              </p:cNvSpPr>
              <p:nvPr/>
            </p:nvSpPr>
            <p:spPr bwMode="auto">
              <a:xfrm>
                <a:off x="3696" y="2076"/>
                <a:ext cx="1" cy="6"/>
              </a:xfrm>
              <a:custGeom>
                <a:avLst/>
                <a:gdLst>
                  <a:gd name="T0" fmla="*/ 0 h 6"/>
                  <a:gd name="T1" fmla="*/ 0 h 6"/>
                  <a:gd name="T2" fmla="*/ 6 h 6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6">
                    <a:moveTo>
                      <a:pt x="0" y="0"/>
                    </a:moveTo>
                    <a:lnTo>
                      <a:pt x="0" y="0"/>
                    </a:lnTo>
                    <a:lnTo>
                      <a:pt x="0" y="6"/>
                    </a:lnTo>
                  </a:path>
                </a:pathLst>
              </a:custGeom>
              <a:noFill/>
              <a:ln w="9525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258" name="Line 90"/>
              <p:cNvSpPr>
                <a:spLocks noChangeShapeType="1"/>
              </p:cNvSpPr>
              <p:nvPr/>
            </p:nvSpPr>
            <p:spPr bwMode="auto">
              <a:xfrm>
                <a:off x="3696" y="2082"/>
                <a:ext cx="6" cy="1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259" name="Line 91"/>
              <p:cNvSpPr>
                <a:spLocks noChangeShapeType="1"/>
              </p:cNvSpPr>
              <p:nvPr/>
            </p:nvSpPr>
            <p:spPr bwMode="auto">
              <a:xfrm>
                <a:off x="3702" y="2082"/>
                <a:ext cx="6" cy="1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260" name="Freeform 92"/>
              <p:cNvSpPr>
                <a:spLocks/>
              </p:cNvSpPr>
              <p:nvPr/>
            </p:nvSpPr>
            <p:spPr bwMode="auto">
              <a:xfrm>
                <a:off x="3708" y="2076"/>
                <a:ext cx="6" cy="6"/>
              </a:xfrm>
              <a:custGeom>
                <a:avLst/>
                <a:gdLst>
                  <a:gd name="T0" fmla="*/ 0 w 6"/>
                  <a:gd name="T1" fmla="*/ 6 h 6"/>
                  <a:gd name="T2" fmla="*/ 6 w 6"/>
                  <a:gd name="T3" fmla="*/ 0 h 6"/>
                  <a:gd name="T4" fmla="*/ 6 w 6"/>
                  <a:gd name="T5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" h="6">
                    <a:moveTo>
                      <a:pt x="0" y="6"/>
                    </a:moveTo>
                    <a:lnTo>
                      <a:pt x="6" y="0"/>
                    </a:lnTo>
                    <a:lnTo>
                      <a:pt x="6" y="0"/>
                    </a:lnTo>
                  </a:path>
                </a:pathLst>
              </a:custGeom>
              <a:noFill/>
              <a:ln w="9525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261" name="Line 93"/>
              <p:cNvSpPr>
                <a:spLocks noChangeShapeType="1"/>
              </p:cNvSpPr>
              <p:nvPr/>
            </p:nvSpPr>
            <p:spPr bwMode="auto">
              <a:xfrm>
                <a:off x="3714" y="2076"/>
                <a:ext cx="1" cy="1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262" name="Freeform 94"/>
              <p:cNvSpPr>
                <a:spLocks/>
              </p:cNvSpPr>
              <p:nvPr/>
            </p:nvSpPr>
            <p:spPr bwMode="auto">
              <a:xfrm>
                <a:off x="3714" y="2076"/>
                <a:ext cx="6" cy="13"/>
              </a:xfrm>
              <a:custGeom>
                <a:avLst/>
                <a:gdLst>
                  <a:gd name="T0" fmla="*/ 0 w 6"/>
                  <a:gd name="T1" fmla="*/ 0 h 13"/>
                  <a:gd name="T2" fmla="*/ 0 w 6"/>
                  <a:gd name="T3" fmla="*/ 6 h 13"/>
                  <a:gd name="T4" fmla="*/ 6 w 6"/>
                  <a:gd name="T5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" h="13">
                    <a:moveTo>
                      <a:pt x="0" y="0"/>
                    </a:moveTo>
                    <a:lnTo>
                      <a:pt x="0" y="6"/>
                    </a:lnTo>
                    <a:lnTo>
                      <a:pt x="6" y="13"/>
                    </a:lnTo>
                  </a:path>
                </a:pathLst>
              </a:custGeom>
              <a:noFill/>
              <a:ln w="9525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263" name="Line 95"/>
              <p:cNvSpPr>
                <a:spLocks noChangeShapeType="1"/>
              </p:cNvSpPr>
              <p:nvPr/>
            </p:nvSpPr>
            <p:spPr bwMode="auto">
              <a:xfrm>
                <a:off x="3720" y="2089"/>
                <a:ext cx="6" cy="6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264" name="Line 96"/>
              <p:cNvSpPr>
                <a:spLocks noChangeShapeType="1"/>
              </p:cNvSpPr>
              <p:nvPr/>
            </p:nvSpPr>
            <p:spPr bwMode="auto">
              <a:xfrm>
                <a:off x="3726" y="2095"/>
                <a:ext cx="6" cy="7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265" name="Line 97"/>
              <p:cNvSpPr>
                <a:spLocks noChangeShapeType="1"/>
              </p:cNvSpPr>
              <p:nvPr/>
            </p:nvSpPr>
            <p:spPr bwMode="auto">
              <a:xfrm>
                <a:off x="3732" y="2102"/>
                <a:ext cx="1" cy="1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266" name="Freeform 98"/>
              <p:cNvSpPr>
                <a:spLocks/>
              </p:cNvSpPr>
              <p:nvPr/>
            </p:nvSpPr>
            <p:spPr bwMode="auto">
              <a:xfrm>
                <a:off x="3732" y="2102"/>
                <a:ext cx="6" cy="6"/>
              </a:xfrm>
              <a:custGeom>
                <a:avLst/>
                <a:gdLst>
                  <a:gd name="T0" fmla="*/ 0 w 6"/>
                  <a:gd name="T1" fmla="*/ 0 h 6"/>
                  <a:gd name="T2" fmla="*/ 0 w 6"/>
                  <a:gd name="T3" fmla="*/ 0 h 6"/>
                  <a:gd name="T4" fmla="*/ 6 w 6"/>
                  <a:gd name="T5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" h="6">
                    <a:moveTo>
                      <a:pt x="0" y="0"/>
                    </a:moveTo>
                    <a:lnTo>
                      <a:pt x="0" y="0"/>
                    </a:lnTo>
                    <a:lnTo>
                      <a:pt x="6" y="6"/>
                    </a:lnTo>
                  </a:path>
                </a:pathLst>
              </a:custGeom>
              <a:noFill/>
              <a:ln w="9525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267" name="Line 99"/>
              <p:cNvSpPr>
                <a:spLocks noChangeShapeType="1"/>
              </p:cNvSpPr>
              <p:nvPr/>
            </p:nvSpPr>
            <p:spPr bwMode="auto">
              <a:xfrm>
                <a:off x="3738" y="2108"/>
                <a:ext cx="6" cy="1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268" name="Line 100"/>
              <p:cNvSpPr>
                <a:spLocks noChangeShapeType="1"/>
              </p:cNvSpPr>
              <p:nvPr/>
            </p:nvSpPr>
            <p:spPr bwMode="auto">
              <a:xfrm>
                <a:off x="3744" y="2108"/>
                <a:ext cx="1" cy="1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269" name="Freeform 101"/>
              <p:cNvSpPr>
                <a:spLocks/>
              </p:cNvSpPr>
              <p:nvPr/>
            </p:nvSpPr>
            <p:spPr bwMode="auto">
              <a:xfrm>
                <a:off x="3744" y="2108"/>
                <a:ext cx="6" cy="6"/>
              </a:xfrm>
              <a:custGeom>
                <a:avLst/>
                <a:gdLst>
                  <a:gd name="T0" fmla="*/ 0 w 6"/>
                  <a:gd name="T1" fmla="*/ 0 h 6"/>
                  <a:gd name="T2" fmla="*/ 0 w 6"/>
                  <a:gd name="T3" fmla="*/ 0 h 6"/>
                  <a:gd name="T4" fmla="*/ 6 w 6"/>
                  <a:gd name="T5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" h="6">
                    <a:moveTo>
                      <a:pt x="0" y="0"/>
                    </a:moveTo>
                    <a:lnTo>
                      <a:pt x="0" y="0"/>
                    </a:lnTo>
                    <a:lnTo>
                      <a:pt x="6" y="6"/>
                    </a:lnTo>
                  </a:path>
                </a:pathLst>
              </a:custGeom>
              <a:noFill/>
              <a:ln w="9525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270" name="Line 102"/>
              <p:cNvSpPr>
                <a:spLocks noChangeShapeType="1"/>
              </p:cNvSpPr>
              <p:nvPr/>
            </p:nvSpPr>
            <p:spPr bwMode="auto">
              <a:xfrm>
                <a:off x="3750" y="2114"/>
                <a:ext cx="6" cy="1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271" name="Line 103"/>
              <p:cNvSpPr>
                <a:spLocks noChangeShapeType="1"/>
              </p:cNvSpPr>
              <p:nvPr/>
            </p:nvSpPr>
            <p:spPr bwMode="auto">
              <a:xfrm>
                <a:off x="3756" y="2114"/>
                <a:ext cx="6" cy="1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272" name="Line 104"/>
              <p:cNvSpPr>
                <a:spLocks noChangeShapeType="1"/>
              </p:cNvSpPr>
              <p:nvPr/>
            </p:nvSpPr>
            <p:spPr bwMode="auto">
              <a:xfrm>
                <a:off x="3762" y="2114"/>
                <a:ext cx="1" cy="1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273" name="Line 105"/>
              <p:cNvSpPr>
                <a:spLocks noChangeShapeType="1"/>
              </p:cNvSpPr>
              <p:nvPr/>
            </p:nvSpPr>
            <p:spPr bwMode="auto">
              <a:xfrm>
                <a:off x="3762" y="2114"/>
                <a:ext cx="6" cy="1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274" name="Line 106"/>
              <p:cNvSpPr>
                <a:spLocks noChangeShapeType="1"/>
              </p:cNvSpPr>
              <p:nvPr/>
            </p:nvSpPr>
            <p:spPr bwMode="auto">
              <a:xfrm>
                <a:off x="3768" y="2114"/>
                <a:ext cx="6" cy="1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275" name="Line 107"/>
              <p:cNvSpPr>
                <a:spLocks noChangeShapeType="1"/>
              </p:cNvSpPr>
              <p:nvPr/>
            </p:nvSpPr>
            <p:spPr bwMode="auto">
              <a:xfrm>
                <a:off x="3774" y="2114"/>
                <a:ext cx="6" cy="1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276" name="Line 108"/>
              <p:cNvSpPr>
                <a:spLocks noChangeShapeType="1"/>
              </p:cNvSpPr>
              <p:nvPr/>
            </p:nvSpPr>
            <p:spPr bwMode="auto">
              <a:xfrm>
                <a:off x="3780" y="2114"/>
                <a:ext cx="1" cy="1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277" name="Line 109"/>
              <p:cNvSpPr>
                <a:spLocks noChangeShapeType="1"/>
              </p:cNvSpPr>
              <p:nvPr/>
            </p:nvSpPr>
            <p:spPr bwMode="auto">
              <a:xfrm>
                <a:off x="3780" y="2114"/>
                <a:ext cx="6" cy="1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278" name="Line 110"/>
              <p:cNvSpPr>
                <a:spLocks noChangeShapeType="1"/>
              </p:cNvSpPr>
              <p:nvPr/>
            </p:nvSpPr>
            <p:spPr bwMode="auto">
              <a:xfrm>
                <a:off x="3786" y="2114"/>
                <a:ext cx="6" cy="1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279" name="Freeform 111"/>
              <p:cNvSpPr>
                <a:spLocks/>
              </p:cNvSpPr>
              <p:nvPr/>
            </p:nvSpPr>
            <p:spPr bwMode="auto">
              <a:xfrm>
                <a:off x="3792" y="2114"/>
                <a:ext cx="6" cy="7"/>
              </a:xfrm>
              <a:custGeom>
                <a:avLst/>
                <a:gdLst>
                  <a:gd name="T0" fmla="*/ 0 w 6"/>
                  <a:gd name="T1" fmla="*/ 0 h 7"/>
                  <a:gd name="T2" fmla="*/ 6 w 6"/>
                  <a:gd name="T3" fmla="*/ 0 h 7"/>
                  <a:gd name="T4" fmla="*/ 6 w 6"/>
                  <a:gd name="T5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" h="7">
                    <a:moveTo>
                      <a:pt x="0" y="0"/>
                    </a:moveTo>
                    <a:lnTo>
                      <a:pt x="6" y="0"/>
                    </a:lnTo>
                    <a:lnTo>
                      <a:pt x="6" y="7"/>
                    </a:lnTo>
                  </a:path>
                </a:pathLst>
              </a:custGeom>
              <a:noFill/>
              <a:ln w="9525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280" name="Line 112"/>
              <p:cNvSpPr>
                <a:spLocks noChangeShapeType="1"/>
              </p:cNvSpPr>
              <p:nvPr/>
            </p:nvSpPr>
            <p:spPr bwMode="auto">
              <a:xfrm>
                <a:off x="3798" y="2121"/>
                <a:ext cx="1" cy="1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281" name="Line 113"/>
              <p:cNvSpPr>
                <a:spLocks noChangeShapeType="1"/>
              </p:cNvSpPr>
              <p:nvPr/>
            </p:nvSpPr>
            <p:spPr bwMode="auto">
              <a:xfrm>
                <a:off x="3798" y="2121"/>
                <a:ext cx="6" cy="1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282" name="Line 114"/>
              <p:cNvSpPr>
                <a:spLocks noChangeShapeType="1"/>
              </p:cNvSpPr>
              <p:nvPr/>
            </p:nvSpPr>
            <p:spPr bwMode="auto">
              <a:xfrm>
                <a:off x="3804" y="2121"/>
                <a:ext cx="6" cy="1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283" name="Line 115"/>
              <p:cNvSpPr>
                <a:spLocks noChangeShapeType="1"/>
              </p:cNvSpPr>
              <p:nvPr/>
            </p:nvSpPr>
            <p:spPr bwMode="auto">
              <a:xfrm>
                <a:off x="3810" y="2121"/>
                <a:ext cx="6" cy="1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284" name="Line 116"/>
              <p:cNvSpPr>
                <a:spLocks noChangeShapeType="1"/>
              </p:cNvSpPr>
              <p:nvPr/>
            </p:nvSpPr>
            <p:spPr bwMode="auto">
              <a:xfrm>
                <a:off x="3816" y="2121"/>
                <a:ext cx="1" cy="1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285" name="Line 117"/>
              <p:cNvSpPr>
                <a:spLocks noChangeShapeType="1"/>
              </p:cNvSpPr>
              <p:nvPr/>
            </p:nvSpPr>
            <p:spPr bwMode="auto">
              <a:xfrm>
                <a:off x="3816" y="2121"/>
                <a:ext cx="6" cy="1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286" name="Line 118"/>
              <p:cNvSpPr>
                <a:spLocks noChangeShapeType="1"/>
              </p:cNvSpPr>
              <p:nvPr/>
            </p:nvSpPr>
            <p:spPr bwMode="auto">
              <a:xfrm>
                <a:off x="3822" y="2121"/>
                <a:ext cx="6" cy="1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287" name="Line 119"/>
              <p:cNvSpPr>
                <a:spLocks noChangeShapeType="1"/>
              </p:cNvSpPr>
              <p:nvPr/>
            </p:nvSpPr>
            <p:spPr bwMode="auto">
              <a:xfrm>
                <a:off x="3828" y="2121"/>
                <a:ext cx="6" cy="1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288" name="Line 120"/>
              <p:cNvSpPr>
                <a:spLocks noChangeShapeType="1"/>
              </p:cNvSpPr>
              <p:nvPr/>
            </p:nvSpPr>
            <p:spPr bwMode="auto">
              <a:xfrm>
                <a:off x="3834" y="2121"/>
                <a:ext cx="1" cy="1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289" name="Line 121"/>
              <p:cNvSpPr>
                <a:spLocks noChangeShapeType="1"/>
              </p:cNvSpPr>
              <p:nvPr/>
            </p:nvSpPr>
            <p:spPr bwMode="auto">
              <a:xfrm>
                <a:off x="3834" y="2121"/>
                <a:ext cx="6" cy="1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290" name="Line 122"/>
              <p:cNvSpPr>
                <a:spLocks noChangeShapeType="1"/>
              </p:cNvSpPr>
              <p:nvPr/>
            </p:nvSpPr>
            <p:spPr bwMode="auto">
              <a:xfrm>
                <a:off x="3840" y="2121"/>
                <a:ext cx="6" cy="1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291" name="Line 123"/>
              <p:cNvSpPr>
                <a:spLocks noChangeShapeType="1"/>
              </p:cNvSpPr>
              <p:nvPr/>
            </p:nvSpPr>
            <p:spPr bwMode="auto">
              <a:xfrm>
                <a:off x="3846" y="2121"/>
                <a:ext cx="1" cy="1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292" name="Line 124"/>
              <p:cNvSpPr>
                <a:spLocks noChangeShapeType="1"/>
              </p:cNvSpPr>
              <p:nvPr/>
            </p:nvSpPr>
            <p:spPr bwMode="auto">
              <a:xfrm>
                <a:off x="3846" y="2121"/>
                <a:ext cx="6" cy="1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293" name="Line 125"/>
              <p:cNvSpPr>
                <a:spLocks noChangeShapeType="1"/>
              </p:cNvSpPr>
              <p:nvPr/>
            </p:nvSpPr>
            <p:spPr bwMode="auto">
              <a:xfrm>
                <a:off x="3852" y="2121"/>
                <a:ext cx="6" cy="1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294" name="Line 126"/>
              <p:cNvSpPr>
                <a:spLocks noChangeShapeType="1"/>
              </p:cNvSpPr>
              <p:nvPr/>
            </p:nvSpPr>
            <p:spPr bwMode="auto">
              <a:xfrm>
                <a:off x="3858" y="2121"/>
                <a:ext cx="6" cy="1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295" name="Freeform 127"/>
              <p:cNvSpPr>
                <a:spLocks/>
              </p:cNvSpPr>
              <p:nvPr/>
            </p:nvSpPr>
            <p:spPr bwMode="auto">
              <a:xfrm>
                <a:off x="3864" y="2114"/>
                <a:ext cx="1" cy="7"/>
              </a:xfrm>
              <a:custGeom>
                <a:avLst/>
                <a:gdLst>
                  <a:gd name="T0" fmla="*/ 7 h 7"/>
                  <a:gd name="T1" fmla="*/ 0 h 7"/>
                  <a:gd name="T2" fmla="*/ 0 h 7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7">
                    <a:moveTo>
                      <a:pt x="0" y="7"/>
                    </a:move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296" name="Line 128"/>
              <p:cNvSpPr>
                <a:spLocks noChangeShapeType="1"/>
              </p:cNvSpPr>
              <p:nvPr/>
            </p:nvSpPr>
            <p:spPr bwMode="auto">
              <a:xfrm>
                <a:off x="3864" y="2114"/>
                <a:ext cx="6" cy="1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297" name="Freeform 129"/>
              <p:cNvSpPr>
                <a:spLocks/>
              </p:cNvSpPr>
              <p:nvPr/>
            </p:nvSpPr>
            <p:spPr bwMode="auto">
              <a:xfrm>
                <a:off x="3870" y="2108"/>
                <a:ext cx="6" cy="6"/>
              </a:xfrm>
              <a:custGeom>
                <a:avLst/>
                <a:gdLst>
                  <a:gd name="T0" fmla="*/ 0 w 6"/>
                  <a:gd name="T1" fmla="*/ 6 h 6"/>
                  <a:gd name="T2" fmla="*/ 0 w 6"/>
                  <a:gd name="T3" fmla="*/ 0 h 6"/>
                  <a:gd name="T4" fmla="*/ 6 w 6"/>
                  <a:gd name="T5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" h="6">
                    <a:moveTo>
                      <a:pt x="0" y="6"/>
                    </a:moveTo>
                    <a:lnTo>
                      <a:pt x="0" y="0"/>
                    </a:lnTo>
                    <a:lnTo>
                      <a:pt x="6" y="0"/>
                    </a:lnTo>
                  </a:path>
                </a:pathLst>
              </a:custGeom>
              <a:noFill/>
              <a:ln w="9525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298" name="Line 130"/>
              <p:cNvSpPr>
                <a:spLocks noChangeShapeType="1"/>
              </p:cNvSpPr>
              <p:nvPr/>
            </p:nvSpPr>
            <p:spPr bwMode="auto">
              <a:xfrm>
                <a:off x="3876" y="2108"/>
                <a:ext cx="6" cy="1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299" name="Freeform 131"/>
              <p:cNvSpPr>
                <a:spLocks/>
              </p:cNvSpPr>
              <p:nvPr/>
            </p:nvSpPr>
            <p:spPr bwMode="auto">
              <a:xfrm>
                <a:off x="3882" y="2102"/>
                <a:ext cx="1" cy="6"/>
              </a:xfrm>
              <a:custGeom>
                <a:avLst/>
                <a:gdLst>
                  <a:gd name="T0" fmla="*/ 6 h 6"/>
                  <a:gd name="T1" fmla="*/ 0 h 6"/>
                  <a:gd name="T2" fmla="*/ 0 h 6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6">
                    <a:moveTo>
                      <a:pt x="0" y="6"/>
                    </a:move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300" name="Freeform 132"/>
              <p:cNvSpPr>
                <a:spLocks/>
              </p:cNvSpPr>
              <p:nvPr/>
            </p:nvSpPr>
            <p:spPr bwMode="auto">
              <a:xfrm>
                <a:off x="3882" y="2102"/>
                <a:ext cx="6" cy="6"/>
              </a:xfrm>
              <a:custGeom>
                <a:avLst/>
                <a:gdLst>
                  <a:gd name="T0" fmla="*/ 0 w 6"/>
                  <a:gd name="T1" fmla="*/ 0 h 6"/>
                  <a:gd name="T2" fmla="*/ 0 w 6"/>
                  <a:gd name="T3" fmla="*/ 0 h 6"/>
                  <a:gd name="T4" fmla="*/ 6 w 6"/>
                  <a:gd name="T5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" h="6">
                    <a:moveTo>
                      <a:pt x="0" y="0"/>
                    </a:moveTo>
                    <a:lnTo>
                      <a:pt x="0" y="0"/>
                    </a:lnTo>
                    <a:lnTo>
                      <a:pt x="6" y="6"/>
                    </a:lnTo>
                  </a:path>
                </a:pathLst>
              </a:custGeom>
              <a:noFill/>
              <a:ln w="9525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301" name="Line 133"/>
              <p:cNvSpPr>
                <a:spLocks noChangeShapeType="1"/>
              </p:cNvSpPr>
              <p:nvPr/>
            </p:nvSpPr>
            <p:spPr bwMode="auto">
              <a:xfrm>
                <a:off x="3888" y="2108"/>
                <a:ext cx="6" cy="6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302" name="Line 134"/>
              <p:cNvSpPr>
                <a:spLocks noChangeShapeType="1"/>
              </p:cNvSpPr>
              <p:nvPr/>
            </p:nvSpPr>
            <p:spPr bwMode="auto">
              <a:xfrm>
                <a:off x="3894" y="2114"/>
                <a:ext cx="6" cy="1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303" name="Line 135"/>
              <p:cNvSpPr>
                <a:spLocks noChangeShapeType="1"/>
              </p:cNvSpPr>
              <p:nvPr/>
            </p:nvSpPr>
            <p:spPr bwMode="auto">
              <a:xfrm>
                <a:off x="3900" y="2114"/>
                <a:ext cx="1" cy="1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304" name="Line 136"/>
              <p:cNvSpPr>
                <a:spLocks noChangeShapeType="1"/>
              </p:cNvSpPr>
              <p:nvPr/>
            </p:nvSpPr>
            <p:spPr bwMode="auto">
              <a:xfrm>
                <a:off x="3900" y="2114"/>
                <a:ext cx="6" cy="1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305" name="Line 137"/>
              <p:cNvSpPr>
                <a:spLocks noChangeShapeType="1"/>
              </p:cNvSpPr>
              <p:nvPr/>
            </p:nvSpPr>
            <p:spPr bwMode="auto">
              <a:xfrm>
                <a:off x="3906" y="2114"/>
                <a:ext cx="6" cy="1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306" name="Line 138"/>
              <p:cNvSpPr>
                <a:spLocks noChangeShapeType="1"/>
              </p:cNvSpPr>
              <p:nvPr/>
            </p:nvSpPr>
            <p:spPr bwMode="auto">
              <a:xfrm>
                <a:off x="3912" y="2114"/>
                <a:ext cx="6" cy="1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307" name="Freeform 139"/>
              <p:cNvSpPr>
                <a:spLocks/>
              </p:cNvSpPr>
              <p:nvPr/>
            </p:nvSpPr>
            <p:spPr bwMode="auto">
              <a:xfrm>
                <a:off x="3918" y="2114"/>
                <a:ext cx="1" cy="7"/>
              </a:xfrm>
              <a:custGeom>
                <a:avLst/>
                <a:gdLst>
                  <a:gd name="T0" fmla="*/ 0 h 7"/>
                  <a:gd name="T1" fmla="*/ 0 h 7"/>
                  <a:gd name="T2" fmla="*/ 7 h 7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7">
                    <a:moveTo>
                      <a:pt x="0" y="0"/>
                    </a:moveTo>
                    <a:lnTo>
                      <a:pt x="0" y="0"/>
                    </a:lnTo>
                    <a:lnTo>
                      <a:pt x="0" y="7"/>
                    </a:lnTo>
                  </a:path>
                </a:pathLst>
              </a:custGeom>
              <a:noFill/>
              <a:ln w="9525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308" name="Line 140"/>
              <p:cNvSpPr>
                <a:spLocks noChangeShapeType="1"/>
              </p:cNvSpPr>
              <p:nvPr/>
            </p:nvSpPr>
            <p:spPr bwMode="auto">
              <a:xfrm>
                <a:off x="3918" y="2121"/>
                <a:ext cx="6" cy="1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309" name="Line 141"/>
              <p:cNvSpPr>
                <a:spLocks noChangeShapeType="1"/>
              </p:cNvSpPr>
              <p:nvPr/>
            </p:nvSpPr>
            <p:spPr bwMode="auto">
              <a:xfrm>
                <a:off x="3924" y="2121"/>
                <a:ext cx="6" cy="1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310" name="Line 142"/>
              <p:cNvSpPr>
                <a:spLocks noChangeShapeType="1"/>
              </p:cNvSpPr>
              <p:nvPr/>
            </p:nvSpPr>
            <p:spPr bwMode="auto">
              <a:xfrm>
                <a:off x="3930" y="2121"/>
                <a:ext cx="6" cy="1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311" name="Line 143"/>
              <p:cNvSpPr>
                <a:spLocks noChangeShapeType="1"/>
              </p:cNvSpPr>
              <p:nvPr/>
            </p:nvSpPr>
            <p:spPr bwMode="auto">
              <a:xfrm>
                <a:off x="3936" y="2121"/>
                <a:ext cx="1" cy="1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312" name="Line 144"/>
              <p:cNvSpPr>
                <a:spLocks noChangeShapeType="1"/>
              </p:cNvSpPr>
              <p:nvPr/>
            </p:nvSpPr>
            <p:spPr bwMode="auto">
              <a:xfrm>
                <a:off x="3936" y="2121"/>
                <a:ext cx="6" cy="1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313" name="Line 145"/>
              <p:cNvSpPr>
                <a:spLocks noChangeShapeType="1"/>
              </p:cNvSpPr>
              <p:nvPr/>
            </p:nvSpPr>
            <p:spPr bwMode="auto">
              <a:xfrm>
                <a:off x="3942" y="2121"/>
                <a:ext cx="6" cy="1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314" name="Line 146"/>
              <p:cNvSpPr>
                <a:spLocks noChangeShapeType="1"/>
              </p:cNvSpPr>
              <p:nvPr/>
            </p:nvSpPr>
            <p:spPr bwMode="auto">
              <a:xfrm>
                <a:off x="3948" y="2121"/>
                <a:ext cx="6" cy="1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315" name="Line 147"/>
              <p:cNvSpPr>
                <a:spLocks noChangeShapeType="1"/>
              </p:cNvSpPr>
              <p:nvPr/>
            </p:nvSpPr>
            <p:spPr bwMode="auto">
              <a:xfrm>
                <a:off x="3954" y="2121"/>
                <a:ext cx="1" cy="1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316" name="Freeform 148"/>
              <p:cNvSpPr>
                <a:spLocks/>
              </p:cNvSpPr>
              <p:nvPr/>
            </p:nvSpPr>
            <p:spPr bwMode="auto">
              <a:xfrm>
                <a:off x="3954" y="2114"/>
                <a:ext cx="6" cy="7"/>
              </a:xfrm>
              <a:custGeom>
                <a:avLst/>
                <a:gdLst>
                  <a:gd name="T0" fmla="*/ 0 w 6"/>
                  <a:gd name="T1" fmla="*/ 7 h 7"/>
                  <a:gd name="T2" fmla="*/ 0 w 6"/>
                  <a:gd name="T3" fmla="*/ 0 h 7"/>
                  <a:gd name="T4" fmla="*/ 6 w 6"/>
                  <a:gd name="T5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" h="7">
                    <a:moveTo>
                      <a:pt x="0" y="7"/>
                    </a:moveTo>
                    <a:lnTo>
                      <a:pt x="0" y="0"/>
                    </a:lnTo>
                    <a:lnTo>
                      <a:pt x="6" y="0"/>
                    </a:lnTo>
                  </a:path>
                </a:pathLst>
              </a:custGeom>
              <a:noFill/>
              <a:ln w="9525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317" name="Line 149"/>
              <p:cNvSpPr>
                <a:spLocks noChangeShapeType="1"/>
              </p:cNvSpPr>
              <p:nvPr/>
            </p:nvSpPr>
            <p:spPr bwMode="auto">
              <a:xfrm>
                <a:off x="3960" y="2114"/>
                <a:ext cx="6" cy="1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318" name="Freeform 150"/>
              <p:cNvSpPr>
                <a:spLocks/>
              </p:cNvSpPr>
              <p:nvPr/>
            </p:nvSpPr>
            <p:spPr bwMode="auto">
              <a:xfrm>
                <a:off x="3966" y="2114"/>
                <a:ext cx="1" cy="7"/>
              </a:xfrm>
              <a:custGeom>
                <a:avLst/>
                <a:gdLst>
                  <a:gd name="T0" fmla="*/ 0 h 7"/>
                  <a:gd name="T1" fmla="*/ 0 h 7"/>
                  <a:gd name="T2" fmla="*/ 7 h 7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7">
                    <a:moveTo>
                      <a:pt x="0" y="0"/>
                    </a:moveTo>
                    <a:lnTo>
                      <a:pt x="0" y="0"/>
                    </a:lnTo>
                    <a:lnTo>
                      <a:pt x="0" y="7"/>
                    </a:lnTo>
                  </a:path>
                </a:pathLst>
              </a:custGeom>
              <a:noFill/>
              <a:ln w="9525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319" name="Line 151"/>
              <p:cNvSpPr>
                <a:spLocks noChangeShapeType="1"/>
              </p:cNvSpPr>
              <p:nvPr/>
            </p:nvSpPr>
            <p:spPr bwMode="auto">
              <a:xfrm>
                <a:off x="3966" y="2121"/>
                <a:ext cx="6" cy="1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320" name="Line 152"/>
              <p:cNvSpPr>
                <a:spLocks noChangeShapeType="1"/>
              </p:cNvSpPr>
              <p:nvPr/>
            </p:nvSpPr>
            <p:spPr bwMode="auto">
              <a:xfrm>
                <a:off x="3972" y="2121"/>
                <a:ext cx="6" cy="1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321" name="Line 153"/>
              <p:cNvSpPr>
                <a:spLocks noChangeShapeType="1"/>
              </p:cNvSpPr>
              <p:nvPr/>
            </p:nvSpPr>
            <p:spPr bwMode="auto">
              <a:xfrm>
                <a:off x="3978" y="2121"/>
                <a:ext cx="6" cy="1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322" name="Line 154"/>
              <p:cNvSpPr>
                <a:spLocks noChangeShapeType="1"/>
              </p:cNvSpPr>
              <p:nvPr/>
            </p:nvSpPr>
            <p:spPr bwMode="auto">
              <a:xfrm>
                <a:off x="3984" y="2121"/>
                <a:ext cx="1" cy="1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323" name="Line 155"/>
              <p:cNvSpPr>
                <a:spLocks noChangeShapeType="1"/>
              </p:cNvSpPr>
              <p:nvPr/>
            </p:nvSpPr>
            <p:spPr bwMode="auto">
              <a:xfrm>
                <a:off x="3984" y="2121"/>
                <a:ext cx="6" cy="1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324" name="Line 156"/>
              <p:cNvSpPr>
                <a:spLocks noChangeShapeType="1"/>
              </p:cNvSpPr>
              <p:nvPr/>
            </p:nvSpPr>
            <p:spPr bwMode="auto">
              <a:xfrm>
                <a:off x="3990" y="2121"/>
                <a:ext cx="6" cy="1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325" name="Line 157"/>
              <p:cNvSpPr>
                <a:spLocks noChangeShapeType="1"/>
              </p:cNvSpPr>
              <p:nvPr/>
            </p:nvSpPr>
            <p:spPr bwMode="auto">
              <a:xfrm>
                <a:off x="3996" y="2121"/>
                <a:ext cx="6" cy="1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326" name="Line 158"/>
              <p:cNvSpPr>
                <a:spLocks noChangeShapeType="1"/>
              </p:cNvSpPr>
              <p:nvPr/>
            </p:nvSpPr>
            <p:spPr bwMode="auto">
              <a:xfrm>
                <a:off x="4002" y="2121"/>
                <a:ext cx="1" cy="1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327" name="Line 159"/>
              <p:cNvSpPr>
                <a:spLocks noChangeShapeType="1"/>
              </p:cNvSpPr>
              <p:nvPr/>
            </p:nvSpPr>
            <p:spPr bwMode="auto">
              <a:xfrm>
                <a:off x="4002" y="2121"/>
                <a:ext cx="6" cy="1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328" name="Line 160"/>
              <p:cNvSpPr>
                <a:spLocks noChangeShapeType="1"/>
              </p:cNvSpPr>
              <p:nvPr/>
            </p:nvSpPr>
            <p:spPr bwMode="auto">
              <a:xfrm>
                <a:off x="4008" y="2121"/>
                <a:ext cx="6" cy="1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329" name="Line 161"/>
              <p:cNvSpPr>
                <a:spLocks noChangeShapeType="1"/>
              </p:cNvSpPr>
              <p:nvPr/>
            </p:nvSpPr>
            <p:spPr bwMode="auto">
              <a:xfrm>
                <a:off x="4014" y="2121"/>
                <a:ext cx="6" cy="1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330" name="Line 162"/>
              <p:cNvSpPr>
                <a:spLocks noChangeShapeType="1"/>
              </p:cNvSpPr>
              <p:nvPr/>
            </p:nvSpPr>
            <p:spPr bwMode="auto">
              <a:xfrm>
                <a:off x="4020" y="2121"/>
                <a:ext cx="1" cy="1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331" name="Line 163"/>
              <p:cNvSpPr>
                <a:spLocks noChangeShapeType="1"/>
              </p:cNvSpPr>
              <p:nvPr/>
            </p:nvSpPr>
            <p:spPr bwMode="auto">
              <a:xfrm>
                <a:off x="4020" y="2121"/>
                <a:ext cx="6" cy="1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332" name="Line 164"/>
              <p:cNvSpPr>
                <a:spLocks noChangeShapeType="1"/>
              </p:cNvSpPr>
              <p:nvPr/>
            </p:nvSpPr>
            <p:spPr bwMode="auto">
              <a:xfrm>
                <a:off x="4026" y="2121"/>
                <a:ext cx="6" cy="1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333" name="Line 165"/>
              <p:cNvSpPr>
                <a:spLocks noChangeShapeType="1"/>
              </p:cNvSpPr>
              <p:nvPr/>
            </p:nvSpPr>
            <p:spPr bwMode="auto">
              <a:xfrm>
                <a:off x="4032" y="2121"/>
                <a:ext cx="6" cy="1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334" name="Line 166"/>
              <p:cNvSpPr>
                <a:spLocks noChangeShapeType="1"/>
              </p:cNvSpPr>
              <p:nvPr/>
            </p:nvSpPr>
            <p:spPr bwMode="auto">
              <a:xfrm>
                <a:off x="4038" y="2121"/>
                <a:ext cx="1" cy="1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335" name="Line 167"/>
              <p:cNvSpPr>
                <a:spLocks noChangeShapeType="1"/>
              </p:cNvSpPr>
              <p:nvPr/>
            </p:nvSpPr>
            <p:spPr bwMode="auto">
              <a:xfrm>
                <a:off x="4038" y="2121"/>
                <a:ext cx="6" cy="1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336" name="Freeform 168"/>
              <p:cNvSpPr>
                <a:spLocks/>
              </p:cNvSpPr>
              <p:nvPr/>
            </p:nvSpPr>
            <p:spPr bwMode="auto">
              <a:xfrm>
                <a:off x="4044" y="2114"/>
                <a:ext cx="6" cy="7"/>
              </a:xfrm>
              <a:custGeom>
                <a:avLst/>
                <a:gdLst>
                  <a:gd name="T0" fmla="*/ 0 w 6"/>
                  <a:gd name="T1" fmla="*/ 7 h 7"/>
                  <a:gd name="T2" fmla="*/ 0 w 6"/>
                  <a:gd name="T3" fmla="*/ 0 h 7"/>
                  <a:gd name="T4" fmla="*/ 6 w 6"/>
                  <a:gd name="T5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" h="7">
                    <a:moveTo>
                      <a:pt x="0" y="7"/>
                    </a:moveTo>
                    <a:lnTo>
                      <a:pt x="0" y="0"/>
                    </a:lnTo>
                    <a:lnTo>
                      <a:pt x="6" y="0"/>
                    </a:lnTo>
                  </a:path>
                </a:pathLst>
              </a:custGeom>
              <a:noFill/>
              <a:ln w="9525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337" name="Line 169"/>
              <p:cNvSpPr>
                <a:spLocks noChangeShapeType="1"/>
              </p:cNvSpPr>
              <p:nvPr/>
            </p:nvSpPr>
            <p:spPr bwMode="auto">
              <a:xfrm>
                <a:off x="4050" y="2114"/>
                <a:ext cx="6" cy="1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338" name="Line 170"/>
              <p:cNvSpPr>
                <a:spLocks noChangeShapeType="1"/>
              </p:cNvSpPr>
              <p:nvPr/>
            </p:nvSpPr>
            <p:spPr bwMode="auto">
              <a:xfrm>
                <a:off x="4056" y="2114"/>
                <a:ext cx="1" cy="1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339" name="Line 171"/>
              <p:cNvSpPr>
                <a:spLocks noChangeShapeType="1"/>
              </p:cNvSpPr>
              <p:nvPr/>
            </p:nvSpPr>
            <p:spPr bwMode="auto">
              <a:xfrm>
                <a:off x="4056" y="2114"/>
                <a:ext cx="6" cy="1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340" name="Line 172"/>
              <p:cNvSpPr>
                <a:spLocks noChangeShapeType="1"/>
              </p:cNvSpPr>
              <p:nvPr/>
            </p:nvSpPr>
            <p:spPr bwMode="auto">
              <a:xfrm>
                <a:off x="4062" y="2114"/>
                <a:ext cx="6" cy="1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341" name="Line 173"/>
              <p:cNvSpPr>
                <a:spLocks noChangeShapeType="1"/>
              </p:cNvSpPr>
              <p:nvPr/>
            </p:nvSpPr>
            <p:spPr bwMode="auto">
              <a:xfrm>
                <a:off x="4068" y="2114"/>
                <a:ext cx="1" cy="1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342" name="Line 174"/>
              <p:cNvSpPr>
                <a:spLocks noChangeShapeType="1"/>
              </p:cNvSpPr>
              <p:nvPr/>
            </p:nvSpPr>
            <p:spPr bwMode="auto">
              <a:xfrm>
                <a:off x="4068" y="2114"/>
                <a:ext cx="6" cy="1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343" name="Line 175"/>
              <p:cNvSpPr>
                <a:spLocks noChangeShapeType="1"/>
              </p:cNvSpPr>
              <p:nvPr/>
            </p:nvSpPr>
            <p:spPr bwMode="auto">
              <a:xfrm>
                <a:off x="4074" y="2114"/>
                <a:ext cx="6" cy="1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344" name="Freeform 176"/>
              <p:cNvSpPr>
                <a:spLocks/>
              </p:cNvSpPr>
              <p:nvPr/>
            </p:nvSpPr>
            <p:spPr bwMode="auto">
              <a:xfrm>
                <a:off x="4080" y="2108"/>
                <a:ext cx="6" cy="6"/>
              </a:xfrm>
              <a:custGeom>
                <a:avLst/>
                <a:gdLst>
                  <a:gd name="T0" fmla="*/ 0 w 6"/>
                  <a:gd name="T1" fmla="*/ 6 h 6"/>
                  <a:gd name="T2" fmla="*/ 6 w 6"/>
                  <a:gd name="T3" fmla="*/ 0 h 6"/>
                  <a:gd name="T4" fmla="*/ 6 w 6"/>
                  <a:gd name="T5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" h="6">
                    <a:moveTo>
                      <a:pt x="0" y="6"/>
                    </a:moveTo>
                    <a:lnTo>
                      <a:pt x="6" y="0"/>
                    </a:lnTo>
                    <a:lnTo>
                      <a:pt x="6" y="0"/>
                    </a:lnTo>
                  </a:path>
                </a:pathLst>
              </a:custGeom>
              <a:noFill/>
              <a:ln w="9525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345" name="Line 177"/>
              <p:cNvSpPr>
                <a:spLocks noChangeShapeType="1"/>
              </p:cNvSpPr>
              <p:nvPr/>
            </p:nvSpPr>
            <p:spPr bwMode="auto">
              <a:xfrm>
                <a:off x="4086" y="2108"/>
                <a:ext cx="1" cy="1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346" name="Line 178"/>
              <p:cNvSpPr>
                <a:spLocks noChangeShapeType="1"/>
              </p:cNvSpPr>
              <p:nvPr/>
            </p:nvSpPr>
            <p:spPr bwMode="auto">
              <a:xfrm>
                <a:off x="4086" y="2108"/>
                <a:ext cx="6" cy="1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347" name="Line 179"/>
              <p:cNvSpPr>
                <a:spLocks noChangeShapeType="1"/>
              </p:cNvSpPr>
              <p:nvPr/>
            </p:nvSpPr>
            <p:spPr bwMode="auto">
              <a:xfrm>
                <a:off x="4092" y="2108"/>
                <a:ext cx="6" cy="1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348" name="Freeform 180"/>
              <p:cNvSpPr>
                <a:spLocks/>
              </p:cNvSpPr>
              <p:nvPr/>
            </p:nvSpPr>
            <p:spPr bwMode="auto">
              <a:xfrm>
                <a:off x="4098" y="2102"/>
                <a:ext cx="6" cy="6"/>
              </a:xfrm>
              <a:custGeom>
                <a:avLst/>
                <a:gdLst>
                  <a:gd name="T0" fmla="*/ 0 w 6"/>
                  <a:gd name="T1" fmla="*/ 6 h 6"/>
                  <a:gd name="T2" fmla="*/ 6 w 6"/>
                  <a:gd name="T3" fmla="*/ 0 h 6"/>
                  <a:gd name="T4" fmla="*/ 6 w 6"/>
                  <a:gd name="T5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" h="6">
                    <a:moveTo>
                      <a:pt x="0" y="6"/>
                    </a:moveTo>
                    <a:lnTo>
                      <a:pt x="6" y="0"/>
                    </a:lnTo>
                    <a:lnTo>
                      <a:pt x="6" y="0"/>
                    </a:lnTo>
                  </a:path>
                </a:pathLst>
              </a:custGeom>
              <a:noFill/>
              <a:ln w="9525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349" name="Line 181"/>
              <p:cNvSpPr>
                <a:spLocks noChangeShapeType="1"/>
              </p:cNvSpPr>
              <p:nvPr/>
            </p:nvSpPr>
            <p:spPr bwMode="auto">
              <a:xfrm>
                <a:off x="4104" y="2102"/>
                <a:ext cx="1" cy="1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350" name="Freeform 182"/>
              <p:cNvSpPr>
                <a:spLocks/>
              </p:cNvSpPr>
              <p:nvPr/>
            </p:nvSpPr>
            <p:spPr bwMode="auto">
              <a:xfrm>
                <a:off x="4104" y="2095"/>
                <a:ext cx="6" cy="7"/>
              </a:xfrm>
              <a:custGeom>
                <a:avLst/>
                <a:gdLst>
                  <a:gd name="T0" fmla="*/ 0 w 6"/>
                  <a:gd name="T1" fmla="*/ 7 h 7"/>
                  <a:gd name="T2" fmla="*/ 0 w 6"/>
                  <a:gd name="T3" fmla="*/ 0 h 7"/>
                  <a:gd name="T4" fmla="*/ 6 w 6"/>
                  <a:gd name="T5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" h="7">
                    <a:moveTo>
                      <a:pt x="0" y="7"/>
                    </a:moveTo>
                    <a:lnTo>
                      <a:pt x="0" y="0"/>
                    </a:lnTo>
                    <a:lnTo>
                      <a:pt x="6" y="0"/>
                    </a:lnTo>
                  </a:path>
                </a:pathLst>
              </a:custGeom>
              <a:noFill/>
              <a:ln w="9525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351" name="Line 183"/>
              <p:cNvSpPr>
                <a:spLocks noChangeShapeType="1"/>
              </p:cNvSpPr>
              <p:nvPr/>
            </p:nvSpPr>
            <p:spPr bwMode="auto">
              <a:xfrm>
                <a:off x="4110" y="2095"/>
                <a:ext cx="6" cy="1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352" name="Line 184"/>
              <p:cNvSpPr>
                <a:spLocks noChangeShapeType="1"/>
              </p:cNvSpPr>
              <p:nvPr/>
            </p:nvSpPr>
            <p:spPr bwMode="auto">
              <a:xfrm flipV="1">
                <a:off x="4116" y="2089"/>
                <a:ext cx="6" cy="6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353" name="Line 185"/>
              <p:cNvSpPr>
                <a:spLocks noChangeShapeType="1"/>
              </p:cNvSpPr>
              <p:nvPr/>
            </p:nvSpPr>
            <p:spPr bwMode="auto">
              <a:xfrm flipV="1">
                <a:off x="4122" y="2082"/>
                <a:ext cx="1" cy="7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354" name="Line 186"/>
              <p:cNvSpPr>
                <a:spLocks noChangeShapeType="1"/>
              </p:cNvSpPr>
              <p:nvPr/>
            </p:nvSpPr>
            <p:spPr bwMode="auto">
              <a:xfrm flipV="1">
                <a:off x="4122" y="2076"/>
                <a:ext cx="6" cy="6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355" name="Line 187"/>
              <p:cNvSpPr>
                <a:spLocks noChangeShapeType="1"/>
              </p:cNvSpPr>
              <p:nvPr/>
            </p:nvSpPr>
            <p:spPr bwMode="auto">
              <a:xfrm>
                <a:off x="4128" y="2076"/>
                <a:ext cx="6" cy="1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356" name="Line 188"/>
              <p:cNvSpPr>
                <a:spLocks noChangeShapeType="1"/>
              </p:cNvSpPr>
              <p:nvPr/>
            </p:nvSpPr>
            <p:spPr bwMode="auto">
              <a:xfrm>
                <a:off x="4134" y="2076"/>
                <a:ext cx="6" cy="1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357" name="Line 189"/>
              <p:cNvSpPr>
                <a:spLocks noChangeShapeType="1"/>
              </p:cNvSpPr>
              <p:nvPr/>
            </p:nvSpPr>
            <p:spPr bwMode="auto">
              <a:xfrm>
                <a:off x="4140" y="2076"/>
                <a:ext cx="1" cy="1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358" name="Line 190"/>
              <p:cNvSpPr>
                <a:spLocks noChangeShapeType="1"/>
              </p:cNvSpPr>
              <p:nvPr/>
            </p:nvSpPr>
            <p:spPr bwMode="auto">
              <a:xfrm>
                <a:off x="4140" y="2076"/>
                <a:ext cx="6" cy="1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359" name="Line 191"/>
              <p:cNvSpPr>
                <a:spLocks noChangeShapeType="1"/>
              </p:cNvSpPr>
              <p:nvPr/>
            </p:nvSpPr>
            <p:spPr bwMode="auto">
              <a:xfrm>
                <a:off x="4146" y="2076"/>
                <a:ext cx="6" cy="1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360" name="Line 192"/>
              <p:cNvSpPr>
                <a:spLocks noChangeShapeType="1"/>
              </p:cNvSpPr>
              <p:nvPr/>
            </p:nvSpPr>
            <p:spPr bwMode="auto">
              <a:xfrm>
                <a:off x="4152" y="2076"/>
                <a:ext cx="6" cy="1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361" name="Line 193"/>
              <p:cNvSpPr>
                <a:spLocks noChangeShapeType="1"/>
              </p:cNvSpPr>
              <p:nvPr/>
            </p:nvSpPr>
            <p:spPr bwMode="auto">
              <a:xfrm>
                <a:off x="4158" y="2076"/>
                <a:ext cx="1" cy="1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362" name="Freeform 194"/>
              <p:cNvSpPr>
                <a:spLocks/>
              </p:cNvSpPr>
              <p:nvPr/>
            </p:nvSpPr>
            <p:spPr bwMode="auto">
              <a:xfrm>
                <a:off x="4158" y="2069"/>
                <a:ext cx="6" cy="7"/>
              </a:xfrm>
              <a:custGeom>
                <a:avLst/>
                <a:gdLst>
                  <a:gd name="T0" fmla="*/ 0 w 6"/>
                  <a:gd name="T1" fmla="*/ 7 h 7"/>
                  <a:gd name="T2" fmla="*/ 0 w 6"/>
                  <a:gd name="T3" fmla="*/ 0 h 7"/>
                  <a:gd name="T4" fmla="*/ 6 w 6"/>
                  <a:gd name="T5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" h="7">
                    <a:moveTo>
                      <a:pt x="0" y="7"/>
                    </a:moveTo>
                    <a:lnTo>
                      <a:pt x="0" y="0"/>
                    </a:lnTo>
                    <a:lnTo>
                      <a:pt x="6" y="0"/>
                    </a:lnTo>
                  </a:path>
                </a:pathLst>
              </a:custGeom>
              <a:noFill/>
              <a:ln w="9525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363" name="Line 195"/>
              <p:cNvSpPr>
                <a:spLocks noChangeShapeType="1"/>
              </p:cNvSpPr>
              <p:nvPr/>
            </p:nvSpPr>
            <p:spPr bwMode="auto">
              <a:xfrm>
                <a:off x="4164" y="2069"/>
                <a:ext cx="6" cy="1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364" name="Line 196"/>
              <p:cNvSpPr>
                <a:spLocks noChangeShapeType="1"/>
              </p:cNvSpPr>
              <p:nvPr/>
            </p:nvSpPr>
            <p:spPr bwMode="auto">
              <a:xfrm flipV="1">
                <a:off x="4170" y="2063"/>
                <a:ext cx="6" cy="6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365" name="Freeform 197"/>
              <p:cNvSpPr>
                <a:spLocks/>
              </p:cNvSpPr>
              <p:nvPr/>
            </p:nvSpPr>
            <p:spPr bwMode="auto">
              <a:xfrm>
                <a:off x="4176" y="2050"/>
                <a:ext cx="1" cy="13"/>
              </a:xfrm>
              <a:custGeom>
                <a:avLst/>
                <a:gdLst>
                  <a:gd name="T0" fmla="*/ 13 h 13"/>
                  <a:gd name="T1" fmla="*/ 6 h 13"/>
                  <a:gd name="T2" fmla="*/ 0 h 13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3">
                    <a:moveTo>
                      <a:pt x="0" y="13"/>
                    </a:moveTo>
                    <a:lnTo>
                      <a:pt x="0" y="6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366" name="Freeform 198"/>
              <p:cNvSpPr>
                <a:spLocks/>
              </p:cNvSpPr>
              <p:nvPr/>
            </p:nvSpPr>
            <p:spPr bwMode="auto">
              <a:xfrm>
                <a:off x="4176" y="2050"/>
                <a:ext cx="6" cy="1"/>
              </a:xfrm>
              <a:custGeom>
                <a:avLst/>
                <a:gdLst>
                  <a:gd name="T0" fmla="*/ 0 w 6"/>
                  <a:gd name="T1" fmla="*/ 0 w 6"/>
                  <a:gd name="T2" fmla="*/ 6 w 6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6">
                    <a:moveTo>
                      <a:pt x="0" y="0"/>
                    </a:moveTo>
                    <a:lnTo>
                      <a:pt x="0" y="0"/>
                    </a:lnTo>
                    <a:lnTo>
                      <a:pt x="6" y="0"/>
                    </a:lnTo>
                  </a:path>
                </a:pathLst>
              </a:custGeom>
              <a:noFill/>
              <a:ln w="9525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367" name="Line 199"/>
              <p:cNvSpPr>
                <a:spLocks noChangeShapeType="1"/>
              </p:cNvSpPr>
              <p:nvPr/>
            </p:nvSpPr>
            <p:spPr bwMode="auto">
              <a:xfrm>
                <a:off x="4182" y="2050"/>
                <a:ext cx="6" cy="1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368" name="Freeform 200"/>
              <p:cNvSpPr>
                <a:spLocks/>
              </p:cNvSpPr>
              <p:nvPr/>
            </p:nvSpPr>
            <p:spPr bwMode="auto">
              <a:xfrm>
                <a:off x="4188" y="2050"/>
                <a:ext cx="1" cy="6"/>
              </a:xfrm>
              <a:custGeom>
                <a:avLst/>
                <a:gdLst>
                  <a:gd name="T0" fmla="*/ 0 h 6"/>
                  <a:gd name="T1" fmla="*/ 0 h 6"/>
                  <a:gd name="T2" fmla="*/ 6 h 6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6">
                    <a:moveTo>
                      <a:pt x="0" y="0"/>
                    </a:moveTo>
                    <a:lnTo>
                      <a:pt x="0" y="0"/>
                    </a:lnTo>
                    <a:lnTo>
                      <a:pt x="0" y="6"/>
                    </a:lnTo>
                  </a:path>
                </a:pathLst>
              </a:custGeom>
              <a:noFill/>
              <a:ln w="9525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369" name="Line 201"/>
              <p:cNvSpPr>
                <a:spLocks noChangeShapeType="1"/>
              </p:cNvSpPr>
              <p:nvPr/>
            </p:nvSpPr>
            <p:spPr bwMode="auto">
              <a:xfrm>
                <a:off x="4188" y="2056"/>
                <a:ext cx="6" cy="1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370" name="Line 202"/>
              <p:cNvSpPr>
                <a:spLocks noChangeShapeType="1"/>
              </p:cNvSpPr>
              <p:nvPr/>
            </p:nvSpPr>
            <p:spPr bwMode="auto">
              <a:xfrm>
                <a:off x="4194" y="2056"/>
                <a:ext cx="6" cy="7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371" name="Line 203"/>
              <p:cNvSpPr>
                <a:spLocks noChangeShapeType="1"/>
              </p:cNvSpPr>
              <p:nvPr/>
            </p:nvSpPr>
            <p:spPr bwMode="auto">
              <a:xfrm>
                <a:off x="4200" y="2063"/>
                <a:ext cx="6" cy="6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372" name="Line 204"/>
              <p:cNvSpPr>
                <a:spLocks noChangeShapeType="1"/>
              </p:cNvSpPr>
              <p:nvPr/>
            </p:nvSpPr>
            <p:spPr bwMode="auto">
              <a:xfrm>
                <a:off x="4206" y="2069"/>
                <a:ext cx="1" cy="7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373" name="Line 205"/>
              <p:cNvSpPr>
                <a:spLocks noChangeShapeType="1"/>
              </p:cNvSpPr>
              <p:nvPr/>
            </p:nvSpPr>
            <p:spPr bwMode="auto">
              <a:xfrm>
                <a:off x="4206" y="2076"/>
                <a:ext cx="6" cy="6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374" name="Line 206"/>
              <p:cNvSpPr>
                <a:spLocks noChangeShapeType="1"/>
              </p:cNvSpPr>
              <p:nvPr/>
            </p:nvSpPr>
            <p:spPr bwMode="auto">
              <a:xfrm>
                <a:off x="4212" y="2082"/>
                <a:ext cx="6" cy="7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375" name="Line 207"/>
              <p:cNvSpPr>
                <a:spLocks noChangeShapeType="1"/>
              </p:cNvSpPr>
              <p:nvPr/>
            </p:nvSpPr>
            <p:spPr bwMode="auto">
              <a:xfrm>
                <a:off x="4218" y="2089"/>
                <a:ext cx="6" cy="1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376" name="Line 208"/>
              <p:cNvSpPr>
                <a:spLocks noChangeShapeType="1"/>
              </p:cNvSpPr>
              <p:nvPr/>
            </p:nvSpPr>
            <p:spPr bwMode="auto">
              <a:xfrm flipV="1">
                <a:off x="4224" y="2082"/>
                <a:ext cx="1" cy="7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377" name="Line 209"/>
              <p:cNvSpPr>
                <a:spLocks noChangeShapeType="1"/>
              </p:cNvSpPr>
              <p:nvPr/>
            </p:nvSpPr>
            <p:spPr bwMode="auto">
              <a:xfrm flipV="1">
                <a:off x="4224" y="2069"/>
                <a:ext cx="6" cy="13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378" name="Line 210"/>
              <p:cNvSpPr>
                <a:spLocks noChangeShapeType="1"/>
              </p:cNvSpPr>
              <p:nvPr/>
            </p:nvSpPr>
            <p:spPr bwMode="auto">
              <a:xfrm flipV="1">
                <a:off x="4230" y="2056"/>
                <a:ext cx="6" cy="13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379" name="Line 211"/>
              <p:cNvSpPr>
                <a:spLocks noChangeShapeType="1"/>
              </p:cNvSpPr>
              <p:nvPr/>
            </p:nvSpPr>
            <p:spPr bwMode="auto">
              <a:xfrm flipV="1">
                <a:off x="4236" y="2050"/>
                <a:ext cx="6" cy="6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380" name="Freeform 212"/>
              <p:cNvSpPr>
                <a:spLocks/>
              </p:cNvSpPr>
              <p:nvPr/>
            </p:nvSpPr>
            <p:spPr bwMode="auto">
              <a:xfrm>
                <a:off x="4242" y="2050"/>
                <a:ext cx="1" cy="6"/>
              </a:xfrm>
              <a:custGeom>
                <a:avLst/>
                <a:gdLst>
                  <a:gd name="T0" fmla="*/ 0 h 6"/>
                  <a:gd name="T1" fmla="*/ 0 h 6"/>
                  <a:gd name="T2" fmla="*/ 6 h 6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6">
                    <a:moveTo>
                      <a:pt x="0" y="0"/>
                    </a:moveTo>
                    <a:lnTo>
                      <a:pt x="0" y="0"/>
                    </a:lnTo>
                    <a:lnTo>
                      <a:pt x="0" y="6"/>
                    </a:lnTo>
                  </a:path>
                </a:pathLst>
              </a:custGeom>
              <a:noFill/>
              <a:ln w="9525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381" name="Freeform 213"/>
              <p:cNvSpPr>
                <a:spLocks/>
              </p:cNvSpPr>
              <p:nvPr/>
            </p:nvSpPr>
            <p:spPr bwMode="auto">
              <a:xfrm>
                <a:off x="4242" y="2056"/>
                <a:ext cx="6" cy="13"/>
              </a:xfrm>
              <a:custGeom>
                <a:avLst/>
                <a:gdLst>
                  <a:gd name="T0" fmla="*/ 0 w 6"/>
                  <a:gd name="T1" fmla="*/ 0 h 13"/>
                  <a:gd name="T2" fmla="*/ 0 w 6"/>
                  <a:gd name="T3" fmla="*/ 7 h 13"/>
                  <a:gd name="T4" fmla="*/ 6 w 6"/>
                  <a:gd name="T5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" h="13">
                    <a:moveTo>
                      <a:pt x="0" y="0"/>
                    </a:moveTo>
                    <a:lnTo>
                      <a:pt x="0" y="7"/>
                    </a:lnTo>
                    <a:lnTo>
                      <a:pt x="6" y="13"/>
                    </a:lnTo>
                  </a:path>
                </a:pathLst>
              </a:custGeom>
              <a:noFill/>
              <a:ln w="9525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382" name="Freeform 214"/>
              <p:cNvSpPr>
                <a:spLocks/>
              </p:cNvSpPr>
              <p:nvPr/>
            </p:nvSpPr>
            <p:spPr bwMode="auto">
              <a:xfrm>
                <a:off x="4248" y="2063"/>
                <a:ext cx="6" cy="6"/>
              </a:xfrm>
              <a:custGeom>
                <a:avLst/>
                <a:gdLst>
                  <a:gd name="T0" fmla="*/ 0 w 6"/>
                  <a:gd name="T1" fmla="*/ 6 h 6"/>
                  <a:gd name="T2" fmla="*/ 0 w 6"/>
                  <a:gd name="T3" fmla="*/ 6 h 6"/>
                  <a:gd name="T4" fmla="*/ 6 w 6"/>
                  <a:gd name="T5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" h="6">
                    <a:moveTo>
                      <a:pt x="0" y="6"/>
                    </a:moveTo>
                    <a:lnTo>
                      <a:pt x="0" y="6"/>
                    </a:lnTo>
                    <a:lnTo>
                      <a:pt x="6" y="0"/>
                    </a:lnTo>
                  </a:path>
                </a:pathLst>
              </a:custGeom>
              <a:noFill/>
              <a:ln w="9525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383" name="Freeform 215"/>
              <p:cNvSpPr>
                <a:spLocks/>
              </p:cNvSpPr>
              <p:nvPr/>
            </p:nvSpPr>
            <p:spPr bwMode="auto">
              <a:xfrm>
                <a:off x="4254" y="2043"/>
                <a:ext cx="6" cy="20"/>
              </a:xfrm>
              <a:custGeom>
                <a:avLst/>
                <a:gdLst>
                  <a:gd name="T0" fmla="*/ 0 w 6"/>
                  <a:gd name="T1" fmla="*/ 20 h 20"/>
                  <a:gd name="T2" fmla="*/ 6 w 6"/>
                  <a:gd name="T3" fmla="*/ 7 h 20"/>
                  <a:gd name="T4" fmla="*/ 6 w 6"/>
                  <a:gd name="T5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" h="20">
                    <a:moveTo>
                      <a:pt x="0" y="20"/>
                    </a:moveTo>
                    <a:lnTo>
                      <a:pt x="6" y="7"/>
                    </a:lnTo>
                    <a:lnTo>
                      <a:pt x="6" y="0"/>
                    </a:lnTo>
                  </a:path>
                </a:pathLst>
              </a:custGeom>
              <a:noFill/>
              <a:ln w="9525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384" name="Freeform 216"/>
              <p:cNvSpPr>
                <a:spLocks/>
              </p:cNvSpPr>
              <p:nvPr/>
            </p:nvSpPr>
            <p:spPr bwMode="auto">
              <a:xfrm>
                <a:off x="4260" y="2043"/>
                <a:ext cx="1" cy="7"/>
              </a:xfrm>
              <a:custGeom>
                <a:avLst/>
                <a:gdLst>
                  <a:gd name="T0" fmla="*/ 0 h 7"/>
                  <a:gd name="T1" fmla="*/ 0 h 7"/>
                  <a:gd name="T2" fmla="*/ 7 h 7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7">
                    <a:moveTo>
                      <a:pt x="0" y="0"/>
                    </a:moveTo>
                    <a:lnTo>
                      <a:pt x="0" y="0"/>
                    </a:lnTo>
                    <a:lnTo>
                      <a:pt x="0" y="7"/>
                    </a:lnTo>
                  </a:path>
                </a:pathLst>
              </a:custGeom>
              <a:noFill/>
              <a:ln w="9525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385" name="Freeform 217"/>
              <p:cNvSpPr>
                <a:spLocks/>
              </p:cNvSpPr>
              <p:nvPr/>
            </p:nvSpPr>
            <p:spPr bwMode="auto">
              <a:xfrm>
                <a:off x="4260" y="2050"/>
                <a:ext cx="6" cy="26"/>
              </a:xfrm>
              <a:custGeom>
                <a:avLst/>
                <a:gdLst>
                  <a:gd name="T0" fmla="*/ 0 w 6"/>
                  <a:gd name="T1" fmla="*/ 0 h 26"/>
                  <a:gd name="T2" fmla="*/ 0 w 6"/>
                  <a:gd name="T3" fmla="*/ 13 h 26"/>
                  <a:gd name="T4" fmla="*/ 6 w 6"/>
                  <a:gd name="T5" fmla="*/ 26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" h="26">
                    <a:moveTo>
                      <a:pt x="0" y="0"/>
                    </a:moveTo>
                    <a:lnTo>
                      <a:pt x="0" y="13"/>
                    </a:lnTo>
                    <a:lnTo>
                      <a:pt x="6" y="26"/>
                    </a:lnTo>
                  </a:path>
                </a:pathLst>
              </a:custGeom>
              <a:noFill/>
              <a:ln w="9525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386" name="Line 218"/>
              <p:cNvSpPr>
                <a:spLocks noChangeShapeType="1"/>
              </p:cNvSpPr>
              <p:nvPr/>
            </p:nvSpPr>
            <p:spPr bwMode="auto">
              <a:xfrm>
                <a:off x="4266" y="2076"/>
                <a:ext cx="6" cy="19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387" name="Freeform 219"/>
              <p:cNvSpPr>
                <a:spLocks/>
              </p:cNvSpPr>
              <p:nvPr/>
            </p:nvSpPr>
            <p:spPr bwMode="auto">
              <a:xfrm>
                <a:off x="4272" y="2095"/>
                <a:ext cx="6" cy="13"/>
              </a:xfrm>
              <a:custGeom>
                <a:avLst/>
                <a:gdLst>
                  <a:gd name="T0" fmla="*/ 0 w 6"/>
                  <a:gd name="T1" fmla="*/ 0 h 13"/>
                  <a:gd name="T2" fmla="*/ 6 w 6"/>
                  <a:gd name="T3" fmla="*/ 7 h 13"/>
                  <a:gd name="T4" fmla="*/ 6 w 6"/>
                  <a:gd name="T5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" h="13">
                    <a:moveTo>
                      <a:pt x="0" y="0"/>
                    </a:moveTo>
                    <a:lnTo>
                      <a:pt x="6" y="7"/>
                    </a:lnTo>
                    <a:lnTo>
                      <a:pt x="6" y="13"/>
                    </a:lnTo>
                  </a:path>
                </a:pathLst>
              </a:custGeom>
              <a:noFill/>
              <a:ln w="9525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388" name="Line 220"/>
              <p:cNvSpPr>
                <a:spLocks noChangeShapeType="1"/>
              </p:cNvSpPr>
              <p:nvPr/>
            </p:nvSpPr>
            <p:spPr bwMode="auto">
              <a:xfrm>
                <a:off x="4278" y="2108"/>
                <a:ext cx="1" cy="1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389" name="Line 221"/>
              <p:cNvSpPr>
                <a:spLocks noChangeShapeType="1"/>
              </p:cNvSpPr>
              <p:nvPr/>
            </p:nvSpPr>
            <p:spPr bwMode="auto">
              <a:xfrm>
                <a:off x="4278" y="2108"/>
                <a:ext cx="6" cy="6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390" name="Line 222"/>
              <p:cNvSpPr>
                <a:spLocks noChangeShapeType="1"/>
              </p:cNvSpPr>
              <p:nvPr/>
            </p:nvSpPr>
            <p:spPr bwMode="auto">
              <a:xfrm>
                <a:off x="4284" y="2114"/>
                <a:ext cx="6" cy="7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391" name="Line 223"/>
              <p:cNvSpPr>
                <a:spLocks noChangeShapeType="1"/>
              </p:cNvSpPr>
              <p:nvPr/>
            </p:nvSpPr>
            <p:spPr bwMode="auto">
              <a:xfrm>
                <a:off x="4290" y="2121"/>
                <a:ext cx="1" cy="1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392" name="Line 224"/>
              <p:cNvSpPr>
                <a:spLocks noChangeShapeType="1"/>
              </p:cNvSpPr>
              <p:nvPr/>
            </p:nvSpPr>
            <p:spPr bwMode="auto">
              <a:xfrm>
                <a:off x="4290" y="2121"/>
                <a:ext cx="6" cy="1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393" name="Line 225"/>
              <p:cNvSpPr>
                <a:spLocks noChangeShapeType="1"/>
              </p:cNvSpPr>
              <p:nvPr/>
            </p:nvSpPr>
            <p:spPr bwMode="auto">
              <a:xfrm>
                <a:off x="4296" y="2121"/>
                <a:ext cx="6" cy="1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394" name="Freeform 226"/>
              <p:cNvSpPr>
                <a:spLocks/>
              </p:cNvSpPr>
              <p:nvPr/>
            </p:nvSpPr>
            <p:spPr bwMode="auto">
              <a:xfrm>
                <a:off x="4302" y="2121"/>
                <a:ext cx="6" cy="6"/>
              </a:xfrm>
              <a:custGeom>
                <a:avLst/>
                <a:gdLst>
                  <a:gd name="T0" fmla="*/ 0 w 6"/>
                  <a:gd name="T1" fmla="*/ 0 h 6"/>
                  <a:gd name="T2" fmla="*/ 6 w 6"/>
                  <a:gd name="T3" fmla="*/ 0 h 6"/>
                  <a:gd name="T4" fmla="*/ 6 w 6"/>
                  <a:gd name="T5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" h="6">
                    <a:moveTo>
                      <a:pt x="0" y="0"/>
                    </a:moveTo>
                    <a:lnTo>
                      <a:pt x="6" y="0"/>
                    </a:lnTo>
                    <a:lnTo>
                      <a:pt x="6" y="6"/>
                    </a:lnTo>
                  </a:path>
                </a:pathLst>
              </a:custGeom>
              <a:noFill/>
              <a:ln w="9525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395" name="Line 227"/>
              <p:cNvSpPr>
                <a:spLocks noChangeShapeType="1"/>
              </p:cNvSpPr>
              <p:nvPr/>
            </p:nvSpPr>
            <p:spPr bwMode="auto">
              <a:xfrm>
                <a:off x="4308" y="2127"/>
                <a:ext cx="1" cy="1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396" name="Line 228"/>
              <p:cNvSpPr>
                <a:spLocks noChangeShapeType="1"/>
              </p:cNvSpPr>
              <p:nvPr/>
            </p:nvSpPr>
            <p:spPr bwMode="auto">
              <a:xfrm>
                <a:off x="4308" y="2127"/>
                <a:ext cx="6" cy="1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397" name="Line 229"/>
              <p:cNvSpPr>
                <a:spLocks noChangeShapeType="1"/>
              </p:cNvSpPr>
              <p:nvPr/>
            </p:nvSpPr>
            <p:spPr bwMode="auto">
              <a:xfrm>
                <a:off x="4314" y="2127"/>
                <a:ext cx="6" cy="1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398" name="Line 230"/>
              <p:cNvSpPr>
                <a:spLocks noChangeShapeType="1"/>
              </p:cNvSpPr>
              <p:nvPr/>
            </p:nvSpPr>
            <p:spPr bwMode="auto">
              <a:xfrm>
                <a:off x="4320" y="2127"/>
                <a:ext cx="6" cy="1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399" name="Line 231"/>
              <p:cNvSpPr>
                <a:spLocks noChangeShapeType="1"/>
              </p:cNvSpPr>
              <p:nvPr/>
            </p:nvSpPr>
            <p:spPr bwMode="auto">
              <a:xfrm>
                <a:off x="4326" y="2127"/>
                <a:ext cx="1" cy="1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400" name="Line 232"/>
              <p:cNvSpPr>
                <a:spLocks noChangeShapeType="1"/>
              </p:cNvSpPr>
              <p:nvPr/>
            </p:nvSpPr>
            <p:spPr bwMode="auto">
              <a:xfrm>
                <a:off x="4326" y="2127"/>
                <a:ext cx="6" cy="1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401" name="Line 233"/>
              <p:cNvSpPr>
                <a:spLocks noChangeShapeType="1"/>
              </p:cNvSpPr>
              <p:nvPr/>
            </p:nvSpPr>
            <p:spPr bwMode="auto">
              <a:xfrm>
                <a:off x="4332" y="2127"/>
                <a:ext cx="6" cy="1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402" name="Line 234"/>
              <p:cNvSpPr>
                <a:spLocks noChangeShapeType="1"/>
              </p:cNvSpPr>
              <p:nvPr/>
            </p:nvSpPr>
            <p:spPr bwMode="auto">
              <a:xfrm>
                <a:off x="4338" y="2127"/>
                <a:ext cx="6" cy="1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403" name="Freeform 235"/>
              <p:cNvSpPr>
                <a:spLocks/>
              </p:cNvSpPr>
              <p:nvPr/>
            </p:nvSpPr>
            <p:spPr bwMode="auto">
              <a:xfrm>
                <a:off x="4344" y="2127"/>
                <a:ext cx="1" cy="7"/>
              </a:xfrm>
              <a:custGeom>
                <a:avLst/>
                <a:gdLst>
                  <a:gd name="T0" fmla="*/ 0 h 7"/>
                  <a:gd name="T1" fmla="*/ 0 h 7"/>
                  <a:gd name="T2" fmla="*/ 7 h 7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7">
                    <a:moveTo>
                      <a:pt x="0" y="0"/>
                    </a:moveTo>
                    <a:lnTo>
                      <a:pt x="0" y="0"/>
                    </a:lnTo>
                    <a:lnTo>
                      <a:pt x="0" y="7"/>
                    </a:lnTo>
                  </a:path>
                </a:pathLst>
              </a:custGeom>
              <a:noFill/>
              <a:ln w="9525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404" name="Line 236"/>
              <p:cNvSpPr>
                <a:spLocks noChangeShapeType="1"/>
              </p:cNvSpPr>
              <p:nvPr/>
            </p:nvSpPr>
            <p:spPr bwMode="auto">
              <a:xfrm>
                <a:off x="4344" y="2134"/>
                <a:ext cx="6" cy="1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405" name="Line 237"/>
              <p:cNvSpPr>
                <a:spLocks noChangeShapeType="1"/>
              </p:cNvSpPr>
              <p:nvPr/>
            </p:nvSpPr>
            <p:spPr bwMode="auto">
              <a:xfrm>
                <a:off x="4350" y="2134"/>
                <a:ext cx="6" cy="1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406" name="Line 238"/>
              <p:cNvSpPr>
                <a:spLocks noChangeShapeType="1"/>
              </p:cNvSpPr>
              <p:nvPr/>
            </p:nvSpPr>
            <p:spPr bwMode="auto">
              <a:xfrm>
                <a:off x="4356" y="2134"/>
                <a:ext cx="6" cy="1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407" name="Line 239"/>
              <p:cNvSpPr>
                <a:spLocks noChangeShapeType="1"/>
              </p:cNvSpPr>
              <p:nvPr/>
            </p:nvSpPr>
            <p:spPr bwMode="auto">
              <a:xfrm>
                <a:off x="4362" y="2134"/>
                <a:ext cx="1" cy="1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408" name="Line 240"/>
              <p:cNvSpPr>
                <a:spLocks noChangeShapeType="1"/>
              </p:cNvSpPr>
              <p:nvPr/>
            </p:nvSpPr>
            <p:spPr bwMode="auto">
              <a:xfrm>
                <a:off x="4362" y="2134"/>
                <a:ext cx="6" cy="1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409" name="Line 241"/>
              <p:cNvSpPr>
                <a:spLocks noChangeShapeType="1"/>
              </p:cNvSpPr>
              <p:nvPr/>
            </p:nvSpPr>
            <p:spPr bwMode="auto">
              <a:xfrm>
                <a:off x="4368" y="2134"/>
                <a:ext cx="6" cy="1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410" name="Line 242"/>
              <p:cNvSpPr>
                <a:spLocks noChangeShapeType="1"/>
              </p:cNvSpPr>
              <p:nvPr/>
            </p:nvSpPr>
            <p:spPr bwMode="auto">
              <a:xfrm>
                <a:off x="4374" y="2134"/>
                <a:ext cx="6" cy="1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411" name="Line 243"/>
              <p:cNvSpPr>
                <a:spLocks noChangeShapeType="1"/>
              </p:cNvSpPr>
              <p:nvPr/>
            </p:nvSpPr>
            <p:spPr bwMode="auto">
              <a:xfrm>
                <a:off x="4380" y="2134"/>
                <a:ext cx="1" cy="1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412" name="Line 244"/>
              <p:cNvSpPr>
                <a:spLocks noChangeShapeType="1"/>
              </p:cNvSpPr>
              <p:nvPr/>
            </p:nvSpPr>
            <p:spPr bwMode="auto">
              <a:xfrm>
                <a:off x="4380" y="2134"/>
                <a:ext cx="6" cy="1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413" name="Line 245"/>
              <p:cNvSpPr>
                <a:spLocks noChangeShapeType="1"/>
              </p:cNvSpPr>
              <p:nvPr/>
            </p:nvSpPr>
            <p:spPr bwMode="auto">
              <a:xfrm>
                <a:off x="4386" y="2134"/>
                <a:ext cx="6" cy="1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414" name="Line 246"/>
              <p:cNvSpPr>
                <a:spLocks noChangeShapeType="1"/>
              </p:cNvSpPr>
              <p:nvPr/>
            </p:nvSpPr>
            <p:spPr bwMode="auto">
              <a:xfrm>
                <a:off x="4392" y="2134"/>
                <a:ext cx="6" cy="1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415" name="Line 247"/>
              <p:cNvSpPr>
                <a:spLocks noChangeShapeType="1"/>
              </p:cNvSpPr>
              <p:nvPr/>
            </p:nvSpPr>
            <p:spPr bwMode="auto">
              <a:xfrm>
                <a:off x="4398" y="2134"/>
                <a:ext cx="1" cy="1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416" name="Line 248"/>
              <p:cNvSpPr>
                <a:spLocks noChangeShapeType="1"/>
              </p:cNvSpPr>
              <p:nvPr/>
            </p:nvSpPr>
            <p:spPr bwMode="auto">
              <a:xfrm>
                <a:off x="4398" y="2134"/>
                <a:ext cx="6" cy="1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417" name="Line 249"/>
              <p:cNvSpPr>
                <a:spLocks noChangeShapeType="1"/>
              </p:cNvSpPr>
              <p:nvPr/>
            </p:nvSpPr>
            <p:spPr bwMode="auto">
              <a:xfrm>
                <a:off x="4404" y="2134"/>
                <a:ext cx="6" cy="1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418" name="Line 250"/>
              <p:cNvSpPr>
                <a:spLocks noChangeShapeType="1"/>
              </p:cNvSpPr>
              <p:nvPr/>
            </p:nvSpPr>
            <p:spPr bwMode="auto">
              <a:xfrm>
                <a:off x="4410" y="2134"/>
                <a:ext cx="1" cy="1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419" name="Line 251"/>
              <p:cNvSpPr>
                <a:spLocks noChangeShapeType="1"/>
              </p:cNvSpPr>
              <p:nvPr/>
            </p:nvSpPr>
            <p:spPr bwMode="auto">
              <a:xfrm>
                <a:off x="4410" y="2134"/>
                <a:ext cx="6" cy="1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420" name="Line 252"/>
              <p:cNvSpPr>
                <a:spLocks noChangeShapeType="1"/>
              </p:cNvSpPr>
              <p:nvPr/>
            </p:nvSpPr>
            <p:spPr bwMode="auto">
              <a:xfrm>
                <a:off x="4416" y="2134"/>
                <a:ext cx="6" cy="1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421" name="Line 253"/>
              <p:cNvSpPr>
                <a:spLocks noChangeShapeType="1"/>
              </p:cNvSpPr>
              <p:nvPr/>
            </p:nvSpPr>
            <p:spPr bwMode="auto">
              <a:xfrm>
                <a:off x="4422" y="2134"/>
                <a:ext cx="6" cy="1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422" name="Line 254"/>
              <p:cNvSpPr>
                <a:spLocks noChangeShapeType="1"/>
              </p:cNvSpPr>
              <p:nvPr/>
            </p:nvSpPr>
            <p:spPr bwMode="auto">
              <a:xfrm>
                <a:off x="4428" y="2134"/>
                <a:ext cx="1" cy="1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423" name="Line 255"/>
              <p:cNvSpPr>
                <a:spLocks noChangeShapeType="1"/>
              </p:cNvSpPr>
              <p:nvPr/>
            </p:nvSpPr>
            <p:spPr bwMode="auto">
              <a:xfrm>
                <a:off x="4428" y="2134"/>
                <a:ext cx="6" cy="1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424" name="Line 256"/>
              <p:cNvSpPr>
                <a:spLocks noChangeShapeType="1"/>
              </p:cNvSpPr>
              <p:nvPr/>
            </p:nvSpPr>
            <p:spPr bwMode="auto">
              <a:xfrm>
                <a:off x="4434" y="2134"/>
                <a:ext cx="6" cy="1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425" name="Line 257"/>
              <p:cNvSpPr>
                <a:spLocks noChangeShapeType="1"/>
              </p:cNvSpPr>
              <p:nvPr/>
            </p:nvSpPr>
            <p:spPr bwMode="auto">
              <a:xfrm>
                <a:off x="4440" y="2134"/>
                <a:ext cx="6" cy="1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426" name="Line 258"/>
              <p:cNvSpPr>
                <a:spLocks noChangeShapeType="1"/>
              </p:cNvSpPr>
              <p:nvPr/>
            </p:nvSpPr>
            <p:spPr bwMode="auto">
              <a:xfrm>
                <a:off x="4446" y="2134"/>
                <a:ext cx="1" cy="1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427" name="Line 259"/>
              <p:cNvSpPr>
                <a:spLocks noChangeShapeType="1"/>
              </p:cNvSpPr>
              <p:nvPr/>
            </p:nvSpPr>
            <p:spPr bwMode="auto">
              <a:xfrm>
                <a:off x="4446" y="2134"/>
                <a:ext cx="6" cy="1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428" name="Line 260"/>
              <p:cNvSpPr>
                <a:spLocks noChangeShapeType="1"/>
              </p:cNvSpPr>
              <p:nvPr/>
            </p:nvSpPr>
            <p:spPr bwMode="auto">
              <a:xfrm>
                <a:off x="4452" y="2134"/>
                <a:ext cx="6" cy="1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429" name="Line 261"/>
              <p:cNvSpPr>
                <a:spLocks noChangeShapeType="1"/>
              </p:cNvSpPr>
              <p:nvPr/>
            </p:nvSpPr>
            <p:spPr bwMode="auto">
              <a:xfrm>
                <a:off x="4458" y="2134"/>
                <a:ext cx="6" cy="1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430" name="Line 262"/>
              <p:cNvSpPr>
                <a:spLocks noChangeShapeType="1"/>
              </p:cNvSpPr>
              <p:nvPr/>
            </p:nvSpPr>
            <p:spPr bwMode="auto">
              <a:xfrm>
                <a:off x="4464" y="2134"/>
                <a:ext cx="1" cy="1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431" name="Line 263"/>
              <p:cNvSpPr>
                <a:spLocks noChangeShapeType="1"/>
              </p:cNvSpPr>
              <p:nvPr/>
            </p:nvSpPr>
            <p:spPr bwMode="auto">
              <a:xfrm>
                <a:off x="4464" y="2134"/>
                <a:ext cx="6" cy="1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432" name="Line 264"/>
              <p:cNvSpPr>
                <a:spLocks noChangeShapeType="1"/>
              </p:cNvSpPr>
              <p:nvPr/>
            </p:nvSpPr>
            <p:spPr bwMode="auto">
              <a:xfrm>
                <a:off x="4470" y="2134"/>
                <a:ext cx="6" cy="1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433" name="Line 265"/>
              <p:cNvSpPr>
                <a:spLocks noChangeShapeType="1"/>
              </p:cNvSpPr>
              <p:nvPr/>
            </p:nvSpPr>
            <p:spPr bwMode="auto">
              <a:xfrm>
                <a:off x="4476" y="2134"/>
                <a:ext cx="6" cy="1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434" name="Line 266"/>
              <p:cNvSpPr>
                <a:spLocks noChangeShapeType="1"/>
              </p:cNvSpPr>
              <p:nvPr/>
            </p:nvSpPr>
            <p:spPr bwMode="auto">
              <a:xfrm>
                <a:off x="4482" y="2134"/>
                <a:ext cx="1" cy="1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435" name="Line 267"/>
              <p:cNvSpPr>
                <a:spLocks noChangeShapeType="1"/>
              </p:cNvSpPr>
              <p:nvPr/>
            </p:nvSpPr>
            <p:spPr bwMode="auto">
              <a:xfrm>
                <a:off x="4482" y="2134"/>
                <a:ext cx="6" cy="1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436" name="Line 268"/>
              <p:cNvSpPr>
                <a:spLocks noChangeShapeType="1"/>
              </p:cNvSpPr>
              <p:nvPr/>
            </p:nvSpPr>
            <p:spPr bwMode="auto">
              <a:xfrm>
                <a:off x="4488" y="2134"/>
                <a:ext cx="6" cy="1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437" name="Line 269"/>
              <p:cNvSpPr>
                <a:spLocks noChangeShapeType="1"/>
              </p:cNvSpPr>
              <p:nvPr/>
            </p:nvSpPr>
            <p:spPr bwMode="auto">
              <a:xfrm>
                <a:off x="4494" y="2134"/>
                <a:ext cx="6" cy="1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438" name="Line 270"/>
              <p:cNvSpPr>
                <a:spLocks noChangeShapeType="1"/>
              </p:cNvSpPr>
              <p:nvPr/>
            </p:nvSpPr>
            <p:spPr bwMode="auto">
              <a:xfrm>
                <a:off x="4500" y="2134"/>
                <a:ext cx="1" cy="1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439" name="Line 271"/>
              <p:cNvSpPr>
                <a:spLocks noChangeShapeType="1"/>
              </p:cNvSpPr>
              <p:nvPr/>
            </p:nvSpPr>
            <p:spPr bwMode="auto">
              <a:xfrm>
                <a:off x="4500" y="2134"/>
                <a:ext cx="6" cy="1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440" name="Line 272"/>
              <p:cNvSpPr>
                <a:spLocks noChangeShapeType="1"/>
              </p:cNvSpPr>
              <p:nvPr/>
            </p:nvSpPr>
            <p:spPr bwMode="auto">
              <a:xfrm>
                <a:off x="4506" y="2134"/>
                <a:ext cx="6" cy="1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441" name="Line 273"/>
              <p:cNvSpPr>
                <a:spLocks noChangeShapeType="1"/>
              </p:cNvSpPr>
              <p:nvPr/>
            </p:nvSpPr>
            <p:spPr bwMode="auto">
              <a:xfrm>
                <a:off x="4512" y="2134"/>
                <a:ext cx="1" cy="1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442" name="Line 274"/>
              <p:cNvSpPr>
                <a:spLocks noChangeShapeType="1"/>
              </p:cNvSpPr>
              <p:nvPr/>
            </p:nvSpPr>
            <p:spPr bwMode="auto">
              <a:xfrm>
                <a:off x="4512" y="2134"/>
                <a:ext cx="6" cy="1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443" name="Line 275"/>
              <p:cNvSpPr>
                <a:spLocks noChangeShapeType="1"/>
              </p:cNvSpPr>
              <p:nvPr/>
            </p:nvSpPr>
            <p:spPr bwMode="auto">
              <a:xfrm>
                <a:off x="4518" y="2134"/>
                <a:ext cx="6" cy="1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444" name="Line 276"/>
              <p:cNvSpPr>
                <a:spLocks noChangeShapeType="1"/>
              </p:cNvSpPr>
              <p:nvPr/>
            </p:nvSpPr>
            <p:spPr bwMode="auto">
              <a:xfrm>
                <a:off x="4524" y="2134"/>
                <a:ext cx="6" cy="1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445" name="Line 277"/>
              <p:cNvSpPr>
                <a:spLocks noChangeShapeType="1"/>
              </p:cNvSpPr>
              <p:nvPr/>
            </p:nvSpPr>
            <p:spPr bwMode="auto">
              <a:xfrm>
                <a:off x="4530" y="2134"/>
                <a:ext cx="1" cy="1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446" name="Line 278"/>
              <p:cNvSpPr>
                <a:spLocks noChangeShapeType="1"/>
              </p:cNvSpPr>
              <p:nvPr/>
            </p:nvSpPr>
            <p:spPr bwMode="auto">
              <a:xfrm>
                <a:off x="4530" y="2134"/>
                <a:ext cx="6" cy="1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447" name="Line 279"/>
              <p:cNvSpPr>
                <a:spLocks noChangeShapeType="1"/>
              </p:cNvSpPr>
              <p:nvPr/>
            </p:nvSpPr>
            <p:spPr bwMode="auto">
              <a:xfrm>
                <a:off x="4536" y="2134"/>
                <a:ext cx="6" cy="1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448" name="Line 280"/>
              <p:cNvSpPr>
                <a:spLocks noChangeShapeType="1"/>
              </p:cNvSpPr>
              <p:nvPr/>
            </p:nvSpPr>
            <p:spPr bwMode="auto">
              <a:xfrm>
                <a:off x="4542" y="2134"/>
                <a:ext cx="6" cy="1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449" name="Line 281"/>
              <p:cNvSpPr>
                <a:spLocks noChangeShapeType="1"/>
              </p:cNvSpPr>
              <p:nvPr/>
            </p:nvSpPr>
            <p:spPr bwMode="auto">
              <a:xfrm>
                <a:off x="4548" y="2134"/>
                <a:ext cx="1" cy="1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450" name="Line 282"/>
              <p:cNvSpPr>
                <a:spLocks noChangeShapeType="1"/>
              </p:cNvSpPr>
              <p:nvPr/>
            </p:nvSpPr>
            <p:spPr bwMode="auto">
              <a:xfrm>
                <a:off x="4548" y="2134"/>
                <a:ext cx="6" cy="1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451" name="Line 283"/>
              <p:cNvSpPr>
                <a:spLocks noChangeShapeType="1"/>
              </p:cNvSpPr>
              <p:nvPr/>
            </p:nvSpPr>
            <p:spPr bwMode="auto">
              <a:xfrm>
                <a:off x="4554" y="2134"/>
                <a:ext cx="6" cy="1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452" name="Line 284"/>
              <p:cNvSpPr>
                <a:spLocks noChangeShapeType="1"/>
              </p:cNvSpPr>
              <p:nvPr/>
            </p:nvSpPr>
            <p:spPr bwMode="auto">
              <a:xfrm>
                <a:off x="4560" y="2134"/>
                <a:ext cx="6" cy="1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453" name="Line 285"/>
              <p:cNvSpPr>
                <a:spLocks noChangeShapeType="1"/>
              </p:cNvSpPr>
              <p:nvPr/>
            </p:nvSpPr>
            <p:spPr bwMode="auto">
              <a:xfrm>
                <a:off x="4566" y="2134"/>
                <a:ext cx="1" cy="1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454" name="Line 286"/>
              <p:cNvSpPr>
                <a:spLocks noChangeShapeType="1"/>
              </p:cNvSpPr>
              <p:nvPr/>
            </p:nvSpPr>
            <p:spPr bwMode="auto">
              <a:xfrm>
                <a:off x="4566" y="2134"/>
                <a:ext cx="6" cy="1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455" name="Line 287"/>
              <p:cNvSpPr>
                <a:spLocks noChangeShapeType="1"/>
              </p:cNvSpPr>
              <p:nvPr/>
            </p:nvSpPr>
            <p:spPr bwMode="auto">
              <a:xfrm>
                <a:off x="4572" y="2134"/>
                <a:ext cx="6" cy="1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456" name="Line 288"/>
              <p:cNvSpPr>
                <a:spLocks noChangeShapeType="1"/>
              </p:cNvSpPr>
              <p:nvPr/>
            </p:nvSpPr>
            <p:spPr bwMode="auto">
              <a:xfrm>
                <a:off x="4578" y="2134"/>
                <a:ext cx="6" cy="1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457" name="Line 289"/>
              <p:cNvSpPr>
                <a:spLocks noChangeShapeType="1"/>
              </p:cNvSpPr>
              <p:nvPr/>
            </p:nvSpPr>
            <p:spPr bwMode="auto">
              <a:xfrm>
                <a:off x="4584" y="2134"/>
                <a:ext cx="1" cy="1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458" name="Line 290"/>
              <p:cNvSpPr>
                <a:spLocks noChangeShapeType="1"/>
              </p:cNvSpPr>
              <p:nvPr/>
            </p:nvSpPr>
            <p:spPr bwMode="auto">
              <a:xfrm>
                <a:off x="4584" y="2134"/>
                <a:ext cx="6" cy="1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459" name="Line 291"/>
              <p:cNvSpPr>
                <a:spLocks noChangeShapeType="1"/>
              </p:cNvSpPr>
              <p:nvPr/>
            </p:nvSpPr>
            <p:spPr bwMode="auto">
              <a:xfrm>
                <a:off x="4590" y="2134"/>
                <a:ext cx="6" cy="1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460" name="Line 292"/>
              <p:cNvSpPr>
                <a:spLocks noChangeShapeType="1"/>
              </p:cNvSpPr>
              <p:nvPr/>
            </p:nvSpPr>
            <p:spPr bwMode="auto">
              <a:xfrm>
                <a:off x="4596" y="2134"/>
                <a:ext cx="6" cy="1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461" name="Line 293"/>
              <p:cNvSpPr>
                <a:spLocks noChangeShapeType="1"/>
              </p:cNvSpPr>
              <p:nvPr/>
            </p:nvSpPr>
            <p:spPr bwMode="auto">
              <a:xfrm>
                <a:off x="4602" y="2134"/>
                <a:ext cx="1" cy="1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462" name="Line 294"/>
              <p:cNvSpPr>
                <a:spLocks noChangeShapeType="1"/>
              </p:cNvSpPr>
              <p:nvPr/>
            </p:nvSpPr>
            <p:spPr bwMode="auto">
              <a:xfrm>
                <a:off x="4602" y="2134"/>
                <a:ext cx="6" cy="1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463" name="Line 295"/>
              <p:cNvSpPr>
                <a:spLocks noChangeShapeType="1"/>
              </p:cNvSpPr>
              <p:nvPr/>
            </p:nvSpPr>
            <p:spPr bwMode="auto">
              <a:xfrm>
                <a:off x="4608" y="2134"/>
                <a:ext cx="6" cy="1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464" name="Line 296"/>
              <p:cNvSpPr>
                <a:spLocks noChangeShapeType="1"/>
              </p:cNvSpPr>
              <p:nvPr/>
            </p:nvSpPr>
            <p:spPr bwMode="auto">
              <a:xfrm>
                <a:off x="4614" y="2134"/>
                <a:ext cx="6" cy="1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465" name="Line 297"/>
              <p:cNvSpPr>
                <a:spLocks noChangeShapeType="1"/>
              </p:cNvSpPr>
              <p:nvPr/>
            </p:nvSpPr>
            <p:spPr bwMode="auto">
              <a:xfrm>
                <a:off x="4620" y="2134"/>
                <a:ext cx="1" cy="1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466" name="Line 298"/>
              <p:cNvSpPr>
                <a:spLocks noChangeShapeType="1"/>
              </p:cNvSpPr>
              <p:nvPr/>
            </p:nvSpPr>
            <p:spPr bwMode="auto">
              <a:xfrm>
                <a:off x="4620" y="2134"/>
                <a:ext cx="6" cy="1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467" name="Line 299"/>
              <p:cNvSpPr>
                <a:spLocks noChangeShapeType="1"/>
              </p:cNvSpPr>
              <p:nvPr/>
            </p:nvSpPr>
            <p:spPr bwMode="auto">
              <a:xfrm>
                <a:off x="4626" y="2134"/>
                <a:ext cx="6" cy="1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468" name="Line 300"/>
              <p:cNvSpPr>
                <a:spLocks noChangeShapeType="1"/>
              </p:cNvSpPr>
              <p:nvPr/>
            </p:nvSpPr>
            <p:spPr bwMode="auto">
              <a:xfrm>
                <a:off x="4632" y="2134"/>
                <a:ext cx="1" cy="1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469" name="Line 301"/>
              <p:cNvSpPr>
                <a:spLocks noChangeShapeType="1"/>
              </p:cNvSpPr>
              <p:nvPr/>
            </p:nvSpPr>
            <p:spPr bwMode="auto">
              <a:xfrm>
                <a:off x="4632" y="2134"/>
                <a:ext cx="6" cy="1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470" name="Line 302"/>
              <p:cNvSpPr>
                <a:spLocks noChangeShapeType="1"/>
              </p:cNvSpPr>
              <p:nvPr/>
            </p:nvSpPr>
            <p:spPr bwMode="auto">
              <a:xfrm>
                <a:off x="4638" y="2134"/>
                <a:ext cx="6" cy="1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471" name="Freeform 303"/>
              <p:cNvSpPr>
                <a:spLocks/>
              </p:cNvSpPr>
              <p:nvPr/>
            </p:nvSpPr>
            <p:spPr bwMode="auto">
              <a:xfrm>
                <a:off x="4644" y="2127"/>
                <a:ext cx="6" cy="7"/>
              </a:xfrm>
              <a:custGeom>
                <a:avLst/>
                <a:gdLst>
                  <a:gd name="T0" fmla="*/ 0 w 6"/>
                  <a:gd name="T1" fmla="*/ 7 h 7"/>
                  <a:gd name="T2" fmla="*/ 6 w 6"/>
                  <a:gd name="T3" fmla="*/ 0 h 7"/>
                  <a:gd name="T4" fmla="*/ 6 w 6"/>
                  <a:gd name="T5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" h="7">
                    <a:moveTo>
                      <a:pt x="0" y="7"/>
                    </a:moveTo>
                    <a:lnTo>
                      <a:pt x="6" y="0"/>
                    </a:lnTo>
                    <a:lnTo>
                      <a:pt x="6" y="0"/>
                    </a:lnTo>
                  </a:path>
                </a:pathLst>
              </a:custGeom>
              <a:noFill/>
              <a:ln w="9525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472" name="Line 304"/>
              <p:cNvSpPr>
                <a:spLocks noChangeShapeType="1"/>
              </p:cNvSpPr>
              <p:nvPr/>
            </p:nvSpPr>
            <p:spPr bwMode="auto">
              <a:xfrm>
                <a:off x="4650" y="2127"/>
                <a:ext cx="1" cy="1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473" name="Line 305"/>
              <p:cNvSpPr>
                <a:spLocks noChangeShapeType="1"/>
              </p:cNvSpPr>
              <p:nvPr/>
            </p:nvSpPr>
            <p:spPr bwMode="auto">
              <a:xfrm>
                <a:off x="4650" y="2127"/>
                <a:ext cx="6" cy="1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474" name="Line 306"/>
              <p:cNvSpPr>
                <a:spLocks noChangeShapeType="1"/>
              </p:cNvSpPr>
              <p:nvPr/>
            </p:nvSpPr>
            <p:spPr bwMode="auto">
              <a:xfrm>
                <a:off x="4656" y="2127"/>
                <a:ext cx="6" cy="1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475" name="Line 307"/>
              <p:cNvSpPr>
                <a:spLocks noChangeShapeType="1"/>
              </p:cNvSpPr>
              <p:nvPr/>
            </p:nvSpPr>
            <p:spPr bwMode="auto">
              <a:xfrm>
                <a:off x="4662" y="2127"/>
                <a:ext cx="6" cy="1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476" name="Line 308"/>
              <p:cNvSpPr>
                <a:spLocks noChangeShapeType="1"/>
              </p:cNvSpPr>
              <p:nvPr/>
            </p:nvSpPr>
            <p:spPr bwMode="auto">
              <a:xfrm>
                <a:off x="4668" y="2127"/>
                <a:ext cx="1" cy="1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477" name="Line 309"/>
              <p:cNvSpPr>
                <a:spLocks noChangeShapeType="1"/>
              </p:cNvSpPr>
              <p:nvPr/>
            </p:nvSpPr>
            <p:spPr bwMode="auto">
              <a:xfrm>
                <a:off x="4668" y="2127"/>
                <a:ext cx="6" cy="1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478" name="Line 310"/>
              <p:cNvSpPr>
                <a:spLocks noChangeShapeType="1"/>
              </p:cNvSpPr>
              <p:nvPr/>
            </p:nvSpPr>
            <p:spPr bwMode="auto">
              <a:xfrm>
                <a:off x="4674" y="2127"/>
                <a:ext cx="6" cy="1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479" name="Line 311"/>
              <p:cNvSpPr>
                <a:spLocks noChangeShapeType="1"/>
              </p:cNvSpPr>
              <p:nvPr/>
            </p:nvSpPr>
            <p:spPr bwMode="auto">
              <a:xfrm>
                <a:off x="4680" y="2127"/>
                <a:ext cx="6" cy="1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480" name="Line 312"/>
              <p:cNvSpPr>
                <a:spLocks noChangeShapeType="1"/>
              </p:cNvSpPr>
              <p:nvPr/>
            </p:nvSpPr>
            <p:spPr bwMode="auto">
              <a:xfrm>
                <a:off x="4686" y="2127"/>
                <a:ext cx="1" cy="1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481" name="Line 313"/>
              <p:cNvSpPr>
                <a:spLocks noChangeShapeType="1"/>
              </p:cNvSpPr>
              <p:nvPr/>
            </p:nvSpPr>
            <p:spPr bwMode="auto">
              <a:xfrm>
                <a:off x="4686" y="2127"/>
                <a:ext cx="6" cy="1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482" name="Line 314"/>
              <p:cNvSpPr>
                <a:spLocks noChangeShapeType="1"/>
              </p:cNvSpPr>
              <p:nvPr/>
            </p:nvSpPr>
            <p:spPr bwMode="auto">
              <a:xfrm>
                <a:off x="4692" y="2127"/>
                <a:ext cx="6" cy="1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483" name="Line 315"/>
              <p:cNvSpPr>
                <a:spLocks noChangeShapeType="1"/>
              </p:cNvSpPr>
              <p:nvPr/>
            </p:nvSpPr>
            <p:spPr bwMode="auto">
              <a:xfrm>
                <a:off x="4698" y="2127"/>
                <a:ext cx="6" cy="1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484" name="Line 316"/>
              <p:cNvSpPr>
                <a:spLocks noChangeShapeType="1"/>
              </p:cNvSpPr>
              <p:nvPr/>
            </p:nvSpPr>
            <p:spPr bwMode="auto">
              <a:xfrm>
                <a:off x="4704" y="2127"/>
                <a:ext cx="1" cy="1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485" name="Line 317"/>
              <p:cNvSpPr>
                <a:spLocks noChangeShapeType="1"/>
              </p:cNvSpPr>
              <p:nvPr/>
            </p:nvSpPr>
            <p:spPr bwMode="auto">
              <a:xfrm>
                <a:off x="4704" y="2127"/>
                <a:ext cx="6" cy="1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486" name="Line 318"/>
              <p:cNvSpPr>
                <a:spLocks noChangeShapeType="1"/>
              </p:cNvSpPr>
              <p:nvPr/>
            </p:nvSpPr>
            <p:spPr bwMode="auto">
              <a:xfrm>
                <a:off x="4710" y="2127"/>
                <a:ext cx="6" cy="1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487" name="Line 319"/>
              <p:cNvSpPr>
                <a:spLocks noChangeShapeType="1"/>
              </p:cNvSpPr>
              <p:nvPr/>
            </p:nvSpPr>
            <p:spPr bwMode="auto">
              <a:xfrm>
                <a:off x="4716" y="2127"/>
                <a:ext cx="6" cy="1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488" name="Line 320"/>
              <p:cNvSpPr>
                <a:spLocks noChangeShapeType="1"/>
              </p:cNvSpPr>
              <p:nvPr/>
            </p:nvSpPr>
            <p:spPr bwMode="auto">
              <a:xfrm>
                <a:off x="4722" y="2127"/>
                <a:ext cx="1" cy="1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489" name="Line 321"/>
              <p:cNvSpPr>
                <a:spLocks noChangeShapeType="1"/>
              </p:cNvSpPr>
              <p:nvPr/>
            </p:nvSpPr>
            <p:spPr bwMode="auto">
              <a:xfrm>
                <a:off x="4722" y="2127"/>
                <a:ext cx="6" cy="1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490" name="Line 322"/>
              <p:cNvSpPr>
                <a:spLocks noChangeShapeType="1"/>
              </p:cNvSpPr>
              <p:nvPr/>
            </p:nvSpPr>
            <p:spPr bwMode="auto">
              <a:xfrm>
                <a:off x="4728" y="2127"/>
                <a:ext cx="6" cy="1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491" name="Line 323"/>
              <p:cNvSpPr>
                <a:spLocks noChangeShapeType="1"/>
              </p:cNvSpPr>
              <p:nvPr/>
            </p:nvSpPr>
            <p:spPr bwMode="auto">
              <a:xfrm>
                <a:off x="4734" y="2127"/>
                <a:ext cx="1" cy="1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492" name="Line 324"/>
              <p:cNvSpPr>
                <a:spLocks noChangeShapeType="1"/>
              </p:cNvSpPr>
              <p:nvPr/>
            </p:nvSpPr>
            <p:spPr bwMode="auto">
              <a:xfrm>
                <a:off x="4734" y="2127"/>
                <a:ext cx="6" cy="1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493" name="Line 325"/>
              <p:cNvSpPr>
                <a:spLocks noChangeShapeType="1"/>
              </p:cNvSpPr>
              <p:nvPr/>
            </p:nvSpPr>
            <p:spPr bwMode="auto">
              <a:xfrm>
                <a:off x="4740" y="2127"/>
                <a:ext cx="6" cy="1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494" name="Line 326"/>
              <p:cNvSpPr>
                <a:spLocks noChangeShapeType="1"/>
              </p:cNvSpPr>
              <p:nvPr/>
            </p:nvSpPr>
            <p:spPr bwMode="auto">
              <a:xfrm>
                <a:off x="4746" y="2127"/>
                <a:ext cx="6" cy="1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495" name="Line 327"/>
              <p:cNvSpPr>
                <a:spLocks noChangeShapeType="1"/>
              </p:cNvSpPr>
              <p:nvPr/>
            </p:nvSpPr>
            <p:spPr bwMode="auto">
              <a:xfrm>
                <a:off x="4752" y="2127"/>
                <a:ext cx="1" cy="1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496" name="Line 328"/>
              <p:cNvSpPr>
                <a:spLocks noChangeShapeType="1"/>
              </p:cNvSpPr>
              <p:nvPr/>
            </p:nvSpPr>
            <p:spPr bwMode="auto">
              <a:xfrm>
                <a:off x="4752" y="2127"/>
                <a:ext cx="6" cy="1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497" name="Line 329"/>
              <p:cNvSpPr>
                <a:spLocks noChangeShapeType="1"/>
              </p:cNvSpPr>
              <p:nvPr/>
            </p:nvSpPr>
            <p:spPr bwMode="auto">
              <a:xfrm>
                <a:off x="4758" y="2127"/>
                <a:ext cx="6" cy="1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498" name="Line 330"/>
              <p:cNvSpPr>
                <a:spLocks noChangeShapeType="1"/>
              </p:cNvSpPr>
              <p:nvPr/>
            </p:nvSpPr>
            <p:spPr bwMode="auto">
              <a:xfrm>
                <a:off x="4764" y="2127"/>
                <a:ext cx="6" cy="1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499" name="Freeform 331"/>
              <p:cNvSpPr>
                <a:spLocks/>
              </p:cNvSpPr>
              <p:nvPr/>
            </p:nvSpPr>
            <p:spPr bwMode="auto">
              <a:xfrm>
                <a:off x="4770" y="2121"/>
                <a:ext cx="1" cy="6"/>
              </a:xfrm>
              <a:custGeom>
                <a:avLst/>
                <a:gdLst>
                  <a:gd name="T0" fmla="*/ 6 h 6"/>
                  <a:gd name="T1" fmla="*/ 0 h 6"/>
                  <a:gd name="T2" fmla="*/ 0 h 6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6">
                    <a:moveTo>
                      <a:pt x="0" y="6"/>
                    </a:move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500" name="Line 332"/>
              <p:cNvSpPr>
                <a:spLocks noChangeShapeType="1"/>
              </p:cNvSpPr>
              <p:nvPr/>
            </p:nvSpPr>
            <p:spPr bwMode="auto">
              <a:xfrm>
                <a:off x="4770" y="2121"/>
                <a:ext cx="6" cy="1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501" name="Line 333"/>
              <p:cNvSpPr>
                <a:spLocks noChangeShapeType="1"/>
              </p:cNvSpPr>
              <p:nvPr/>
            </p:nvSpPr>
            <p:spPr bwMode="auto">
              <a:xfrm>
                <a:off x="4776" y="2121"/>
                <a:ext cx="6" cy="1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502" name="Line 334"/>
              <p:cNvSpPr>
                <a:spLocks noChangeShapeType="1"/>
              </p:cNvSpPr>
              <p:nvPr/>
            </p:nvSpPr>
            <p:spPr bwMode="auto">
              <a:xfrm>
                <a:off x="4782" y="2121"/>
                <a:ext cx="6" cy="1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503" name="Line 335"/>
              <p:cNvSpPr>
                <a:spLocks noChangeShapeType="1"/>
              </p:cNvSpPr>
              <p:nvPr/>
            </p:nvSpPr>
            <p:spPr bwMode="auto">
              <a:xfrm>
                <a:off x="4788" y="2121"/>
                <a:ext cx="1" cy="1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504" name="Line 336"/>
              <p:cNvSpPr>
                <a:spLocks noChangeShapeType="1"/>
              </p:cNvSpPr>
              <p:nvPr/>
            </p:nvSpPr>
            <p:spPr bwMode="auto">
              <a:xfrm>
                <a:off x="4788" y="2121"/>
                <a:ext cx="6" cy="1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505" name="Line 337"/>
              <p:cNvSpPr>
                <a:spLocks noChangeShapeType="1"/>
              </p:cNvSpPr>
              <p:nvPr/>
            </p:nvSpPr>
            <p:spPr bwMode="auto">
              <a:xfrm>
                <a:off x="4794" y="2121"/>
                <a:ext cx="6" cy="1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506" name="Line 338"/>
              <p:cNvSpPr>
                <a:spLocks noChangeShapeType="1"/>
              </p:cNvSpPr>
              <p:nvPr/>
            </p:nvSpPr>
            <p:spPr bwMode="auto">
              <a:xfrm>
                <a:off x="4800" y="2121"/>
                <a:ext cx="6" cy="1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507" name="Line 339"/>
              <p:cNvSpPr>
                <a:spLocks noChangeShapeType="1"/>
              </p:cNvSpPr>
              <p:nvPr/>
            </p:nvSpPr>
            <p:spPr bwMode="auto">
              <a:xfrm>
                <a:off x="4806" y="2121"/>
                <a:ext cx="1" cy="1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508" name="Line 340"/>
              <p:cNvSpPr>
                <a:spLocks noChangeShapeType="1"/>
              </p:cNvSpPr>
              <p:nvPr/>
            </p:nvSpPr>
            <p:spPr bwMode="auto">
              <a:xfrm>
                <a:off x="4806" y="2121"/>
                <a:ext cx="6" cy="1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509" name="Line 341"/>
              <p:cNvSpPr>
                <a:spLocks noChangeShapeType="1"/>
              </p:cNvSpPr>
              <p:nvPr/>
            </p:nvSpPr>
            <p:spPr bwMode="auto">
              <a:xfrm>
                <a:off x="4812" y="2121"/>
                <a:ext cx="6" cy="1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510" name="Line 342"/>
              <p:cNvSpPr>
                <a:spLocks noChangeShapeType="1"/>
              </p:cNvSpPr>
              <p:nvPr/>
            </p:nvSpPr>
            <p:spPr bwMode="auto">
              <a:xfrm>
                <a:off x="4818" y="2121"/>
                <a:ext cx="6" cy="1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511" name="Line 343"/>
              <p:cNvSpPr>
                <a:spLocks noChangeShapeType="1"/>
              </p:cNvSpPr>
              <p:nvPr/>
            </p:nvSpPr>
            <p:spPr bwMode="auto">
              <a:xfrm>
                <a:off x="4824" y="2121"/>
                <a:ext cx="1" cy="1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512" name="Line 344"/>
              <p:cNvSpPr>
                <a:spLocks noChangeShapeType="1"/>
              </p:cNvSpPr>
              <p:nvPr/>
            </p:nvSpPr>
            <p:spPr bwMode="auto">
              <a:xfrm>
                <a:off x="4824" y="2121"/>
                <a:ext cx="6" cy="1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513" name="Line 345"/>
              <p:cNvSpPr>
                <a:spLocks noChangeShapeType="1"/>
              </p:cNvSpPr>
              <p:nvPr/>
            </p:nvSpPr>
            <p:spPr bwMode="auto">
              <a:xfrm>
                <a:off x="4830" y="2121"/>
                <a:ext cx="6" cy="1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514" name="Line 346"/>
              <p:cNvSpPr>
                <a:spLocks noChangeShapeType="1"/>
              </p:cNvSpPr>
              <p:nvPr/>
            </p:nvSpPr>
            <p:spPr bwMode="auto">
              <a:xfrm>
                <a:off x="4836" y="2121"/>
                <a:ext cx="6" cy="1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515" name="Line 347"/>
              <p:cNvSpPr>
                <a:spLocks noChangeShapeType="1"/>
              </p:cNvSpPr>
              <p:nvPr/>
            </p:nvSpPr>
            <p:spPr bwMode="auto">
              <a:xfrm>
                <a:off x="4842" y="2121"/>
                <a:ext cx="1" cy="1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516" name="Line 348"/>
              <p:cNvSpPr>
                <a:spLocks noChangeShapeType="1"/>
              </p:cNvSpPr>
              <p:nvPr/>
            </p:nvSpPr>
            <p:spPr bwMode="auto">
              <a:xfrm>
                <a:off x="4842" y="2121"/>
                <a:ext cx="6" cy="1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517" name="Line 349"/>
              <p:cNvSpPr>
                <a:spLocks noChangeShapeType="1"/>
              </p:cNvSpPr>
              <p:nvPr/>
            </p:nvSpPr>
            <p:spPr bwMode="auto">
              <a:xfrm>
                <a:off x="4848" y="2121"/>
                <a:ext cx="6" cy="1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518" name="Line 350"/>
              <p:cNvSpPr>
                <a:spLocks noChangeShapeType="1"/>
              </p:cNvSpPr>
              <p:nvPr/>
            </p:nvSpPr>
            <p:spPr bwMode="auto">
              <a:xfrm>
                <a:off x="4854" y="2121"/>
                <a:ext cx="1" cy="1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519" name="Line 351"/>
              <p:cNvSpPr>
                <a:spLocks noChangeShapeType="1"/>
              </p:cNvSpPr>
              <p:nvPr/>
            </p:nvSpPr>
            <p:spPr bwMode="auto">
              <a:xfrm>
                <a:off x="4854" y="2121"/>
                <a:ext cx="6" cy="1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520" name="Freeform 352"/>
              <p:cNvSpPr>
                <a:spLocks/>
              </p:cNvSpPr>
              <p:nvPr/>
            </p:nvSpPr>
            <p:spPr bwMode="auto">
              <a:xfrm>
                <a:off x="4860" y="2121"/>
                <a:ext cx="6" cy="6"/>
              </a:xfrm>
              <a:custGeom>
                <a:avLst/>
                <a:gdLst>
                  <a:gd name="T0" fmla="*/ 0 w 6"/>
                  <a:gd name="T1" fmla="*/ 0 h 6"/>
                  <a:gd name="T2" fmla="*/ 0 w 6"/>
                  <a:gd name="T3" fmla="*/ 0 h 6"/>
                  <a:gd name="T4" fmla="*/ 6 w 6"/>
                  <a:gd name="T5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" h="6">
                    <a:moveTo>
                      <a:pt x="0" y="0"/>
                    </a:moveTo>
                    <a:lnTo>
                      <a:pt x="0" y="0"/>
                    </a:lnTo>
                    <a:lnTo>
                      <a:pt x="6" y="6"/>
                    </a:lnTo>
                  </a:path>
                </a:pathLst>
              </a:custGeom>
              <a:noFill/>
              <a:ln w="9525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521" name="Line 353"/>
              <p:cNvSpPr>
                <a:spLocks noChangeShapeType="1"/>
              </p:cNvSpPr>
              <p:nvPr/>
            </p:nvSpPr>
            <p:spPr bwMode="auto">
              <a:xfrm>
                <a:off x="4866" y="2127"/>
                <a:ext cx="6" cy="1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522" name="Line 354"/>
              <p:cNvSpPr>
                <a:spLocks noChangeShapeType="1"/>
              </p:cNvSpPr>
              <p:nvPr/>
            </p:nvSpPr>
            <p:spPr bwMode="auto">
              <a:xfrm>
                <a:off x="4872" y="2127"/>
                <a:ext cx="1" cy="1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523" name="Line 355"/>
              <p:cNvSpPr>
                <a:spLocks noChangeShapeType="1"/>
              </p:cNvSpPr>
              <p:nvPr/>
            </p:nvSpPr>
            <p:spPr bwMode="auto">
              <a:xfrm>
                <a:off x="4872" y="2127"/>
                <a:ext cx="6" cy="1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524" name="Line 356"/>
              <p:cNvSpPr>
                <a:spLocks noChangeShapeType="1"/>
              </p:cNvSpPr>
              <p:nvPr/>
            </p:nvSpPr>
            <p:spPr bwMode="auto">
              <a:xfrm>
                <a:off x="4878" y="2127"/>
                <a:ext cx="6" cy="1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525" name="Line 357"/>
              <p:cNvSpPr>
                <a:spLocks noChangeShapeType="1"/>
              </p:cNvSpPr>
              <p:nvPr/>
            </p:nvSpPr>
            <p:spPr bwMode="auto">
              <a:xfrm>
                <a:off x="4884" y="2127"/>
                <a:ext cx="6" cy="1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526" name="Line 358"/>
              <p:cNvSpPr>
                <a:spLocks noChangeShapeType="1"/>
              </p:cNvSpPr>
              <p:nvPr/>
            </p:nvSpPr>
            <p:spPr bwMode="auto">
              <a:xfrm>
                <a:off x="4890" y="2127"/>
                <a:ext cx="1" cy="1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527" name="Line 359"/>
              <p:cNvSpPr>
                <a:spLocks noChangeShapeType="1"/>
              </p:cNvSpPr>
              <p:nvPr/>
            </p:nvSpPr>
            <p:spPr bwMode="auto">
              <a:xfrm>
                <a:off x="4890" y="2127"/>
                <a:ext cx="6" cy="1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528" name="Line 360"/>
              <p:cNvSpPr>
                <a:spLocks noChangeShapeType="1"/>
              </p:cNvSpPr>
              <p:nvPr/>
            </p:nvSpPr>
            <p:spPr bwMode="auto">
              <a:xfrm>
                <a:off x="4896" y="2127"/>
                <a:ext cx="6" cy="1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529" name="Line 361"/>
              <p:cNvSpPr>
                <a:spLocks noChangeShapeType="1"/>
              </p:cNvSpPr>
              <p:nvPr/>
            </p:nvSpPr>
            <p:spPr bwMode="auto">
              <a:xfrm>
                <a:off x="4902" y="2127"/>
                <a:ext cx="6" cy="1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530" name="Line 362"/>
              <p:cNvSpPr>
                <a:spLocks noChangeShapeType="1"/>
              </p:cNvSpPr>
              <p:nvPr/>
            </p:nvSpPr>
            <p:spPr bwMode="auto">
              <a:xfrm>
                <a:off x="4908" y="2127"/>
                <a:ext cx="1" cy="1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531" name="Freeform 363"/>
              <p:cNvSpPr>
                <a:spLocks/>
              </p:cNvSpPr>
              <p:nvPr/>
            </p:nvSpPr>
            <p:spPr bwMode="auto">
              <a:xfrm>
                <a:off x="4908" y="2127"/>
                <a:ext cx="6" cy="7"/>
              </a:xfrm>
              <a:custGeom>
                <a:avLst/>
                <a:gdLst>
                  <a:gd name="T0" fmla="*/ 0 w 6"/>
                  <a:gd name="T1" fmla="*/ 0 h 7"/>
                  <a:gd name="T2" fmla="*/ 0 w 6"/>
                  <a:gd name="T3" fmla="*/ 0 h 7"/>
                  <a:gd name="T4" fmla="*/ 6 w 6"/>
                  <a:gd name="T5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" h="7">
                    <a:moveTo>
                      <a:pt x="0" y="0"/>
                    </a:moveTo>
                    <a:lnTo>
                      <a:pt x="0" y="0"/>
                    </a:lnTo>
                    <a:lnTo>
                      <a:pt x="6" y="7"/>
                    </a:lnTo>
                  </a:path>
                </a:pathLst>
              </a:custGeom>
              <a:noFill/>
              <a:ln w="9525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532" name="Line 364"/>
              <p:cNvSpPr>
                <a:spLocks noChangeShapeType="1"/>
              </p:cNvSpPr>
              <p:nvPr/>
            </p:nvSpPr>
            <p:spPr bwMode="auto">
              <a:xfrm>
                <a:off x="4914" y="2134"/>
                <a:ext cx="6" cy="1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533" name="Line 365"/>
              <p:cNvSpPr>
                <a:spLocks noChangeShapeType="1"/>
              </p:cNvSpPr>
              <p:nvPr/>
            </p:nvSpPr>
            <p:spPr bwMode="auto">
              <a:xfrm>
                <a:off x="4920" y="2134"/>
                <a:ext cx="6" cy="1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534" name="Line 366"/>
              <p:cNvSpPr>
                <a:spLocks noChangeShapeType="1"/>
              </p:cNvSpPr>
              <p:nvPr/>
            </p:nvSpPr>
            <p:spPr bwMode="auto">
              <a:xfrm>
                <a:off x="4926" y="2134"/>
                <a:ext cx="1" cy="1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535" name="Line 367"/>
              <p:cNvSpPr>
                <a:spLocks noChangeShapeType="1"/>
              </p:cNvSpPr>
              <p:nvPr/>
            </p:nvSpPr>
            <p:spPr bwMode="auto">
              <a:xfrm>
                <a:off x="4926" y="2134"/>
                <a:ext cx="6" cy="1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536" name="Line 368"/>
              <p:cNvSpPr>
                <a:spLocks noChangeShapeType="1"/>
              </p:cNvSpPr>
              <p:nvPr/>
            </p:nvSpPr>
            <p:spPr bwMode="auto">
              <a:xfrm>
                <a:off x="4932" y="2134"/>
                <a:ext cx="6" cy="1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537" name="Line 369"/>
              <p:cNvSpPr>
                <a:spLocks noChangeShapeType="1"/>
              </p:cNvSpPr>
              <p:nvPr/>
            </p:nvSpPr>
            <p:spPr bwMode="auto">
              <a:xfrm>
                <a:off x="4938" y="2134"/>
                <a:ext cx="6" cy="1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538" name="Line 370"/>
              <p:cNvSpPr>
                <a:spLocks noChangeShapeType="1"/>
              </p:cNvSpPr>
              <p:nvPr/>
            </p:nvSpPr>
            <p:spPr bwMode="auto">
              <a:xfrm>
                <a:off x="4944" y="2134"/>
                <a:ext cx="1" cy="1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</p:grpSp>
        <p:pic>
          <p:nvPicPr>
            <p:cNvPr id="135539" name="Picture 371" descr="umat-full_1_1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" y="1104"/>
              <a:ext cx="768" cy="6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5540" name="Text Box 372"/>
            <p:cNvSpPr txBox="1">
              <a:spLocks noChangeArrowheads="1"/>
            </p:cNvSpPr>
            <p:nvPr/>
          </p:nvSpPr>
          <p:spPr bwMode="auto">
            <a:xfrm>
              <a:off x="288" y="1363"/>
              <a:ext cx="0" cy="1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endParaRPr lang="en-US" altLang="en-US" sz="2276"/>
            </a:p>
          </p:txBody>
        </p:sp>
        <p:sp>
          <p:nvSpPr>
            <p:cNvPr id="135541" name="Oval 373"/>
            <p:cNvSpPr>
              <a:spLocks noChangeArrowheads="1"/>
            </p:cNvSpPr>
            <p:nvPr/>
          </p:nvSpPr>
          <p:spPr bwMode="auto">
            <a:xfrm>
              <a:off x="888" y="1032"/>
              <a:ext cx="192" cy="191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endParaRPr lang="en-US" sz="1991"/>
            </a:p>
          </p:txBody>
        </p:sp>
      </p:grpSp>
      <p:grpSp>
        <p:nvGrpSpPr>
          <p:cNvPr id="135542" name="Group 374"/>
          <p:cNvGrpSpPr>
            <a:grpSpLocks/>
          </p:cNvGrpSpPr>
          <p:nvPr/>
        </p:nvGrpSpPr>
        <p:grpSpPr bwMode="auto">
          <a:xfrm>
            <a:off x="433493" y="5716698"/>
            <a:ext cx="10403840" cy="1623343"/>
            <a:chOff x="288" y="2508"/>
            <a:chExt cx="4608" cy="719"/>
          </a:xfrm>
        </p:grpSpPr>
        <p:grpSp>
          <p:nvGrpSpPr>
            <p:cNvPr id="135543" name="Group 375"/>
            <p:cNvGrpSpPr>
              <a:grpSpLocks/>
            </p:cNvGrpSpPr>
            <p:nvPr/>
          </p:nvGrpSpPr>
          <p:grpSpPr bwMode="auto">
            <a:xfrm>
              <a:off x="2448" y="2544"/>
              <a:ext cx="2448" cy="672"/>
              <a:chOff x="562" y="640"/>
              <a:chExt cx="5054" cy="2347"/>
            </a:xfrm>
          </p:grpSpPr>
          <p:sp>
            <p:nvSpPr>
              <p:cNvPr id="135544" name="Freeform 376"/>
              <p:cNvSpPr>
                <a:spLocks/>
              </p:cNvSpPr>
              <p:nvPr/>
            </p:nvSpPr>
            <p:spPr bwMode="auto">
              <a:xfrm>
                <a:off x="576" y="648"/>
                <a:ext cx="5033" cy="2289"/>
              </a:xfrm>
              <a:custGeom>
                <a:avLst/>
                <a:gdLst>
                  <a:gd name="T0" fmla="*/ 0 w 699"/>
                  <a:gd name="T1" fmla="*/ 318 h 318"/>
                  <a:gd name="T2" fmla="*/ 699 w 699"/>
                  <a:gd name="T3" fmla="*/ 318 h 318"/>
                  <a:gd name="T4" fmla="*/ 699 w 699"/>
                  <a:gd name="T5" fmla="*/ 0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99" h="318">
                    <a:moveTo>
                      <a:pt x="0" y="318"/>
                    </a:moveTo>
                    <a:lnTo>
                      <a:pt x="699" y="318"/>
                    </a:lnTo>
                    <a:lnTo>
                      <a:pt x="699" y="0"/>
                    </a:lnTo>
                  </a:path>
                </a:pathLst>
              </a:custGeom>
              <a:noFill/>
              <a:ln w="25400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545" name="Freeform 377"/>
              <p:cNvSpPr>
                <a:spLocks/>
              </p:cNvSpPr>
              <p:nvPr/>
            </p:nvSpPr>
            <p:spPr bwMode="auto">
              <a:xfrm>
                <a:off x="576" y="648"/>
                <a:ext cx="5033" cy="2289"/>
              </a:xfrm>
              <a:custGeom>
                <a:avLst/>
                <a:gdLst>
                  <a:gd name="T0" fmla="*/ 699 w 699"/>
                  <a:gd name="T1" fmla="*/ 0 h 318"/>
                  <a:gd name="T2" fmla="*/ 0 w 699"/>
                  <a:gd name="T3" fmla="*/ 0 h 318"/>
                  <a:gd name="T4" fmla="*/ 0 w 699"/>
                  <a:gd name="T5" fmla="*/ 318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99" h="318">
                    <a:moveTo>
                      <a:pt x="699" y="0"/>
                    </a:moveTo>
                    <a:lnTo>
                      <a:pt x="0" y="0"/>
                    </a:lnTo>
                    <a:lnTo>
                      <a:pt x="0" y="318"/>
                    </a:lnTo>
                  </a:path>
                </a:pathLst>
              </a:custGeom>
              <a:noFill/>
              <a:ln w="25400">
                <a:solidFill>
                  <a:srgbClr val="80808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546" name="Freeform 378"/>
              <p:cNvSpPr>
                <a:spLocks/>
              </p:cNvSpPr>
              <p:nvPr/>
            </p:nvSpPr>
            <p:spPr bwMode="auto">
              <a:xfrm>
                <a:off x="583" y="655"/>
                <a:ext cx="5019" cy="2275"/>
              </a:xfrm>
              <a:custGeom>
                <a:avLst/>
                <a:gdLst>
                  <a:gd name="T0" fmla="*/ 0 w 697"/>
                  <a:gd name="T1" fmla="*/ 316 h 316"/>
                  <a:gd name="T2" fmla="*/ 697 w 697"/>
                  <a:gd name="T3" fmla="*/ 316 h 316"/>
                  <a:gd name="T4" fmla="*/ 697 w 697"/>
                  <a:gd name="T5" fmla="*/ 0 h 3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97" h="316">
                    <a:moveTo>
                      <a:pt x="0" y="316"/>
                    </a:moveTo>
                    <a:lnTo>
                      <a:pt x="697" y="316"/>
                    </a:lnTo>
                    <a:lnTo>
                      <a:pt x="697" y="0"/>
                    </a:lnTo>
                  </a:path>
                </a:pathLst>
              </a:custGeom>
              <a:noFill/>
              <a:ln w="25400">
                <a:solidFill>
                  <a:srgbClr val="C0C0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547" name="Freeform 379"/>
              <p:cNvSpPr>
                <a:spLocks/>
              </p:cNvSpPr>
              <p:nvPr/>
            </p:nvSpPr>
            <p:spPr bwMode="auto">
              <a:xfrm>
                <a:off x="583" y="655"/>
                <a:ext cx="5019" cy="2275"/>
              </a:xfrm>
              <a:custGeom>
                <a:avLst/>
                <a:gdLst>
                  <a:gd name="T0" fmla="*/ 697 w 697"/>
                  <a:gd name="T1" fmla="*/ 0 h 316"/>
                  <a:gd name="T2" fmla="*/ 0 w 697"/>
                  <a:gd name="T3" fmla="*/ 0 h 316"/>
                  <a:gd name="T4" fmla="*/ 0 w 697"/>
                  <a:gd name="T5" fmla="*/ 316 h 3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97" h="316">
                    <a:moveTo>
                      <a:pt x="697" y="0"/>
                    </a:moveTo>
                    <a:lnTo>
                      <a:pt x="0" y="0"/>
                    </a:lnTo>
                    <a:lnTo>
                      <a:pt x="0" y="316"/>
                    </a:lnTo>
                  </a:path>
                </a:pathLst>
              </a:custGeom>
              <a:noFill/>
              <a:ln w="25400">
                <a:solidFill>
                  <a:srgbClr val="80808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548" name="Rectangle 380"/>
              <p:cNvSpPr>
                <a:spLocks noChangeArrowheads="1"/>
              </p:cNvSpPr>
              <p:nvPr/>
            </p:nvSpPr>
            <p:spPr bwMode="auto">
              <a:xfrm>
                <a:off x="590" y="662"/>
                <a:ext cx="5012" cy="226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549" name="Line 381"/>
              <p:cNvSpPr>
                <a:spLocks noChangeShapeType="1"/>
              </p:cNvSpPr>
              <p:nvPr/>
            </p:nvSpPr>
            <p:spPr bwMode="auto">
              <a:xfrm>
                <a:off x="569" y="2944"/>
                <a:ext cx="5047" cy="1"/>
              </a:xfrm>
              <a:prstGeom prst="line">
                <a:avLst/>
              </a:prstGeom>
              <a:noFill/>
              <a:ln w="25400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550" name="Line 382"/>
              <p:cNvSpPr>
                <a:spLocks noChangeShapeType="1"/>
              </p:cNvSpPr>
              <p:nvPr/>
            </p:nvSpPr>
            <p:spPr bwMode="auto">
              <a:xfrm>
                <a:off x="576" y="2944"/>
                <a:ext cx="1" cy="43"/>
              </a:xfrm>
              <a:prstGeom prst="line">
                <a:avLst/>
              </a:prstGeom>
              <a:noFill/>
              <a:ln w="25400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551" name="Line 383"/>
              <p:cNvSpPr>
                <a:spLocks noChangeShapeType="1"/>
              </p:cNvSpPr>
              <p:nvPr/>
            </p:nvSpPr>
            <p:spPr bwMode="auto">
              <a:xfrm>
                <a:off x="1296" y="2944"/>
                <a:ext cx="1" cy="43"/>
              </a:xfrm>
              <a:prstGeom prst="line">
                <a:avLst/>
              </a:prstGeom>
              <a:noFill/>
              <a:ln w="25400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552" name="Line 384"/>
              <p:cNvSpPr>
                <a:spLocks noChangeShapeType="1"/>
              </p:cNvSpPr>
              <p:nvPr/>
            </p:nvSpPr>
            <p:spPr bwMode="auto">
              <a:xfrm>
                <a:off x="2016" y="2944"/>
                <a:ext cx="1" cy="43"/>
              </a:xfrm>
              <a:prstGeom prst="line">
                <a:avLst/>
              </a:prstGeom>
              <a:noFill/>
              <a:ln w="25400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553" name="Line 385"/>
              <p:cNvSpPr>
                <a:spLocks noChangeShapeType="1"/>
              </p:cNvSpPr>
              <p:nvPr/>
            </p:nvSpPr>
            <p:spPr bwMode="auto">
              <a:xfrm>
                <a:off x="2736" y="2944"/>
                <a:ext cx="1" cy="43"/>
              </a:xfrm>
              <a:prstGeom prst="line">
                <a:avLst/>
              </a:prstGeom>
              <a:noFill/>
              <a:ln w="25400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554" name="Line 386"/>
              <p:cNvSpPr>
                <a:spLocks noChangeShapeType="1"/>
              </p:cNvSpPr>
              <p:nvPr/>
            </p:nvSpPr>
            <p:spPr bwMode="auto">
              <a:xfrm>
                <a:off x="3449" y="2944"/>
                <a:ext cx="1" cy="43"/>
              </a:xfrm>
              <a:prstGeom prst="line">
                <a:avLst/>
              </a:prstGeom>
              <a:noFill/>
              <a:ln w="25400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555" name="Line 387"/>
              <p:cNvSpPr>
                <a:spLocks noChangeShapeType="1"/>
              </p:cNvSpPr>
              <p:nvPr/>
            </p:nvSpPr>
            <p:spPr bwMode="auto">
              <a:xfrm>
                <a:off x="4169" y="2944"/>
                <a:ext cx="1" cy="43"/>
              </a:xfrm>
              <a:prstGeom prst="line">
                <a:avLst/>
              </a:prstGeom>
              <a:noFill/>
              <a:ln w="25400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556" name="Line 388"/>
              <p:cNvSpPr>
                <a:spLocks noChangeShapeType="1"/>
              </p:cNvSpPr>
              <p:nvPr/>
            </p:nvSpPr>
            <p:spPr bwMode="auto">
              <a:xfrm>
                <a:off x="4889" y="2944"/>
                <a:ext cx="1" cy="43"/>
              </a:xfrm>
              <a:prstGeom prst="line">
                <a:avLst/>
              </a:prstGeom>
              <a:noFill/>
              <a:ln w="25400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557" name="Line 389"/>
              <p:cNvSpPr>
                <a:spLocks noChangeShapeType="1"/>
              </p:cNvSpPr>
              <p:nvPr/>
            </p:nvSpPr>
            <p:spPr bwMode="auto">
              <a:xfrm>
                <a:off x="5609" y="2944"/>
                <a:ext cx="1" cy="43"/>
              </a:xfrm>
              <a:prstGeom prst="line">
                <a:avLst/>
              </a:prstGeom>
              <a:noFill/>
              <a:ln w="25400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558" name="Freeform 390"/>
              <p:cNvSpPr>
                <a:spLocks/>
              </p:cNvSpPr>
              <p:nvPr/>
            </p:nvSpPr>
            <p:spPr bwMode="auto">
              <a:xfrm>
                <a:off x="562" y="640"/>
                <a:ext cx="5054" cy="2304"/>
              </a:xfrm>
              <a:custGeom>
                <a:avLst/>
                <a:gdLst>
                  <a:gd name="T0" fmla="*/ 702 w 702"/>
                  <a:gd name="T1" fmla="*/ 320 h 320"/>
                  <a:gd name="T2" fmla="*/ 702 w 702"/>
                  <a:gd name="T3" fmla="*/ 0 h 320"/>
                  <a:gd name="T4" fmla="*/ 0 w 702"/>
                  <a:gd name="T5" fmla="*/ 0 h 3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702" h="320">
                    <a:moveTo>
                      <a:pt x="702" y="320"/>
                    </a:moveTo>
                    <a:lnTo>
                      <a:pt x="702" y="0"/>
                    </a:lnTo>
                    <a:lnTo>
                      <a:pt x="0" y="0"/>
                    </a:lnTo>
                  </a:path>
                </a:pathLst>
              </a:custGeom>
              <a:noFill/>
              <a:ln w="25400">
                <a:solidFill>
                  <a:srgbClr val="80808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559" name="Rectangle 391"/>
              <p:cNvSpPr>
                <a:spLocks noChangeArrowheads="1"/>
              </p:cNvSpPr>
              <p:nvPr/>
            </p:nvSpPr>
            <p:spPr bwMode="auto">
              <a:xfrm>
                <a:off x="576" y="1563"/>
                <a:ext cx="0" cy="474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 anchor="ctr">
                <a:spAutoFit/>
              </a:bodyPr>
              <a:lstStyle/>
              <a:p>
                <a:endParaRPr lang="en-US" sz="1991"/>
              </a:p>
            </p:txBody>
          </p:sp>
        </p:grpSp>
        <p:grpSp>
          <p:nvGrpSpPr>
            <p:cNvPr id="135560" name="Group 392"/>
            <p:cNvGrpSpPr>
              <a:grpSpLocks/>
            </p:cNvGrpSpPr>
            <p:nvPr/>
          </p:nvGrpSpPr>
          <p:grpSpPr bwMode="auto">
            <a:xfrm flipH="1">
              <a:off x="2448" y="2646"/>
              <a:ext cx="2448" cy="487"/>
              <a:chOff x="810" y="680"/>
              <a:chExt cx="1578" cy="487"/>
            </a:xfrm>
          </p:grpSpPr>
          <p:sp>
            <p:nvSpPr>
              <p:cNvPr id="135561" name="Line 393"/>
              <p:cNvSpPr>
                <a:spLocks noChangeShapeType="1"/>
              </p:cNvSpPr>
              <p:nvPr/>
            </p:nvSpPr>
            <p:spPr bwMode="auto">
              <a:xfrm>
                <a:off x="810" y="1069"/>
                <a:ext cx="24" cy="1"/>
              </a:xfrm>
              <a:prstGeom prst="line">
                <a:avLst/>
              </a:prstGeom>
              <a:noFill/>
              <a:ln w="0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562" name="Freeform 394"/>
              <p:cNvSpPr>
                <a:spLocks/>
              </p:cNvSpPr>
              <p:nvPr/>
            </p:nvSpPr>
            <p:spPr bwMode="auto">
              <a:xfrm>
                <a:off x="834" y="978"/>
                <a:ext cx="6" cy="32"/>
              </a:xfrm>
              <a:custGeom>
                <a:avLst/>
                <a:gdLst>
                  <a:gd name="T0" fmla="*/ 0 w 6"/>
                  <a:gd name="T1" fmla="*/ 0 h 32"/>
                  <a:gd name="T2" fmla="*/ 6 w 6"/>
                  <a:gd name="T3" fmla="*/ 19 h 32"/>
                  <a:gd name="T4" fmla="*/ 6 w 6"/>
                  <a:gd name="T5" fmla="*/ 26 h 32"/>
                  <a:gd name="T6" fmla="*/ 6 w 6"/>
                  <a:gd name="T7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32">
                    <a:moveTo>
                      <a:pt x="0" y="0"/>
                    </a:moveTo>
                    <a:lnTo>
                      <a:pt x="6" y="19"/>
                    </a:lnTo>
                    <a:lnTo>
                      <a:pt x="6" y="26"/>
                    </a:lnTo>
                    <a:lnTo>
                      <a:pt x="6" y="32"/>
                    </a:lnTo>
                  </a:path>
                </a:pathLst>
              </a:custGeom>
              <a:noFill/>
              <a:ln w="9525">
                <a:solidFill>
                  <a:schemeClr val="accent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563" name="Freeform 395"/>
              <p:cNvSpPr>
                <a:spLocks/>
              </p:cNvSpPr>
              <p:nvPr/>
            </p:nvSpPr>
            <p:spPr bwMode="auto">
              <a:xfrm>
                <a:off x="840" y="1004"/>
                <a:ext cx="1" cy="6"/>
              </a:xfrm>
              <a:custGeom>
                <a:avLst/>
                <a:gdLst>
                  <a:gd name="T0" fmla="*/ 6 h 6"/>
                  <a:gd name="T1" fmla="*/ 6 h 6"/>
                  <a:gd name="T2" fmla="*/ 0 h 6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6">
                    <a:moveTo>
                      <a:pt x="0" y="6"/>
                    </a:moveTo>
                    <a:lnTo>
                      <a:pt x="0" y="6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solidFill>
                  <a:schemeClr val="accent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564" name="Line 396"/>
              <p:cNvSpPr>
                <a:spLocks noChangeShapeType="1"/>
              </p:cNvSpPr>
              <p:nvPr/>
            </p:nvSpPr>
            <p:spPr bwMode="auto">
              <a:xfrm flipV="1">
                <a:off x="840" y="991"/>
                <a:ext cx="6" cy="13"/>
              </a:xfrm>
              <a:prstGeom prst="line">
                <a:avLst/>
              </a:prstGeom>
              <a:noFill/>
              <a:ln w="9525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565" name="Freeform 397"/>
              <p:cNvSpPr>
                <a:spLocks/>
              </p:cNvSpPr>
              <p:nvPr/>
            </p:nvSpPr>
            <p:spPr bwMode="auto">
              <a:xfrm>
                <a:off x="846" y="971"/>
                <a:ext cx="6" cy="20"/>
              </a:xfrm>
              <a:custGeom>
                <a:avLst/>
                <a:gdLst>
                  <a:gd name="T0" fmla="*/ 0 w 6"/>
                  <a:gd name="T1" fmla="*/ 20 h 20"/>
                  <a:gd name="T2" fmla="*/ 0 w 6"/>
                  <a:gd name="T3" fmla="*/ 13 h 20"/>
                  <a:gd name="T4" fmla="*/ 6 w 6"/>
                  <a:gd name="T5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" h="20">
                    <a:moveTo>
                      <a:pt x="0" y="20"/>
                    </a:moveTo>
                    <a:lnTo>
                      <a:pt x="0" y="13"/>
                    </a:lnTo>
                    <a:lnTo>
                      <a:pt x="6" y="0"/>
                    </a:lnTo>
                  </a:path>
                </a:pathLst>
              </a:custGeom>
              <a:noFill/>
              <a:ln w="9525">
                <a:solidFill>
                  <a:schemeClr val="accent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566" name="Freeform 398"/>
              <p:cNvSpPr>
                <a:spLocks/>
              </p:cNvSpPr>
              <p:nvPr/>
            </p:nvSpPr>
            <p:spPr bwMode="auto">
              <a:xfrm>
                <a:off x="852" y="933"/>
                <a:ext cx="6" cy="38"/>
              </a:xfrm>
              <a:custGeom>
                <a:avLst/>
                <a:gdLst>
                  <a:gd name="T0" fmla="*/ 0 w 6"/>
                  <a:gd name="T1" fmla="*/ 38 h 38"/>
                  <a:gd name="T2" fmla="*/ 6 w 6"/>
                  <a:gd name="T3" fmla="*/ 19 h 38"/>
                  <a:gd name="T4" fmla="*/ 6 w 6"/>
                  <a:gd name="T5" fmla="*/ 6 h 38"/>
                  <a:gd name="T6" fmla="*/ 6 w 6"/>
                  <a:gd name="T7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38">
                    <a:moveTo>
                      <a:pt x="0" y="38"/>
                    </a:moveTo>
                    <a:lnTo>
                      <a:pt x="6" y="19"/>
                    </a:lnTo>
                    <a:lnTo>
                      <a:pt x="6" y="6"/>
                    </a:lnTo>
                    <a:lnTo>
                      <a:pt x="6" y="0"/>
                    </a:lnTo>
                  </a:path>
                </a:pathLst>
              </a:custGeom>
              <a:noFill/>
              <a:ln w="9525">
                <a:solidFill>
                  <a:schemeClr val="accent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567" name="Line 399"/>
              <p:cNvSpPr>
                <a:spLocks noChangeShapeType="1"/>
              </p:cNvSpPr>
              <p:nvPr/>
            </p:nvSpPr>
            <p:spPr bwMode="auto">
              <a:xfrm flipV="1">
                <a:off x="858" y="926"/>
                <a:ext cx="1" cy="7"/>
              </a:xfrm>
              <a:prstGeom prst="line">
                <a:avLst/>
              </a:prstGeom>
              <a:noFill/>
              <a:ln w="9525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568" name="Freeform 400"/>
              <p:cNvSpPr>
                <a:spLocks/>
              </p:cNvSpPr>
              <p:nvPr/>
            </p:nvSpPr>
            <p:spPr bwMode="auto">
              <a:xfrm>
                <a:off x="858" y="894"/>
                <a:ext cx="6" cy="32"/>
              </a:xfrm>
              <a:custGeom>
                <a:avLst/>
                <a:gdLst>
                  <a:gd name="T0" fmla="*/ 0 w 6"/>
                  <a:gd name="T1" fmla="*/ 32 h 32"/>
                  <a:gd name="T2" fmla="*/ 0 w 6"/>
                  <a:gd name="T3" fmla="*/ 26 h 32"/>
                  <a:gd name="T4" fmla="*/ 0 w 6"/>
                  <a:gd name="T5" fmla="*/ 13 h 32"/>
                  <a:gd name="T6" fmla="*/ 6 w 6"/>
                  <a:gd name="T7" fmla="*/ 6 h 32"/>
                  <a:gd name="T8" fmla="*/ 6 w 6"/>
                  <a:gd name="T9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32">
                    <a:moveTo>
                      <a:pt x="0" y="32"/>
                    </a:moveTo>
                    <a:lnTo>
                      <a:pt x="0" y="26"/>
                    </a:lnTo>
                    <a:lnTo>
                      <a:pt x="0" y="13"/>
                    </a:lnTo>
                    <a:lnTo>
                      <a:pt x="6" y="6"/>
                    </a:lnTo>
                    <a:lnTo>
                      <a:pt x="6" y="0"/>
                    </a:lnTo>
                  </a:path>
                </a:pathLst>
              </a:custGeom>
              <a:noFill/>
              <a:ln w="9525">
                <a:solidFill>
                  <a:schemeClr val="accent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569" name="Freeform 401"/>
              <p:cNvSpPr>
                <a:spLocks/>
              </p:cNvSpPr>
              <p:nvPr/>
            </p:nvSpPr>
            <p:spPr bwMode="auto">
              <a:xfrm>
                <a:off x="864" y="894"/>
                <a:ext cx="6" cy="13"/>
              </a:xfrm>
              <a:custGeom>
                <a:avLst/>
                <a:gdLst>
                  <a:gd name="T0" fmla="*/ 0 w 6"/>
                  <a:gd name="T1" fmla="*/ 0 h 13"/>
                  <a:gd name="T2" fmla="*/ 0 w 6"/>
                  <a:gd name="T3" fmla="*/ 0 h 13"/>
                  <a:gd name="T4" fmla="*/ 0 w 6"/>
                  <a:gd name="T5" fmla="*/ 6 h 13"/>
                  <a:gd name="T6" fmla="*/ 6 w 6"/>
                  <a:gd name="T7" fmla="*/ 13 h 13"/>
                  <a:gd name="T8" fmla="*/ 6 w 6"/>
                  <a:gd name="T9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13">
                    <a:moveTo>
                      <a:pt x="0" y="0"/>
                    </a:moveTo>
                    <a:lnTo>
                      <a:pt x="0" y="0"/>
                    </a:lnTo>
                    <a:lnTo>
                      <a:pt x="0" y="6"/>
                    </a:lnTo>
                    <a:lnTo>
                      <a:pt x="6" y="13"/>
                    </a:lnTo>
                    <a:lnTo>
                      <a:pt x="6" y="13"/>
                    </a:lnTo>
                  </a:path>
                </a:pathLst>
              </a:custGeom>
              <a:noFill/>
              <a:ln w="9525">
                <a:solidFill>
                  <a:schemeClr val="accent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570" name="Freeform 402"/>
              <p:cNvSpPr>
                <a:spLocks/>
              </p:cNvSpPr>
              <p:nvPr/>
            </p:nvSpPr>
            <p:spPr bwMode="auto">
              <a:xfrm>
                <a:off x="870" y="894"/>
                <a:ext cx="6" cy="13"/>
              </a:xfrm>
              <a:custGeom>
                <a:avLst/>
                <a:gdLst>
                  <a:gd name="T0" fmla="*/ 0 w 6"/>
                  <a:gd name="T1" fmla="*/ 13 h 13"/>
                  <a:gd name="T2" fmla="*/ 6 w 6"/>
                  <a:gd name="T3" fmla="*/ 6 h 13"/>
                  <a:gd name="T4" fmla="*/ 6 w 6"/>
                  <a:gd name="T5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" h="13">
                    <a:moveTo>
                      <a:pt x="0" y="13"/>
                    </a:moveTo>
                    <a:lnTo>
                      <a:pt x="6" y="6"/>
                    </a:lnTo>
                    <a:lnTo>
                      <a:pt x="6" y="0"/>
                    </a:lnTo>
                  </a:path>
                </a:pathLst>
              </a:custGeom>
              <a:noFill/>
              <a:ln w="9525">
                <a:solidFill>
                  <a:schemeClr val="accent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571" name="Freeform 403"/>
              <p:cNvSpPr>
                <a:spLocks/>
              </p:cNvSpPr>
              <p:nvPr/>
            </p:nvSpPr>
            <p:spPr bwMode="auto">
              <a:xfrm>
                <a:off x="876" y="861"/>
                <a:ext cx="1" cy="33"/>
              </a:xfrm>
              <a:custGeom>
                <a:avLst/>
                <a:gdLst>
                  <a:gd name="T0" fmla="*/ 33 h 33"/>
                  <a:gd name="T1" fmla="*/ 26 h 33"/>
                  <a:gd name="T2" fmla="*/ 13 h 33"/>
                  <a:gd name="T3" fmla="*/ 7 h 33"/>
                  <a:gd name="T4" fmla="*/ 0 h 33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</a:cxnLst>
                <a:rect l="0" t="0" r="r" b="b"/>
                <a:pathLst>
                  <a:path h="33">
                    <a:moveTo>
                      <a:pt x="0" y="33"/>
                    </a:moveTo>
                    <a:lnTo>
                      <a:pt x="0" y="26"/>
                    </a:lnTo>
                    <a:lnTo>
                      <a:pt x="0" y="13"/>
                    </a:lnTo>
                    <a:lnTo>
                      <a:pt x="0" y="7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solidFill>
                  <a:schemeClr val="accent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572" name="Freeform 404"/>
              <p:cNvSpPr>
                <a:spLocks/>
              </p:cNvSpPr>
              <p:nvPr/>
            </p:nvSpPr>
            <p:spPr bwMode="auto">
              <a:xfrm>
                <a:off x="876" y="861"/>
                <a:ext cx="6" cy="39"/>
              </a:xfrm>
              <a:custGeom>
                <a:avLst/>
                <a:gdLst>
                  <a:gd name="T0" fmla="*/ 0 w 6"/>
                  <a:gd name="T1" fmla="*/ 0 h 39"/>
                  <a:gd name="T2" fmla="*/ 0 w 6"/>
                  <a:gd name="T3" fmla="*/ 7 h 39"/>
                  <a:gd name="T4" fmla="*/ 0 w 6"/>
                  <a:gd name="T5" fmla="*/ 13 h 39"/>
                  <a:gd name="T6" fmla="*/ 6 w 6"/>
                  <a:gd name="T7" fmla="*/ 26 h 39"/>
                  <a:gd name="T8" fmla="*/ 6 w 6"/>
                  <a:gd name="T9" fmla="*/ 39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39">
                    <a:moveTo>
                      <a:pt x="0" y="0"/>
                    </a:moveTo>
                    <a:lnTo>
                      <a:pt x="0" y="7"/>
                    </a:lnTo>
                    <a:lnTo>
                      <a:pt x="0" y="13"/>
                    </a:lnTo>
                    <a:lnTo>
                      <a:pt x="6" y="26"/>
                    </a:lnTo>
                    <a:lnTo>
                      <a:pt x="6" y="39"/>
                    </a:lnTo>
                  </a:path>
                </a:pathLst>
              </a:custGeom>
              <a:noFill/>
              <a:ln w="9525">
                <a:solidFill>
                  <a:schemeClr val="accent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573" name="Freeform 405"/>
              <p:cNvSpPr>
                <a:spLocks/>
              </p:cNvSpPr>
              <p:nvPr/>
            </p:nvSpPr>
            <p:spPr bwMode="auto">
              <a:xfrm>
                <a:off x="882" y="900"/>
                <a:ext cx="6" cy="33"/>
              </a:xfrm>
              <a:custGeom>
                <a:avLst/>
                <a:gdLst>
                  <a:gd name="T0" fmla="*/ 0 w 6"/>
                  <a:gd name="T1" fmla="*/ 0 h 33"/>
                  <a:gd name="T2" fmla="*/ 0 w 6"/>
                  <a:gd name="T3" fmla="*/ 20 h 33"/>
                  <a:gd name="T4" fmla="*/ 6 w 6"/>
                  <a:gd name="T5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" h="33">
                    <a:moveTo>
                      <a:pt x="0" y="0"/>
                    </a:moveTo>
                    <a:lnTo>
                      <a:pt x="0" y="20"/>
                    </a:lnTo>
                    <a:lnTo>
                      <a:pt x="6" y="33"/>
                    </a:lnTo>
                  </a:path>
                </a:pathLst>
              </a:custGeom>
              <a:noFill/>
              <a:ln w="9525">
                <a:solidFill>
                  <a:schemeClr val="accent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574" name="Freeform 406"/>
              <p:cNvSpPr>
                <a:spLocks/>
              </p:cNvSpPr>
              <p:nvPr/>
            </p:nvSpPr>
            <p:spPr bwMode="auto">
              <a:xfrm>
                <a:off x="888" y="933"/>
                <a:ext cx="6" cy="6"/>
              </a:xfrm>
              <a:custGeom>
                <a:avLst/>
                <a:gdLst>
                  <a:gd name="T0" fmla="*/ 0 w 6"/>
                  <a:gd name="T1" fmla="*/ 0 h 6"/>
                  <a:gd name="T2" fmla="*/ 6 w 6"/>
                  <a:gd name="T3" fmla="*/ 6 h 6"/>
                  <a:gd name="T4" fmla="*/ 6 w 6"/>
                  <a:gd name="T5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" h="6">
                    <a:moveTo>
                      <a:pt x="0" y="0"/>
                    </a:moveTo>
                    <a:lnTo>
                      <a:pt x="6" y="6"/>
                    </a:lnTo>
                    <a:lnTo>
                      <a:pt x="6" y="6"/>
                    </a:lnTo>
                  </a:path>
                </a:pathLst>
              </a:custGeom>
              <a:noFill/>
              <a:ln w="9525">
                <a:solidFill>
                  <a:schemeClr val="accent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575" name="Freeform 407"/>
              <p:cNvSpPr>
                <a:spLocks/>
              </p:cNvSpPr>
              <p:nvPr/>
            </p:nvSpPr>
            <p:spPr bwMode="auto">
              <a:xfrm>
                <a:off x="894" y="926"/>
                <a:ext cx="1" cy="13"/>
              </a:xfrm>
              <a:custGeom>
                <a:avLst/>
                <a:gdLst>
                  <a:gd name="T0" fmla="*/ 13 h 13"/>
                  <a:gd name="T1" fmla="*/ 7 h 13"/>
                  <a:gd name="T2" fmla="*/ 0 h 13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3">
                    <a:moveTo>
                      <a:pt x="0" y="13"/>
                    </a:moveTo>
                    <a:lnTo>
                      <a:pt x="0" y="7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solidFill>
                  <a:schemeClr val="accent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576" name="Freeform 408"/>
              <p:cNvSpPr>
                <a:spLocks/>
              </p:cNvSpPr>
              <p:nvPr/>
            </p:nvSpPr>
            <p:spPr bwMode="auto">
              <a:xfrm>
                <a:off x="894" y="900"/>
                <a:ext cx="6" cy="26"/>
              </a:xfrm>
              <a:custGeom>
                <a:avLst/>
                <a:gdLst>
                  <a:gd name="T0" fmla="*/ 0 w 6"/>
                  <a:gd name="T1" fmla="*/ 26 h 26"/>
                  <a:gd name="T2" fmla="*/ 0 w 6"/>
                  <a:gd name="T3" fmla="*/ 13 h 26"/>
                  <a:gd name="T4" fmla="*/ 6 w 6"/>
                  <a:gd name="T5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" h="26">
                    <a:moveTo>
                      <a:pt x="0" y="26"/>
                    </a:moveTo>
                    <a:lnTo>
                      <a:pt x="0" y="13"/>
                    </a:lnTo>
                    <a:lnTo>
                      <a:pt x="6" y="0"/>
                    </a:lnTo>
                  </a:path>
                </a:pathLst>
              </a:custGeom>
              <a:noFill/>
              <a:ln w="9525">
                <a:solidFill>
                  <a:schemeClr val="accent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577" name="Freeform 409"/>
              <p:cNvSpPr>
                <a:spLocks/>
              </p:cNvSpPr>
              <p:nvPr/>
            </p:nvSpPr>
            <p:spPr bwMode="auto">
              <a:xfrm>
                <a:off x="900" y="842"/>
                <a:ext cx="6" cy="58"/>
              </a:xfrm>
              <a:custGeom>
                <a:avLst/>
                <a:gdLst>
                  <a:gd name="T0" fmla="*/ 0 w 6"/>
                  <a:gd name="T1" fmla="*/ 58 h 58"/>
                  <a:gd name="T2" fmla="*/ 0 w 6"/>
                  <a:gd name="T3" fmla="*/ 45 h 58"/>
                  <a:gd name="T4" fmla="*/ 0 w 6"/>
                  <a:gd name="T5" fmla="*/ 26 h 58"/>
                  <a:gd name="T6" fmla="*/ 6 w 6"/>
                  <a:gd name="T7" fmla="*/ 6 h 58"/>
                  <a:gd name="T8" fmla="*/ 6 w 6"/>
                  <a:gd name="T9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58">
                    <a:moveTo>
                      <a:pt x="0" y="58"/>
                    </a:moveTo>
                    <a:lnTo>
                      <a:pt x="0" y="45"/>
                    </a:lnTo>
                    <a:lnTo>
                      <a:pt x="0" y="26"/>
                    </a:lnTo>
                    <a:lnTo>
                      <a:pt x="6" y="6"/>
                    </a:lnTo>
                    <a:lnTo>
                      <a:pt x="6" y="0"/>
                    </a:lnTo>
                  </a:path>
                </a:pathLst>
              </a:custGeom>
              <a:noFill/>
              <a:ln w="9525">
                <a:solidFill>
                  <a:schemeClr val="accent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578" name="Freeform 410"/>
              <p:cNvSpPr>
                <a:spLocks/>
              </p:cNvSpPr>
              <p:nvPr/>
            </p:nvSpPr>
            <p:spPr bwMode="auto">
              <a:xfrm>
                <a:off x="906" y="842"/>
                <a:ext cx="6" cy="39"/>
              </a:xfrm>
              <a:custGeom>
                <a:avLst/>
                <a:gdLst>
                  <a:gd name="T0" fmla="*/ 0 w 6"/>
                  <a:gd name="T1" fmla="*/ 0 h 39"/>
                  <a:gd name="T2" fmla="*/ 0 w 6"/>
                  <a:gd name="T3" fmla="*/ 6 h 39"/>
                  <a:gd name="T4" fmla="*/ 6 w 6"/>
                  <a:gd name="T5" fmla="*/ 13 h 39"/>
                  <a:gd name="T6" fmla="*/ 6 w 6"/>
                  <a:gd name="T7" fmla="*/ 26 h 39"/>
                  <a:gd name="T8" fmla="*/ 6 w 6"/>
                  <a:gd name="T9" fmla="*/ 39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39">
                    <a:moveTo>
                      <a:pt x="0" y="0"/>
                    </a:moveTo>
                    <a:lnTo>
                      <a:pt x="0" y="6"/>
                    </a:lnTo>
                    <a:lnTo>
                      <a:pt x="6" y="13"/>
                    </a:lnTo>
                    <a:lnTo>
                      <a:pt x="6" y="26"/>
                    </a:lnTo>
                    <a:lnTo>
                      <a:pt x="6" y="39"/>
                    </a:lnTo>
                  </a:path>
                </a:pathLst>
              </a:custGeom>
              <a:noFill/>
              <a:ln w="9525">
                <a:solidFill>
                  <a:schemeClr val="accent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579" name="Freeform 411"/>
              <p:cNvSpPr>
                <a:spLocks/>
              </p:cNvSpPr>
              <p:nvPr/>
            </p:nvSpPr>
            <p:spPr bwMode="auto">
              <a:xfrm>
                <a:off x="912" y="881"/>
                <a:ext cx="1" cy="13"/>
              </a:xfrm>
              <a:custGeom>
                <a:avLst/>
                <a:gdLst>
                  <a:gd name="T0" fmla="*/ 0 h 13"/>
                  <a:gd name="T1" fmla="*/ 6 h 13"/>
                  <a:gd name="T2" fmla="*/ 13 h 13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3">
                    <a:moveTo>
                      <a:pt x="0" y="0"/>
                    </a:moveTo>
                    <a:lnTo>
                      <a:pt x="0" y="6"/>
                    </a:lnTo>
                    <a:lnTo>
                      <a:pt x="0" y="13"/>
                    </a:lnTo>
                  </a:path>
                </a:pathLst>
              </a:custGeom>
              <a:noFill/>
              <a:ln w="9525">
                <a:solidFill>
                  <a:schemeClr val="accent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580" name="Freeform 412"/>
              <p:cNvSpPr>
                <a:spLocks/>
              </p:cNvSpPr>
              <p:nvPr/>
            </p:nvSpPr>
            <p:spPr bwMode="auto">
              <a:xfrm>
                <a:off x="912" y="894"/>
                <a:ext cx="6" cy="1"/>
              </a:xfrm>
              <a:custGeom>
                <a:avLst/>
                <a:gdLst>
                  <a:gd name="T0" fmla="*/ 0 w 6"/>
                  <a:gd name="T1" fmla="*/ 0 w 6"/>
                  <a:gd name="T2" fmla="*/ 6 w 6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6">
                    <a:moveTo>
                      <a:pt x="0" y="0"/>
                    </a:moveTo>
                    <a:lnTo>
                      <a:pt x="0" y="0"/>
                    </a:lnTo>
                    <a:lnTo>
                      <a:pt x="6" y="0"/>
                    </a:lnTo>
                  </a:path>
                </a:pathLst>
              </a:custGeom>
              <a:noFill/>
              <a:ln w="9525">
                <a:solidFill>
                  <a:schemeClr val="accent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581" name="Freeform 413"/>
              <p:cNvSpPr>
                <a:spLocks/>
              </p:cNvSpPr>
              <p:nvPr/>
            </p:nvSpPr>
            <p:spPr bwMode="auto">
              <a:xfrm>
                <a:off x="918" y="894"/>
                <a:ext cx="6" cy="32"/>
              </a:xfrm>
              <a:custGeom>
                <a:avLst/>
                <a:gdLst>
                  <a:gd name="T0" fmla="*/ 0 w 6"/>
                  <a:gd name="T1" fmla="*/ 0 h 32"/>
                  <a:gd name="T2" fmla="*/ 0 w 6"/>
                  <a:gd name="T3" fmla="*/ 6 h 32"/>
                  <a:gd name="T4" fmla="*/ 0 w 6"/>
                  <a:gd name="T5" fmla="*/ 13 h 32"/>
                  <a:gd name="T6" fmla="*/ 6 w 6"/>
                  <a:gd name="T7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32">
                    <a:moveTo>
                      <a:pt x="0" y="0"/>
                    </a:moveTo>
                    <a:lnTo>
                      <a:pt x="0" y="6"/>
                    </a:lnTo>
                    <a:lnTo>
                      <a:pt x="0" y="13"/>
                    </a:lnTo>
                    <a:lnTo>
                      <a:pt x="6" y="32"/>
                    </a:lnTo>
                  </a:path>
                </a:pathLst>
              </a:custGeom>
              <a:noFill/>
              <a:ln w="9525">
                <a:solidFill>
                  <a:schemeClr val="accent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582" name="Freeform 414"/>
              <p:cNvSpPr>
                <a:spLocks/>
              </p:cNvSpPr>
              <p:nvPr/>
            </p:nvSpPr>
            <p:spPr bwMode="auto">
              <a:xfrm>
                <a:off x="924" y="926"/>
                <a:ext cx="6" cy="20"/>
              </a:xfrm>
              <a:custGeom>
                <a:avLst/>
                <a:gdLst>
                  <a:gd name="T0" fmla="*/ 0 w 6"/>
                  <a:gd name="T1" fmla="*/ 0 h 20"/>
                  <a:gd name="T2" fmla="*/ 6 w 6"/>
                  <a:gd name="T3" fmla="*/ 13 h 20"/>
                  <a:gd name="T4" fmla="*/ 6 w 6"/>
                  <a:gd name="T5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" h="20">
                    <a:moveTo>
                      <a:pt x="0" y="0"/>
                    </a:moveTo>
                    <a:lnTo>
                      <a:pt x="6" y="13"/>
                    </a:lnTo>
                    <a:lnTo>
                      <a:pt x="6" y="20"/>
                    </a:lnTo>
                  </a:path>
                </a:pathLst>
              </a:custGeom>
              <a:noFill/>
              <a:ln w="9525">
                <a:solidFill>
                  <a:schemeClr val="accent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583" name="Line 415"/>
              <p:cNvSpPr>
                <a:spLocks noChangeShapeType="1"/>
              </p:cNvSpPr>
              <p:nvPr/>
            </p:nvSpPr>
            <p:spPr bwMode="auto">
              <a:xfrm>
                <a:off x="930" y="946"/>
                <a:ext cx="1" cy="1"/>
              </a:xfrm>
              <a:prstGeom prst="line">
                <a:avLst/>
              </a:prstGeom>
              <a:noFill/>
              <a:ln w="9525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584" name="Freeform 416"/>
              <p:cNvSpPr>
                <a:spLocks/>
              </p:cNvSpPr>
              <p:nvPr/>
            </p:nvSpPr>
            <p:spPr bwMode="auto">
              <a:xfrm>
                <a:off x="930" y="933"/>
                <a:ext cx="6" cy="13"/>
              </a:xfrm>
              <a:custGeom>
                <a:avLst/>
                <a:gdLst>
                  <a:gd name="T0" fmla="*/ 0 w 6"/>
                  <a:gd name="T1" fmla="*/ 13 h 13"/>
                  <a:gd name="T2" fmla="*/ 0 w 6"/>
                  <a:gd name="T3" fmla="*/ 6 h 13"/>
                  <a:gd name="T4" fmla="*/ 6 w 6"/>
                  <a:gd name="T5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" h="13">
                    <a:moveTo>
                      <a:pt x="0" y="13"/>
                    </a:moveTo>
                    <a:lnTo>
                      <a:pt x="0" y="6"/>
                    </a:lnTo>
                    <a:lnTo>
                      <a:pt x="6" y="0"/>
                    </a:lnTo>
                  </a:path>
                </a:pathLst>
              </a:custGeom>
              <a:noFill/>
              <a:ln w="9525">
                <a:solidFill>
                  <a:schemeClr val="accent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585" name="Freeform 417"/>
              <p:cNvSpPr>
                <a:spLocks/>
              </p:cNvSpPr>
              <p:nvPr/>
            </p:nvSpPr>
            <p:spPr bwMode="auto">
              <a:xfrm>
                <a:off x="936" y="861"/>
                <a:ext cx="6" cy="72"/>
              </a:xfrm>
              <a:custGeom>
                <a:avLst/>
                <a:gdLst>
                  <a:gd name="T0" fmla="*/ 0 w 6"/>
                  <a:gd name="T1" fmla="*/ 72 h 72"/>
                  <a:gd name="T2" fmla="*/ 0 w 6"/>
                  <a:gd name="T3" fmla="*/ 46 h 72"/>
                  <a:gd name="T4" fmla="*/ 6 w 6"/>
                  <a:gd name="T5" fmla="*/ 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" h="72">
                    <a:moveTo>
                      <a:pt x="0" y="72"/>
                    </a:moveTo>
                    <a:lnTo>
                      <a:pt x="0" y="46"/>
                    </a:lnTo>
                    <a:lnTo>
                      <a:pt x="6" y="0"/>
                    </a:lnTo>
                  </a:path>
                </a:pathLst>
              </a:custGeom>
              <a:noFill/>
              <a:ln w="9525">
                <a:solidFill>
                  <a:schemeClr val="accent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586" name="Freeform 418"/>
              <p:cNvSpPr>
                <a:spLocks/>
              </p:cNvSpPr>
              <p:nvPr/>
            </p:nvSpPr>
            <p:spPr bwMode="auto">
              <a:xfrm>
                <a:off x="942" y="680"/>
                <a:ext cx="6" cy="181"/>
              </a:xfrm>
              <a:custGeom>
                <a:avLst/>
                <a:gdLst>
                  <a:gd name="T0" fmla="*/ 0 w 6"/>
                  <a:gd name="T1" fmla="*/ 181 h 181"/>
                  <a:gd name="T2" fmla="*/ 0 w 6"/>
                  <a:gd name="T3" fmla="*/ 162 h 181"/>
                  <a:gd name="T4" fmla="*/ 0 w 6"/>
                  <a:gd name="T5" fmla="*/ 136 h 181"/>
                  <a:gd name="T6" fmla="*/ 6 w 6"/>
                  <a:gd name="T7" fmla="*/ 77 h 181"/>
                  <a:gd name="T8" fmla="*/ 6 w 6"/>
                  <a:gd name="T9" fmla="*/ 51 h 181"/>
                  <a:gd name="T10" fmla="*/ 6 w 6"/>
                  <a:gd name="T11" fmla="*/ 25 h 181"/>
                  <a:gd name="T12" fmla="*/ 6 w 6"/>
                  <a:gd name="T13" fmla="*/ 12 h 181"/>
                  <a:gd name="T14" fmla="*/ 6 w 6"/>
                  <a:gd name="T15" fmla="*/ 0 h 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" h="181">
                    <a:moveTo>
                      <a:pt x="0" y="181"/>
                    </a:moveTo>
                    <a:lnTo>
                      <a:pt x="0" y="162"/>
                    </a:lnTo>
                    <a:lnTo>
                      <a:pt x="0" y="136"/>
                    </a:lnTo>
                    <a:lnTo>
                      <a:pt x="6" y="77"/>
                    </a:lnTo>
                    <a:lnTo>
                      <a:pt x="6" y="51"/>
                    </a:lnTo>
                    <a:lnTo>
                      <a:pt x="6" y="25"/>
                    </a:lnTo>
                    <a:lnTo>
                      <a:pt x="6" y="12"/>
                    </a:lnTo>
                    <a:lnTo>
                      <a:pt x="6" y="0"/>
                    </a:lnTo>
                  </a:path>
                </a:pathLst>
              </a:custGeom>
              <a:noFill/>
              <a:ln w="9525">
                <a:solidFill>
                  <a:schemeClr val="accent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587" name="Freeform 419"/>
              <p:cNvSpPr>
                <a:spLocks/>
              </p:cNvSpPr>
              <p:nvPr/>
            </p:nvSpPr>
            <p:spPr bwMode="auto">
              <a:xfrm>
                <a:off x="948" y="680"/>
                <a:ext cx="1" cy="97"/>
              </a:xfrm>
              <a:custGeom>
                <a:avLst/>
                <a:gdLst>
                  <a:gd name="T0" fmla="*/ 0 h 97"/>
                  <a:gd name="T1" fmla="*/ 0 h 97"/>
                  <a:gd name="T2" fmla="*/ 6 h 97"/>
                  <a:gd name="T3" fmla="*/ 12 h 97"/>
                  <a:gd name="T4" fmla="*/ 32 h 97"/>
                  <a:gd name="T5" fmla="*/ 64 h 97"/>
                  <a:gd name="T6" fmla="*/ 97 h 97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  <a:cxn ang="0">
                    <a:pos x="0" y="T6"/>
                  </a:cxn>
                </a:cxnLst>
                <a:rect l="0" t="0" r="r" b="b"/>
                <a:pathLst>
                  <a:path h="97">
                    <a:moveTo>
                      <a:pt x="0" y="0"/>
                    </a:moveTo>
                    <a:lnTo>
                      <a:pt x="0" y="0"/>
                    </a:lnTo>
                    <a:lnTo>
                      <a:pt x="0" y="6"/>
                    </a:lnTo>
                    <a:lnTo>
                      <a:pt x="0" y="12"/>
                    </a:lnTo>
                    <a:lnTo>
                      <a:pt x="0" y="32"/>
                    </a:lnTo>
                    <a:lnTo>
                      <a:pt x="0" y="64"/>
                    </a:lnTo>
                    <a:lnTo>
                      <a:pt x="0" y="97"/>
                    </a:lnTo>
                  </a:path>
                </a:pathLst>
              </a:custGeom>
              <a:noFill/>
              <a:ln w="9525">
                <a:solidFill>
                  <a:schemeClr val="accent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588" name="Freeform 420"/>
              <p:cNvSpPr>
                <a:spLocks/>
              </p:cNvSpPr>
              <p:nvPr/>
            </p:nvSpPr>
            <p:spPr bwMode="auto">
              <a:xfrm>
                <a:off x="948" y="777"/>
                <a:ext cx="6" cy="117"/>
              </a:xfrm>
              <a:custGeom>
                <a:avLst/>
                <a:gdLst>
                  <a:gd name="T0" fmla="*/ 0 w 6"/>
                  <a:gd name="T1" fmla="*/ 0 h 117"/>
                  <a:gd name="T2" fmla="*/ 0 w 6"/>
                  <a:gd name="T3" fmla="*/ 26 h 117"/>
                  <a:gd name="T4" fmla="*/ 0 w 6"/>
                  <a:gd name="T5" fmla="*/ 58 h 117"/>
                  <a:gd name="T6" fmla="*/ 6 w 6"/>
                  <a:gd name="T7" fmla="*/ 91 h 117"/>
                  <a:gd name="T8" fmla="*/ 6 w 6"/>
                  <a:gd name="T9" fmla="*/ 117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117">
                    <a:moveTo>
                      <a:pt x="0" y="0"/>
                    </a:moveTo>
                    <a:lnTo>
                      <a:pt x="0" y="26"/>
                    </a:lnTo>
                    <a:lnTo>
                      <a:pt x="0" y="58"/>
                    </a:lnTo>
                    <a:lnTo>
                      <a:pt x="6" y="91"/>
                    </a:lnTo>
                    <a:lnTo>
                      <a:pt x="6" y="117"/>
                    </a:lnTo>
                  </a:path>
                </a:pathLst>
              </a:custGeom>
              <a:noFill/>
              <a:ln w="9525">
                <a:solidFill>
                  <a:schemeClr val="accent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589" name="Freeform 421"/>
              <p:cNvSpPr>
                <a:spLocks/>
              </p:cNvSpPr>
              <p:nvPr/>
            </p:nvSpPr>
            <p:spPr bwMode="auto">
              <a:xfrm>
                <a:off x="954" y="894"/>
                <a:ext cx="6" cy="64"/>
              </a:xfrm>
              <a:custGeom>
                <a:avLst/>
                <a:gdLst>
                  <a:gd name="T0" fmla="*/ 0 w 6"/>
                  <a:gd name="T1" fmla="*/ 0 h 64"/>
                  <a:gd name="T2" fmla="*/ 0 w 6"/>
                  <a:gd name="T3" fmla="*/ 39 h 64"/>
                  <a:gd name="T4" fmla="*/ 6 w 6"/>
                  <a:gd name="T5" fmla="*/ 52 h 64"/>
                  <a:gd name="T6" fmla="*/ 6 w 6"/>
                  <a:gd name="T7" fmla="*/ 64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64">
                    <a:moveTo>
                      <a:pt x="0" y="0"/>
                    </a:moveTo>
                    <a:lnTo>
                      <a:pt x="0" y="39"/>
                    </a:lnTo>
                    <a:lnTo>
                      <a:pt x="6" y="52"/>
                    </a:lnTo>
                    <a:lnTo>
                      <a:pt x="6" y="64"/>
                    </a:lnTo>
                  </a:path>
                </a:pathLst>
              </a:custGeom>
              <a:noFill/>
              <a:ln w="9525">
                <a:solidFill>
                  <a:schemeClr val="accent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590" name="Freeform 422"/>
              <p:cNvSpPr>
                <a:spLocks/>
              </p:cNvSpPr>
              <p:nvPr/>
            </p:nvSpPr>
            <p:spPr bwMode="auto">
              <a:xfrm>
                <a:off x="960" y="952"/>
                <a:ext cx="6" cy="6"/>
              </a:xfrm>
              <a:custGeom>
                <a:avLst/>
                <a:gdLst>
                  <a:gd name="T0" fmla="*/ 0 w 6"/>
                  <a:gd name="T1" fmla="*/ 6 h 6"/>
                  <a:gd name="T2" fmla="*/ 0 w 6"/>
                  <a:gd name="T3" fmla="*/ 6 h 6"/>
                  <a:gd name="T4" fmla="*/ 6 w 6"/>
                  <a:gd name="T5" fmla="*/ 6 h 6"/>
                  <a:gd name="T6" fmla="*/ 6 w 6"/>
                  <a:gd name="T7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6">
                    <a:moveTo>
                      <a:pt x="0" y="6"/>
                    </a:moveTo>
                    <a:lnTo>
                      <a:pt x="0" y="6"/>
                    </a:lnTo>
                    <a:lnTo>
                      <a:pt x="6" y="6"/>
                    </a:lnTo>
                    <a:lnTo>
                      <a:pt x="6" y="0"/>
                    </a:lnTo>
                  </a:path>
                </a:pathLst>
              </a:custGeom>
              <a:noFill/>
              <a:ln w="9525">
                <a:solidFill>
                  <a:schemeClr val="accent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591" name="Line 423"/>
              <p:cNvSpPr>
                <a:spLocks noChangeShapeType="1"/>
              </p:cNvSpPr>
              <p:nvPr/>
            </p:nvSpPr>
            <p:spPr bwMode="auto">
              <a:xfrm flipV="1">
                <a:off x="966" y="946"/>
                <a:ext cx="1" cy="6"/>
              </a:xfrm>
              <a:prstGeom prst="line">
                <a:avLst/>
              </a:prstGeom>
              <a:noFill/>
              <a:ln w="9525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592" name="Freeform 424"/>
              <p:cNvSpPr>
                <a:spLocks/>
              </p:cNvSpPr>
              <p:nvPr/>
            </p:nvSpPr>
            <p:spPr bwMode="auto">
              <a:xfrm>
                <a:off x="966" y="874"/>
                <a:ext cx="6" cy="72"/>
              </a:xfrm>
              <a:custGeom>
                <a:avLst/>
                <a:gdLst>
                  <a:gd name="T0" fmla="*/ 0 w 6"/>
                  <a:gd name="T1" fmla="*/ 72 h 72"/>
                  <a:gd name="T2" fmla="*/ 0 w 6"/>
                  <a:gd name="T3" fmla="*/ 46 h 72"/>
                  <a:gd name="T4" fmla="*/ 6 w 6"/>
                  <a:gd name="T5" fmla="*/ 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" h="72">
                    <a:moveTo>
                      <a:pt x="0" y="72"/>
                    </a:moveTo>
                    <a:lnTo>
                      <a:pt x="0" y="46"/>
                    </a:lnTo>
                    <a:lnTo>
                      <a:pt x="6" y="0"/>
                    </a:lnTo>
                  </a:path>
                </a:pathLst>
              </a:custGeom>
              <a:noFill/>
              <a:ln w="9525">
                <a:solidFill>
                  <a:schemeClr val="accent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593" name="Freeform 425"/>
              <p:cNvSpPr>
                <a:spLocks/>
              </p:cNvSpPr>
              <p:nvPr/>
            </p:nvSpPr>
            <p:spPr bwMode="auto">
              <a:xfrm>
                <a:off x="972" y="718"/>
                <a:ext cx="6" cy="156"/>
              </a:xfrm>
              <a:custGeom>
                <a:avLst/>
                <a:gdLst>
                  <a:gd name="T0" fmla="*/ 0 w 6"/>
                  <a:gd name="T1" fmla="*/ 156 h 156"/>
                  <a:gd name="T2" fmla="*/ 0 w 6"/>
                  <a:gd name="T3" fmla="*/ 137 h 156"/>
                  <a:gd name="T4" fmla="*/ 0 w 6"/>
                  <a:gd name="T5" fmla="*/ 117 h 156"/>
                  <a:gd name="T6" fmla="*/ 0 w 6"/>
                  <a:gd name="T7" fmla="*/ 72 h 156"/>
                  <a:gd name="T8" fmla="*/ 6 w 6"/>
                  <a:gd name="T9" fmla="*/ 26 h 156"/>
                  <a:gd name="T10" fmla="*/ 6 w 6"/>
                  <a:gd name="T11" fmla="*/ 13 h 156"/>
                  <a:gd name="T12" fmla="*/ 6 w 6"/>
                  <a:gd name="T13" fmla="*/ 0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156">
                    <a:moveTo>
                      <a:pt x="0" y="156"/>
                    </a:moveTo>
                    <a:lnTo>
                      <a:pt x="0" y="137"/>
                    </a:lnTo>
                    <a:lnTo>
                      <a:pt x="0" y="117"/>
                    </a:lnTo>
                    <a:lnTo>
                      <a:pt x="0" y="72"/>
                    </a:lnTo>
                    <a:lnTo>
                      <a:pt x="6" y="26"/>
                    </a:lnTo>
                    <a:lnTo>
                      <a:pt x="6" y="13"/>
                    </a:lnTo>
                    <a:lnTo>
                      <a:pt x="6" y="0"/>
                    </a:lnTo>
                  </a:path>
                </a:pathLst>
              </a:custGeom>
              <a:noFill/>
              <a:ln w="9525">
                <a:solidFill>
                  <a:schemeClr val="accent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594" name="Freeform 426"/>
              <p:cNvSpPr>
                <a:spLocks/>
              </p:cNvSpPr>
              <p:nvPr/>
            </p:nvSpPr>
            <p:spPr bwMode="auto">
              <a:xfrm>
                <a:off x="978" y="712"/>
                <a:ext cx="6" cy="58"/>
              </a:xfrm>
              <a:custGeom>
                <a:avLst/>
                <a:gdLst>
                  <a:gd name="T0" fmla="*/ 0 w 6"/>
                  <a:gd name="T1" fmla="*/ 6 h 58"/>
                  <a:gd name="T2" fmla="*/ 0 w 6"/>
                  <a:gd name="T3" fmla="*/ 0 h 58"/>
                  <a:gd name="T4" fmla="*/ 0 w 6"/>
                  <a:gd name="T5" fmla="*/ 6 h 58"/>
                  <a:gd name="T6" fmla="*/ 6 w 6"/>
                  <a:gd name="T7" fmla="*/ 19 h 58"/>
                  <a:gd name="T8" fmla="*/ 6 w 6"/>
                  <a:gd name="T9" fmla="*/ 39 h 58"/>
                  <a:gd name="T10" fmla="*/ 6 w 6"/>
                  <a:gd name="T11" fmla="*/ 58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" h="58">
                    <a:moveTo>
                      <a:pt x="0" y="6"/>
                    </a:moveTo>
                    <a:lnTo>
                      <a:pt x="0" y="0"/>
                    </a:lnTo>
                    <a:lnTo>
                      <a:pt x="0" y="6"/>
                    </a:lnTo>
                    <a:lnTo>
                      <a:pt x="6" y="19"/>
                    </a:lnTo>
                    <a:lnTo>
                      <a:pt x="6" y="39"/>
                    </a:lnTo>
                    <a:lnTo>
                      <a:pt x="6" y="58"/>
                    </a:lnTo>
                  </a:path>
                </a:pathLst>
              </a:custGeom>
              <a:noFill/>
              <a:ln w="9525">
                <a:solidFill>
                  <a:schemeClr val="accent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595" name="Freeform 427"/>
              <p:cNvSpPr>
                <a:spLocks/>
              </p:cNvSpPr>
              <p:nvPr/>
            </p:nvSpPr>
            <p:spPr bwMode="auto">
              <a:xfrm>
                <a:off x="984" y="770"/>
                <a:ext cx="1" cy="98"/>
              </a:xfrm>
              <a:custGeom>
                <a:avLst/>
                <a:gdLst>
                  <a:gd name="T0" fmla="*/ 0 h 98"/>
                  <a:gd name="T1" fmla="*/ 20 h 98"/>
                  <a:gd name="T2" fmla="*/ 46 h 98"/>
                  <a:gd name="T3" fmla="*/ 72 h 98"/>
                  <a:gd name="T4" fmla="*/ 98 h 98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</a:cxnLst>
                <a:rect l="0" t="0" r="r" b="b"/>
                <a:pathLst>
                  <a:path h="98">
                    <a:moveTo>
                      <a:pt x="0" y="0"/>
                    </a:moveTo>
                    <a:lnTo>
                      <a:pt x="0" y="20"/>
                    </a:lnTo>
                    <a:lnTo>
                      <a:pt x="0" y="46"/>
                    </a:lnTo>
                    <a:lnTo>
                      <a:pt x="0" y="72"/>
                    </a:lnTo>
                    <a:lnTo>
                      <a:pt x="0" y="98"/>
                    </a:lnTo>
                  </a:path>
                </a:pathLst>
              </a:custGeom>
              <a:noFill/>
              <a:ln w="9525">
                <a:solidFill>
                  <a:schemeClr val="accent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596" name="Freeform 428"/>
              <p:cNvSpPr>
                <a:spLocks/>
              </p:cNvSpPr>
              <p:nvPr/>
            </p:nvSpPr>
            <p:spPr bwMode="auto">
              <a:xfrm>
                <a:off x="984" y="868"/>
                <a:ext cx="6" cy="65"/>
              </a:xfrm>
              <a:custGeom>
                <a:avLst/>
                <a:gdLst>
                  <a:gd name="T0" fmla="*/ 0 w 6"/>
                  <a:gd name="T1" fmla="*/ 0 h 65"/>
                  <a:gd name="T2" fmla="*/ 0 w 6"/>
                  <a:gd name="T3" fmla="*/ 39 h 65"/>
                  <a:gd name="T4" fmla="*/ 6 w 6"/>
                  <a:gd name="T5" fmla="*/ 65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" h="65">
                    <a:moveTo>
                      <a:pt x="0" y="0"/>
                    </a:moveTo>
                    <a:lnTo>
                      <a:pt x="0" y="39"/>
                    </a:lnTo>
                    <a:lnTo>
                      <a:pt x="6" y="65"/>
                    </a:lnTo>
                  </a:path>
                </a:pathLst>
              </a:custGeom>
              <a:noFill/>
              <a:ln w="9525">
                <a:solidFill>
                  <a:schemeClr val="accent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597" name="Freeform 429"/>
              <p:cNvSpPr>
                <a:spLocks/>
              </p:cNvSpPr>
              <p:nvPr/>
            </p:nvSpPr>
            <p:spPr bwMode="auto">
              <a:xfrm>
                <a:off x="990" y="933"/>
                <a:ext cx="6" cy="13"/>
              </a:xfrm>
              <a:custGeom>
                <a:avLst/>
                <a:gdLst>
                  <a:gd name="T0" fmla="*/ 0 w 6"/>
                  <a:gd name="T1" fmla="*/ 0 h 13"/>
                  <a:gd name="T2" fmla="*/ 6 w 6"/>
                  <a:gd name="T3" fmla="*/ 6 h 13"/>
                  <a:gd name="T4" fmla="*/ 6 w 6"/>
                  <a:gd name="T5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" h="13">
                    <a:moveTo>
                      <a:pt x="0" y="0"/>
                    </a:moveTo>
                    <a:lnTo>
                      <a:pt x="6" y="6"/>
                    </a:lnTo>
                    <a:lnTo>
                      <a:pt x="6" y="13"/>
                    </a:lnTo>
                  </a:path>
                </a:pathLst>
              </a:custGeom>
              <a:noFill/>
              <a:ln w="9525">
                <a:solidFill>
                  <a:schemeClr val="accent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598" name="Line 430"/>
              <p:cNvSpPr>
                <a:spLocks noChangeShapeType="1"/>
              </p:cNvSpPr>
              <p:nvPr/>
            </p:nvSpPr>
            <p:spPr bwMode="auto">
              <a:xfrm>
                <a:off x="996" y="946"/>
                <a:ext cx="1" cy="19"/>
              </a:xfrm>
              <a:prstGeom prst="line">
                <a:avLst/>
              </a:prstGeom>
              <a:noFill/>
              <a:ln w="9525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599" name="Freeform 431"/>
              <p:cNvSpPr>
                <a:spLocks/>
              </p:cNvSpPr>
              <p:nvPr/>
            </p:nvSpPr>
            <p:spPr bwMode="auto">
              <a:xfrm>
                <a:off x="996" y="965"/>
                <a:ext cx="6" cy="52"/>
              </a:xfrm>
              <a:custGeom>
                <a:avLst/>
                <a:gdLst>
                  <a:gd name="T0" fmla="*/ 0 w 6"/>
                  <a:gd name="T1" fmla="*/ 0 h 52"/>
                  <a:gd name="T2" fmla="*/ 0 w 6"/>
                  <a:gd name="T3" fmla="*/ 13 h 52"/>
                  <a:gd name="T4" fmla="*/ 0 w 6"/>
                  <a:gd name="T5" fmla="*/ 26 h 52"/>
                  <a:gd name="T6" fmla="*/ 6 w 6"/>
                  <a:gd name="T7" fmla="*/ 39 h 52"/>
                  <a:gd name="T8" fmla="*/ 6 w 6"/>
                  <a:gd name="T9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52">
                    <a:moveTo>
                      <a:pt x="0" y="0"/>
                    </a:moveTo>
                    <a:lnTo>
                      <a:pt x="0" y="13"/>
                    </a:lnTo>
                    <a:lnTo>
                      <a:pt x="0" y="26"/>
                    </a:lnTo>
                    <a:lnTo>
                      <a:pt x="6" y="39"/>
                    </a:lnTo>
                    <a:lnTo>
                      <a:pt x="6" y="52"/>
                    </a:lnTo>
                  </a:path>
                </a:pathLst>
              </a:custGeom>
              <a:noFill/>
              <a:ln w="9525">
                <a:solidFill>
                  <a:schemeClr val="accent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600" name="Freeform 432"/>
              <p:cNvSpPr>
                <a:spLocks/>
              </p:cNvSpPr>
              <p:nvPr/>
            </p:nvSpPr>
            <p:spPr bwMode="auto">
              <a:xfrm>
                <a:off x="1002" y="1017"/>
                <a:ext cx="6" cy="19"/>
              </a:xfrm>
              <a:custGeom>
                <a:avLst/>
                <a:gdLst>
                  <a:gd name="T0" fmla="*/ 0 w 6"/>
                  <a:gd name="T1" fmla="*/ 0 h 19"/>
                  <a:gd name="T2" fmla="*/ 0 w 6"/>
                  <a:gd name="T3" fmla="*/ 13 h 19"/>
                  <a:gd name="T4" fmla="*/ 6 w 6"/>
                  <a:gd name="T5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" h="19">
                    <a:moveTo>
                      <a:pt x="0" y="0"/>
                    </a:moveTo>
                    <a:lnTo>
                      <a:pt x="0" y="13"/>
                    </a:lnTo>
                    <a:lnTo>
                      <a:pt x="6" y="19"/>
                    </a:lnTo>
                  </a:path>
                </a:pathLst>
              </a:custGeom>
              <a:noFill/>
              <a:ln w="9525">
                <a:solidFill>
                  <a:schemeClr val="accent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601" name="Line 433"/>
              <p:cNvSpPr>
                <a:spLocks noChangeShapeType="1"/>
              </p:cNvSpPr>
              <p:nvPr/>
            </p:nvSpPr>
            <p:spPr bwMode="auto">
              <a:xfrm>
                <a:off x="1008" y="1036"/>
                <a:ext cx="6" cy="26"/>
              </a:xfrm>
              <a:prstGeom prst="line">
                <a:avLst/>
              </a:prstGeom>
              <a:noFill/>
              <a:ln w="9525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602" name="Freeform 434"/>
              <p:cNvSpPr>
                <a:spLocks/>
              </p:cNvSpPr>
              <p:nvPr/>
            </p:nvSpPr>
            <p:spPr bwMode="auto">
              <a:xfrm>
                <a:off x="1014" y="1062"/>
                <a:ext cx="1" cy="33"/>
              </a:xfrm>
              <a:custGeom>
                <a:avLst/>
                <a:gdLst>
                  <a:gd name="T0" fmla="*/ 0 h 33"/>
                  <a:gd name="T1" fmla="*/ 20 h 33"/>
                  <a:gd name="T2" fmla="*/ 33 h 33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33">
                    <a:moveTo>
                      <a:pt x="0" y="0"/>
                    </a:moveTo>
                    <a:lnTo>
                      <a:pt x="0" y="20"/>
                    </a:lnTo>
                    <a:lnTo>
                      <a:pt x="0" y="33"/>
                    </a:lnTo>
                  </a:path>
                </a:pathLst>
              </a:custGeom>
              <a:noFill/>
              <a:ln w="9525">
                <a:solidFill>
                  <a:schemeClr val="accent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603" name="Freeform 435"/>
              <p:cNvSpPr>
                <a:spLocks/>
              </p:cNvSpPr>
              <p:nvPr/>
            </p:nvSpPr>
            <p:spPr bwMode="auto">
              <a:xfrm>
                <a:off x="1014" y="1095"/>
                <a:ext cx="6" cy="13"/>
              </a:xfrm>
              <a:custGeom>
                <a:avLst/>
                <a:gdLst>
                  <a:gd name="T0" fmla="*/ 0 w 6"/>
                  <a:gd name="T1" fmla="*/ 0 h 13"/>
                  <a:gd name="T2" fmla="*/ 0 w 6"/>
                  <a:gd name="T3" fmla="*/ 6 h 13"/>
                  <a:gd name="T4" fmla="*/ 6 w 6"/>
                  <a:gd name="T5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" h="13">
                    <a:moveTo>
                      <a:pt x="0" y="0"/>
                    </a:moveTo>
                    <a:lnTo>
                      <a:pt x="0" y="6"/>
                    </a:lnTo>
                    <a:lnTo>
                      <a:pt x="6" y="13"/>
                    </a:lnTo>
                  </a:path>
                </a:pathLst>
              </a:custGeom>
              <a:noFill/>
              <a:ln w="9525">
                <a:solidFill>
                  <a:schemeClr val="accent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604" name="Line 436"/>
              <p:cNvSpPr>
                <a:spLocks noChangeShapeType="1"/>
              </p:cNvSpPr>
              <p:nvPr/>
            </p:nvSpPr>
            <p:spPr bwMode="auto">
              <a:xfrm>
                <a:off x="1020" y="1108"/>
                <a:ext cx="6" cy="13"/>
              </a:xfrm>
              <a:prstGeom prst="line">
                <a:avLst/>
              </a:prstGeom>
              <a:noFill/>
              <a:ln w="9525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605" name="Line 437"/>
              <p:cNvSpPr>
                <a:spLocks noChangeShapeType="1"/>
              </p:cNvSpPr>
              <p:nvPr/>
            </p:nvSpPr>
            <p:spPr bwMode="auto">
              <a:xfrm>
                <a:off x="1026" y="1121"/>
                <a:ext cx="6" cy="6"/>
              </a:xfrm>
              <a:prstGeom prst="line">
                <a:avLst/>
              </a:prstGeom>
              <a:noFill/>
              <a:ln w="9525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606" name="Line 438"/>
              <p:cNvSpPr>
                <a:spLocks noChangeShapeType="1"/>
              </p:cNvSpPr>
              <p:nvPr/>
            </p:nvSpPr>
            <p:spPr bwMode="auto">
              <a:xfrm>
                <a:off x="1032" y="1127"/>
                <a:ext cx="1" cy="7"/>
              </a:xfrm>
              <a:prstGeom prst="line">
                <a:avLst/>
              </a:prstGeom>
              <a:noFill/>
              <a:ln w="9525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607" name="Line 439"/>
              <p:cNvSpPr>
                <a:spLocks noChangeShapeType="1"/>
              </p:cNvSpPr>
              <p:nvPr/>
            </p:nvSpPr>
            <p:spPr bwMode="auto">
              <a:xfrm>
                <a:off x="1032" y="1134"/>
                <a:ext cx="6" cy="1"/>
              </a:xfrm>
              <a:prstGeom prst="line">
                <a:avLst/>
              </a:prstGeom>
              <a:noFill/>
              <a:ln w="9525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608" name="Freeform 440"/>
              <p:cNvSpPr>
                <a:spLocks/>
              </p:cNvSpPr>
              <p:nvPr/>
            </p:nvSpPr>
            <p:spPr bwMode="auto">
              <a:xfrm>
                <a:off x="1038" y="1134"/>
                <a:ext cx="6" cy="6"/>
              </a:xfrm>
              <a:custGeom>
                <a:avLst/>
                <a:gdLst>
                  <a:gd name="T0" fmla="*/ 0 w 6"/>
                  <a:gd name="T1" fmla="*/ 0 h 6"/>
                  <a:gd name="T2" fmla="*/ 0 w 6"/>
                  <a:gd name="T3" fmla="*/ 0 h 6"/>
                  <a:gd name="T4" fmla="*/ 6 w 6"/>
                  <a:gd name="T5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" h="6">
                    <a:moveTo>
                      <a:pt x="0" y="0"/>
                    </a:moveTo>
                    <a:lnTo>
                      <a:pt x="0" y="0"/>
                    </a:lnTo>
                    <a:lnTo>
                      <a:pt x="6" y="6"/>
                    </a:lnTo>
                  </a:path>
                </a:pathLst>
              </a:custGeom>
              <a:noFill/>
              <a:ln w="9525">
                <a:solidFill>
                  <a:schemeClr val="accent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609" name="Line 441"/>
              <p:cNvSpPr>
                <a:spLocks noChangeShapeType="1"/>
              </p:cNvSpPr>
              <p:nvPr/>
            </p:nvSpPr>
            <p:spPr bwMode="auto">
              <a:xfrm>
                <a:off x="1044" y="1140"/>
                <a:ext cx="6" cy="1"/>
              </a:xfrm>
              <a:prstGeom prst="line">
                <a:avLst/>
              </a:prstGeom>
              <a:noFill/>
              <a:ln w="9525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610" name="Line 442"/>
              <p:cNvSpPr>
                <a:spLocks noChangeShapeType="1"/>
              </p:cNvSpPr>
              <p:nvPr/>
            </p:nvSpPr>
            <p:spPr bwMode="auto">
              <a:xfrm>
                <a:off x="1050" y="1140"/>
                <a:ext cx="1" cy="1"/>
              </a:xfrm>
              <a:prstGeom prst="line">
                <a:avLst/>
              </a:prstGeom>
              <a:noFill/>
              <a:ln w="9525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611" name="Line 443"/>
              <p:cNvSpPr>
                <a:spLocks noChangeShapeType="1"/>
              </p:cNvSpPr>
              <p:nvPr/>
            </p:nvSpPr>
            <p:spPr bwMode="auto">
              <a:xfrm>
                <a:off x="1050" y="1140"/>
                <a:ext cx="6" cy="1"/>
              </a:xfrm>
              <a:prstGeom prst="line">
                <a:avLst/>
              </a:prstGeom>
              <a:noFill/>
              <a:ln w="9525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612" name="Freeform 444"/>
              <p:cNvSpPr>
                <a:spLocks/>
              </p:cNvSpPr>
              <p:nvPr/>
            </p:nvSpPr>
            <p:spPr bwMode="auto">
              <a:xfrm>
                <a:off x="1056" y="1140"/>
                <a:ext cx="6" cy="7"/>
              </a:xfrm>
              <a:custGeom>
                <a:avLst/>
                <a:gdLst>
                  <a:gd name="T0" fmla="*/ 0 w 6"/>
                  <a:gd name="T1" fmla="*/ 0 h 7"/>
                  <a:gd name="T2" fmla="*/ 0 w 6"/>
                  <a:gd name="T3" fmla="*/ 7 h 7"/>
                  <a:gd name="T4" fmla="*/ 6 w 6"/>
                  <a:gd name="T5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" h="7">
                    <a:moveTo>
                      <a:pt x="0" y="0"/>
                    </a:moveTo>
                    <a:lnTo>
                      <a:pt x="0" y="7"/>
                    </a:lnTo>
                    <a:lnTo>
                      <a:pt x="6" y="7"/>
                    </a:lnTo>
                  </a:path>
                </a:pathLst>
              </a:custGeom>
              <a:noFill/>
              <a:ln w="9525">
                <a:solidFill>
                  <a:schemeClr val="accent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613" name="Freeform 445"/>
              <p:cNvSpPr>
                <a:spLocks/>
              </p:cNvSpPr>
              <p:nvPr/>
            </p:nvSpPr>
            <p:spPr bwMode="auto">
              <a:xfrm>
                <a:off x="1062" y="1140"/>
                <a:ext cx="6" cy="7"/>
              </a:xfrm>
              <a:custGeom>
                <a:avLst/>
                <a:gdLst>
                  <a:gd name="T0" fmla="*/ 0 w 6"/>
                  <a:gd name="T1" fmla="*/ 7 h 7"/>
                  <a:gd name="T2" fmla="*/ 6 w 6"/>
                  <a:gd name="T3" fmla="*/ 0 h 7"/>
                  <a:gd name="T4" fmla="*/ 6 w 6"/>
                  <a:gd name="T5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" h="7">
                    <a:moveTo>
                      <a:pt x="0" y="7"/>
                    </a:moveTo>
                    <a:lnTo>
                      <a:pt x="6" y="0"/>
                    </a:lnTo>
                    <a:lnTo>
                      <a:pt x="6" y="0"/>
                    </a:lnTo>
                  </a:path>
                </a:pathLst>
              </a:custGeom>
              <a:noFill/>
              <a:ln w="9525">
                <a:solidFill>
                  <a:schemeClr val="accent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614" name="Freeform 446"/>
              <p:cNvSpPr>
                <a:spLocks/>
              </p:cNvSpPr>
              <p:nvPr/>
            </p:nvSpPr>
            <p:spPr bwMode="auto">
              <a:xfrm>
                <a:off x="1068" y="1140"/>
                <a:ext cx="1" cy="7"/>
              </a:xfrm>
              <a:custGeom>
                <a:avLst/>
                <a:gdLst>
                  <a:gd name="T0" fmla="*/ 0 h 7"/>
                  <a:gd name="T1" fmla="*/ 0 h 7"/>
                  <a:gd name="T2" fmla="*/ 7 h 7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7">
                    <a:moveTo>
                      <a:pt x="0" y="0"/>
                    </a:moveTo>
                    <a:lnTo>
                      <a:pt x="0" y="0"/>
                    </a:lnTo>
                    <a:lnTo>
                      <a:pt x="0" y="7"/>
                    </a:lnTo>
                  </a:path>
                </a:pathLst>
              </a:custGeom>
              <a:noFill/>
              <a:ln w="9525">
                <a:solidFill>
                  <a:schemeClr val="accent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615" name="Line 447"/>
              <p:cNvSpPr>
                <a:spLocks noChangeShapeType="1"/>
              </p:cNvSpPr>
              <p:nvPr/>
            </p:nvSpPr>
            <p:spPr bwMode="auto">
              <a:xfrm>
                <a:off x="1068" y="1147"/>
                <a:ext cx="6" cy="1"/>
              </a:xfrm>
              <a:prstGeom prst="line">
                <a:avLst/>
              </a:prstGeom>
              <a:noFill/>
              <a:ln w="9525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616" name="Line 448"/>
              <p:cNvSpPr>
                <a:spLocks noChangeShapeType="1"/>
              </p:cNvSpPr>
              <p:nvPr/>
            </p:nvSpPr>
            <p:spPr bwMode="auto">
              <a:xfrm>
                <a:off x="1074" y="1147"/>
                <a:ext cx="6" cy="1"/>
              </a:xfrm>
              <a:prstGeom prst="line">
                <a:avLst/>
              </a:prstGeom>
              <a:noFill/>
              <a:ln w="9525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617" name="Line 449"/>
              <p:cNvSpPr>
                <a:spLocks noChangeShapeType="1"/>
              </p:cNvSpPr>
              <p:nvPr/>
            </p:nvSpPr>
            <p:spPr bwMode="auto">
              <a:xfrm>
                <a:off x="1080" y="1147"/>
                <a:ext cx="6" cy="1"/>
              </a:xfrm>
              <a:prstGeom prst="line">
                <a:avLst/>
              </a:prstGeom>
              <a:noFill/>
              <a:ln w="9525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618" name="Line 450"/>
              <p:cNvSpPr>
                <a:spLocks noChangeShapeType="1"/>
              </p:cNvSpPr>
              <p:nvPr/>
            </p:nvSpPr>
            <p:spPr bwMode="auto">
              <a:xfrm>
                <a:off x="1086" y="1147"/>
                <a:ext cx="1" cy="1"/>
              </a:xfrm>
              <a:prstGeom prst="line">
                <a:avLst/>
              </a:prstGeom>
              <a:noFill/>
              <a:ln w="9525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619" name="Line 451"/>
              <p:cNvSpPr>
                <a:spLocks noChangeShapeType="1"/>
              </p:cNvSpPr>
              <p:nvPr/>
            </p:nvSpPr>
            <p:spPr bwMode="auto">
              <a:xfrm>
                <a:off x="1086" y="1147"/>
                <a:ext cx="6" cy="1"/>
              </a:xfrm>
              <a:prstGeom prst="line">
                <a:avLst/>
              </a:prstGeom>
              <a:noFill/>
              <a:ln w="9525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620" name="Line 452"/>
              <p:cNvSpPr>
                <a:spLocks noChangeShapeType="1"/>
              </p:cNvSpPr>
              <p:nvPr/>
            </p:nvSpPr>
            <p:spPr bwMode="auto">
              <a:xfrm>
                <a:off x="1092" y="1147"/>
                <a:ext cx="6" cy="1"/>
              </a:xfrm>
              <a:prstGeom prst="line">
                <a:avLst/>
              </a:prstGeom>
              <a:noFill/>
              <a:ln w="9525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621" name="Line 453"/>
              <p:cNvSpPr>
                <a:spLocks noChangeShapeType="1"/>
              </p:cNvSpPr>
              <p:nvPr/>
            </p:nvSpPr>
            <p:spPr bwMode="auto">
              <a:xfrm>
                <a:off x="1098" y="1147"/>
                <a:ext cx="6" cy="1"/>
              </a:xfrm>
              <a:prstGeom prst="line">
                <a:avLst/>
              </a:prstGeom>
              <a:noFill/>
              <a:ln w="9525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622" name="Line 454"/>
              <p:cNvSpPr>
                <a:spLocks noChangeShapeType="1"/>
              </p:cNvSpPr>
              <p:nvPr/>
            </p:nvSpPr>
            <p:spPr bwMode="auto">
              <a:xfrm>
                <a:off x="1104" y="1147"/>
                <a:ext cx="1" cy="1"/>
              </a:xfrm>
              <a:prstGeom prst="line">
                <a:avLst/>
              </a:prstGeom>
              <a:noFill/>
              <a:ln w="9525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623" name="Line 455"/>
              <p:cNvSpPr>
                <a:spLocks noChangeShapeType="1"/>
              </p:cNvSpPr>
              <p:nvPr/>
            </p:nvSpPr>
            <p:spPr bwMode="auto">
              <a:xfrm>
                <a:off x="1104" y="1147"/>
                <a:ext cx="6" cy="1"/>
              </a:xfrm>
              <a:prstGeom prst="line">
                <a:avLst/>
              </a:prstGeom>
              <a:noFill/>
              <a:ln w="9525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624" name="Line 456"/>
              <p:cNvSpPr>
                <a:spLocks noChangeShapeType="1"/>
              </p:cNvSpPr>
              <p:nvPr/>
            </p:nvSpPr>
            <p:spPr bwMode="auto">
              <a:xfrm>
                <a:off x="1110" y="1147"/>
                <a:ext cx="6" cy="1"/>
              </a:xfrm>
              <a:prstGeom prst="line">
                <a:avLst/>
              </a:prstGeom>
              <a:noFill/>
              <a:ln w="9525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625" name="Line 457"/>
              <p:cNvSpPr>
                <a:spLocks noChangeShapeType="1"/>
              </p:cNvSpPr>
              <p:nvPr/>
            </p:nvSpPr>
            <p:spPr bwMode="auto">
              <a:xfrm>
                <a:off x="1116" y="1147"/>
                <a:ext cx="6" cy="1"/>
              </a:xfrm>
              <a:prstGeom prst="line">
                <a:avLst/>
              </a:prstGeom>
              <a:noFill/>
              <a:ln w="9525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626" name="Line 458"/>
              <p:cNvSpPr>
                <a:spLocks noChangeShapeType="1"/>
              </p:cNvSpPr>
              <p:nvPr/>
            </p:nvSpPr>
            <p:spPr bwMode="auto">
              <a:xfrm>
                <a:off x="1122" y="1147"/>
                <a:ext cx="1" cy="1"/>
              </a:xfrm>
              <a:prstGeom prst="line">
                <a:avLst/>
              </a:prstGeom>
              <a:noFill/>
              <a:ln w="9525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627" name="Line 459"/>
              <p:cNvSpPr>
                <a:spLocks noChangeShapeType="1"/>
              </p:cNvSpPr>
              <p:nvPr/>
            </p:nvSpPr>
            <p:spPr bwMode="auto">
              <a:xfrm>
                <a:off x="1122" y="1147"/>
                <a:ext cx="6" cy="1"/>
              </a:xfrm>
              <a:prstGeom prst="line">
                <a:avLst/>
              </a:prstGeom>
              <a:noFill/>
              <a:ln w="9525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628" name="Freeform 460"/>
              <p:cNvSpPr>
                <a:spLocks/>
              </p:cNvSpPr>
              <p:nvPr/>
            </p:nvSpPr>
            <p:spPr bwMode="auto">
              <a:xfrm>
                <a:off x="1128" y="1147"/>
                <a:ext cx="6" cy="6"/>
              </a:xfrm>
              <a:custGeom>
                <a:avLst/>
                <a:gdLst>
                  <a:gd name="T0" fmla="*/ 0 w 6"/>
                  <a:gd name="T1" fmla="*/ 0 h 6"/>
                  <a:gd name="T2" fmla="*/ 6 w 6"/>
                  <a:gd name="T3" fmla="*/ 6 h 6"/>
                  <a:gd name="T4" fmla="*/ 6 w 6"/>
                  <a:gd name="T5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" h="6">
                    <a:moveTo>
                      <a:pt x="0" y="0"/>
                    </a:moveTo>
                    <a:lnTo>
                      <a:pt x="6" y="6"/>
                    </a:lnTo>
                    <a:lnTo>
                      <a:pt x="6" y="6"/>
                    </a:lnTo>
                  </a:path>
                </a:pathLst>
              </a:custGeom>
              <a:noFill/>
              <a:ln w="9525">
                <a:solidFill>
                  <a:schemeClr val="accent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629" name="Freeform 461"/>
              <p:cNvSpPr>
                <a:spLocks/>
              </p:cNvSpPr>
              <p:nvPr/>
            </p:nvSpPr>
            <p:spPr bwMode="auto">
              <a:xfrm>
                <a:off x="1134" y="1147"/>
                <a:ext cx="1" cy="6"/>
              </a:xfrm>
              <a:custGeom>
                <a:avLst/>
                <a:gdLst>
                  <a:gd name="T0" fmla="*/ 6 h 6"/>
                  <a:gd name="T1" fmla="*/ 6 h 6"/>
                  <a:gd name="T2" fmla="*/ 0 h 6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6">
                    <a:moveTo>
                      <a:pt x="0" y="6"/>
                    </a:moveTo>
                    <a:lnTo>
                      <a:pt x="0" y="6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solidFill>
                  <a:schemeClr val="accent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630" name="Line 462"/>
              <p:cNvSpPr>
                <a:spLocks noChangeShapeType="1"/>
              </p:cNvSpPr>
              <p:nvPr/>
            </p:nvSpPr>
            <p:spPr bwMode="auto">
              <a:xfrm>
                <a:off x="1134" y="1147"/>
                <a:ext cx="6" cy="1"/>
              </a:xfrm>
              <a:prstGeom prst="line">
                <a:avLst/>
              </a:prstGeom>
              <a:noFill/>
              <a:ln w="9525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631" name="Line 463"/>
              <p:cNvSpPr>
                <a:spLocks noChangeShapeType="1"/>
              </p:cNvSpPr>
              <p:nvPr/>
            </p:nvSpPr>
            <p:spPr bwMode="auto">
              <a:xfrm>
                <a:off x="1140" y="1147"/>
                <a:ext cx="6" cy="1"/>
              </a:xfrm>
              <a:prstGeom prst="line">
                <a:avLst/>
              </a:prstGeom>
              <a:noFill/>
              <a:ln w="9525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632" name="Line 464"/>
              <p:cNvSpPr>
                <a:spLocks noChangeShapeType="1"/>
              </p:cNvSpPr>
              <p:nvPr/>
            </p:nvSpPr>
            <p:spPr bwMode="auto">
              <a:xfrm>
                <a:off x="1146" y="1147"/>
                <a:ext cx="6" cy="1"/>
              </a:xfrm>
              <a:prstGeom prst="line">
                <a:avLst/>
              </a:prstGeom>
              <a:noFill/>
              <a:ln w="9525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633" name="Line 465"/>
              <p:cNvSpPr>
                <a:spLocks noChangeShapeType="1"/>
              </p:cNvSpPr>
              <p:nvPr/>
            </p:nvSpPr>
            <p:spPr bwMode="auto">
              <a:xfrm>
                <a:off x="1152" y="1147"/>
                <a:ext cx="1" cy="1"/>
              </a:xfrm>
              <a:prstGeom prst="line">
                <a:avLst/>
              </a:prstGeom>
              <a:noFill/>
              <a:ln w="9525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634" name="Line 466"/>
              <p:cNvSpPr>
                <a:spLocks noChangeShapeType="1"/>
              </p:cNvSpPr>
              <p:nvPr/>
            </p:nvSpPr>
            <p:spPr bwMode="auto">
              <a:xfrm>
                <a:off x="1152" y="1147"/>
                <a:ext cx="6" cy="1"/>
              </a:xfrm>
              <a:prstGeom prst="line">
                <a:avLst/>
              </a:prstGeom>
              <a:noFill/>
              <a:ln w="9525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635" name="Line 467"/>
              <p:cNvSpPr>
                <a:spLocks noChangeShapeType="1"/>
              </p:cNvSpPr>
              <p:nvPr/>
            </p:nvSpPr>
            <p:spPr bwMode="auto">
              <a:xfrm>
                <a:off x="1158" y="1147"/>
                <a:ext cx="6" cy="1"/>
              </a:xfrm>
              <a:prstGeom prst="line">
                <a:avLst/>
              </a:prstGeom>
              <a:noFill/>
              <a:ln w="9525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636" name="Line 468"/>
              <p:cNvSpPr>
                <a:spLocks noChangeShapeType="1"/>
              </p:cNvSpPr>
              <p:nvPr/>
            </p:nvSpPr>
            <p:spPr bwMode="auto">
              <a:xfrm>
                <a:off x="1164" y="1147"/>
                <a:ext cx="6" cy="1"/>
              </a:xfrm>
              <a:prstGeom prst="line">
                <a:avLst/>
              </a:prstGeom>
              <a:noFill/>
              <a:ln w="9525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637" name="Line 469"/>
              <p:cNvSpPr>
                <a:spLocks noChangeShapeType="1"/>
              </p:cNvSpPr>
              <p:nvPr/>
            </p:nvSpPr>
            <p:spPr bwMode="auto">
              <a:xfrm>
                <a:off x="1170" y="1147"/>
                <a:ext cx="1" cy="1"/>
              </a:xfrm>
              <a:prstGeom prst="line">
                <a:avLst/>
              </a:prstGeom>
              <a:noFill/>
              <a:ln w="9525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638" name="Line 470"/>
              <p:cNvSpPr>
                <a:spLocks noChangeShapeType="1"/>
              </p:cNvSpPr>
              <p:nvPr/>
            </p:nvSpPr>
            <p:spPr bwMode="auto">
              <a:xfrm>
                <a:off x="1170" y="1147"/>
                <a:ext cx="6" cy="1"/>
              </a:xfrm>
              <a:prstGeom prst="line">
                <a:avLst/>
              </a:prstGeom>
              <a:noFill/>
              <a:ln w="9525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639" name="Line 471"/>
              <p:cNvSpPr>
                <a:spLocks noChangeShapeType="1"/>
              </p:cNvSpPr>
              <p:nvPr/>
            </p:nvSpPr>
            <p:spPr bwMode="auto">
              <a:xfrm>
                <a:off x="1176" y="1147"/>
                <a:ext cx="6" cy="1"/>
              </a:xfrm>
              <a:prstGeom prst="line">
                <a:avLst/>
              </a:prstGeom>
              <a:noFill/>
              <a:ln w="9525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640" name="Line 472"/>
              <p:cNvSpPr>
                <a:spLocks noChangeShapeType="1"/>
              </p:cNvSpPr>
              <p:nvPr/>
            </p:nvSpPr>
            <p:spPr bwMode="auto">
              <a:xfrm>
                <a:off x="1182" y="1147"/>
                <a:ext cx="6" cy="1"/>
              </a:xfrm>
              <a:prstGeom prst="line">
                <a:avLst/>
              </a:prstGeom>
              <a:noFill/>
              <a:ln w="9525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641" name="Line 473"/>
              <p:cNvSpPr>
                <a:spLocks noChangeShapeType="1"/>
              </p:cNvSpPr>
              <p:nvPr/>
            </p:nvSpPr>
            <p:spPr bwMode="auto">
              <a:xfrm>
                <a:off x="1188" y="1147"/>
                <a:ext cx="1" cy="1"/>
              </a:xfrm>
              <a:prstGeom prst="line">
                <a:avLst/>
              </a:prstGeom>
              <a:noFill/>
              <a:ln w="9525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642" name="Line 474"/>
              <p:cNvSpPr>
                <a:spLocks noChangeShapeType="1"/>
              </p:cNvSpPr>
              <p:nvPr/>
            </p:nvSpPr>
            <p:spPr bwMode="auto">
              <a:xfrm>
                <a:off x="1188" y="1147"/>
                <a:ext cx="6" cy="1"/>
              </a:xfrm>
              <a:prstGeom prst="line">
                <a:avLst/>
              </a:prstGeom>
              <a:noFill/>
              <a:ln w="9525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643" name="Line 475"/>
              <p:cNvSpPr>
                <a:spLocks noChangeShapeType="1"/>
              </p:cNvSpPr>
              <p:nvPr/>
            </p:nvSpPr>
            <p:spPr bwMode="auto">
              <a:xfrm>
                <a:off x="1194" y="1147"/>
                <a:ext cx="6" cy="1"/>
              </a:xfrm>
              <a:prstGeom prst="line">
                <a:avLst/>
              </a:prstGeom>
              <a:noFill/>
              <a:ln w="9525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644" name="Line 476"/>
              <p:cNvSpPr>
                <a:spLocks noChangeShapeType="1"/>
              </p:cNvSpPr>
              <p:nvPr/>
            </p:nvSpPr>
            <p:spPr bwMode="auto">
              <a:xfrm>
                <a:off x="1200" y="1147"/>
                <a:ext cx="6" cy="1"/>
              </a:xfrm>
              <a:prstGeom prst="line">
                <a:avLst/>
              </a:prstGeom>
              <a:noFill/>
              <a:ln w="9525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645" name="Line 477"/>
              <p:cNvSpPr>
                <a:spLocks noChangeShapeType="1"/>
              </p:cNvSpPr>
              <p:nvPr/>
            </p:nvSpPr>
            <p:spPr bwMode="auto">
              <a:xfrm>
                <a:off x="1206" y="1147"/>
                <a:ext cx="1" cy="1"/>
              </a:xfrm>
              <a:prstGeom prst="line">
                <a:avLst/>
              </a:prstGeom>
              <a:noFill/>
              <a:ln w="9525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646" name="Line 478"/>
              <p:cNvSpPr>
                <a:spLocks noChangeShapeType="1"/>
              </p:cNvSpPr>
              <p:nvPr/>
            </p:nvSpPr>
            <p:spPr bwMode="auto">
              <a:xfrm>
                <a:off x="1206" y="1147"/>
                <a:ext cx="6" cy="1"/>
              </a:xfrm>
              <a:prstGeom prst="line">
                <a:avLst/>
              </a:prstGeom>
              <a:noFill/>
              <a:ln w="9525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647" name="Line 479"/>
              <p:cNvSpPr>
                <a:spLocks noChangeShapeType="1"/>
              </p:cNvSpPr>
              <p:nvPr/>
            </p:nvSpPr>
            <p:spPr bwMode="auto">
              <a:xfrm>
                <a:off x="1212" y="1147"/>
                <a:ext cx="6" cy="1"/>
              </a:xfrm>
              <a:prstGeom prst="line">
                <a:avLst/>
              </a:prstGeom>
              <a:noFill/>
              <a:ln w="9525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648" name="Line 480"/>
              <p:cNvSpPr>
                <a:spLocks noChangeShapeType="1"/>
              </p:cNvSpPr>
              <p:nvPr/>
            </p:nvSpPr>
            <p:spPr bwMode="auto">
              <a:xfrm>
                <a:off x="1218" y="1147"/>
                <a:ext cx="6" cy="1"/>
              </a:xfrm>
              <a:prstGeom prst="line">
                <a:avLst/>
              </a:prstGeom>
              <a:noFill/>
              <a:ln w="9525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649" name="Line 481"/>
              <p:cNvSpPr>
                <a:spLocks noChangeShapeType="1"/>
              </p:cNvSpPr>
              <p:nvPr/>
            </p:nvSpPr>
            <p:spPr bwMode="auto">
              <a:xfrm>
                <a:off x="1224" y="1147"/>
                <a:ext cx="1" cy="1"/>
              </a:xfrm>
              <a:prstGeom prst="line">
                <a:avLst/>
              </a:prstGeom>
              <a:noFill/>
              <a:ln w="9525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650" name="Line 482"/>
              <p:cNvSpPr>
                <a:spLocks noChangeShapeType="1"/>
              </p:cNvSpPr>
              <p:nvPr/>
            </p:nvSpPr>
            <p:spPr bwMode="auto">
              <a:xfrm>
                <a:off x="1224" y="1147"/>
                <a:ext cx="6" cy="1"/>
              </a:xfrm>
              <a:prstGeom prst="line">
                <a:avLst/>
              </a:prstGeom>
              <a:noFill/>
              <a:ln w="9525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651" name="Line 483"/>
              <p:cNvSpPr>
                <a:spLocks noChangeShapeType="1"/>
              </p:cNvSpPr>
              <p:nvPr/>
            </p:nvSpPr>
            <p:spPr bwMode="auto">
              <a:xfrm>
                <a:off x="1230" y="1147"/>
                <a:ext cx="6" cy="1"/>
              </a:xfrm>
              <a:prstGeom prst="line">
                <a:avLst/>
              </a:prstGeom>
              <a:noFill/>
              <a:ln w="9525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652" name="Line 484"/>
              <p:cNvSpPr>
                <a:spLocks noChangeShapeType="1"/>
              </p:cNvSpPr>
              <p:nvPr/>
            </p:nvSpPr>
            <p:spPr bwMode="auto">
              <a:xfrm>
                <a:off x="1236" y="1147"/>
                <a:ext cx="6" cy="1"/>
              </a:xfrm>
              <a:prstGeom prst="line">
                <a:avLst/>
              </a:prstGeom>
              <a:noFill/>
              <a:ln w="9525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653" name="Line 485"/>
              <p:cNvSpPr>
                <a:spLocks noChangeShapeType="1"/>
              </p:cNvSpPr>
              <p:nvPr/>
            </p:nvSpPr>
            <p:spPr bwMode="auto">
              <a:xfrm>
                <a:off x="1242" y="1147"/>
                <a:ext cx="1" cy="1"/>
              </a:xfrm>
              <a:prstGeom prst="line">
                <a:avLst/>
              </a:prstGeom>
              <a:noFill/>
              <a:ln w="9525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654" name="Line 486"/>
              <p:cNvSpPr>
                <a:spLocks noChangeShapeType="1"/>
              </p:cNvSpPr>
              <p:nvPr/>
            </p:nvSpPr>
            <p:spPr bwMode="auto">
              <a:xfrm>
                <a:off x="1242" y="1147"/>
                <a:ext cx="6" cy="1"/>
              </a:xfrm>
              <a:prstGeom prst="line">
                <a:avLst/>
              </a:prstGeom>
              <a:noFill/>
              <a:ln w="9525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655" name="Line 487"/>
              <p:cNvSpPr>
                <a:spLocks noChangeShapeType="1"/>
              </p:cNvSpPr>
              <p:nvPr/>
            </p:nvSpPr>
            <p:spPr bwMode="auto">
              <a:xfrm>
                <a:off x="1248" y="1147"/>
                <a:ext cx="6" cy="1"/>
              </a:xfrm>
              <a:prstGeom prst="line">
                <a:avLst/>
              </a:prstGeom>
              <a:noFill/>
              <a:ln w="9525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656" name="Line 488"/>
              <p:cNvSpPr>
                <a:spLocks noChangeShapeType="1"/>
              </p:cNvSpPr>
              <p:nvPr/>
            </p:nvSpPr>
            <p:spPr bwMode="auto">
              <a:xfrm>
                <a:off x="1254" y="1147"/>
                <a:ext cx="6" cy="1"/>
              </a:xfrm>
              <a:prstGeom prst="line">
                <a:avLst/>
              </a:prstGeom>
              <a:noFill/>
              <a:ln w="9525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657" name="Line 489"/>
              <p:cNvSpPr>
                <a:spLocks noChangeShapeType="1"/>
              </p:cNvSpPr>
              <p:nvPr/>
            </p:nvSpPr>
            <p:spPr bwMode="auto">
              <a:xfrm>
                <a:off x="1260" y="1147"/>
                <a:ext cx="1" cy="1"/>
              </a:xfrm>
              <a:prstGeom prst="line">
                <a:avLst/>
              </a:prstGeom>
              <a:noFill/>
              <a:ln w="9525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658" name="Line 490"/>
              <p:cNvSpPr>
                <a:spLocks noChangeShapeType="1"/>
              </p:cNvSpPr>
              <p:nvPr/>
            </p:nvSpPr>
            <p:spPr bwMode="auto">
              <a:xfrm>
                <a:off x="1260" y="1147"/>
                <a:ext cx="6" cy="1"/>
              </a:xfrm>
              <a:prstGeom prst="line">
                <a:avLst/>
              </a:prstGeom>
              <a:noFill/>
              <a:ln w="9525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659" name="Line 491"/>
              <p:cNvSpPr>
                <a:spLocks noChangeShapeType="1"/>
              </p:cNvSpPr>
              <p:nvPr/>
            </p:nvSpPr>
            <p:spPr bwMode="auto">
              <a:xfrm>
                <a:off x="1266" y="1147"/>
                <a:ext cx="6" cy="1"/>
              </a:xfrm>
              <a:prstGeom prst="line">
                <a:avLst/>
              </a:prstGeom>
              <a:noFill/>
              <a:ln w="9525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660" name="Line 492"/>
              <p:cNvSpPr>
                <a:spLocks noChangeShapeType="1"/>
              </p:cNvSpPr>
              <p:nvPr/>
            </p:nvSpPr>
            <p:spPr bwMode="auto">
              <a:xfrm>
                <a:off x="1272" y="1147"/>
                <a:ext cx="6" cy="1"/>
              </a:xfrm>
              <a:prstGeom prst="line">
                <a:avLst/>
              </a:prstGeom>
              <a:noFill/>
              <a:ln w="9525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661" name="Line 493"/>
              <p:cNvSpPr>
                <a:spLocks noChangeShapeType="1"/>
              </p:cNvSpPr>
              <p:nvPr/>
            </p:nvSpPr>
            <p:spPr bwMode="auto">
              <a:xfrm>
                <a:off x="1278" y="1147"/>
                <a:ext cx="1" cy="1"/>
              </a:xfrm>
              <a:prstGeom prst="line">
                <a:avLst/>
              </a:prstGeom>
              <a:noFill/>
              <a:ln w="9525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662" name="Line 494"/>
              <p:cNvSpPr>
                <a:spLocks noChangeShapeType="1"/>
              </p:cNvSpPr>
              <p:nvPr/>
            </p:nvSpPr>
            <p:spPr bwMode="auto">
              <a:xfrm>
                <a:off x="1278" y="1147"/>
                <a:ext cx="6" cy="1"/>
              </a:xfrm>
              <a:prstGeom prst="line">
                <a:avLst/>
              </a:prstGeom>
              <a:noFill/>
              <a:ln w="9525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663" name="Line 495"/>
              <p:cNvSpPr>
                <a:spLocks noChangeShapeType="1"/>
              </p:cNvSpPr>
              <p:nvPr/>
            </p:nvSpPr>
            <p:spPr bwMode="auto">
              <a:xfrm>
                <a:off x="1284" y="1147"/>
                <a:ext cx="6" cy="1"/>
              </a:xfrm>
              <a:prstGeom prst="line">
                <a:avLst/>
              </a:prstGeom>
              <a:noFill/>
              <a:ln w="9525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664" name="Line 496"/>
              <p:cNvSpPr>
                <a:spLocks noChangeShapeType="1"/>
              </p:cNvSpPr>
              <p:nvPr/>
            </p:nvSpPr>
            <p:spPr bwMode="auto">
              <a:xfrm>
                <a:off x="1290" y="1147"/>
                <a:ext cx="1" cy="1"/>
              </a:xfrm>
              <a:prstGeom prst="line">
                <a:avLst/>
              </a:prstGeom>
              <a:noFill/>
              <a:ln w="9525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665" name="Freeform 497"/>
              <p:cNvSpPr>
                <a:spLocks/>
              </p:cNvSpPr>
              <p:nvPr/>
            </p:nvSpPr>
            <p:spPr bwMode="auto">
              <a:xfrm>
                <a:off x="1290" y="1140"/>
                <a:ext cx="6" cy="7"/>
              </a:xfrm>
              <a:custGeom>
                <a:avLst/>
                <a:gdLst>
                  <a:gd name="T0" fmla="*/ 0 w 6"/>
                  <a:gd name="T1" fmla="*/ 7 h 7"/>
                  <a:gd name="T2" fmla="*/ 0 w 6"/>
                  <a:gd name="T3" fmla="*/ 0 h 7"/>
                  <a:gd name="T4" fmla="*/ 6 w 6"/>
                  <a:gd name="T5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" h="7">
                    <a:moveTo>
                      <a:pt x="0" y="7"/>
                    </a:moveTo>
                    <a:lnTo>
                      <a:pt x="0" y="0"/>
                    </a:lnTo>
                    <a:lnTo>
                      <a:pt x="6" y="0"/>
                    </a:lnTo>
                  </a:path>
                </a:pathLst>
              </a:custGeom>
              <a:noFill/>
              <a:ln w="9525">
                <a:solidFill>
                  <a:schemeClr val="accent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666" name="Freeform 498"/>
              <p:cNvSpPr>
                <a:spLocks/>
              </p:cNvSpPr>
              <p:nvPr/>
            </p:nvSpPr>
            <p:spPr bwMode="auto">
              <a:xfrm>
                <a:off x="1296" y="1140"/>
                <a:ext cx="6" cy="7"/>
              </a:xfrm>
              <a:custGeom>
                <a:avLst/>
                <a:gdLst>
                  <a:gd name="T0" fmla="*/ 0 w 6"/>
                  <a:gd name="T1" fmla="*/ 0 h 7"/>
                  <a:gd name="T2" fmla="*/ 0 w 6"/>
                  <a:gd name="T3" fmla="*/ 0 h 7"/>
                  <a:gd name="T4" fmla="*/ 6 w 6"/>
                  <a:gd name="T5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" h="7">
                    <a:moveTo>
                      <a:pt x="0" y="0"/>
                    </a:moveTo>
                    <a:lnTo>
                      <a:pt x="0" y="0"/>
                    </a:lnTo>
                    <a:lnTo>
                      <a:pt x="6" y="7"/>
                    </a:lnTo>
                  </a:path>
                </a:pathLst>
              </a:custGeom>
              <a:noFill/>
              <a:ln w="9525">
                <a:solidFill>
                  <a:schemeClr val="accent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667" name="Line 499"/>
              <p:cNvSpPr>
                <a:spLocks noChangeShapeType="1"/>
              </p:cNvSpPr>
              <p:nvPr/>
            </p:nvSpPr>
            <p:spPr bwMode="auto">
              <a:xfrm>
                <a:off x="1302" y="1147"/>
                <a:ext cx="6" cy="1"/>
              </a:xfrm>
              <a:prstGeom prst="line">
                <a:avLst/>
              </a:prstGeom>
              <a:noFill/>
              <a:ln w="9525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668" name="Line 500"/>
              <p:cNvSpPr>
                <a:spLocks noChangeShapeType="1"/>
              </p:cNvSpPr>
              <p:nvPr/>
            </p:nvSpPr>
            <p:spPr bwMode="auto">
              <a:xfrm>
                <a:off x="1308" y="1147"/>
                <a:ext cx="1" cy="1"/>
              </a:xfrm>
              <a:prstGeom prst="line">
                <a:avLst/>
              </a:prstGeom>
              <a:noFill/>
              <a:ln w="9525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669" name="Line 501"/>
              <p:cNvSpPr>
                <a:spLocks noChangeShapeType="1"/>
              </p:cNvSpPr>
              <p:nvPr/>
            </p:nvSpPr>
            <p:spPr bwMode="auto">
              <a:xfrm>
                <a:off x="1308" y="1147"/>
                <a:ext cx="6" cy="1"/>
              </a:xfrm>
              <a:prstGeom prst="line">
                <a:avLst/>
              </a:prstGeom>
              <a:noFill/>
              <a:ln w="9525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670" name="Line 502"/>
              <p:cNvSpPr>
                <a:spLocks noChangeShapeType="1"/>
              </p:cNvSpPr>
              <p:nvPr/>
            </p:nvSpPr>
            <p:spPr bwMode="auto">
              <a:xfrm>
                <a:off x="1314" y="1147"/>
                <a:ext cx="6" cy="1"/>
              </a:xfrm>
              <a:prstGeom prst="line">
                <a:avLst/>
              </a:prstGeom>
              <a:noFill/>
              <a:ln w="9525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671" name="Line 503"/>
              <p:cNvSpPr>
                <a:spLocks noChangeShapeType="1"/>
              </p:cNvSpPr>
              <p:nvPr/>
            </p:nvSpPr>
            <p:spPr bwMode="auto">
              <a:xfrm>
                <a:off x="1320" y="1147"/>
                <a:ext cx="6" cy="1"/>
              </a:xfrm>
              <a:prstGeom prst="line">
                <a:avLst/>
              </a:prstGeom>
              <a:noFill/>
              <a:ln w="9525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672" name="Line 504"/>
              <p:cNvSpPr>
                <a:spLocks noChangeShapeType="1"/>
              </p:cNvSpPr>
              <p:nvPr/>
            </p:nvSpPr>
            <p:spPr bwMode="auto">
              <a:xfrm>
                <a:off x="1326" y="1147"/>
                <a:ext cx="1" cy="1"/>
              </a:xfrm>
              <a:prstGeom prst="line">
                <a:avLst/>
              </a:prstGeom>
              <a:noFill/>
              <a:ln w="9525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673" name="Line 505"/>
              <p:cNvSpPr>
                <a:spLocks noChangeShapeType="1"/>
              </p:cNvSpPr>
              <p:nvPr/>
            </p:nvSpPr>
            <p:spPr bwMode="auto">
              <a:xfrm>
                <a:off x="1326" y="1147"/>
                <a:ext cx="6" cy="1"/>
              </a:xfrm>
              <a:prstGeom prst="line">
                <a:avLst/>
              </a:prstGeom>
              <a:noFill/>
              <a:ln w="9525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674" name="Line 506"/>
              <p:cNvSpPr>
                <a:spLocks noChangeShapeType="1"/>
              </p:cNvSpPr>
              <p:nvPr/>
            </p:nvSpPr>
            <p:spPr bwMode="auto">
              <a:xfrm>
                <a:off x="1332" y="1147"/>
                <a:ext cx="6" cy="1"/>
              </a:xfrm>
              <a:prstGeom prst="line">
                <a:avLst/>
              </a:prstGeom>
              <a:noFill/>
              <a:ln w="9525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675" name="Line 507"/>
              <p:cNvSpPr>
                <a:spLocks noChangeShapeType="1"/>
              </p:cNvSpPr>
              <p:nvPr/>
            </p:nvSpPr>
            <p:spPr bwMode="auto">
              <a:xfrm>
                <a:off x="1338" y="1147"/>
                <a:ext cx="6" cy="1"/>
              </a:xfrm>
              <a:prstGeom prst="line">
                <a:avLst/>
              </a:prstGeom>
              <a:noFill/>
              <a:ln w="9525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676" name="Freeform 508"/>
              <p:cNvSpPr>
                <a:spLocks/>
              </p:cNvSpPr>
              <p:nvPr/>
            </p:nvSpPr>
            <p:spPr bwMode="auto">
              <a:xfrm>
                <a:off x="1344" y="1140"/>
                <a:ext cx="1" cy="7"/>
              </a:xfrm>
              <a:custGeom>
                <a:avLst/>
                <a:gdLst>
                  <a:gd name="T0" fmla="*/ 7 h 7"/>
                  <a:gd name="T1" fmla="*/ 0 h 7"/>
                  <a:gd name="T2" fmla="*/ 0 h 7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7">
                    <a:moveTo>
                      <a:pt x="0" y="7"/>
                    </a:move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solidFill>
                  <a:schemeClr val="accent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677" name="Freeform 509"/>
              <p:cNvSpPr>
                <a:spLocks/>
              </p:cNvSpPr>
              <p:nvPr/>
            </p:nvSpPr>
            <p:spPr bwMode="auto">
              <a:xfrm>
                <a:off x="1344" y="1140"/>
                <a:ext cx="6" cy="7"/>
              </a:xfrm>
              <a:custGeom>
                <a:avLst/>
                <a:gdLst>
                  <a:gd name="T0" fmla="*/ 0 w 6"/>
                  <a:gd name="T1" fmla="*/ 0 h 7"/>
                  <a:gd name="T2" fmla="*/ 0 w 6"/>
                  <a:gd name="T3" fmla="*/ 0 h 7"/>
                  <a:gd name="T4" fmla="*/ 6 w 6"/>
                  <a:gd name="T5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" h="7">
                    <a:moveTo>
                      <a:pt x="0" y="0"/>
                    </a:moveTo>
                    <a:lnTo>
                      <a:pt x="0" y="0"/>
                    </a:lnTo>
                    <a:lnTo>
                      <a:pt x="6" y="7"/>
                    </a:lnTo>
                  </a:path>
                </a:pathLst>
              </a:custGeom>
              <a:noFill/>
              <a:ln w="9525">
                <a:solidFill>
                  <a:schemeClr val="accent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678" name="Line 510"/>
              <p:cNvSpPr>
                <a:spLocks noChangeShapeType="1"/>
              </p:cNvSpPr>
              <p:nvPr/>
            </p:nvSpPr>
            <p:spPr bwMode="auto">
              <a:xfrm>
                <a:off x="1350" y="1147"/>
                <a:ext cx="6" cy="1"/>
              </a:xfrm>
              <a:prstGeom prst="line">
                <a:avLst/>
              </a:prstGeom>
              <a:noFill/>
              <a:ln w="9525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679" name="Line 511"/>
              <p:cNvSpPr>
                <a:spLocks noChangeShapeType="1"/>
              </p:cNvSpPr>
              <p:nvPr/>
            </p:nvSpPr>
            <p:spPr bwMode="auto">
              <a:xfrm>
                <a:off x="1356" y="1147"/>
                <a:ext cx="6" cy="1"/>
              </a:xfrm>
              <a:prstGeom prst="line">
                <a:avLst/>
              </a:prstGeom>
              <a:noFill/>
              <a:ln w="9525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680" name="Line 512"/>
              <p:cNvSpPr>
                <a:spLocks noChangeShapeType="1"/>
              </p:cNvSpPr>
              <p:nvPr/>
            </p:nvSpPr>
            <p:spPr bwMode="auto">
              <a:xfrm>
                <a:off x="1362" y="1147"/>
                <a:ext cx="1" cy="1"/>
              </a:xfrm>
              <a:prstGeom prst="line">
                <a:avLst/>
              </a:prstGeom>
              <a:noFill/>
              <a:ln w="9525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681" name="Line 513"/>
              <p:cNvSpPr>
                <a:spLocks noChangeShapeType="1"/>
              </p:cNvSpPr>
              <p:nvPr/>
            </p:nvSpPr>
            <p:spPr bwMode="auto">
              <a:xfrm>
                <a:off x="1362" y="1147"/>
                <a:ext cx="6" cy="1"/>
              </a:xfrm>
              <a:prstGeom prst="line">
                <a:avLst/>
              </a:prstGeom>
              <a:noFill/>
              <a:ln w="9525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682" name="Line 514"/>
              <p:cNvSpPr>
                <a:spLocks noChangeShapeType="1"/>
              </p:cNvSpPr>
              <p:nvPr/>
            </p:nvSpPr>
            <p:spPr bwMode="auto">
              <a:xfrm>
                <a:off x="1368" y="1147"/>
                <a:ext cx="6" cy="1"/>
              </a:xfrm>
              <a:prstGeom prst="line">
                <a:avLst/>
              </a:prstGeom>
              <a:noFill/>
              <a:ln w="9525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683" name="Line 515"/>
              <p:cNvSpPr>
                <a:spLocks noChangeShapeType="1"/>
              </p:cNvSpPr>
              <p:nvPr/>
            </p:nvSpPr>
            <p:spPr bwMode="auto">
              <a:xfrm>
                <a:off x="1374" y="1147"/>
                <a:ext cx="6" cy="1"/>
              </a:xfrm>
              <a:prstGeom prst="line">
                <a:avLst/>
              </a:prstGeom>
              <a:noFill/>
              <a:ln w="9525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684" name="Line 516"/>
              <p:cNvSpPr>
                <a:spLocks noChangeShapeType="1"/>
              </p:cNvSpPr>
              <p:nvPr/>
            </p:nvSpPr>
            <p:spPr bwMode="auto">
              <a:xfrm>
                <a:off x="1380" y="1147"/>
                <a:ext cx="1" cy="1"/>
              </a:xfrm>
              <a:prstGeom prst="line">
                <a:avLst/>
              </a:prstGeom>
              <a:noFill/>
              <a:ln w="9525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685" name="Line 517"/>
              <p:cNvSpPr>
                <a:spLocks noChangeShapeType="1"/>
              </p:cNvSpPr>
              <p:nvPr/>
            </p:nvSpPr>
            <p:spPr bwMode="auto">
              <a:xfrm>
                <a:off x="1380" y="1147"/>
                <a:ext cx="6" cy="1"/>
              </a:xfrm>
              <a:prstGeom prst="line">
                <a:avLst/>
              </a:prstGeom>
              <a:noFill/>
              <a:ln w="9525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686" name="Line 518"/>
              <p:cNvSpPr>
                <a:spLocks noChangeShapeType="1"/>
              </p:cNvSpPr>
              <p:nvPr/>
            </p:nvSpPr>
            <p:spPr bwMode="auto">
              <a:xfrm>
                <a:off x="1386" y="1147"/>
                <a:ext cx="6" cy="1"/>
              </a:xfrm>
              <a:prstGeom prst="line">
                <a:avLst/>
              </a:prstGeom>
              <a:noFill/>
              <a:ln w="9525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687" name="Line 519"/>
              <p:cNvSpPr>
                <a:spLocks noChangeShapeType="1"/>
              </p:cNvSpPr>
              <p:nvPr/>
            </p:nvSpPr>
            <p:spPr bwMode="auto">
              <a:xfrm>
                <a:off x="1392" y="1147"/>
                <a:ext cx="6" cy="1"/>
              </a:xfrm>
              <a:prstGeom prst="line">
                <a:avLst/>
              </a:prstGeom>
              <a:noFill/>
              <a:ln w="9525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688" name="Line 520"/>
              <p:cNvSpPr>
                <a:spLocks noChangeShapeType="1"/>
              </p:cNvSpPr>
              <p:nvPr/>
            </p:nvSpPr>
            <p:spPr bwMode="auto">
              <a:xfrm>
                <a:off x="1398" y="1147"/>
                <a:ext cx="1" cy="1"/>
              </a:xfrm>
              <a:prstGeom prst="line">
                <a:avLst/>
              </a:prstGeom>
              <a:noFill/>
              <a:ln w="9525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689" name="Freeform 521"/>
              <p:cNvSpPr>
                <a:spLocks/>
              </p:cNvSpPr>
              <p:nvPr/>
            </p:nvSpPr>
            <p:spPr bwMode="auto">
              <a:xfrm>
                <a:off x="1398" y="1140"/>
                <a:ext cx="6" cy="7"/>
              </a:xfrm>
              <a:custGeom>
                <a:avLst/>
                <a:gdLst>
                  <a:gd name="T0" fmla="*/ 0 w 6"/>
                  <a:gd name="T1" fmla="*/ 7 h 7"/>
                  <a:gd name="T2" fmla="*/ 0 w 6"/>
                  <a:gd name="T3" fmla="*/ 0 h 7"/>
                  <a:gd name="T4" fmla="*/ 6 w 6"/>
                  <a:gd name="T5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" h="7">
                    <a:moveTo>
                      <a:pt x="0" y="7"/>
                    </a:moveTo>
                    <a:lnTo>
                      <a:pt x="0" y="0"/>
                    </a:lnTo>
                    <a:lnTo>
                      <a:pt x="6" y="0"/>
                    </a:lnTo>
                  </a:path>
                </a:pathLst>
              </a:custGeom>
              <a:noFill/>
              <a:ln w="9525">
                <a:solidFill>
                  <a:schemeClr val="accent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690" name="Freeform 522"/>
              <p:cNvSpPr>
                <a:spLocks/>
              </p:cNvSpPr>
              <p:nvPr/>
            </p:nvSpPr>
            <p:spPr bwMode="auto">
              <a:xfrm>
                <a:off x="1404" y="1140"/>
                <a:ext cx="6" cy="7"/>
              </a:xfrm>
              <a:custGeom>
                <a:avLst/>
                <a:gdLst>
                  <a:gd name="T0" fmla="*/ 0 w 6"/>
                  <a:gd name="T1" fmla="*/ 0 h 7"/>
                  <a:gd name="T2" fmla="*/ 0 w 6"/>
                  <a:gd name="T3" fmla="*/ 0 h 7"/>
                  <a:gd name="T4" fmla="*/ 6 w 6"/>
                  <a:gd name="T5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" h="7">
                    <a:moveTo>
                      <a:pt x="0" y="0"/>
                    </a:moveTo>
                    <a:lnTo>
                      <a:pt x="0" y="0"/>
                    </a:lnTo>
                    <a:lnTo>
                      <a:pt x="6" y="7"/>
                    </a:lnTo>
                  </a:path>
                </a:pathLst>
              </a:custGeom>
              <a:noFill/>
              <a:ln w="9525">
                <a:solidFill>
                  <a:schemeClr val="accent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691" name="Line 523"/>
              <p:cNvSpPr>
                <a:spLocks noChangeShapeType="1"/>
              </p:cNvSpPr>
              <p:nvPr/>
            </p:nvSpPr>
            <p:spPr bwMode="auto">
              <a:xfrm>
                <a:off x="1410" y="1147"/>
                <a:ext cx="6" cy="1"/>
              </a:xfrm>
              <a:prstGeom prst="line">
                <a:avLst/>
              </a:prstGeom>
              <a:noFill/>
              <a:ln w="9525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692" name="Line 524"/>
              <p:cNvSpPr>
                <a:spLocks noChangeShapeType="1"/>
              </p:cNvSpPr>
              <p:nvPr/>
            </p:nvSpPr>
            <p:spPr bwMode="auto">
              <a:xfrm>
                <a:off x="1416" y="1147"/>
                <a:ext cx="1" cy="1"/>
              </a:xfrm>
              <a:prstGeom prst="line">
                <a:avLst/>
              </a:prstGeom>
              <a:noFill/>
              <a:ln w="9525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693" name="Line 525"/>
              <p:cNvSpPr>
                <a:spLocks noChangeShapeType="1"/>
              </p:cNvSpPr>
              <p:nvPr/>
            </p:nvSpPr>
            <p:spPr bwMode="auto">
              <a:xfrm>
                <a:off x="1416" y="1147"/>
                <a:ext cx="6" cy="1"/>
              </a:xfrm>
              <a:prstGeom prst="line">
                <a:avLst/>
              </a:prstGeom>
              <a:noFill/>
              <a:ln w="9525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694" name="Line 526"/>
              <p:cNvSpPr>
                <a:spLocks noChangeShapeType="1"/>
              </p:cNvSpPr>
              <p:nvPr/>
            </p:nvSpPr>
            <p:spPr bwMode="auto">
              <a:xfrm>
                <a:off x="1422" y="1147"/>
                <a:ext cx="6" cy="1"/>
              </a:xfrm>
              <a:prstGeom prst="line">
                <a:avLst/>
              </a:prstGeom>
              <a:noFill/>
              <a:ln w="9525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695" name="Line 527"/>
              <p:cNvSpPr>
                <a:spLocks noChangeShapeType="1"/>
              </p:cNvSpPr>
              <p:nvPr/>
            </p:nvSpPr>
            <p:spPr bwMode="auto">
              <a:xfrm>
                <a:off x="1428" y="1147"/>
                <a:ext cx="1" cy="1"/>
              </a:xfrm>
              <a:prstGeom prst="line">
                <a:avLst/>
              </a:prstGeom>
              <a:noFill/>
              <a:ln w="9525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696" name="Line 528"/>
              <p:cNvSpPr>
                <a:spLocks noChangeShapeType="1"/>
              </p:cNvSpPr>
              <p:nvPr/>
            </p:nvSpPr>
            <p:spPr bwMode="auto">
              <a:xfrm>
                <a:off x="1428" y="1147"/>
                <a:ext cx="6" cy="1"/>
              </a:xfrm>
              <a:prstGeom prst="line">
                <a:avLst/>
              </a:prstGeom>
              <a:noFill/>
              <a:ln w="9525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697" name="Line 529"/>
              <p:cNvSpPr>
                <a:spLocks noChangeShapeType="1"/>
              </p:cNvSpPr>
              <p:nvPr/>
            </p:nvSpPr>
            <p:spPr bwMode="auto">
              <a:xfrm>
                <a:off x="1434" y="1147"/>
                <a:ext cx="6" cy="1"/>
              </a:xfrm>
              <a:prstGeom prst="line">
                <a:avLst/>
              </a:prstGeom>
              <a:noFill/>
              <a:ln w="9525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698" name="Line 530"/>
              <p:cNvSpPr>
                <a:spLocks noChangeShapeType="1"/>
              </p:cNvSpPr>
              <p:nvPr/>
            </p:nvSpPr>
            <p:spPr bwMode="auto">
              <a:xfrm>
                <a:off x="1440" y="1147"/>
                <a:ext cx="6" cy="1"/>
              </a:xfrm>
              <a:prstGeom prst="line">
                <a:avLst/>
              </a:prstGeom>
              <a:noFill/>
              <a:ln w="9525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699" name="Line 531"/>
              <p:cNvSpPr>
                <a:spLocks noChangeShapeType="1"/>
              </p:cNvSpPr>
              <p:nvPr/>
            </p:nvSpPr>
            <p:spPr bwMode="auto">
              <a:xfrm>
                <a:off x="1446" y="1147"/>
                <a:ext cx="1" cy="1"/>
              </a:xfrm>
              <a:prstGeom prst="line">
                <a:avLst/>
              </a:prstGeom>
              <a:noFill/>
              <a:ln w="9525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700" name="Line 532"/>
              <p:cNvSpPr>
                <a:spLocks noChangeShapeType="1"/>
              </p:cNvSpPr>
              <p:nvPr/>
            </p:nvSpPr>
            <p:spPr bwMode="auto">
              <a:xfrm>
                <a:off x="1446" y="1147"/>
                <a:ext cx="6" cy="1"/>
              </a:xfrm>
              <a:prstGeom prst="line">
                <a:avLst/>
              </a:prstGeom>
              <a:noFill/>
              <a:ln w="9525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701" name="Freeform 533"/>
              <p:cNvSpPr>
                <a:spLocks/>
              </p:cNvSpPr>
              <p:nvPr/>
            </p:nvSpPr>
            <p:spPr bwMode="auto">
              <a:xfrm>
                <a:off x="1452" y="1140"/>
                <a:ext cx="6" cy="7"/>
              </a:xfrm>
              <a:custGeom>
                <a:avLst/>
                <a:gdLst>
                  <a:gd name="T0" fmla="*/ 0 w 6"/>
                  <a:gd name="T1" fmla="*/ 7 h 7"/>
                  <a:gd name="T2" fmla="*/ 0 w 6"/>
                  <a:gd name="T3" fmla="*/ 0 h 7"/>
                  <a:gd name="T4" fmla="*/ 6 w 6"/>
                  <a:gd name="T5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" h="7">
                    <a:moveTo>
                      <a:pt x="0" y="7"/>
                    </a:moveTo>
                    <a:lnTo>
                      <a:pt x="0" y="0"/>
                    </a:lnTo>
                    <a:lnTo>
                      <a:pt x="6" y="0"/>
                    </a:lnTo>
                  </a:path>
                </a:pathLst>
              </a:custGeom>
              <a:noFill/>
              <a:ln w="9525">
                <a:solidFill>
                  <a:schemeClr val="accent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702" name="Line 534"/>
              <p:cNvSpPr>
                <a:spLocks noChangeShapeType="1"/>
              </p:cNvSpPr>
              <p:nvPr/>
            </p:nvSpPr>
            <p:spPr bwMode="auto">
              <a:xfrm>
                <a:off x="1458" y="1140"/>
                <a:ext cx="6" cy="1"/>
              </a:xfrm>
              <a:prstGeom prst="line">
                <a:avLst/>
              </a:prstGeom>
              <a:noFill/>
              <a:ln w="9525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703" name="Line 535"/>
              <p:cNvSpPr>
                <a:spLocks noChangeShapeType="1"/>
              </p:cNvSpPr>
              <p:nvPr/>
            </p:nvSpPr>
            <p:spPr bwMode="auto">
              <a:xfrm>
                <a:off x="1464" y="1140"/>
                <a:ext cx="1" cy="1"/>
              </a:xfrm>
              <a:prstGeom prst="line">
                <a:avLst/>
              </a:prstGeom>
              <a:noFill/>
              <a:ln w="9525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704" name="Line 536"/>
              <p:cNvSpPr>
                <a:spLocks noChangeShapeType="1"/>
              </p:cNvSpPr>
              <p:nvPr/>
            </p:nvSpPr>
            <p:spPr bwMode="auto">
              <a:xfrm>
                <a:off x="1464" y="1140"/>
                <a:ext cx="6" cy="1"/>
              </a:xfrm>
              <a:prstGeom prst="line">
                <a:avLst/>
              </a:prstGeom>
              <a:noFill/>
              <a:ln w="9525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705" name="Freeform 537"/>
              <p:cNvSpPr>
                <a:spLocks/>
              </p:cNvSpPr>
              <p:nvPr/>
            </p:nvSpPr>
            <p:spPr bwMode="auto">
              <a:xfrm>
                <a:off x="1470" y="1134"/>
                <a:ext cx="6" cy="6"/>
              </a:xfrm>
              <a:custGeom>
                <a:avLst/>
                <a:gdLst>
                  <a:gd name="T0" fmla="*/ 0 w 6"/>
                  <a:gd name="T1" fmla="*/ 6 h 6"/>
                  <a:gd name="T2" fmla="*/ 0 w 6"/>
                  <a:gd name="T3" fmla="*/ 0 h 6"/>
                  <a:gd name="T4" fmla="*/ 6 w 6"/>
                  <a:gd name="T5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" h="6">
                    <a:moveTo>
                      <a:pt x="0" y="6"/>
                    </a:moveTo>
                    <a:lnTo>
                      <a:pt x="0" y="0"/>
                    </a:lnTo>
                    <a:lnTo>
                      <a:pt x="6" y="0"/>
                    </a:lnTo>
                  </a:path>
                </a:pathLst>
              </a:custGeom>
              <a:noFill/>
              <a:ln w="9525">
                <a:solidFill>
                  <a:schemeClr val="accent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706" name="Line 538"/>
              <p:cNvSpPr>
                <a:spLocks noChangeShapeType="1"/>
              </p:cNvSpPr>
              <p:nvPr/>
            </p:nvSpPr>
            <p:spPr bwMode="auto">
              <a:xfrm>
                <a:off x="1476" y="1134"/>
                <a:ext cx="6" cy="1"/>
              </a:xfrm>
              <a:prstGeom prst="line">
                <a:avLst/>
              </a:prstGeom>
              <a:noFill/>
              <a:ln w="9525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707" name="Line 539"/>
              <p:cNvSpPr>
                <a:spLocks noChangeShapeType="1"/>
              </p:cNvSpPr>
              <p:nvPr/>
            </p:nvSpPr>
            <p:spPr bwMode="auto">
              <a:xfrm>
                <a:off x="1482" y="1134"/>
                <a:ext cx="1" cy="1"/>
              </a:xfrm>
              <a:prstGeom prst="line">
                <a:avLst/>
              </a:prstGeom>
              <a:noFill/>
              <a:ln w="9525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708" name="Line 540"/>
              <p:cNvSpPr>
                <a:spLocks noChangeShapeType="1"/>
              </p:cNvSpPr>
              <p:nvPr/>
            </p:nvSpPr>
            <p:spPr bwMode="auto">
              <a:xfrm>
                <a:off x="1482" y="1134"/>
                <a:ext cx="6" cy="1"/>
              </a:xfrm>
              <a:prstGeom prst="line">
                <a:avLst/>
              </a:prstGeom>
              <a:noFill/>
              <a:ln w="9525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709" name="Freeform 541"/>
              <p:cNvSpPr>
                <a:spLocks/>
              </p:cNvSpPr>
              <p:nvPr/>
            </p:nvSpPr>
            <p:spPr bwMode="auto">
              <a:xfrm>
                <a:off x="1488" y="1127"/>
                <a:ext cx="6" cy="7"/>
              </a:xfrm>
              <a:custGeom>
                <a:avLst/>
                <a:gdLst>
                  <a:gd name="T0" fmla="*/ 0 w 6"/>
                  <a:gd name="T1" fmla="*/ 7 h 7"/>
                  <a:gd name="T2" fmla="*/ 0 w 6"/>
                  <a:gd name="T3" fmla="*/ 0 h 7"/>
                  <a:gd name="T4" fmla="*/ 6 w 6"/>
                  <a:gd name="T5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" h="7">
                    <a:moveTo>
                      <a:pt x="0" y="7"/>
                    </a:moveTo>
                    <a:lnTo>
                      <a:pt x="0" y="0"/>
                    </a:lnTo>
                    <a:lnTo>
                      <a:pt x="6" y="0"/>
                    </a:lnTo>
                  </a:path>
                </a:pathLst>
              </a:custGeom>
              <a:noFill/>
              <a:ln w="9525">
                <a:solidFill>
                  <a:schemeClr val="accent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710" name="Line 542"/>
              <p:cNvSpPr>
                <a:spLocks noChangeShapeType="1"/>
              </p:cNvSpPr>
              <p:nvPr/>
            </p:nvSpPr>
            <p:spPr bwMode="auto">
              <a:xfrm>
                <a:off x="1494" y="1127"/>
                <a:ext cx="6" cy="1"/>
              </a:xfrm>
              <a:prstGeom prst="line">
                <a:avLst/>
              </a:prstGeom>
              <a:noFill/>
              <a:ln w="9525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711" name="Line 543"/>
              <p:cNvSpPr>
                <a:spLocks noChangeShapeType="1"/>
              </p:cNvSpPr>
              <p:nvPr/>
            </p:nvSpPr>
            <p:spPr bwMode="auto">
              <a:xfrm>
                <a:off x="1500" y="1127"/>
                <a:ext cx="1" cy="1"/>
              </a:xfrm>
              <a:prstGeom prst="line">
                <a:avLst/>
              </a:prstGeom>
              <a:noFill/>
              <a:ln w="9525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712" name="Line 544"/>
              <p:cNvSpPr>
                <a:spLocks noChangeShapeType="1"/>
              </p:cNvSpPr>
              <p:nvPr/>
            </p:nvSpPr>
            <p:spPr bwMode="auto">
              <a:xfrm>
                <a:off x="1500" y="1127"/>
                <a:ext cx="6" cy="1"/>
              </a:xfrm>
              <a:prstGeom prst="line">
                <a:avLst/>
              </a:prstGeom>
              <a:noFill/>
              <a:ln w="9525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713" name="Line 545"/>
              <p:cNvSpPr>
                <a:spLocks noChangeShapeType="1"/>
              </p:cNvSpPr>
              <p:nvPr/>
            </p:nvSpPr>
            <p:spPr bwMode="auto">
              <a:xfrm>
                <a:off x="1506" y="1127"/>
                <a:ext cx="6" cy="1"/>
              </a:xfrm>
              <a:prstGeom prst="line">
                <a:avLst/>
              </a:prstGeom>
              <a:noFill/>
              <a:ln w="9525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714" name="Line 546"/>
              <p:cNvSpPr>
                <a:spLocks noChangeShapeType="1"/>
              </p:cNvSpPr>
              <p:nvPr/>
            </p:nvSpPr>
            <p:spPr bwMode="auto">
              <a:xfrm>
                <a:off x="1512" y="1127"/>
                <a:ext cx="6" cy="1"/>
              </a:xfrm>
              <a:prstGeom prst="line">
                <a:avLst/>
              </a:prstGeom>
              <a:noFill/>
              <a:ln w="9525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715" name="Line 547"/>
              <p:cNvSpPr>
                <a:spLocks noChangeShapeType="1"/>
              </p:cNvSpPr>
              <p:nvPr/>
            </p:nvSpPr>
            <p:spPr bwMode="auto">
              <a:xfrm>
                <a:off x="1518" y="1127"/>
                <a:ext cx="1" cy="1"/>
              </a:xfrm>
              <a:prstGeom prst="line">
                <a:avLst/>
              </a:prstGeom>
              <a:noFill/>
              <a:ln w="9525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716" name="Line 548"/>
              <p:cNvSpPr>
                <a:spLocks noChangeShapeType="1"/>
              </p:cNvSpPr>
              <p:nvPr/>
            </p:nvSpPr>
            <p:spPr bwMode="auto">
              <a:xfrm>
                <a:off x="1518" y="1127"/>
                <a:ext cx="6" cy="1"/>
              </a:xfrm>
              <a:prstGeom prst="line">
                <a:avLst/>
              </a:prstGeom>
              <a:noFill/>
              <a:ln w="9525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717" name="Line 549"/>
              <p:cNvSpPr>
                <a:spLocks noChangeShapeType="1"/>
              </p:cNvSpPr>
              <p:nvPr/>
            </p:nvSpPr>
            <p:spPr bwMode="auto">
              <a:xfrm>
                <a:off x="1524" y="1127"/>
                <a:ext cx="6" cy="1"/>
              </a:xfrm>
              <a:prstGeom prst="line">
                <a:avLst/>
              </a:prstGeom>
              <a:noFill/>
              <a:ln w="9525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718" name="Line 550"/>
              <p:cNvSpPr>
                <a:spLocks noChangeShapeType="1"/>
              </p:cNvSpPr>
              <p:nvPr/>
            </p:nvSpPr>
            <p:spPr bwMode="auto">
              <a:xfrm>
                <a:off x="1530" y="1127"/>
                <a:ext cx="6" cy="1"/>
              </a:xfrm>
              <a:prstGeom prst="line">
                <a:avLst/>
              </a:prstGeom>
              <a:noFill/>
              <a:ln w="9525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719" name="Line 551"/>
              <p:cNvSpPr>
                <a:spLocks noChangeShapeType="1"/>
              </p:cNvSpPr>
              <p:nvPr/>
            </p:nvSpPr>
            <p:spPr bwMode="auto">
              <a:xfrm>
                <a:off x="1536" y="1127"/>
                <a:ext cx="1" cy="1"/>
              </a:xfrm>
              <a:prstGeom prst="line">
                <a:avLst/>
              </a:prstGeom>
              <a:noFill/>
              <a:ln w="9525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720" name="Line 552"/>
              <p:cNvSpPr>
                <a:spLocks noChangeShapeType="1"/>
              </p:cNvSpPr>
              <p:nvPr/>
            </p:nvSpPr>
            <p:spPr bwMode="auto">
              <a:xfrm>
                <a:off x="1536" y="1127"/>
                <a:ext cx="6" cy="1"/>
              </a:xfrm>
              <a:prstGeom prst="line">
                <a:avLst/>
              </a:prstGeom>
              <a:noFill/>
              <a:ln w="9525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721" name="Line 553"/>
              <p:cNvSpPr>
                <a:spLocks noChangeShapeType="1"/>
              </p:cNvSpPr>
              <p:nvPr/>
            </p:nvSpPr>
            <p:spPr bwMode="auto">
              <a:xfrm>
                <a:off x="1542" y="1127"/>
                <a:ext cx="6" cy="1"/>
              </a:xfrm>
              <a:prstGeom prst="line">
                <a:avLst/>
              </a:prstGeom>
              <a:noFill/>
              <a:ln w="9525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722" name="Freeform 554"/>
              <p:cNvSpPr>
                <a:spLocks/>
              </p:cNvSpPr>
              <p:nvPr/>
            </p:nvSpPr>
            <p:spPr bwMode="auto">
              <a:xfrm>
                <a:off x="1548" y="1121"/>
                <a:ext cx="6" cy="6"/>
              </a:xfrm>
              <a:custGeom>
                <a:avLst/>
                <a:gdLst>
                  <a:gd name="T0" fmla="*/ 0 w 6"/>
                  <a:gd name="T1" fmla="*/ 6 h 6"/>
                  <a:gd name="T2" fmla="*/ 6 w 6"/>
                  <a:gd name="T3" fmla="*/ 0 h 6"/>
                  <a:gd name="T4" fmla="*/ 6 w 6"/>
                  <a:gd name="T5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" h="6">
                    <a:moveTo>
                      <a:pt x="0" y="6"/>
                    </a:moveTo>
                    <a:lnTo>
                      <a:pt x="6" y="0"/>
                    </a:lnTo>
                    <a:lnTo>
                      <a:pt x="6" y="0"/>
                    </a:lnTo>
                  </a:path>
                </a:pathLst>
              </a:custGeom>
              <a:noFill/>
              <a:ln w="9525">
                <a:solidFill>
                  <a:schemeClr val="accent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723" name="Line 555"/>
              <p:cNvSpPr>
                <a:spLocks noChangeShapeType="1"/>
              </p:cNvSpPr>
              <p:nvPr/>
            </p:nvSpPr>
            <p:spPr bwMode="auto">
              <a:xfrm>
                <a:off x="1554" y="1121"/>
                <a:ext cx="1" cy="1"/>
              </a:xfrm>
              <a:prstGeom prst="line">
                <a:avLst/>
              </a:prstGeom>
              <a:noFill/>
              <a:ln w="9525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724" name="Line 556"/>
              <p:cNvSpPr>
                <a:spLocks noChangeShapeType="1"/>
              </p:cNvSpPr>
              <p:nvPr/>
            </p:nvSpPr>
            <p:spPr bwMode="auto">
              <a:xfrm>
                <a:off x="1554" y="1121"/>
                <a:ext cx="6" cy="1"/>
              </a:xfrm>
              <a:prstGeom prst="line">
                <a:avLst/>
              </a:prstGeom>
              <a:noFill/>
              <a:ln w="9525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725" name="Line 557"/>
              <p:cNvSpPr>
                <a:spLocks noChangeShapeType="1"/>
              </p:cNvSpPr>
              <p:nvPr/>
            </p:nvSpPr>
            <p:spPr bwMode="auto">
              <a:xfrm flipV="1">
                <a:off x="1560" y="1114"/>
                <a:ext cx="6" cy="7"/>
              </a:xfrm>
              <a:prstGeom prst="line">
                <a:avLst/>
              </a:prstGeom>
              <a:noFill/>
              <a:ln w="9525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726" name="Line 558"/>
              <p:cNvSpPr>
                <a:spLocks noChangeShapeType="1"/>
              </p:cNvSpPr>
              <p:nvPr/>
            </p:nvSpPr>
            <p:spPr bwMode="auto">
              <a:xfrm flipV="1">
                <a:off x="1566" y="1101"/>
                <a:ext cx="6" cy="13"/>
              </a:xfrm>
              <a:prstGeom prst="line">
                <a:avLst/>
              </a:prstGeom>
              <a:noFill/>
              <a:ln w="9525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727" name="Line 559"/>
              <p:cNvSpPr>
                <a:spLocks noChangeShapeType="1"/>
              </p:cNvSpPr>
              <p:nvPr/>
            </p:nvSpPr>
            <p:spPr bwMode="auto">
              <a:xfrm flipV="1">
                <a:off x="1572" y="1088"/>
                <a:ext cx="1" cy="13"/>
              </a:xfrm>
              <a:prstGeom prst="line">
                <a:avLst/>
              </a:prstGeom>
              <a:noFill/>
              <a:ln w="9525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728" name="Line 560"/>
              <p:cNvSpPr>
                <a:spLocks noChangeShapeType="1"/>
              </p:cNvSpPr>
              <p:nvPr/>
            </p:nvSpPr>
            <p:spPr bwMode="auto">
              <a:xfrm flipV="1">
                <a:off x="1572" y="1082"/>
                <a:ext cx="6" cy="6"/>
              </a:xfrm>
              <a:prstGeom prst="line">
                <a:avLst/>
              </a:prstGeom>
              <a:noFill/>
              <a:ln w="9525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729" name="Line 561"/>
              <p:cNvSpPr>
                <a:spLocks noChangeShapeType="1"/>
              </p:cNvSpPr>
              <p:nvPr/>
            </p:nvSpPr>
            <p:spPr bwMode="auto">
              <a:xfrm>
                <a:off x="1578" y="1082"/>
                <a:ext cx="6" cy="1"/>
              </a:xfrm>
              <a:prstGeom prst="line">
                <a:avLst/>
              </a:prstGeom>
              <a:noFill/>
              <a:ln w="9525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730" name="Line 562"/>
              <p:cNvSpPr>
                <a:spLocks noChangeShapeType="1"/>
              </p:cNvSpPr>
              <p:nvPr/>
            </p:nvSpPr>
            <p:spPr bwMode="auto">
              <a:xfrm>
                <a:off x="1584" y="1082"/>
                <a:ext cx="1" cy="1"/>
              </a:xfrm>
              <a:prstGeom prst="line">
                <a:avLst/>
              </a:prstGeom>
              <a:noFill/>
              <a:ln w="9525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731" name="Freeform 563"/>
              <p:cNvSpPr>
                <a:spLocks/>
              </p:cNvSpPr>
              <p:nvPr/>
            </p:nvSpPr>
            <p:spPr bwMode="auto">
              <a:xfrm>
                <a:off x="1584" y="1082"/>
                <a:ext cx="6" cy="13"/>
              </a:xfrm>
              <a:custGeom>
                <a:avLst/>
                <a:gdLst>
                  <a:gd name="T0" fmla="*/ 0 w 6"/>
                  <a:gd name="T1" fmla="*/ 0 h 13"/>
                  <a:gd name="T2" fmla="*/ 0 w 6"/>
                  <a:gd name="T3" fmla="*/ 6 h 13"/>
                  <a:gd name="T4" fmla="*/ 6 w 6"/>
                  <a:gd name="T5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" h="13">
                    <a:moveTo>
                      <a:pt x="0" y="0"/>
                    </a:moveTo>
                    <a:lnTo>
                      <a:pt x="0" y="6"/>
                    </a:lnTo>
                    <a:lnTo>
                      <a:pt x="6" y="13"/>
                    </a:lnTo>
                  </a:path>
                </a:pathLst>
              </a:custGeom>
              <a:noFill/>
              <a:ln w="9525">
                <a:solidFill>
                  <a:schemeClr val="accent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732" name="Line 564"/>
              <p:cNvSpPr>
                <a:spLocks noChangeShapeType="1"/>
              </p:cNvSpPr>
              <p:nvPr/>
            </p:nvSpPr>
            <p:spPr bwMode="auto">
              <a:xfrm>
                <a:off x="1590" y="1095"/>
                <a:ext cx="6" cy="13"/>
              </a:xfrm>
              <a:prstGeom prst="line">
                <a:avLst/>
              </a:prstGeom>
              <a:noFill/>
              <a:ln w="9525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733" name="Line 565"/>
              <p:cNvSpPr>
                <a:spLocks noChangeShapeType="1"/>
              </p:cNvSpPr>
              <p:nvPr/>
            </p:nvSpPr>
            <p:spPr bwMode="auto">
              <a:xfrm>
                <a:off x="1596" y="1108"/>
                <a:ext cx="6" cy="6"/>
              </a:xfrm>
              <a:prstGeom prst="line">
                <a:avLst/>
              </a:prstGeom>
              <a:noFill/>
              <a:ln w="9525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734" name="Freeform 566"/>
              <p:cNvSpPr>
                <a:spLocks/>
              </p:cNvSpPr>
              <p:nvPr/>
            </p:nvSpPr>
            <p:spPr bwMode="auto">
              <a:xfrm>
                <a:off x="1602" y="1114"/>
                <a:ext cx="1" cy="7"/>
              </a:xfrm>
              <a:custGeom>
                <a:avLst/>
                <a:gdLst>
                  <a:gd name="T0" fmla="*/ 0 h 7"/>
                  <a:gd name="T1" fmla="*/ 7 h 7"/>
                  <a:gd name="T2" fmla="*/ 7 h 7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7">
                    <a:moveTo>
                      <a:pt x="0" y="0"/>
                    </a:moveTo>
                    <a:lnTo>
                      <a:pt x="0" y="7"/>
                    </a:lnTo>
                    <a:lnTo>
                      <a:pt x="0" y="7"/>
                    </a:lnTo>
                  </a:path>
                </a:pathLst>
              </a:custGeom>
              <a:noFill/>
              <a:ln w="9525">
                <a:solidFill>
                  <a:schemeClr val="accent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735" name="Line 567"/>
              <p:cNvSpPr>
                <a:spLocks noChangeShapeType="1"/>
              </p:cNvSpPr>
              <p:nvPr/>
            </p:nvSpPr>
            <p:spPr bwMode="auto">
              <a:xfrm flipV="1">
                <a:off x="1602" y="1114"/>
                <a:ext cx="6" cy="7"/>
              </a:xfrm>
              <a:prstGeom prst="line">
                <a:avLst/>
              </a:prstGeom>
              <a:noFill/>
              <a:ln w="9525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736" name="Line 568"/>
              <p:cNvSpPr>
                <a:spLocks noChangeShapeType="1"/>
              </p:cNvSpPr>
              <p:nvPr/>
            </p:nvSpPr>
            <p:spPr bwMode="auto">
              <a:xfrm flipV="1">
                <a:off x="1608" y="1101"/>
                <a:ext cx="6" cy="13"/>
              </a:xfrm>
              <a:prstGeom prst="line">
                <a:avLst/>
              </a:prstGeom>
              <a:noFill/>
              <a:ln w="9525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737" name="Line 569"/>
              <p:cNvSpPr>
                <a:spLocks noChangeShapeType="1"/>
              </p:cNvSpPr>
              <p:nvPr/>
            </p:nvSpPr>
            <p:spPr bwMode="auto">
              <a:xfrm flipV="1">
                <a:off x="1614" y="1082"/>
                <a:ext cx="6" cy="19"/>
              </a:xfrm>
              <a:prstGeom prst="line">
                <a:avLst/>
              </a:prstGeom>
              <a:noFill/>
              <a:ln w="9525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738" name="Freeform 570"/>
              <p:cNvSpPr>
                <a:spLocks/>
              </p:cNvSpPr>
              <p:nvPr/>
            </p:nvSpPr>
            <p:spPr bwMode="auto">
              <a:xfrm>
                <a:off x="1620" y="1056"/>
                <a:ext cx="1" cy="26"/>
              </a:xfrm>
              <a:custGeom>
                <a:avLst/>
                <a:gdLst>
                  <a:gd name="T0" fmla="*/ 26 h 26"/>
                  <a:gd name="T1" fmla="*/ 13 h 26"/>
                  <a:gd name="T2" fmla="*/ 0 h 26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26">
                    <a:moveTo>
                      <a:pt x="0" y="26"/>
                    </a:moveTo>
                    <a:lnTo>
                      <a:pt x="0" y="13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solidFill>
                  <a:schemeClr val="accent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739" name="Freeform 571"/>
              <p:cNvSpPr>
                <a:spLocks/>
              </p:cNvSpPr>
              <p:nvPr/>
            </p:nvSpPr>
            <p:spPr bwMode="auto">
              <a:xfrm>
                <a:off x="1620" y="1049"/>
                <a:ext cx="6" cy="7"/>
              </a:xfrm>
              <a:custGeom>
                <a:avLst/>
                <a:gdLst>
                  <a:gd name="T0" fmla="*/ 0 w 6"/>
                  <a:gd name="T1" fmla="*/ 7 h 7"/>
                  <a:gd name="T2" fmla="*/ 0 w 6"/>
                  <a:gd name="T3" fmla="*/ 0 h 7"/>
                  <a:gd name="T4" fmla="*/ 6 w 6"/>
                  <a:gd name="T5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" h="7">
                    <a:moveTo>
                      <a:pt x="0" y="7"/>
                    </a:moveTo>
                    <a:lnTo>
                      <a:pt x="0" y="0"/>
                    </a:lnTo>
                    <a:lnTo>
                      <a:pt x="6" y="0"/>
                    </a:lnTo>
                  </a:path>
                </a:pathLst>
              </a:custGeom>
              <a:noFill/>
              <a:ln w="9525">
                <a:solidFill>
                  <a:schemeClr val="accent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740" name="Line 572"/>
              <p:cNvSpPr>
                <a:spLocks noChangeShapeType="1"/>
              </p:cNvSpPr>
              <p:nvPr/>
            </p:nvSpPr>
            <p:spPr bwMode="auto">
              <a:xfrm>
                <a:off x="1626" y="1049"/>
                <a:ext cx="6" cy="7"/>
              </a:xfrm>
              <a:prstGeom prst="line">
                <a:avLst/>
              </a:prstGeom>
              <a:noFill/>
              <a:ln w="9525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741" name="Line 573"/>
              <p:cNvSpPr>
                <a:spLocks noChangeShapeType="1"/>
              </p:cNvSpPr>
              <p:nvPr/>
            </p:nvSpPr>
            <p:spPr bwMode="auto">
              <a:xfrm>
                <a:off x="1632" y="1056"/>
                <a:ext cx="6" cy="13"/>
              </a:xfrm>
              <a:prstGeom prst="line">
                <a:avLst/>
              </a:prstGeom>
              <a:noFill/>
              <a:ln w="9525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742" name="Freeform 574"/>
              <p:cNvSpPr>
                <a:spLocks/>
              </p:cNvSpPr>
              <p:nvPr/>
            </p:nvSpPr>
            <p:spPr bwMode="auto">
              <a:xfrm>
                <a:off x="1638" y="1069"/>
                <a:ext cx="1" cy="19"/>
              </a:xfrm>
              <a:custGeom>
                <a:avLst/>
                <a:gdLst>
                  <a:gd name="T0" fmla="*/ 0 h 19"/>
                  <a:gd name="T1" fmla="*/ 13 h 19"/>
                  <a:gd name="T2" fmla="*/ 19 h 19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9">
                    <a:moveTo>
                      <a:pt x="0" y="0"/>
                    </a:moveTo>
                    <a:lnTo>
                      <a:pt x="0" y="13"/>
                    </a:lnTo>
                    <a:lnTo>
                      <a:pt x="0" y="19"/>
                    </a:lnTo>
                  </a:path>
                </a:pathLst>
              </a:custGeom>
              <a:noFill/>
              <a:ln w="9525">
                <a:solidFill>
                  <a:schemeClr val="accent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743" name="Freeform 575"/>
              <p:cNvSpPr>
                <a:spLocks/>
              </p:cNvSpPr>
              <p:nvPr/>
            </p:nvSpPr>
            <p:spPr bwMode="auto">
              <a:xfrm>
                <a:off x="1638" y="1088"/>
                <a:ext cx="6" cy="7"/>
              </a:xfrm>
              <a:custGeom>
                <a:avLst/>
                <a:gdLst>
                  <a:gd name="T0" fmla="*/ 0 w 6"/>
                  <a:gd name="T1" fmla="*/ 0 h 7"/>
                  <a:gd name="T2" fmla="*/ 0 w 6"/>
                  <a:gd name="T3" fmla="*/ 7 h 7"/>
                  <a:gd name="T4" fmla="*/ 6 w 6"/>
                  <a:gd name="T5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" h="7">
                    <a:moveTo>
                      <a:pt x="0" y="0"/>
                    </a:moveTo>
                    <a:lnTo>
                      <a:pt x="0" y="7"/>
                    </a:lnTo>
                    <a:lnTo>
                      <a:pt x="6" y="7"/>
                    </a:lnTo>
                  </a:path>
                </a:pathLst>
              </a:custGeom>
              <a:noFill/>
              <a:ln w="9525">
                <a:solidFill>
                  <a:schemeClr val="accent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744" name="Line 576"/>
              <p:cNvSpPr>
                <a:spLocks noChangeShapeType="1"/>
              </p:cNvSpPr>
              <p:nvPr/>
            </p:nvSpPr>
            <p:spPr bwMode="auto">
              <a:xfrm>
                <a:off x="1644" y="1095"/>
                <a:ext cx="6" cy="6"/>
              </a:xfrm>
              <a:prstGeom prst="line">
                <a:avLst/>
              </a:prstGeom>
              <a:noFill/>
              <a:ln w="9525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745" name="Line 577"/>
              <p:cNvSpPr>
                <a:spLocks noChangeShapeType="1"/>
              </p:cNvSpPr>
              <p:nvPr/>
            </p:nvSpPr>
            <p:spPr bwMode="auto">
              <a:xfrm>
                <a:off x="1650" y="1101"/>
                <a:ext cx="6" cy="1"/>
              </a:xfrm>
              <a:prstGeom prst="line">
                <a:avLst/>
              </a:prstGeom>
              <a:noFill/>
              <a:ln w="9525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746" name="Line 578"/>
              <p:cNvSpPr>
                <a:spLocks noChangeShapeType="1"/>
              </p:cNvSpPr>
              <p:nvPr/>
            </p:nvSpPr>
            <p:spPr bwMode="auto">
              <a:xfrm>
                <a:off x="1656" y="1101"/>
                <a:ext cx="1" cy="7"/>
              </a:xfrm>
              <a:prstGeom prst="line">
                <a:avLst/>
              </a:prstGeom>
              <a:noFill/>
              <a:ln w="9525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747" name="Line 579"/>
              <p:cNvSpPr>
                <a:spLocks noChangeShapeType="1"/>
              </p:cNvSpPr>
              <p:nvPr/>
            </p:nvSpPr>
            <p:spPr bwMode="auto">
              <a:xfrm>
                <a:off x="1656" y="1108"/>
                <a:ext cx="6" cy="6"/>
              </a:xfrm>
              <a:prstGeom prst="line">
                <a:avLst/>
              </a:prstGeom>
              <a:noFill/>
              <a:ln w="9525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748" name="Line 580"/>
              <p:cNvSpPr>
                <a:spLocks noChangeShapeType="1"/>
              </p:cNvSpPr>
              <p:nvPr/>
            </p:nvSpPr>
            <p:spPr bwMode="auto">
              <a:xfrm>
                <a:off x="1662" y="1114"/>
                <a:ext cx="6" cy="13"/>
              </a:xfrm>
              <a:prstGeom prst="line">
                <a:avLst/>
              </a:prstGeom>
              <a:noFill/>
              <a:ln w="9525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749" name="Freeform 581"/>
              <p:cNvSpPr>
                <a:spLocks/>
              </p:cNvSpPr>
              <p:nvPr/>
            </p:nvSpPr>
            <p:spPr bwMode="auto">
              <a:xfrm>
                <a:off x="1668" y="1127"/>
                <a:ext cx="6" cy="13"/>
              </a:xfrm>
              <a:custGeom>
                <a:avLst/>
                <a:gdLst>
                  <a:gd name="T0" fmla="*/ 0 w 6"/>
                  <a:gd name="T1" fmla="*/ 0 h 13"/>
                  <a:gd name="T2" fmla="*/ 6 w 6"/>
                  <a:gd name="T3" fmla="*/ 7 h 13"/>
                  <a:gd name="T4" fmla="*/ 6 w 6"/>
                  <a:gd name="T5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" h="13">
                    <a:moveTo>
                      <a:pt x="0" y="0"/>
                    </a:moveTo>
                    <a:lnTo>
                      <a:pt x="6" y="7"/>
                    </a:lnTo>
                    <a:lnTo>
                      <a:pt x="6" y="13"/>
                    </a:lnTo>
                  </a:path>
                </a:pathLst>
              </a:custGeom>
              <a:noFill/>
              <a:ln w="9525">
                <a:solidFill>
                  <a:schemeClr val="accent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750" name="Line 582"/>
              <p:cNvSpPr>
                <a:spLocks noChangeShapeType="1"/>
              </p:cNvSpPr>
              <p:nvPr/>
            </p:nvSpPr>
            <p:spPr bwMode="auto">
              <a:xfrm>
                <a:off x="1674" y="1140"/>
                <a:ext cx="1" cy="1"/>
              </a:xfrm>
              <a:prstGeom prst="line">
                <a:avLst/>
              </a:prstGeom>
              <a:noFill/>
              <a:ln w="9525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751" name="Line 583"/>
              <p:cNvSpPr>
                <a:spLocks noChangeShapeType="1"/>
              </p:cNvSpPr>
              <p:nvPr/>
            </p:nvSpPr>
            <p:spPr bwMode="auto">
              <a:xfrm>
                <a:off x="1674" y="1140"/>
                <a:ext cx="6" cy="1"/>
              </a:xfrm>
              <a:prstGeom prst="line">
                <a:avLst/>
              </a:prstGeom>
              <a:noFill/>
              <a:ln w="9525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752" name="Line 584"/>
              <p:cNvSpPr>
                <a:spLocks noChangeShapeType="1"/>
              </p:cNvSpPr>
              <p:nvPr/>
            </p:nvSpPr>
            <p:spPr bwMode="auto">
              <a:xfrm>
                <a:off x="1680" y="1140"/>
                <a:ext cx="6" cy="7"/>
              </a:xfrm>
              <a:prstGeom prst="line">
                <a:avLst/>
              </a:prstGeom>
              <a:noFill/>
              <a:ln w="9525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753" name="Line 585"/>
              <p:cNvSpPr>
                <a:spLocks noChangeShapeType="1"/>
              </p:cNvSpPr>
              <p:nvPr/>
            </p:nvSpPr>
            <p:spPr bwMode="auto">
              <a:xfrm>
                <a:off x="1686" y="1147"/>
                <a:ext cx="6" cy="6"/>
              </a:xfrm>
              <a:prstGeom prst="line">
                <a:avLst/>
              </a:prstGeom>
              <a:noFill/>
              <a:ln w="9525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754" name="Line 586"/>
              <p:cNvSpPr>
                <a:spLocks noChangeShapeType="1"/>
              </p:cNvSpPr>
              <p:nvPr/>
            </p:nvSpPr>
            <p:spPr bwMode="auto">
              <a:xfrm>
                <a:off x="1692" y="1153"/>
                <a:ext cx="1" cy="7"/>
              </a:xfrm>
              <a:prstGeom prst="line">
                <a:avLst/>
              </a:prstGeom>
              <a:noFill/>
              <a:ln w="9525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755" name="Line 587"/>
              <p:cNvSpPr>
                <a:spLocks noChangeShapeType="1"/>
              </p:cNvSpPr>
              <p:nvPr/>
            </p:nvSpPr>
            <p:spPr bwMode="auto">
              <a:xfrm>
                <a:off x="1692" y="1160"/>
                <a:ext cx="6" cy="1"/>
              </a:xfrm>
              <a:prstGeom prst="line">
                <a:avLst/>
              </a:prstGeom>
              <a:noFill/>
              <a:ln w="9525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756" name="Line 588"/>
              <p:cNvSpPr>
                <a:spLocks noChangeShapeType="1"/>
              </p:cNvSpPr>
              <p:nvPr/>
            </p:nvSpPr>
            <p:spPr bwMode="auto">
              <a:xfrm>
                <a:off x="1698" y="1160"/>
                <a:ext cx="6" cy="1"/>
              </a:xfrm>
              <a:prstGeom prst="line">
                <a:avLst/>
              </a:prstGeom>
              <a:noFill/>
              <a:ln w="9525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757" name="Line 589"/>
              <p:cNvSpPr>
                <a:spLocks noChangeShapeType="1"/>
              </p:cNvSpPr>
              <p:nvPr/>
            </p:nvSpPr>
            <p:spPr bwMode="auto">
              <a:xfrm>
                <a:off x="1704" y="1160"/>
                <a:ext cx="6" cy="1"/>
              </a:xfrm>
              <a:prstGeom prst="line">
                <a:avLst/>
              </a:prstGeom>
              <a:noFill/>
              <a:ln w="9525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758" name="Line 590"/>
              <p:cNvSpPr>
                <a:spLocks noChangeShapeType="1"/>
              </p:cNvSpPr>
              <p:nvPr/>
            </p:nvSpPr>
            <p:spPr bwMode="auto">
              <a:xfrm>
                <a:off x="1710" y="1160"/>
                <a:ext cx="1" cy="1"/>
              </a:xfrm>
              <a:prstGeom prst="line">
                <a:avLst/>
              </a:prstGeom>
              <a:noFill/>
              <a:ln w="9525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759" name="Line 591"/>
              <p:cNvSpPr>
                <a:spLocks noChangeShapeType="1"/>
              </p:cNvSpPr>
              <p:nvPr/>
            </p:nvSpPr>
            <p:spPr bwMode="auto">
              <a:xfrm>
                <a:off x="1710" y="1160"/>
                <a:ext cx="6" cy="1"/>
              </a:xfrm>
              <a:prstGeom prst="line">
                <a:avLst/>
              </a:prstGeom>
              <a:noFill/>
              <a:ln w="9525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760" name="Line 592"/>
              <p:cNvSpPr>
                <a:spLocks noChangeShapeType="1"/>
              </p:cNvSpPr>
              <p:nvPr/>
            </p:nvSpPr>
            <p:spPr bwMode="auto">
              <a:xfrm>
                <a:off x="1716" y="1160"/>
                <a:ext cx="6" cy="1"/>
              </a:xfrm>
              <a:prstGeom prst="line">
                <a:avLst/>
              </a:prstGeom>
              <a:noFill/>
              <a:ln w="9525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761" name="Line 593"/>
              <p:cNvSpPr>
                <a:spLocks noChangeShapeType="1"/>
              </p:cNvSpPr>
              <p:nvPr/>
            </p:nvSpPr>
            <p:spPr bwMode="auto">
              <a:xfrm>
                <a:off x="1722" y="1160"/>
                <a:ext cx="6" cy="1"/>
              </a:xfrm>
              <a:prstGeom prst="line">
                <a:avLst/>
              </a:prstGeom>
              <a:noFill/>
              <a:ln w="9525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762" name="Line 594"/>
              <p:cNvSpPr>
                <a:spLocks noChangeShapeType="1"/>
              </p:cNvSpPr>
              <p:nvPr/>
            </p:nvSpPr>
            <p:spPr bwMode="auto">
              <a:xfrm>
                <a:off x="1728" y="1160"/>
                <a:ext cx="1" cy="1"/>
              </a:xfrm>
              <a:prstGeom prst="line">
                <a:avLst/>
              </a:prstGeom>
              <a:noFill/>
              <a:ln w="9525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763" name="Line 595"/>
              <p:cNvSpPr>
                <a:spLocks noChangeShapeType="1"/>
              </p:cNvSpPr>
              <p:nvPr/>
            </p:nvSpPr>
            <p:spPr bwMode="auto">
              <a:xfrm>
                <a:off x="1728" y="1160"/>
                <a:ext cx="6" cy="1"/>
              </a:xfrm>
              <a:prstGeom prst="line">
                <a:avLst/>
              </a:prstGeom>
              <a:noFill/>
              <a:ln w="9525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764" name="Freeform 596"/>
              <p:cNvSpPr>
                <a:spLocks/>
              </p:cNvSpPr>
              <p:nvPr/>
            </p:nvSpPr>
            <p:spPr bwMode="auto">
              <a:xfrm>
                <a:off x="1734" y="1160"/>
                <a:ext cx="6" cy="6"/>
              </a:xfrm>
              <a:custGeom>
                <a:avLst/>
                <a:gdLst>
                  <a:gd name="T0" fmla="*/ 0 w 6"/>
                  <a:gd name="T1" fmla="*/ 0 h 6"/>
                  <a:gd name="T2" fmla="*/ 6 w 6"/>
                  <a:gd name="T3" fmla="*/ 0 h 6"/>
                  <a:gd name="T4" fmla="*/ 6 w 6"/>
                  <a:gd name="T5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" h="6">
                    <a:moveTo>
                      <a:pt x="0" y="0"/>
                    </a:moveTo>
                    <a:lnTo>
                      <a:pt x="6" y="0"/>
                    </a:lnTo>
                    <a:lnTo>
                      <a:pt x="6" y="6"/>
                    </a:lnTo>
                  </a:path>
                </a:pathLst>
              </a:custGeom>
              <a:noFill/>
              <a:ln w="9525">
                <a:solidFill>
                  <a:schemeClr val="accent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765" name="Line 597"/>
              <p:cNvSpPr>
                <a:spLocks noChangeShapeType="1"/>
              </p:cNvSpPr>
              <p:nvPr/>
            </p:nvSpPr>
            <p:spPr bwMode="auto">
              <a:xfrm>
                <a:off x="1740" y="1166"/>
                <a:ext cx="1" cy="1"/>
              </a:xfrm>
              <a:prstGeom prst="line">
                <a:avLst/>
              </a:prstGeom>
              <a:noFill/>
              <a:ln w="9525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766" name="Line 598"/>
              <p:cNvSpPr>
                <a:spLocks noChangeShapeType="1"/>
              </p:cNvSpPr>
              <p:nvPr/>
            </p:nvSpPr>
            <p:spPr bwMode="auto">
              <a:xfrm>
                <a:off x="1740" y="1166"/>
                <a:ext cx="6" cy="1"/>
              </a:xfrm>
              <a:prstGeom prst="line">
                <a:avLst/>
              </a:prstGeom>
              <a:noFill/>
              <a:ln w="9525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767" name="Line 599"/>
              <p:cNvSpPr>
                <a:spLocks noChangeShapeType="1"/>
              </p:cNvSpPr>
              <p:nvPr/>
            </p:nvSpPr>
            <p:spPr bwMode="auto">
              <a:xfrm>
                <a:off x="1746" y="1166"/>
                <a:ext cx="6" cy="1"/>
              </a:xfrm>
              <a:prstGeom prst="line">
                <a:avLst/>
              </a:prstGeom>
              <a:noFill/>
              <a:ln w="9525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768" name="Line 600"/>
              <p:cNvSpPr>
                <a:spLocks noChangeShapeType="1"/>
              </p:cNvSpPr>
              <p:nvPr/>
            </p:nvSpPr>
            <p:spPr bwMode="auto">
              <a:xfrm>
                <a:off x="1752" y="1166"/>
                <a:ext cx="6" cy="1"/>
              </a:xfrm>
              <a:prstGeom prst="line">
                <a:avLst/>
              </a:prstGeom>
              <a:noFill/>
              <a:ln w="9525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769" name="Line 601"/>
              <p:cNvSpPr>
                <a:spLocks noChangeShapeType="1"/>
              </p:cNvSpPr>
              <p:nvPr/>
            </p:nvSpPr>
            <p:spPr bwMode="auto">
              <a:xfrm>
                <a:off x="1758" y="1166"/>
                <a:ext cx="1" cy="1"/>
              </a:xfrm>
              <a:prstGeom prst="line">
                <a:avLst/>
              </a:prstGeom>
              <a:noFill/>
              <a:ln w="9525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770" name="Line 602"/>
              <p:cNvSpPr>
                <a:spLocks noChangeShapeType="1"/>
              </p:cNvSpPr>
              <p:nvPr/>
            </p:nvSpPr>
            <p:spPr bwMode="auto">
              <a:xfrm>
                <a:off x="1758" y="1166"/>
                <a:ext cx="6" cy="1"/>
              </a:xfrm>
              <a:prstGeom prst="line">
                <a:avLst/>
              </a:prstGeom>
              <a:noFill/>
              <a:ln w="9525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771" name="Line 603"/>
              <p:cNvSpPr>
                <a:spLocks noChangeShapeType="1"/>
              </p:cNvSpPr>
              <p:nvPr/>
            </p:nvSpPr>
            <p:spPr bwMode="auto">
              <a:xfrm>
                <a:off x="1764" y="1166"/>
                <a:ext cx="6" cy="1"/>
              </a:xfrm>
              <a:prstGeom prst="line">
                <a:avLst/>
              </a:prstGeom>
              <a:noFill/>
              <a:ln w="9525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772" name="Line 604"/>
              <p:cNvSpPr>
                <a:spLocks noChangeShapeType="1"/>
              </p:cNvSpPr>
              <p:nvPr/>
            </p:nvSpPr>
            <p:spPr bwMode="auto">
              <a:xfrm>
                <a:off x="1770" y="1166"/>
                <a:ext cx="6" cy="1"/>
              </a:xfrm>
              <a:prstGeom prst="line">
                <a:avLst/>
              </a:prstGeom>
              <a:noFill/>
              <a:ln w="9525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773" name="Line 605"/>
              <p:cNvSpPr>
                <a:spLocks noChangeShapeType="1"/>
              </p:cNvSpPr>
              <p:nvPr/>
            </p:nvSpPr>
            <p:spPr bwMode="auto">
              <a:xfrm>
                <a:off x="1776" y="1166"/>
                <a:ext cx="1" cy="1"/>
              </a:xfrm>
              <a:prstGeom prst="line">
                <a:avLst/>
              </a:prstGeom>
              <a:noFill/>
              <a:ln w="9525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774" name="Line 606"/>
              <p:cNvSpPr>
                <a:spLocks noChangeShapeType="1"/>
              </p:cNvSpPr>
              <p:nvPr/>
            </p:nvSpPr>
            <p:spPr bwMode="auto">
              <a:xfrm>
                <a:off x="1776" y="1166"/>
                <a:ext cx="6" cy="1"/>
              </a:xfrm>
              <a:prstGeom prst="line">
                <a:avLst/>
              </a:prstGeom>
              <a:noFill/>
              <a:ln w="9525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775" name="Line 607"/>
              <p:cNvSpPr>
                <a:spLocks noChangeShapeType="1"/>
              </p:cNvSpPr>
              <p:nvPr/>
            </p:nvSpPr>
            <p:spPr bwMode="auto">
              <a:xfrm>
                <a:off x="1782" y="1166"/>
                <a:ext cx="6" cy="1"/>
              </a:xfrm>
              <a:prstGeom prst="line">
                <a:avLst/>
              </a:prstGeom>
              <a:noFill/>
              <a:ln w="9525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776" name="Line 608"/>
              <p:cNvSpPr>
                <a:spLocks noChangeShapeType="1"/>
              </p:cNvSpPr>
              <p:nvPr/>
            </p:nvSpPr>
            <p:spPr bwMode="auto">
              <a:xfrm>
                <a:off x="1788" y="1166"/>
                <a:ext cx="6" cy="1"/>
              </a:xfrm>
              <a:prstGeom prst="line">
                <a:avLst/>
              </a:prstGeom>
              <a:noFill/>
              <a:ln w="9525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777" name="Line 609"/>
              <p:cNvSpPr>
                <a:spLocks noChangeShapeType="1"/>
              </p:cNvSpPr>
              <p:nvPr/>
            </p:nvSpPr>
            <p:spPr bwMode="auto">
              <a:xfrm>
                <a:off x="1794" y="1166"/>
                <a:ext cx="1" cy="1"/>
              </a:xfrm>
              <a:prstGeom prst="line">
                <a:avLst/>
              </a:prstGeom>
              <a:noFill/>
              <a:ln w="9525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778" name="Line 610"/>
              <p:cNvSpPr>
                <a:spLocks noChangeShapeType="1"/>
              </p:cNvSpPr>
              <p:nvPr/>
            </p:nvSpPr>
            <p:spPr bwMode="auto">
              <a:xfrm>
                <a:off x="1794" y="1166"/>
                <a:ext cx="6" cy="1"/>
              </a:xfrm>
              <a:prstGeom prst="line">
                <a:avLst/>
              </a:prstGeom>
              <a:noFill/>
              <a:ln w="9525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779" name="Line 611"/>
              <p:cNvSpPr>
                <a:spLocks noChangeShapeType="1"/>
              </p:cNvSpPr>
              <p:nvPr/>
            </p:nvSpPr>
            <p:spPr bwMode="auto">
              <a:xfrm>
                <a:off x="1800" y="1166"/>
                <a:ext cx="6" cy="1"/>
              </a:xfrm>
              <a:prstGeom prst="line">
                <a:avLst/>
              </a:prstGeom>
              <a:noFill/>
              <a:ln w="9525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780" name="Line 612"/>
              <p:cNvSpPr>
                <a:spLocks noChangeShapeType="1"/>
              </p:cNvSpPr>
              <p:nvPr/>
            </p:nvSpPr>
            <p:spPr bwMode="auto">
              <a:xfrm>
                <a:off x="1806" y="1166"/>
                <a:ext cx="6" cy="1"/>
              </a:xfrm>
              <a:prstGeom prst="line">
                <a:avLst/>
              </a:prstGeom>
              <a:noFill/>
              <a:ln w="9525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781" name="Line 613"/>
              <p:cNvSpPr>
                <a:spLocks noChangeShapeType="1"/>
              </p:cNvSpPr>
              <p:nvPr/>
            </p:nvSpPr>
            <p:spPr bwMode="auto">
              <a:xfrm>
                <a:off x="1812" y="1166"/>
                <a:ext cx="1" cy="1"/>
              </a:xfrm>
              <a:prstGeom prst="line">
                <a:avLst/>
              </a:prstGeom>
              <a:noFill/>
              <a:ln w="9525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782" name="Line 614"/>
              <p:cNvSpPr>
                <a:spLocks noChangeShapeType="1"/>
              </p:cNvSpPr>
              <p:nvPr/>
            </p:nvSpPr>
            <p:spPr bwMode="auto">
              <a:xfrm>
                <a:off x="1812" y="1166"/>
                <a:ext cx="6" cy="1"/>
              </a:xfrm>
              <a:prstGeom prst="line">
                <a:avLst/>
              </a:prstGeom>
              <a:noFill/>
              <a:ln w="9525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783" name="Line 615"/>
              <p:cNvSpPr>
                <a:spLocks noChangeShapeType="1"/>
              </p:cNvSpPr>
              <p:nvPr/>
            </p:nvSpPr>
            <p:spPr bwMode="auto">
              <a:xfrm>
                <a:off x="1818" y="1166"/>
                <a:ext cx="6" cy="1"/>
              </a:xfrm>
              <a:prstGeom prst="line">
                <a:avLst/>
              </a:prstGeom>
              <a:noFill/>
              <a:ln w="9525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784" name="Line 616"/>
              <p:cNvSpPr>
                <a:spLocks noChangeShapeType="1"/>
              </p:cNvSpPr>
              <p:nvPr/>
            </p:nvSpPr>
            <p:spPr bwMode="auto">
              <a:xfrm>
                <a:off x="1824" y="1166"/>
                <a:ext cx="6" cy="1"/>
              </a:xfrm>
              <a:prstGeom prst="line">
                <a:avLst/>
              </a:prstGeom>
              <a:noFill/>
              <a:ln w="9525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785" name="Line 617"/>
              <p:cNvSpPr>
                <a:spLocks noChangeShapeType="1"/>
              </p:cNvSpPr>
              <p:nvPr/>
            </p:nvSpPr>
            <p:spPr bwMode="auto">
              <a:xfrm>
                <a:off x="1830" y="1166"/>
                <a:ext cx="1" cy="1"/>
              </a:xfrm>
              <a:prstGeom prst="line">
                <a:avLst/>
              </a:prstGeom>
              <a:noFill/>
              <a:ln w="9525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786" name="Line 618"/>
              <p:cNvSpPr>
                <a:spLocks noChangeShapeType="1"/>
              </p:cNvSpPr>
              <p:nvPr/>
            </p:nvSpPr>
            <p:spPr bwMode="auto">
              <a:xfrm>
                <a:off x="1830" y="1166"/>
                <a:ext cx="6" cy="1"/>
              </a:xfrm>
              <a:prstGeom prst="line">
                <a:avLst/>
              </a:prstGeom>
              <a:noFill/>
              <a:ln w="9525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787" name="Line 619"/>
              <p:cNvSpPr>
                <a:spLocks noChangeShapeType="1"/>
              </p:cNvSpPr>
              <p:nvPr/>
            </p:nvSpPr>
            <p:spPr bwMode="auto">
              <a:xfrm>
                <a:off x="1836" y="1166"/>
                <a:ext cx="6" cy="1"/>
              </a:xfrm>
              <a:prstGeom prst="line">
                <a:avLst/>
              </a:prstGeom>
              <a:noFill/>
              <a:ln w="9525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788" name="Line 620"/>
              <p:cNvSpPr>
                <a:spLocks noChangeShapeType="1"/>
              </p:cNvSpPr>
              <p:nvPr/>
            </p:nvSpPr>
            <p:spPr bwMode="auto">
              <a:xfrm>
                <a:off x="1842" y="1166"/>
                <a:ext cx="6" cy="1"/>
              </a:xfrm>
              <a:prstGeom prst="line">
                <a:avLst/>
              </a:prstGeom>
              <a:noFill/>
              <a:ln w="9525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789" name="Line 621"/>
              <p:cNvSpPr>
                <a:spLocks noChangeShapeType="1"/>
              </p:cNvSpPr>
              <p:nvPr/>
            </p:nvSpPr>
            <p:spPr bwMode="auto">
              <a:xfrm>
                <a:off x="1848" y="1166"/>
                <a:ext cx="1" cy="1"/>
              </a:xfrm>
              <a:prstGeom prst="line">
                <a:avLst/>
              </a:prstGeom>
              <a:noFill/>
              <a:ln w="9525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790" name="Line 622"/>
              <p:cNvSpPr>
                <a:spLocks noChangeShapeType="1"/>
              </p:cNvSpPr>
              <p:nvPr/>
            </p:nvSpPr>
            <p:spPr bwMode="auto">
              <a:xfrm>
                <a:off x="1848" y="1166"/>
                <a:ext cx="6" cy="1"/>
              </a:xfrm>
              <a:prstGeom prst="line">
                <a:avLst/>
              </a:prstGeom>
              <a:noFill/>
              <a:ln w="9525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791" name="Line 623"/>
              <p:cNvSpPr>
                <a:spLocks noChangeShapeType="1"/>
              </p:cNvSpPr>
              <p:nvPr/>
            </p:nvSpPr>
            <p:spPr bwMode="auto">
              <a:xfrm>
                <a:off x="1854" y="1166"/>
                <a:ext cx="6" cy="1"/>
              </a:xfrm>
              <a:prstGeom prst="line">
                <a:avLst/>
              </a:prstGeom>
              <a:noFill/>
              <a:ln w="9525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792" name="Line 624"/>
              <p:cNvSpPr>
                <a:spLocks noChangeShapeType="1"/>
              </p:cNvSpPr>
              <p:nvPr/>
            </p:nvSpPr>
            <p:spPr bwMode="auto">
              <a:xfrm>
                <a:off x="1860" y="1166"/>
                <a:ext cx="6" cy="1"/>
              </a:xfrm>
              <a:prstGeom prst="line">
                <a:avLst/>
              </a:prstGeom>
              <a:noFill/>
              <a:ln w="9525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793" name="Line 625"/>
              <p:cNvSpPr>
                <a:spLocks noChangeShapeType="1"/>
              </p:cNvSpPr>
              <p:nvPr/>
            </p:nvSpPr>
            <p:spPr bwMode="auto">
              <a:xfrm>
                <a:off x="1866" y="1166"/>
                <a:ext cx="1" cy="1"/>
              </a:xfrm>
              <a:prstGeom prst="line">
                <a:avLst/>
              </a:prstGeom>
              <a:noFill/>
              <a:ln w="9525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794" name="Line 626"/>
              <p:cNvSpPr>
                <a:spLocks noChangeShapeType="1"/>
              </p:cNvSpPr>
              <p:nvPr/>
            </p:nvSpPr>
            <p:spPr bwMode="auto">
              <a:xfrm>
                <a:off x="1866" y="1166"/>
                <a:ext cx="6" cy="1"/>
              </a:xfrm>
              <a:prstGeom prst="line">
                <a:avLst/>
              </a:prstGeom>
              <a:noFill/>
              <a:ln w="9525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795" name="Line 627"/>
              <p:cNvSpPr>
                <a:spLocks noChangeShapeType="1"/>
              </p:cNvSpPr>
              <p:nvPr/>
            </p:nvSpPr>
            <p:spPr bwMode="auto">
              <a:xfrm>
                <a:off x="1872" y="1166"/>
                <a:ext cx="6" cy="1"/>
              </a:xfrm>
              <a:prstGeom prst="line">
                <a:avLst/>
              </a:prstGeom>
              <a:noFill/>
              <a:ln w="9525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796" name="Line 628"/>
              <p:cNvSpPr>
                <a:spLocks noChangeShapeType="1"/>
              </p:cNvSpPr>
              <p:nvPr/>
            </p:nvSpPr>
            <p:spPr bwMode="auto">
              <a:xfrm>
                <a:off x="1878" y="1166"/>
                <a:ext cx="1" cy="1"/>
              </a:xfrm>
              <a:prstGeom prst="line">
                <a:avLst/>
              </a:prstGeom>
              <a:noFill/>
              <a:ln w="9525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797" name="Line 629"/>
              <p:cNvSpPr>
                <a:spLocks noChangeShapeType="1"/>
              </p:cNvSpPr>
              <p:nvPr/>
            </p:nvSpPr>
            <p:spPr bwMode="auto">
              <a:xfrm>
                <a:off x="1878" y="1166"/>
                <a:ext cx="6" cy="1"/>
              </a:xfrm>
              <a:prstGeom prst="line">
                <a:avLst/>
              </a:prstGeom>
              <a:noFill/>
              <a:ln w="9525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798" name="Line 630"/>
              <p:cNvSpPr>
                <a:spLocks noChangeShapeType="1"/>
              </p:cNvSpPr>
              <p:nvPr/>
            </p:nvSpPr>
            <p:spPr bwMode="auto">
              <a:xfrm>
                <a:off x="1884" y="1166"/>
                <a:ext cx="6" cy="1"/>
              </a:xfrm>
              <a:prstGeom prst="line">
                <a:avLst/>
              </a:prstGeom>
              <a:noFill/>
              <a:ln w="9525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799" name="Line 631"/>
              <p:cNvSpPr>
                <a:spLocks noChangeShapeType="1"/>
              </p:cNvSpPr>
              <p:nvPr/>
            </p:nvSpPr>
            <p:spPr bwMode="auto">
              <a:xfrm>
                <a:off x="1890" y="1166"/>
                <a:ext cx="6" cy="1"/>
              </a:xfrm>
              <a:prstGeom prst="line">
                <a:avLst/>
              </a:prstGeom>
              <a:noFill/>
              <a:ln w="9525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800" name="Line 632"/>
              <p:cNvSpPr>
                <a:spLocks noChangeShapeType="1"/>
              </p:cNvSpPr>
              <p:nvPr/>
            </p:nvSpPr>
            <p:spPr bwMode="auto">
              <a:xfrm>
                <a:off x="1896" y="1166"/>
                <a:ext cx="1" cy="1"/>
              </a:xfrm>
              <a:prstGeom prst="line">
                <a:avLst/>
              </a:prstGeom>
              <a:noFill/>
              <a:ln w="9525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801" name="Line 633"/>
              <p:cNvSpPr>
                <a:spLocks noChangeShapeType="1"/>
              </p:cNvSpPr>
              <p:nvPr/>
            </p:nvSpPr>
            <p:spPr bwMode="auto">
              <a:xfrm>
                <a:off x="1896" y="1166"/>
                <a:ext cx="6" cy="1"/>
              </a:xfrm>
              <a:prstGeom prst="line">
                <a:avLst/>
              </a:prstGeom>
              <a:noFill/>
              <a:ln w="9525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802" name="Line 634"/>
              <p:cNvSpPr>
                <a:spLocks noChangeShapeType="1"/>
              </p:cNvSpPr>
              <p:nvPr/>
            </p:nvSpPr>
            <p:spPr bwMode="auto">
              <a:xfrm>
                <a:off x="1902" y="1166"/>
                <a:ext cx="6" cy="1"/>
              </a:xfrm>
              <a:prstGeom prst="line">
                <a:avLst/>
              </a:prstGeom>
              <a:noFill/>
              <a:ln w="9525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803" name="Line 635"/>
              <p:cNvSpPr>
                <a:spLocks noChangeShapeType="1"/>
              </p:cNvSpPr>
              <p:nvPr/>
            </p:nvSpPr>
            <p:spPr bwMode="auto">
              <a:xfrm>
                <a:off x="1908" y="1166"/>
                <a:ext cx="6" cy="1"/>
              </a:xfrm>
              <a:prstGeom prst="line">
                <a:avLst/>
              </a:prstGeom>
              <a:noFill/>
              <a:ln w="9525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804" name="Line 636"/>
              <p:cNvSpPr>
                <a:spLocks noChangeShapeType="1"/>
              </p:cNvSpPr>
              <p:nvPr/>
            </p:nvSpPr>
            <p:spPr bwMode="auto">
              <a:xfrm>
                <a:off x="1914" y="1166"/>
                <a:ext cx="1" cy="1"/>
              </a:xfrm>
              <a:prstGeom prst="line">
                <a:avLst/>
              </a:prstGeom>
              <a:noFill/>
              <a:ln w="9525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805" name="Line 637"/>
              <p:cNvSpPr>
                <a:spLocks noChangeShapeType="1"/>
              </p:cNvSpPr>
              <p:nvPr/>
            </p:nvSpPr>
            <p:spPr bwMode="auto">
              <a:xfrm>
                <a:off x="1914" y="1166"/>
                <a:ext cx="6" cy="1"/>
              </a:xfrm>
              <a:prstGeom prst="line">
                <a:avLst/>
              </a:prstGeom>
              <a:noFill/>
              <a:ln w="9525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806" name="Line 638"/>
              <p:cNvSpPr>
                <a:spLocks noChangeShapeType="1"/>
              </p:cNvSpPr>
              <p:nvPr/>
            </p:nvSpPr>
            <p:spPr bwMode="auto">
              <a:xfrm>
                <a:off x="1920" y="1166"/>
                <a:ext cx="6" cy="1"/>
              </a:xfrm>
              <a:prstGeom prst="line">
                <a:avLst/>
              </a:prstGeom>
              <a:noFill/>
              <a:ln w="9525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807" name="Line 639"/>
              <p:cNvSpPr>
                <a:spLocks noChangeShapeType="1"/>
              </p:cNvSpPr>
              <p:nvPr/>
            </p:nvSpPr>
            <p:spPr bwMode="auto">
              <a:xfrm>
                <a:off x="1926" y="1166"/>
                <a:ext cx="6" cy="1"/>
              </a:xfrm>
              <a:prstGeom prst="line">
                <a:avLst/>
              </a:prstGeom>
              <a:noFill/>
              <a:ln w="9525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808" name="Line 640"/>
              <p:cNvSpPr>
                <a:spLocks noChangeShapeType="1"/>
              </p:cNvSpPr>
              <p:nvPr/>
            </p:nvSpPr>
            <p:spPr bwMode="auto">
              <a:xfrm>
                <a:off x="1932" y="1166"/>
                <a:ext cx="1" cy="1"/>
              </a:xfrm>
              <a:prstGeom prst="line">
                <a:avLst/>
              </a:prstGeom>
              <a:noFill/>
              <a:ln w="9525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809" name="Line 641"/>
              <p:cNvSpPr>
                <a:spLocks noChangeShapeType="1"/>
              </p:cNvSpPr>
              <p:nvPr/>
            </p:nvSpPr>
            <p:spPr bwMode="auto">
              <a:xfrm>
                <a:off x="1932" y="1166"/>
                <a:ext cx="6" cy="1"/>
              </a:xfrm>
              <a:prstGeom prst="line">
                <a:avLst/>
              </a:prstGeom>
              <a:noFill/>
              <a:ln w="9525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810" name="Line 642"/>
              <p:cNvSpPr>
                <a:spLocks noChangeShapeType="1"/>
              </p:cNvSpPr>
              <p:nvPr/>
            </p:nvSpPr>
            <p:spPr bwMode="auto">
              <a:xfrm>
                <a:off x="1938" y="1166"/>
                <a:ext cx="6" cy="1"/>
              </a:xfrm>
              <a:prstGeom prst="line">
                <a:avLst/>
              </a:prstGeom>
              <a:noFill/>
              <a:ln w="9525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811" name="Line 643"/>
              <p:cNvSpPr>
                <a:spLocks noChangeShapeType="1"/>
              </p:cNvSpPr>
              <p:nvPr/>
            </p:nvSpPr>
            <p:spPr bwMode="auto">
              <a:xfrm>
                <a:off x="1944" y="1166"/>
                <a:ext cx="6" cy="1"/>
              </a:xfrm>
              <a:prstGeom prst="line">
                <a:avLst/>
              </a:prstGeom>
              <a:noFill/>
              <a:ln w="9525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812" name="Line 644"/>
              <p:cNvSpPr>
                <a:spLocks noChangeShapeType="1"/>
              </p:cNvSpPr>
              <p:nvPr/>
            </p:nvSpPr>
            <p:spPr bwMode="auto">
              <a:xfrm>
                <a:off x="1950" y="1166"/>
                <a:ext cx="1" cy="1"/>
              </a:xfrm>
              <a:prstGeom prst="line">
                <a:avLst/>
              </a:prstGeom>
              <a:noFill/>
              <a:ln w="9525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813" name="Line 645"/>
              <p:cNvSpPr>
                <a:spLocks noChangeShapeType="1"/>
              </p:cNvSpPr>
              <p:nvPr/>
            </p:nvSpPr>
            <p:spPr bwMode="auto">
              <a:xfrm>
                <a:off x="1950" y="1166"/>
                <a:ext cx="6" cy="1"/>
              </a:xfrm>
              <a:prstGeom prst="line">
                <a:avLst/>
              </a:prstGeom>
              <a:noFill/>
              <a:ln w="9525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814" name="Line 646"/>
              <p:cNvSpPr>
                <a:spLocks noChangeShapeType="1"/>
              </p:cNvSpPr>
              <p:nvPr/>
            </p:nvSpPr>
            <p:spPr bwMode="auto">
              <a:xfrm>
                <a:off x="1956" y="1166"/>
                <a:ext cx="6" cy="1"/>
              </a:xfrm>
              <a:prstGeom prst="line">
                <a:avLst/>
              </a:prstGeom>
              <a:noFill/>
              <a:ln w="9525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815" name="Line 647"/>
              <p:cNvSpPr>
                <a:spLocks noChangeShapeType="1"/>
              </p:cNvSpPr>
              <p:nvPr/>
            </p:nvSpPr>
            <p:spPr bwMode="auto">
              <a:xfrm>
                <a:off x="1962" y="1166"/>
                <a:ext cx="6" cy="1"/>
              </a:xfrm>
              <a:prstGeom prst="line">
                <a:avLst/>
              </a:prstGeom>
              <a:noFill/>
              <a:ln w="9525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816" name="Line 648"/>
              <p:cNvSpPr>
                <a:spLocks noChangeShapeType="1"/>
              </p:cNvSpPr>
              <p:nvPr/>
            </p:nvSpPr>
            <p:spPr bwMode="auto">
              <a:xfrm>
                <a:off x="1968" y="1166"/>
                <a:ext cx="1" cy="1"/>
              </a:xfrm>
              <a:prstGeom prst="line">
                <a:avLst/>
              </a:prstGeom>
              <a:noFill/>
              <a:ln w="9525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817" name="Line 649"/>
              <p:cNvSpPr>
                <a:spLocks noChangeShapeType="1"/>
              </p:cNvSpPr>
              <p:nvPr/>
            </p:nvSpPr>
            <p:spPr bwMode="auto">
              <a:xfrm>
                <a:off x="1968" y="1166"/>
                <a:ext cx="6" cy="1"/>
              </a:xfrm>
              <a:prstGeom prst="line">
                <a:avLst/>
              </a:prstGeom>
              <a:noFill/>
              <a:ln w="9525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818" name="Line 650"/>
              <p:cNvSpPr>
                <a:spLocks noChangeShapeType="1"/>
              </p:cNvSpPr>
              <p:nvPr/>
            </p:nvSpPr>
            <p:spPr bwMode="auto">
              <a:xfrm>
                <a:off x="1974" y="1166"/>
                <a:ext cx="6" cy="1"/>
              </a:xfrm>
              <a:prstGeom prst="line">
                <a:avLst/>
              </a:prstGeom>
              <a:noFill/>
              <a:ln w="9525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819" name="Line 651"/>
              <p:cNvSpPr>
                <a:spLocks noChangeShapeType="1"/>
              </p:cNvSpPr>
              <p:nvPr/>
            </p:nvSpPr>
            <p:spPr bwMode="auto">
              <a:xfrm>
                <a:off x="1980" y="1166"/>
                <a:ext cx="6" cy="1"/>
              </a:xfrm>
              <a:prstGeom prst="line">
                <a:avLst/>
              </a:prstGeom>
              <a:noFill/>
              <a:ln w="9525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820" name="Line 652"/>
              <p:cNvSpPr>
                <a:spLocks noChangeShapeType="1"/>
              </p:cNvSpPr>
              <p:nvPr/>
            </p:nvSpPr>
            <p:spPr bwMode="auto">
              <a:xfrm>
                <a:off x="1986" y="1166"/>
                <a:ext cx="1" cy="1"/>
              </a:xfrm>
              <a:prstGeom prst="line">
                <a:avLst/>
              </a:prstGeom>
              <a:noFill/>
              <a:ln w="9525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821" name="Line 653"/>
              <p:cNvSpPr>
                <a:spLocks noChangeShapeType="1"/>
              </p:cNvSpPr>
              <p:nvPr/>
            </p:nvSpPr>
            <p:spPr bwMode="auto">
              <a:xfrm>
                <a:off x="1986" y="1166"/>
                <a:ext cx="6" cy="1"/>
              </a:xfrm>
              <a:prstGeom prst="line">
                <a:avLst/>
              </a:prstGeom>
              <a:noFill/>
              <a:ln w="9525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822" name="Line 654"/>
              <p:cNvSpPr>
                <a:spLocks noChangeShapeType="1"/>
              </p:cNvSpPr>
              <p:nvPr/>
            </p:nvSpPr>
            <p:spPr bwMode="auto">
              <a:xfrm>
                <a:off x="1992" y="1166"/>
                <a:ext cx="6" cy="1"/>
              </a:xfrm>
              <a:prstGeom prst="line">
                <a:avLst/>
              </a:prstGeom>
              <a:noFill/>
              <a:ln w="9525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823" name="Line 655"/>
              <p:cNvSpPr>
                <a:spLocks noChangeShapeType="1"/>
              </p:cNvSpPr>
              <p:nvPr/>
            </p:nvSpPr>
            <p:spPr bwMode="auto">
              <a:xfrm>
                <a:off x="1998" y="1166"/>
                <a:ext cx="6" cy="1"/>
              </a:xfrm>
              <a:prstGeom prst="line">
                <a:avLst/>
              </a:prstGeom>
              <a:noFill/>
              <a:ln w="9525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824" name="Line 656"/>
              <p:cNvSpPr>
                <a:spLocks noChangeShapeType="1"/>
              </p:cNvSpPr>
              <p:nvPr/>
            </p:nvSpPr>
            <p:spPr bwMode="auto">
              <a:xfrm>
                <a:off x="2004" y="1166"/>
                <a:ext cx="1" cy="1"/>
              </a:xfrm>
              <a:prstGeom prst="line">
                <a:avLst/>
              </a:prstGeom>
              <a:noFill/>
              <a:ln w="9525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825" name="Line 657"/>
              <p:cNvSpPr>
                <a:spLocks noChangeShapeType="1"/>
              </p:cNvSpPr>
              <p:nvPr/>
            </p:nvSpPr>
            <p:spPr bwMode="auto">
              <a:xfrm>
                <a:off x="2004" y="1166"/>
                <a:ext cx="6" cy="1"/>
              </a:xfrm>
              <a:prstGeom prst="line">
                <a:avLst/>
              </a:prstGeom>
              <a:noFill/>
              <a:ln w="9525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826" name="Line 658"/>
              <p:cNvSpPr>
                <a:spLocks noChangeShapeType="1"/>
              </p:cNvSpPr>
              <p:nvPr/>
            </p:nvSpPr>
            <p:spPr bwMode="auto">
              <a:xfrm>
                <a:off x="2010" y="1166"/>
                <a:ext cx="6" cy="1"/>
              </a:xfrm>
              <a:prstGeom prst="line">
                <a:avLst/>
              </a:prstGeom>
              <a:noFill/>
              <a:ln w="9525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827" name="Line 659"/>
              <p:cNvSpPr>
                <a:spLocks noChangeShapeType="1"/>
              </p:cNvSpPr>
              <p:nvPr/>
            </p:nvSpPr>
            <p:spPr bwMode="auto">
              <a:xfrm>
                <a:off x="2016" y="1166"/>
                <a:ext cx="6" cy="1"/>
              </a:xfrm>
              <a:prstGeom prst="line">
                <a:avLst/>
              </a:prstGeom>
              <a:noFill/>
              <a:ln w="9525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828" name="Line 660"/>
              <p:cNvSpPr>
                <a:spLocks noChangeShapeType="1"/>
              </p:cNvSpPr>
              <p:nvPr/>
            </p:nvSpPr>
            <p:spPr bwMode="auto">
              <a:xfrm>
                <a:off x="2022" y="1166"/>
                <a:ext cx="1" cy="1"/>
              </a:xfrm>
              <a:prstGeom prst="line">
                <a:avLst/>
              </a:prstGeom>
              <a:noFill/>
              <a:ln w="9525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829" name="Line 661"/>
              <p:cNvSpPr>
                <a:spLocks noChangeShapeType="1"/>
              </p:cNvSpPr>
              <p:nvPr/>
            </p:nvSpPr>
            <p:spPr bwMode="auto">
              <a:xfrm>
                <a:off x="2022" y="1166"/>
                <a:ext cx="6" cy="1"/>
              </a:xfrm>
              <a:prstGeom prst="line">
                <a:avLst/>
              </a:prstGeom>
              <a:noFill/>
              <a:ln w="9525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830" name="Line 662"/>
              <p:cNvSpPr>
                <a:spLocks noChangeShapeType="1"/>
              </p:cNvSpPr>
              <p:nvPr/>
            </p:nvSpPr>
            <p:spPr bwMode="auto">
              <a:xfrm>
                <a:off x="2028" y="1166"/>
                <a:ext cx="6" cy="1"/>
              </a:xfrm>
              <a:prstGeom prst="line">
                <a:avLst/>
              </a:prstGeom>
              <a:noFill/>
              <a:ln w="9525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831" name="Line 663"/>
              <p:cNvSpPr>
                <a:spLocks noChangeShapeType="1"/>
              </p:cNvSpPr>
              <p:nvPr/>
            </p:nvSpPr>
            <p:spPr bwMode="auto">
              <a:xfrm>
                <a:off x="2034" y="1166"/>
                <a:ext cx="1" cy="1"/>
              </a:xfrm>
              <a:prstGeom prst="line">
                <a:avLst/>
              </a:prstGeom>
              <a:noFill/>
              <a:ln w="9525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832" name="Line 664"/>
              <p:cNvSpPr>
                <a:spLocks noChangeShapeType="1"/>
              </p:cNvSpPr>
              <p:nvPr/>
            </p:nvSpPr>
            <p:spPr bwMode="auto">
              <a:xfrm>
                <a:off x="2034" y="1166"/>
                <a:ext cx="6" cy="1"/>
              </a:xfrm>
              <a:prstGeom prst="line">
                <a:avLst/>
              </a:prstGeom>
              <a:noFill/>
              <a:ln w="9525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833" name="Line 665"/>
              <p:cNvSpPr>
                <a:spLocks noChangeShapeType="1"/>
              </p:cNvSpPr>
              <p:nvPr/>
            </p:nvSpPr>
            <p:spPr bwMode="auto">
              <a:xfrm>
                <a:off x="2040" y="1166"/>
                <a:ext cx="6" cy="1"/>
              </a:xfrm>
              <a:prstGeom prst="line">
                <a:avLst/>
              </a:prstGeom>
              <a:noFill/>
              <a:ln w="9525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834" name="Line 666"/>
              <p:cNvSpPr>
                <a:spLocks noChangeShapeType="1"/>
              </p:cNvSpPr>
              <p:nvPr/>
            </p:nvSpPr>
            <p:spPr bwMode="auto">
              <a:xfrm>
                <a:off x="2046" y="1166"/>
                <a:ext cx="6" cy="1"/>
              </a:xfrm>
              <a:prstGeom prst="line">
                <a:avLst/>
              </a:prstGeom>
              <a:noFill/>
              <a:ln w="9525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835" name="Line 667"/>
              <p:cNvSpPr>
                <a:spLocks noChangeShapeType="1"/>
              </p:cNvSpPr>
              <p:nvPr/>
            </p:nvSpPr>
            <p:spPr bwMode="auto">
              <a:xfrm>
                <a:off x="2052" y="1166"/>
                <a:ext cx="1" cy="1"/>
              </a:xfrm>
              <a:prstGeom prst="line">
                <a:avLst/>
              </a:prstGeom>
              <a:noFill/>
              <a:ln w="9525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836" name="Line 668"/>
              <p:cNvSpPr>
                <a:spLocks noChangeShapeType="1"/>
              </p:cNvSpPr>
              <p:nvPr/>
            </p:nvSpPr>
            <p:spPr bwMode="auto">
              <a:xfrm>
                <a:off x="2052" y="1166"/>
                <a:ext cx="6" cy="1"/>
              </a:xfrm>
              <a:prstGeom prst="line">
                <a:avLst/>
              </a:prstGeom>
              <a:noFill/>
              <a:ln w="9525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837" name="Line 669"/>
              <p:cNvSpPr>
                <a:spLocks noChangeShapeType="1"/>
              </p:cNvSpPr>
              <p:nvPr/>
            </p:nvSpPr>
            <p:spPr bwMode="auto">
              <a:xfrm>
                <a:off x="2058" y="1166"/>
                <a:ext cx="6" cy="1"/>
              </a:xfrm>
              <a:prstGeom prst="line">
                <a:avLst/>
              </a:prstGeom>
              <a:noFill/>
              <a:ln w="9525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838" name="Line 670"/>
              <p:cNvSpPr>
                <a:spLocks noChangeShapeType="1"/>
              </p:cNvSpPr>
              <p:nvPr/>
            </p:nvSpPr>
            <p:spPr bwMode="auto">
              <a:xfrm>
                <a:off x="2064" y="1166"/>
                <a:ext cx="6" cy="1"/>
              </a:xfrm>
              <a:prstGeom prst="line">
                <a:avLst/>
              </a:prstGeom>
              <a:noFill/>
              <a:ln w="9525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839" name="Line 671"/>
              <p:cNvSpPr>
                <a:spLocks noChangeShapeType="1"/>
              </p:cNvSpPr>
              <p:nvPr/>
            </p:nvSpPr>
            <p:spPr bwMode="auto">
              <a:xfrm>
                <a:off x="2070" y="1166"/>
                <a:ext cx="1" cy="1"/>
              </a:xfrm>
              <a:prstGeom prst="line">
                <a:avLst/>
              </a:prstGeom>
              <a:noFill/>
              <a:ln w="9525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840" name="Line 672"/>
              <p:cNvSpPr>
                <a:spLocks noChangeShapeType="1"/>
              </p:cNvSpPr>
              <p:nvPr/>
            </p:nvSpPr>
            <p:spPr bwMode="auto">
              <a:xfrm>
                <a:off x="2070" y="1166"/>
                <a:ext cx="6" cy="1"/>
              </a:xfrm>
              <a:prstGeom prst="line">
                <a:avLst/>
              </a:prstGeom>
              <a:noFill/>
              <a:ln w="9525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841" name="Freeform 673"/>
              <p:cNvSpPr>
                <a:spLocks/>
              </p:cNvSpPr>
              <p:nvPr/>
            </p:nvSpPr>
            <p:spPr bwMode="auto">
              <a:xfrm>
                <a:off x="2076" y="1160"/>
                <a:ext cx="6" cy="6"/>
              </a:xfrm>
              <a:custGeom>
                <a:avLst/>
                <a:gdLst>
                  <a:gd name="T0" fmla="*/ 0 w 6"/>
                  <a:gd name="T1" fmla="*/ 6 h 6"/>
                  <a:gd name="T2" fmla="*/ 0 w 6"/>
                  <a:gd name="T3" fmla="*/ 0 h 6"/>
                  <a:gd name="T4" fmla="*/ 6 w 6"/>
                  <a:gd name="T5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" h="6">
                    <a:moveTo>
                      <a:pt x="0" y="6"/>
                    </a:moveTo>
                    <a:lnTo>
                      <a:pt x="0" y="0"/>
                    </a:lnTo>
                    <a:lnTo>
                      <a:pt x="6" y="0"/>
                    </a:lnTo>
                  </a:path>
                </a:pathLst>
              </a:custGeom>
              <a:noFill/>
              <a:ln w="9525">
                <a:solidFill>
                  <a:schemeClr val="accent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842" name="Line 674"/>
              <p:cNvSpPr>
                <a:spLocks noChangeShapeType="1"/>
              </p:cNvSpPr>
              <p:nvPr/>
            </p:nvSpPr>
            <p:spPr bwMode="auto">
              <a:xfrm>
                <a:off x="2082" y="1160"/>
                <a:ext cx="6" cy="1"/>
              </a:xfrm>
              <a:prstGeom prst="line">
                <a:avLst/>
              </a:prstGeom>
              <a:noFill/>
              <a:ln w="9525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843" name="Line 675"/>
              <p:cNvSpPr>
                <a:spLocks noChangeShapeType="1"/>
              </p:cNvSpPr>
              <p:nvPr/>
            </p:nvSpPr>
            <p:spPr bwMode="auto">
              <a:xfrm>
                <a:off x="2088" y="1160"/>
                <a:ext cx="1" cy="1"/>
              </a:xfrm>
              <a:prstGeom prst="line">
                <a:avLst/>
              </a:prstGeom>
              <a:noFill/>
              <a:ln w="9525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844" name="Line 676"/>
              <p:cNvSpPr>
                <a:spLocks noChangeShapeType="1"/>
              </p:cNvSpPr>
              <p:nvPr/>
            </p:nvSpPr>
            <p:spPr bwMode="auto">
              <a:xfrm>
                <a:off x="2088" y="1160"/>
                <a:ext cx="6" cy="1"/>
              </a:xfrm>
              <a:prstGeom prst="line">
                <a:avLst/>
              </a:prstGeom>
              <a:noFill/>
              <a:ln w="9525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845" name="Line 677"/>
              <p:cNvSpPr>
                <a:spLocks noChangeShapeType="1"/>
              </p:cNvSpPr>
              <p:nvPr/>
            </p:nvSpPr>
            <p:spPr bwMode="auto">
              <a:xfrm>
                <a:off x="2094" y="1160"/>
                <a:ext cx="6" cy="1"/>
              </a:xfrm>
              <a:prstGeom prst="line">
                <a:avLst/>
              </a:prstGeom>
              <a:noFill/>
              <a:ln w="9525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846" name="Line 678"/>
              <p:cNvSpPr>
                <a:spLocks noChangeShapeType="1"/>
              </p:cNvSpPr>
              <p:nvPr/>
            </p:nvSpPr>
            <p:spPr bwMode="auto">
              <a:xfrm>
                <a:off x="2100" y="1160"/>
                <a:ext cx="6" cy="1"/>
              </a:xfrm>
              <a:prstGeom prst="line">
                <a:avLst/>
              </a:prstGeom>
              <a:noFill/>
              <a:ln w="9525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847" name="Line 679"/>
              <p:cNvSpPr>
                <a:spLocks noChangeShapeType="1"/>
              </p:cNvSpPr>
              <p:nvPr/>
            </p:nvSpPr>
            <p:spPr bwMode="auto">
              <a:xfrm>
                <a:off x="2106" y="1160"/>
                <a:ext cx="1" cy="1"/>
              </a:xfrm>
              <a:prstGeom prst="line">
                <a:avLst/>
              </a:prstGeom>
              <a:noFill/>
              <a:ln w="9525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848" name="Line 680"/>
              <p:cNvSpPr>
                <a:spLocks noChangeShapeType="1"/>
              </p:cNvSpPr>
              <p:nvPr/>
            </p:nvSpPr>
            <p:spPr bwMode="auto">
              <a:xfrm>
                <a:off x="2106" y="1160"/>
                <a:ext cx="6" cy="1"/>
              </a:xfrm>
              <a:prstGeom prst="line">
                <a:avLst/>
              </a:prstGeom>
              <a:noFill/>
              <a:ln w="9525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849" name="Line 681"/>
              <p:cNvSpPr>
                <a:spLocks noChangeShapeType="1"/>
              </p:cNvSpPr>
              <p:nvPr/>
            </p:nvSpPr>
            <p:spPr bwMode="auto">
              <a:xfrm>
                <a:off x="2112" y="1160"/>
                <a:ext cx="6" cy="1"/>
              </a:xfrm>
              <a:prstGeom prst="line">
                <a:avLst/>
              </a:prstGeom>
              <a:noFill/>
              <a:ln w="9525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850" name="Line 682"/>
              <p:cNvSpPr>
                <a:spLocks noChangeShapeType="1"/>
              </p:cNvSpPr>
              <p:nvPr/>
            </p:nvSpPr>
            <p:spPr bwMode="auto">
              <a:xfrm>
                <a:off x="2118" y="1160"/>
                <a:ext cx="6" cy="1"/>
              </a:xfrm>
              <a:prstGeom prst="line">
                <a:avLst/>
              </a:prstGeom>
              <a:noFill/>
              <a:ln w="9525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851" name="Line 683"/>
              <p:cNvSpPr>
                <a:spLocks noChangeShapeType="1"/>
              </p:cNvSpPr>
              <p:nvPr/>
            </p:nvSpPr>
            <p:spPr bwMode="auto">
              <a:xfrm>
                <a:off x="2124" y="1160"/>
                <a:ext cx="1" cy="1"/>
              </a:xfrm>
              <a:prstGeom prst="line">
                <a:avLst/>
              </a:prstGeom>
              <a:noFill/>
              <a:ln w="9525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852" name="Line 684"/>
              <p:cNvSpPr>
                <a:spLocks noChangeShapeType="1"/>
              </p:cNvSpPr>
              <p:nvPr/>
            </p:nvSpPr>
            <p:spPr bwMode="auto">
              <a:xfrm>
                <a:off x="2124" y="1160"/>
                <a:ext cx="6" cy="1"/>
              </a:xfrm>
              <a:prstGeom prst="line">
                <a:avLst/>
              </a:prstGeom>
              <a:noFill/>
              <a:ln w="9525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853" name="Line 685"/>
              <p:cNvSpPr>
                <a:spLocks noChangeShapeType="1"/>
              </p:cNvSpPr>
              <p:nvPr/>
            </p:nvSpPr>
            <p:spPr bwMode="auto">
              <a:xfrm>
                <a:off x="2130" y="1160"/>
                <a:ext cx="6" cy="1"/>
              </a:xfrm>
              <a:prstGeom prst="line">
                <a:avLst/>
              </a:prstGeom>
              <a:noFill/>
              <a:ln w="9525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854" name="Line 686"/>
              <p:cNvSpPr>
                <a:spLocks noChangeShapeType="1"/>
              </p:cNvSpPr>
              <p:nvPr/>
            </p:nvSpPr>
            <p:spPr bwMode="auto">
              <a:xfrm>
                <a:off x="2136" y="1160"/>
                <a:ext cx="6" cy="1"/>
              </a:xfrm>
              <a:prstGeom prst="line">
                <a:avLst/>
              </a:prstGeom>
              <a:noFill/>
              <a:ln w="9525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855" name="Line 687"/>
              <p:cNvSpPr>
                <a:spLocks noChangeShapeType="1"/>
              </p:cNvSpPr>
              <p:nvPr/>
            </p:nvSpPr>
            <p:spPr bwMode="auto">
              <a:xfrm>
                <a:off x="2142" y="1160"/>
                <a:ext cx="1" cy="1"/>
              </a:xfrm>
              <a:prstGeom prst="line">
                <a:avLst/>
              </a:prstGeom>
              <a:noFill/>
              <a:ln w="9525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856" name="Line 688"/>
              <p:cNvSpPr>
                <a:spLocks noChangeShapeType="1"/>
              </p:cNvSpPr>
              <p:nvPr/>
            </p:nvSpPr>
            <p:spPr bwMode="auto">
              <a:xfrm>
                <a:off x="2142" y="1160"/>
                <a:ext cx="6" cy="1"/>
              </a:xfrm>
              <a:prstGeom prst="line">
                <a:avLst/>
              </a:prstGeom>
              <a:noFill/>
              <a:ln w="9525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857" name="Line 689"/>
              <p:cNvSpPr>
                <a:spLocks noChangeShapeType="1"/>
              </p:cNvSpPr>
              <p:nvPr/>
            </p:nvSpPr>
            <p:spPr bwMode="auto">
              <a:xfrm>
                <a:off x="2148" y="1160"/>
                <a:ext cx="6" cy="1"/>
              </a:xfrm>
              <a:prstGeom prst="line">
                <a:avLst/>
              </a:prstGeom>
              <a:noFill/>
              <a:ln w="9525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858" name="Line 690"/>
              <p:cNvSpPr>
                <a:spLocks noChangeShapeType="1"/>
              </p:cNvSpPr>
              <p:nvPr/>
            </p:nvSpPr>
            <p:spPr bwMode="auto">
              <a:xfrm>
                <a:off x="2154" y="1160"/>
                <a:ext cx="6" cy="1"/>
              </a:xfrm>
              <a:prstGeom prst="line">
                <a:avLst/>
              </a:prstGeom>
              <a:noFill/>
              <a:ln w="9525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859" name="Line 691"/>
              <p:cNvSpPr>
                <a:spLocks noChangeShapeType="1"/>
              </p:cNvSpPr>
              <p:nvPr/>
            </p:nvSpPr>
            <p:spPr bwMode="auto">
              <a:xfrm>
                <a:off x="2160" y="1160"/>
                <a:ext cx="1" cy="1"/>
              </a:xfrm>
              <a:prstGeom prst="line">
                <a:avLst/>
              </a:prstGeom>
              <a:noFill/>
              <a:ln w="9525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860" name="Line 692"/>
              <p:cNvSpPr>
                <a:spLocks noChangeShapeType="1"/>
              </p:cNvSpPr>
              <p:nvPr/>
            </p:nvSpPr>
            <p:spPr bwMode="auto">
              <a:xfrm>
                <a:off x="2160" y="1160"/>
                <a:ext cx="6" cy="1"/>
              </a:xfrm>
              <a:prstGeom prst="line">
                <a:avLst/>
              </a:prstGeom>
              <a:noFill/>
              <a:ln w="9525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861" name="Line 693"/>
              <p:cNvSpPr>
                <a:spLocks noChangeShapeType="1"/>
              </p:cNvSpPr>
              <p:nvPr/>
            </p:nvSpPr>
            <p:spPr bwMode="auto">
              <a:xfrm>
                <a:off x="2166" y="1160"/>
                <a:ext cx="6" cy="1"/>
              </a:xfrm>
              <a:prstGeom prst="line">
                <a:avLst/>
              </a:prstGeom>
              <a:noFill/>
              <a:ln w="9525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862" name="Line 694"/>
              <p:cNvSpPr>
                <a:spLocks noChangeShapeType="1"/>
              </p:cNvSpPr>
              <p:nvPr/>
            </p:nvSpPr>
            <p:spPr bwMode="auto">
              <a:xfrm>
                <a:off x="2172" y="1160"/>
                <a:ext cx="1" cy="1"/>
              </a:xfrm>
              <a:prstGeom prst="line">
                <a:avLst/>
              </a:prstGeom>
              <a:noFill/>
              <a:ln w="9525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863" name="Line 695"/>
              <p:cNvSpPr>
                <a:spLocks noChangeShapeType="1"/>
              </p:cNvSpPr>
              <p:nvPr/>
            </p:nvSpPr>
            <p:spPr bwMode="auto">
              <a:xfrm>
                <a:off x="2172" y="1160"/>
                <a:ext cx="6" cy="1"/>
              </a:xfrm>
              <a:prstGeom prst="line">
                <a:avLst/>
              </a:prstGeom>
              <a:noFill/>
              <a:ln w="9525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864" name="Line 696"/>
              <p:cNvSpPr>
                <a:spLocks noChangeShapeType="1"/>
              </p:cNvSpPr>
              <p:nvPr/>
            </p:nvSpPr>
            <p:spPr bwMode="auto">
              <a:xfrm>
                <a:off x="2178" y="1160"/>
                <a:ext cx="6" cy="1"/>
              </a:xfrm>
              <a:prstGeom prst="line">
                <a:avLst/>
              </a:prstGeom>
              <a:noFill/>
              <a:ln w="9525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865" name="Line 697"/>
              <p:cNvSpPr>
                <a:spLocks noChangeShapeType="1"/>
              </p:cNvSpPr>
              <p:nvPr/>
            </p:nvSpPr>
            <p:spPr bwMode="auto">
              <a:xfrm>
                <a:off x="2184" y="1160"/>
                <a:ext cx="6" cy="1"/>
              </a:xfrm>
              <a:prstGeom prst="line">
                <a:avLst/>
              </a:prstGeom>
              <a:noFill/>
              <a:ln w="9525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866" name="Line 698"/>
              <p:cNvSpPr>
                <a:spLocks noChangeShapeType="1"/>
              </p:cNvSpPr>
              <p:nvPr/>
            </p:nvSpPr>
            <p:spPr bwMode="auto">
              <a:xfrm>
                <a:off x="2190" y="1160"/>
                <a:ext cx="1" cy="1"/>
              </a:xfrm>
              <a:prstGeom prst="line">
                <a:avLst/>
              </a:prstGeom>
              <a:noFill/>
              <a:ln w="9525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867" name="Freeform 699"/>
              <p:cNvSpPr>
                <a:spLocks/>
              </p:cNvSpPr>
              <p:nvPr/>
            </p:nvSpPr>
            <p:spPr bwMode="auto">
              <a:xfrm>
                <a:off x="2190" y="1153"/>
                <a:ext cx="6" cy="7"/>
              </a:xfrm>
              <a:custGeom>
                <a:avLst/>
                <a:gdLst>
                  <a:gd name="T0" fmla="*/ 0 w 6"/>
                  <a:gd name="T1" fmla="*/ 7 h 7"/>
                  <a:gd name="T2" fmla="*/ 0 w 6"/>
                  <a:gd name="T3" fmla="*/ 0 h 7"/>
                  <a:gd name="T4" fmla="*/ 6 w 6"/>
                  <a:gd name="T5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" h="7">
                    <a:moveTo>
                      <a:pt x="0" y="7"/>
                    </a:moveTo>
                    <a:lnTo>
                      <a:pt x="0" y="0"/>
                    </a:lnTo>
                    <a:lnTo>
                      <a:pt x="6" y="0"/>
                    </a:lnTo>
                  </a:path>
                </a:pathLst>
              </a:custGeom>
              <a:noFill/>
              <a:ln w="9525">
                <a:solidFill>
                  <a:schemeClr val="accent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868" name="Line 700"/>
              <p:cNvSpPr>
                <a:spLocks noChangeShapeType="1"/>
              </p:cNvSpPr>
              <p:nvPr/>
            </p:nvSpPr>
            <p:spPr bwMode="auto">
              <a:xfrm>
                <a:off x="2196" y="1153"/>
                <a:ext cx="6" cy="1"/>
              </a:xfrm>
              <a:prstGeom prst="line">
                <a:avLst/>
              </a:prstGeom>
              <a:noFill/>
              <a:ln w="9525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869" name="Freeform 701"/>
              <p:cNvSpPr>
                <a:spLocks/>
              </p:cNvSpPr>
              <p:nvPr/>
            </p:nvSpPr>
            <p:spPr bwMode="auto">
              <a:xfrm>
                <a:off x="2202" y="1153"/>
                <a:ext cx="6" cy="7"/>
              </a:xfrm>
              <a:custGeom>
                <a:avLst/>
                <a:gdLst>
                  <a:gd name="T0" fmla="*/ 0 w 6"/>
                  <a:gd name="T1" fmla="*/ 0 h 7"/>
                  <a:gd name="T2" fmla="*/ 6 w 6"/>
                  <a:gd name="T3" fmla="*/ 0 h 7"/>
                  <a:gd name="T4" fmla="*/ 6 w 6"/>
                  <a:gd name="T5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" h="7">
                    <a:moveTo>
                      <a:pt x="0" y="0"/>
                    </a:moveTo>
                    <a:lnTo>
                      <a:pt x="6" y="0"/>
                    </a:lnTo>
                    <a:lnTo>
                      <a:pt x="6" y="7"/>
                    </a:lnTo>
                  </a:path>
                </a:pathLst>
              </a:custGeom>
              <a:noFill/>
              <a:ln w="9525">
                <a:solidFill>
                  <a:schemeClr val="accent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870" name="Line 702"/>
              <p:cNvSpPr>
                <a:spLocks noChangeShapeType="1"/>
              </p:cNvSpPr>
              <p:nvPr/>
            </p:nvSpPr>
            <p:spPr bwMode="auto">
              <a:xfrm>
                <a:off x="2208" y="1160"/>
                <a:ext cx="1" cy="1"/>
              </a:xfrm>
              <a:prstGeom prst="line">
                <a:avLst/>
              </a:prstGeom>
              <a:noFill/>
              <a:ln w="9525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871" name="Line 703"/>
              <p:cNvSpPr>
                <a:spLocks noChangeShapeType="1"/>
              </p:cNvSpPr>
              <p:nvPr/>
            </p:nvSpPr>
            <p:spPr bwMode="auto">
              <a:xfrm>
                <a:off x="2208" y="1160"/>
                <a:ext cx="6" cy="1"/>
              </a:xfrm>
              <a:prstGeom prst="line">
                <a:avLst/>
              </a:prstGeom>
              <a:noFill/>
              <a:ln w="9525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872" name="Line 704"/>
              <p:cNvSpPr>
                <a:spLocks noChangeShapeType="1"/>
              </p:cNvSpPr>
              <p:nvPr/>
            </p:nvSpPr>
            <p:spPr bwMode="auto">
              <a:xfrm>
                <a:off x="2214" y="1160"/>
                <a:ext cx="6" cy="1"/>
              </a:xfrm>
              <a:prstGeom prst="line">
                <a:avLst/>
              </a:prstGeom>
              <a:noFill/>
              <a:ln w="9525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873" name="Line 705"/>
              <p:cNvSpPr>
                <a:spLocks noChangeShapeType="1"/>
              </p:cNvSpPr>
              <p:nvPr/>
            </p:nvSpPr>
            <p:spPr bwMode="auto">
              <a:xfrm>
                <a:off x="2220" y="1160"/>
                <a:ext cx="6" cy="1"/>
              </a:xfrm>
              <a:prstGeom prst="line">
                <a:avLst/>
              </a:prstGeom>
              <a:noFill/>
              <a:ln w="9525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874" name="Line 706"/>
              <p:cNvSpPr>
                <a:spLocks noChangeShapeType="1"/>
              </p:cNvSpPr>
              <p:nvPr/>
            </p:nvSpPr>
            <p:spPr bwMode="auto">
              <a:xfrm>
                <a:off x="2226" y="1160"/>
                <a:ext cx="1" cy="1"/>
              </a:xfrm>
              <a:prstGeom prst="line">
                <a:avLst/>
              </a:prstGeom>
              <a:noFill/>
              <a:ln w="9525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875" name="Line 707"/>
              <p:cNvSpPr>
                <a:spLocks noChangeShapeType="1"/>
              </p:cNvSpPr>
              <p:nvPr/>
            </p:nvSpPr>
            <p:spPr bwMode="auto">
              <a:xfrm>
                <a:off x="2226" y="1160"/>
                <a:ext cx="6" cy="1"/>
              </a:xfrm>
              <a:prstGeom prst="line">
                <a:avLst/>
              </a:prstGeom>
              <a:noFill/>
              <a:ln w="9525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876" name="Line 708"/>
              <p:cNvSpPr>
                <a:spLocks noChangeShapeType="1"/>
              </p:cNvSpPr>
              <p:nvPr/>
            </p:nvSpPr>
            <p:spPr bwMode="auto">
              <a:xfrm>
                <a:off x="2232" y="1160"/>
                <a:ext cx="6" cy="1"/>
              </a:xfrm>
              <a:prstGeom prst="line">
                <a:avLst/>
              </a:prstGeom>
              <a:noFill/>
              <a:ln w="9525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877" name="Line 709"/>
              <p:cNvSpPr>
                <a:spLocks noChangeShapeType="1"/>
              </p:cNvSpPr>
              <p:nvPr/>
            </p:nvSpPr>
            <p:spPr bwMode="auto">
              <a:xfrm>
                <a:off x="2238" y="1160"/>
                <a:ext cx="6" cy="1"/>
              </a:xfrm>
              <a:prstGeom prst="line">
                <a:avLst/>
              </a:prstGeom>
              <a:noFill/>
              <a:ln w="9525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878" name="Freeform 710"/>
              <p:cNvSpPr>
                <a:spLocks/>
              </p:cNvSpPr>
              <p:nvPr/>
            </p:nvSpPr>
            <p:spPr bwMode="auto">
              <a:xfrm>
                <a:off x="2244" y="1153"/>
                <a:ext cx="1" cy="7"/>
              </a:xfrm>
              <a:custGeom>
                <a:avLst/>
                <a:gdLst>
                  <a:gd name="T0" fmla="*/ 7 h 7"/>
                  <a:gd name="T1" fmla="*/ 0 h 7"/>
                  <a:gd name="T2" fmla="*/ 0 h 7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7">
                    <a:moveTo>
                      <a:pt x="0" y="7"/>
                    </a:move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solidFill>
                  <a:schemeClr val="accent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879" name="Line 711"/>
              <p:cNvSpPr>
                <a:spLocks noChangeShapeType="1"/>
              </p:cNvSpPr>
              <p:nvPr/>
            </p:nvSpPr>
            <p:spPr bwMode="auto">
              <a:xfrm>
                <a:off x="2244" y="1153"/>
                <a:ext cx="6" cy="1"/>
              </a:xfrm>
              <a:prstGeom prst="line">
                <a:avLst/>
              </a:prstGeom>
              <a:noFill/>
              <a:ln w="9525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880" name="Line 712"/>
              <p:cNvSpPr>
                <a:spLocks noChangeShapeType="1"/>
              </p:cNvSpPr>
              <p:nvPr/>
            </p:nvSpPr>
            <p:spPr bwMode="auto">
              <a:xfrm>
                <a:off x="2250" y="1153"/>
                <a:ext cx="6" cy="1"/>
              </a:xfrm>
              <a:prstGeom prst="line">
                <a:avLst/>
              </a:prstGeom>
              <a:noFill/>
              <a:ln w="9525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881" name="Line 713"/>
              <p:cNvSpPr>
                <a:spLocks noChangeShapeType="1"/>
              </p:cNvSpPr>
              <p:nvPr/>
            </p:nvSpPr>
            <p:spPr bwMode="auto">
              <a:xfrm>
                <a:off x="2256" y="1153"/>
                <a:ext cx="6" cy="1"/>
              </a:xfrm>
              <a:prstGeom prst="line">
                <a:avLst/>
              </a:prstGeom>
              <a:noFill/>
              <a:ln w="9525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882" name="Freeform 714"/>
              <p:cNvSpPr>
                <a:spLocks/>
              </p:cNvSpPr>
              <p:nvPr/>
            </p:nvSpPr>
            <p:spPr bwMode="auto">
              <a:xfrm>
                <a:off x="2262" y="1153"/>
                <a:ext cx="1" cy="7"/>
              </a:xfrm>
              <a:custGeom>
                <a:avLst/>
                <a:gdLst>
                  <a:gd name="T0" fmla="*/ 0 h 7"/>
                  <a:gd name="T1" fmla="*/ 0 h 7"/>
                  <a:gd name="T2" fmla="*/ 7 h 7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7">
                    <a:moveTo>
                      <a:pt x="0" y="0"/>
                    </a:moveTo>
                    <a:lnTo>
                      <a:pt x="0" y="0"/>
                    </a:lnTo>
                    <a:lnTo>
                      <a:pt x="0" y="7"/>
                    </a:lnTo>
                  </a:path>
                </a:pathLst>
              </a:custGeom>
              <a:noFill/>
              <a:ln w="9525">
                <a:solidFill>
                  <a:schemeClr val="accent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883" name="Line 715"/>
              <p:cNvSpPr>
                <a:spLocks noChangeShapeType="1"/>
              </p:cNvSpPr>
              <p:nvPr/>
            </p:nvSpPr>
            <p:spPr bwMode="auto">
              <a:xfrm>
                <a:off x="2262" y="1160"/>
                <a:ext cx="6" cy="1"/>
              </a:xfrm>
              <a:prstGeom prst="line">
                <a:avLst/>
              </a:prstGeom>
              <a:noFill/>
              <a:ln w="9525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884" name="Line 716"/>
              <p:cNvSpPr>
                <a:spLocks noChangeShapeType="1"/>
              </p:cNvSpPr>
              <p:nvPr/>
            </p:nvSpPr>
            <p:spPr bwMode="auto">
              <a:xfrm>
                <a:off x="2268" y="1160"/>
                <a:ext cx="6" cy="1"/>
              </a:xfrm>
              <a:prstGeom prst="line">
                <a:avLst/>
              </a:prstGeom>
              <a:noFill/>
              <a:ln w="9525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885" name="Line 717"/>
              <p:cNvSpPr>
                <a:spLocks noChangeShapeType="1"/>
              </p:cNvSpPr>
              <p:nvPr/>
            </p:nvSpPr>
            <p:spPr bwMode="auto">
              <a:xfrm>
                <a:off x="2274" y="1160"/>
                <a:ext cx="6" cy="1"/>
              </a:xfrm>
              <a:prstGeom prst="line">
                <a:avLst/>
              </a:prstGeom>
              <a:noFill/>
              <a:ln w="9525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886" name="Line 718"/>
              <p:cNvSpPr>
                <a:spLocks noChangeShapeType="1"/>
              </p:cNvSpPr>
              <p:nvPr/>
            </p:nvSpPr>
            <p:spPr bwMode="auto">
              <a:xfrm>
                <a:off x="2280" y="1160"/>
                <a:ext cx="1" cy="1"/>
              </a:xfrm>
              <a:prstGeom prst="line">
                <a:avLst/>
              </a:prstGeom>
              <a:noFill/>
              <a:ln w="9525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887" name="Line 719"/>
              <p:cNvSpPr>
                <a:spLocks noChangeShapeType="1"/>
              </p:cNvSpPr>
              <p:nvPr/>
            </p:nvSpPr>
            <p:spPr bwMode="auto">
              <a:xfrm>
                <a:off x="2280" y="1160"/>
                <a:ext cx="6" cy="1"/>
              </a:xfrm>
              <a:prstGeom prst="line">
                <a:avLst/>
              </a:prstGeom>
              <a:noFill/>
              <a:ln w="9525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888" name="Line 720"/>
              <p:cNvSpPr>
                <a:spLocks noChangeShapeType="1"/>
              </p:cNvSpPr>
              <p:nvPr/>
            </p:nvSpPr>
            <p:spPr bwMode="auto">
              <a:xfrm>
                <a:off x="2286" y="1160"/>
                <a:ext cx="6" cy="1"/>
              </a:xfrm>
              <a:prstGeom prst="line">
                <a:avLst/>
              </a:prstGeom>
              <a:noFill/>
              <a:ln w="9525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889" name="Line 721"/>
              <p:cNvSpPr>
                <a:spLocks noChangeShapeType="1"/>
              </p:cNvSpPr>
              <p:nvPr/>
            </p:nvSpPr>
            <p:spPr bwMode="auto">
              <a:xfrm>
                <a:off x="2292" y="1160"/>
                <a:ext cx="6" cy="1"/>
              </a:xfrm>
              <a:prstGeom prst="line">
                <a:avLst/>
              </a:prstGeom>
              <a:noFill/>
              <a:ln w="9525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890" name="Line 722"/>
              <p:cNvSpPr>
                <a:spLocks noChangeShapeType="1"/>
              </p:cNvSpPr>
              <p:nvPr/>
            </p:nvSpPr>
            <p:spPr bwMode="auto">
              <a:xfrm>
                <a:off x="2298" y="1160"/>
                <a:ext cx="1" cy="1"/>
              </a:xfrm>
              <a:prstGeom prst="line">
                <a:avLst/>
              </a:prstGeom>
              <a:noFill/>
              <a:ln w="9525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891" name="Freeform 723"/>
              <p:cNvSpPr>
                <a:spLocks/>
              </p:cNvSpPr>
              <p:nvPr/>
            </p:nvSpPr>
            <p:spPr bwMode="auto">
              <a:xfrm>
                <a:off x="2298" y="1160"/>
                <a:ext cx="6" cy="6"/>
              </a:xfrm>
              <a:custGeom>
                <a:avLst/>
                <a:gdLst>
                  <a:gd name="T0" fmla="*/ 0 w 6"/>
                  <a:gd name="T1" fmla="*/ 0 h 6"/>
                  <a:gd name="T2" fmla="*/ 0 w 6"/>
                  <a:gd name="T3" fmla="*/ 0 h 6"/>
                  <a:gd name="T4" fmla="*/ 6 w 6"/>
                  <a:gd name="T5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" h="6">
                    <a:moveTo>
                      <a:pt x="0" y="0"/>
                    </a:moveTo>
                    <a:lnTo>
                      <a:pt x="0" y="0"/>
                    </a:lnTo>
                    <a:lnTo>
                      <a:pt x="6" y="6"/>
                    </a:lnTo>
                  </a:path>
                </a:pathLst>
              </a:custGeom>
              <a:noFill/>
              <a:ln w="9525">
                <a:solidFill>
                  <a:schemeClr val="accent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892" name="Line 724"/>
              <p:cNvSpPr>
                <a:spLocks noChangeShapeType="1"/>
              </p:cNvSpPr>
              <p:nvPr/>
            </p:nvSpPr>
            <p:spPr bwMode="auto">
              <a:xfrm>
                <a:off x="2304" y="1166"/>
                <a:ext cx="6" cy="1"/>
              </a:xfrm>
              <a:prstGeom prst="line">
                <a:avLst/>
              </a:prstGeom>
              <a:noFill/>
              <a:ln w="9525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893" name="Line 725"/>
              <p:cNvSpPr>
                <a:spLocks noChangeShapeType="1"/>
              </p:cNvSpPr>
              <p:nvPr/>
            </p:nvSpPr>
            <p:spPr bwMode="auto">
              <a:xfrm>
                <a:off x="2310" y="1166"/>
                <a:ext cx="6" cy="1"/>
              </a:xfrm>
              <a:prstGeom prst="line">
                <a:avLst/>
              </a:prstGeom>
              <a:noFill/>
              <a:ln w="9525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894" name="Line 726"/>
              <p:cNvSpPr>
                <a:spLocks noChangeShapeType="1"/>
              </p:cNvSpPr>
              <p:nvPr/>
            </p:nvSpPr>
            <p:spPr bwMode="auto">
              <a:xfrm>
                <a:off x="2316" y="1166"/>
                <a:ext cx="1" cy="1"/>
              </a:xfrm>
              <a:prstGeom prst="line">
                <a:avLst/>
              </a:prstGeom>
              <a:noFill/>
              <a:ln w="9525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895" name="Line 727"/>
              <p:cNvSpPr>
                <a:spLocks noChangeShapeType="1"/>
              </p:cNvSpPr>
              <p:nvPr/>
            </p:nvSpPr>
            <p:spPr bwMode="auto">
              <a:xfrm>
                <a:off x="2316" y="1166"/>
                <a:ext cx="6" cy="1"/>
              </a:xfrm>
              <a:prstGeom prst="line">
                <a:avLst/>
              </a:prstGeom>
              <a:noFill/>
              <a:ln w="9525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896" name="Line 728"/>
              <p:cNvSpPr>
                <a:spLocks noChangeShapeType="1"/>
              </p:cNvSpPr>
              <p:nvPr/>
            </p:nvSpPr>
            <p:spPr bwMode="auto">
              <a:xfrm>
                <a:off x="2322" y="1166"/>
                <a:ext cx="6" cy="1"/>
              </a:xfrm>
              <a:prstGeom prst="line">
                <a:avLst/>
              </a:prstGeom>
              <a:noFill/>
              <a:ln w="9525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897" name="Line 729"/>
              <p:cNvSpPr>
                <a:spLocks noChangeShapeType="1"/>
              </p:cNvSpPr>
              <p:nvPr/>
            </p:nvSpPr>
            <p:spPr bwMode="auto">
              <a:xfrm>
                <a:off x="2328" y="1166"/>
                <a:ext cx="1" cy="1"/>
              </a:xfrm>
              <a:prstGeom prst="line">
                <a:avLst/>
              </a:prstGeom>
              <a:noFill/>
              <a:ln w="9525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898" name="Line 730"/>
              <p:cNvSpPr>
                <a:spLocks noChangeShapeType="1"/>
              </p:cNvSpPr>
              <p:nvPr/>
            </p:nvSpPr>
            <p:spPr bwMode="auto">
              <a:xfrm>
                <a:off x="2328" y="1166"/>
                <a:ext cx="6" cy="1"/>
              </a:xfrm>
              <a:prstGeom prst="line">
                <a:avLst/>
              </a:prstGeom>
              <a:noFill/>
              <a:ln w="9525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899" name="Line 731"/>
              <p:cNvSpPr>
                <a:spLocks noChangeShapeType="1"/>
              </p:cNvSpPr>
              <p:nvPr/>
            </p:nvSpPr>
            <p:spPr bwMode="auto">
              <a:xfrm>
                <a:off x="2334" y="1166"/>
                <a:ext cx="6" cy="1"/>
              </a:xfrm>
              <a:prstGeom prst="line">
                <a:avLst/>
              </a:prstGeom>
              <a:noFill/>
              <a:ln w="9525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900" name="Line 732"/>
              <p:cNvSpPr>
                <a:spLocks noChangeShapeType="1"/>
              </p:cNvSpPr>
              <p:nvPr/>
            </p:nvSpPr>
            <p:spPr bwMode="auto">
              <a:xfrm>
                <a:off x="2340" y="1166"/>
                <a:ext cx="6" cy="1"/>
              </a:xfrm>
              <a:prstGeom prst="line">
                <a:avLst/>
              </a:prstGeom>
              <a:noFill/>
              <a:ln w="9525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901" name="Line 733"/>
              <p:cNvSpPr>
                <a:spLocks noChangeShapeType="1"/>
              </p:cNvSpPr>
              <p:nvPr/>
            </p:nvSpPr>
            <p:spPr bwMode="auto">
              <a:xfrm>
                <a:off x="2346" y="1166"/>
                <a:ext cx="1" cy="1"/>
              </a:xfrm>
              <a:prstGeom prst="line">
                <a:avLst/>
              </a:prstGeom>
              <a:noFill/>
              <a:ln w="9525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902" name="Line 734"/>
              <p:cNvSpPr>
                <a:spLocks noChangeShapeType="1"/>
              </p:cNvSpPr>
              <p:nvPr/>
            </p:nvSpPr>
            <p:spPr bwMode="auto">
              <a:xfrm>
                <a:off x="2346" y="1166"/>
                <a:ext cx="6" cy="1"/>
              </a:xfrm>
              <a:prstGeom prst="line">
                <a:avLst/>
              </a:prstGeom>
              <a:noFill/>
              <a:ln w="9525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903" name="Line 735"/>
              <p:cNvSpPr>
                <a:spLocks noChangeShapeType="1"/>
              </p:cNvSpPr>
              <p:nvPr/>
            </p:nvSpPr>
            <p:spPr bwMode="auto">
              <a:xfrm>
                <a:off x="2352" y="1166"/>
                <a:ext cx="6" cy="1"/>
              </a:xfrm>
              <a:prstGeom prst="line">
                <a:avLst/>
              </a:prstGeom>
              <a:noFill/>
              <a:ln w="9525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904" name="Line 736"/>
              <p:cNvSpPr>
                <a:spLocks noChangeShapeType="1"/>
              </p:cNvSpPr>
              <p:nvPr/>
            </p:nvSpPr>
            <p:spPr bwMode="auto">
              <a:xfrm>
                <a:off x="2358" y="1166"/>
                <a:ext cx="6" cy="1"/>
              </a:xfrm>
              <a:prstGeom prst="line">
                <a:avLst/>
              </a:prstGeom>
              <a:noFill/>
              <a:ln w="9525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905" name="Line 737"/>
              <p:cNvSpPr>
                <a:spLocks noChangeShapeType="1"/>
              </p:cNvSpPr>
              <p:nvPr/>
            </p:nvSpPr>
            <p:spPr bwMode="auto">
              <a:xfrm>
                <a:off x="2364" y="1166"/>
                <a:ext cx="1" cy="1"/>
              </a:xfrm>
              <a:prstGeom prst="line">
                <a:avLst/>
              </a:prstGeom>
              <a:noFill/>
              <a:ln w="9525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906" name="Line 738"/>
              <p:cNvSpPr>
                <a:spLocks noChangeShapeType="1"/>
              </p:cNvSpPr>
              <p:nvPr/>
            </p:nvSpPr>
            <p:spPr bwMode="auto">
              <a:xfrm>
                <a:off x="2364" y="1166"/>
                <a:ext cx="6" cy="1"/>
              </a:xfrm>
              <a:prstGeom prst="line">
                <a:avLst/>
              </a:prstGeom>
              <a:noFill/>
              <a:ln w="9525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907" name="Line 739"/>
              <p:cNvSpPr>
                <a:spLocks noChangeShapeType="1"/>
              </p:cNvSpPr>
              <p:nvPr/>
            </p:nvSpPr>
            <p:spPr bwMode="auto">
              <a:xfrm>
                <a:off x="2370" y="1166"/>
                <a:ext cx="6" cy="1"/>
              </a:xfrm>
              <a:prstGeom prst="line">
                <a:avLst/>
              </a:prstGeom>
              <a:noFill/>
              <a:ln w="9525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908" name="Line 740"/>
              <p:cNvSpPr>
                <a:spLocks noChangeShapeType="1"/>
              </p:cNvSpPr>
              <p:nvPr/>
            </p:nvSpPr>
            <p:spPr bwMode="auto">
              <a:xfrm>
                <a:off x="2376" y="1166"/>
                <a:ext cx="6" cy="1"/>
              </a:xfrm>
              <a:prstGeom prst="line">
                <a:avLst/>
              </a:prstGeom>
              <a:noFill/>
              <a:ln w="9525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909" name="Line 741"/>
              <p:cNvSpPr>
                <a:spLocks noChangeShapeType="1"/>
              </p:cNvSpPr>
              <p:nvPr/>
            </p:nvSpPr>
            <p:spPr bwMode="auto">
              <a:xfrm>
                <a:off x="2382" y="1166"/>
                <a:ext cx="1" cy="1"/>
              </a:xfrm>
              <a:prstGeom prst="line">
                <a:avLst/>
              </a:prstGeom>
              <a:noFill/>
              <a:ln w="9525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35910" name="Line 742"/>
              <p:cNvSpPr>
                <a:spLocks noChangeShapeType="1"/>
              </p:cNvSpPr>
              <p:nvPr/>
            </p:nvSpPr>
            <p:spPr bwMode="auto">
              <a:xfrm>
                <a:off x="2382" y="1166"/>
                <a:ext cx="6" cy="1"/>
              </a:xfrm>
              <a:prstGeom prst="line">
                <a:avLst/>
              </a:prstGeom>
              <a:noFill/>
              <a:ln w="9525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</p:grpSp>
        <p:pic>
          <p:nvPicPr>
            <p:cNvPr id="135911" name="Picture 743" descr="umat-full_39_1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" y="2508"/>
              <a:ext cx="768" cy="6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5912" name="Text Box 744"/>
            <p:cNvSpPr txBox="1">
              <a:spLocks noChangeArrowheads="1"/>
            </p:cNvSpPr>
            <p:nvPr/>
          </p:nvSpPr>
          <p:spPr bwMode="auto">
            <a:xfrm>
              <a:off x="288" y="2736"/>
              <a:ext cx="0" cy="1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endParaRPr lang="en-US" altLang="en-US" sz="2276"/>
            </a:p>
          </p:txBody>
        </p:sp>
        <p:sp>
          <p:nvSpPr>
            <p:cNvPr id="135913" name="Oval 745"/>
            <p:cNvSpPr>
              <a:spLocks noChangeArrowheads="1"/>
            </p:cNvSpPr>
            <p:nvPr/>
          </p:nvSpPr>
          <p:spPr bwMode="auto">
            <a:xfrm>
              <a:off x="888" y="3036"/>
              <a:ext cx="192" cy="191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endParaRPr lang="en-US" sz="1991"/>
            </a:p>
          </p:txBody>
        </p:sp>
      </p:grpSp>
      <p:grpSp>
        <p:nvGrpSpPr>
          <p:cNvPr id="135914" name="Group 746"/>
          <p:cNvGrpSpPr>
            <a:grpSpLocks/>
          </p:cNvGrpSpPr>
          <p:nvPr/>
        </p:nvGrpSpPr>
        <p:grpSpPr bwMode="auto">
          <a:xfrm>
            <a:off x="433493" y="4009813"/>
            <a:ext cx="10403840" cy="1679787"/>
            <a:chOff x="288" y="1752"/>
            <a:chExt cx="4608" cy="744"/>
          </a:xfrm>
        </p:grpSpPr>
        <p:grpSp>
          <p:nvGrpSpPr>
            <p:cNvPr id="135915" name="Group 747"/>
            <p:cNvGrpSpPr>
              <a:grpSpLocks/>
            </p:cNvGrpSpPr>
            <p:nvPr/>
          </p:nvGrpSpPr>
          <p:grpSpPr bwMode="auto">
            <a:xfrm>
              <a:off x="288" y="1824"/>
              <a:ext cx="4608" cy="672"/>
              <a:chOff x="288" y="2544"/>
              <a:chExt cx="4608" cy="672"/>
            </a:xfrm>
          </p:grpSpPr>
          <p:grpSp>
            <p:nvGrpSpPr>
              <p:cNvPr id="135916" name="Group 748"/>
              <p:cNvGrpSpPr>
                <a:grpSpLocks/>
              </p:cNvGrpSpPr>
              <p:nvPr/>
            </p:nvGrpSpPr>
            <p:grpSpPr bwMode="auto">
              <a:xfrm>
                <a:off x="2448" y="2544"/>
                <a:ext cx="2448" cy="672"/>
                <a:chOff x="562" y="640"/>
                <a:chExt cx="5054" cy="2347"/>
              </a:xfrm>
            </p:grpSpPr>
            <p:sp>
              <p:nvSpPr>
                <p:cNvPr id="135917" name="Freeform 749"/>
                <p:cNvSpPr>
                  <a:spLocks/>
                </p:cNvSpPr>
                <p:nvPr/>
              </p:nvSpPr>
              <p:spPr bwMode="auto">
                <a:xfrm>
                  <a:off x="576" y="648"/>
                  <a:ext cx="5033" cy="2289"/>
                </a:xfrm>
                <a:custGeom>
                  <a:avLst/>
                  <a:gdLst>
                    <a:gd name="T0" fmla="*/ 0 w 699"/>
                    <a:gd name="T1" fmla="*/ 318 h 318"/>
                    <a:gd name="T2" fmla="*/ 699 w 699"/>
                    <a:gd name="T3" fmla="*/ 318 h 318"/>
                    <a:gd name="T4" fmla="*/ 699 w 699"/>
                    <a:gd name="T5" fmla="*/ 0 h 3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99" h="318">
                      <a:moveTo>
                        <a:pt x="0" y="318"/>
                      </a:moveTo>
                      <a:lnTo>
                        <a:pt x="699" y="318"/>
                      </a:lnTo>
                      <a:lnTo>
                        <a:pt x="699" y="0"/>
                      </a:lnTo>
                    </a:path>
                  </a:pathLst>
                </a:custGeom>
                <a:noFill/>
                <a:ln w="25400">
                  <a:solidFill>
                    <a:srgbClr val="FFFF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918" name="Freeform 750"/>
                <p:cNvSpPr>
                  <a:spLocks/>
                </p:cNvSpPr>
                <p:nvPr/>
              </p:nvSpPr>
              <p:spPr bwMode="auto">
                <a:xfrm>
                  <a:off x="576" y="648"/>
                  <a:ext cx="5033" cy="2289"/>
                </a:xfrm>
                <a:custGeom>
                  <a:avLst/>
                  <a:gdLst>
                    <a:gd name="T0" fmla="*/ 699 w 699"/>
                    <a:gd name="T1" fmla="*/ 0 h 318"/>
                    <a:gd name="T2" fmla="*/ 0 w 699"/>
                    <a:gd name="T3" fmla="*/ 0 h 318"/>
                    <a:gd name="T4" fmla="*/ 0 w 699"/>
                    <a:gd name="T5" fmla="*/ 318 h 3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99" h="318">
                      <a:moveTo>
                        <a:pt x="699" y="0"/>
                      </a:moveTo>
                      <a:lnTo>
                        <a:pt x="0" y="0"/>
                      </a:lnTo>
                      <a:lnTo>
                        <a:pt x="0" y="318"/>
                      </a:lnTo>
                    </a:path>
                  </a:pathLst>
                </a:custGeom>
                <a:noFill/>
                <a:ln w="2540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919" name="Freeform 751"/>
                <p:cNvSpPr>
                  <a:spLocks/>
                </p:cNvSpPr>
                <p:nvPr/>
              </p:nvSpPr>
              <p:spPr bwMode="auto">
                <a:xfrm>
                  <a:off x="583" y="655"/>
                  <a:ext cx="5019" cy="2275"/>
                </a:xfrm>
                <a:custGeom>
                  <a:avLst/>
                  <a:gdLst>
                    <a:gd name="T0" fmla="*/ 0 w 697"/>
                    <a:gd name="T1" fmla="*/ 316 h 316"/>
                    <a:gd name="T2" fmla="*/ 697 w 697"/>
                    <a:gd name="T3" fmla="*/ 316 h 316"/>
                    <a:gd name="T4" fmla="*/ 697 w 697"/>
                    <a:gd name="T5" fmla="*/ 0 h 3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97" h="316">
                      <a:moveTo>
                        <a:pt x="0" y="316"/>
                      </a:moveTo>
                      <a:lnTo>
                        <a:pt x="697" y="316"/>
                      </a:lnTo>
                      <a:lnTo>
                        <a:pt x="697" y="0"/>
                      </a:lnTo>
                    </a:path>
                  </a:pathLst>
                </a:custGeom>
                <a:noFill/>
                <a:ln w="25400">
                  <a:solidFill>
                    <a:srgbClr val="C0C0C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920" name="Freeform 752"/>
                <p:cNvSpPr>
                  <a:spLocks/>
                </p:cNvSpPr>
                <p:nvPr/>
              </p:nvSpPr>
              <p:spPr bwMode="auto">
                <a:xfrm>
                  <a:off x="583" y="655"/>
                  <a:ext cx="5019" cy="2275"/>
                </a:xfrm>
                <a:custGeom>
                  <a:avLst/>
                  <a:gdLst>
                    <a:gd name="T0" fmla="*/ 697 w 697"/>
                    <a:gd name="T1" fmla="*/ 0 h 316"/>
                    <a:gd name="T2" fmla="*/ 0 w 697"/>
                    <a:gd name="T3" fmla="*/ 0 h 316"/>
                    <a:gd name="T4" fmla="*/ 0 w 697"/>
                    <a:gd name="T5" fmla="*/ 316 h 3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97" h="316">
                      <a:moveTo>
                        <a:pt x="697" y="0"/>
                      </a:moveTo>
                      <a:lnTo>
                        <a:pt x="0" y="0"/>
                      </a:lnTo>
                      <a:lnTo>
                        <a:pt x="0" y="316"/>
                      </a:lnTo>
                    </a:path>
                  </a:pathLst>
                </a:custGeom>
                <a:noFill/>
                <a:ln w="2540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921" name="Rectangle 753"/>
                <p:cNvSpPr>
                  <a:spLocks noChangeArrowheads="1"/>
                </p:cNvSpPr>
                <p:nvPr/>
              </p:nvSpPr>
              <p:spPr bwMode="auto">
                <a:xfrm>
                  <a:off x="590" y="662"/>
                  <a:ext cx="5012" cy="2268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254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922" name="Line 754"/>
                <p:cNvSpPr>
                  <a:spLocks noChangeShapeType="1"/>
                </p:cNvSpPr>
                <p:nvPr/>
              </p:nvSpPr>
              <p:spPr bwMode="auto">
                <a:xfrm>
                  <a:off x="569" y="2944"/>
                  <a:ext cx="5047" cy="1"/>
                </a:xfrm>
                <a:prstGeom prst="line">
                  <a:avLst/>
                </a:prstGeom>
                <a:noFill/>
                <a:ln w="25400">
                  <a:solidFill>
                    <a:srgbClr val="80808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923" name="Line 755"/>
                <p:cNvSpPr>
                  <a:spLocks noChangeShapeType="1"/>
                </p:cNvSpPr>
                <p:nvPr/>
              </p:nvSpPr>
              <p:spPr bwMode="auto">
                <a:xfrm>
                  <a:off x="576" y="2944"/>
                  <a:ext cx="1" cy="43"/>
                </a:xfrm>
                <a:prstGeom prst="line">
                  <a:avLst/>
                </a:prstGeom>
                <a:noFill/>
                <a:ln w="25400">
                  <a:solidFill>
                    <a:srgbClr val="80808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924" name="Line 756"/>
                <p:cNvSpPr>
                  <a:spLocks noChangeShapeType="1"/>
                </p:cNvSpPr>
                <p:nvPr/>
              </p:nvSpPr>
              <p:spPr bwMode="auto">
                <a:xfrm>
                  <a:off x="1296" y="2944"/>
                  <a:ext cx="1" cy="43"/>
                </a:xfrm>
                <a:prstGeom prst="line">
                  <a:avLst/>
                </a:prstGeom>
                <a:noFill/>
                <a:ln w="25400">
                  <a:solidFill>
                    <a:srgbClr val="80808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925" name="Line 757"/>
                <p:cNvSpPr>
                  <a:spLocks noChangeShapeType="1"/>
                </p:cNvSpPr>
                <p:nvPr/>
              </p:nvSpPr>
              <p:spPr bwMode="auto">
                <a:xfrm>
                  <a:off x="2016" y="2944"/>
                  <a:ext cx="1" cy="43"/>
                </a:xfrm>
                <a:prstGeom prst="line">
                  <a:avLst/>
                </a:prstGeom>
                <a:noFill/>
                <a:ln w="25400">
                  <a:solidFill>
                    <a:srgbClr val="80808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926" name="Line 758"/>
                <p:cNvSpPr>
                  <a:spLocks noChangeShapeType="1"/>
                </p:cNvSpPr>
                <p:nvPr/>
              </p:nvSpPr>
              <p:spPr bwMode="auto">
                <a:xfrm>
                  <a:off x="2736" y="2944"/>
                  <a:ext cx="1" cy="43"/>
                </a:xfrm>
                <a:prstGeom prst="line">
                  <a:avLst/>
                </a:prstGeom>
                <a:noFill/>
                <a:ln w="25400">
                  <a:solidFill>
                    <a:srgbClr val="80808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927" name="Line 759"/>
                <p:cNvSpPr>
                  <a:spLocks noChangeShapeType="1"/>
                </p:cNvSpPr>
                <p:nvPr/>
              </p:nvSpPr>
              <p:spPr bwMode="auto">
                <a:xfrm>
                  <a:off x="3449" y="2944"/>
                  <a:ext cx="1" cy="43"/>
                </a:xfrm>
                <a:prstGeom prst="line">
                  <a:avLst/>
                </a:prstGeom>
                <a:noFill/>
                <a:ln w="25400">
                  <a:solidFill>
                    <a:srgbClr val="80808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928" name="Line 760"/>
                <p:cNvSpPr>
                  <a:spLocks noChangeShapeType="1"/>
                </p:cNvSpPr>
                <p:nvPr/>
              </p:nvSpPr>
              <p:spPr bwMode="auto">
                <a:xfrm>
                  <a:off x="4169" y="2944"/>
                  <a:ext cx="1" cy="43"/>
                </a:xfrm>
                <a:prstGeom prst="line">
                  <a:avLst/>
                </a:prstGeom>
                <a:noFill/>
                <a:ln w="25400">
                  <a:solidFill>
                    <a:srgbClr val="80808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929" name="Line 761"/>
                <p:cNvSpPr>
                  <a:spLocks noChangeShapeType="1"/>
                </p:cNvSpPr>
                <p:nvPr/>
              </p:nvSpPr>
              <p:spPr bwMode="auto">
                <a:xfrm>
                  <a:off x="4889" y="2944"/>
                  <a:ext cx="1" cy="43"/>
                </a:xfrm>
                <a:prstGeom prst="line">
                  <a:avLst/>
                </a:prstGeom>
                <a:noFill/>
                <a:ln w="25400">
                  <a:solidFill>
                    <a:srgbClr val="80808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930" name="Line 762"/>
                <p:cNvSpPr>
                  <a:spLocks noChangeShapeType="1"/>
                </p:cNvSpPr>
                <p:nvPr/>
              </p:nvSpPr>
              <p:spPr bwMode="auto">
                <a:xfrm>
                  <a:off x="5609" y="2944"/>
                  <a:ext cx="1" cy="43"/>
                </a:xfrm>
                <a:prstGeom prst="line">
                  <a:avLst/>
                </a:prstGeom>
                <a:noFill/>
                <a:ln w="25400">
                  <a:solidFill>
                    <a:srgbClr val="80808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931" name="Freeform 763"/>
                <p:cNvSpPr>
                  <a:spLocks/>
                </p:cNvSpPr>
                <p:nvPr/>
              </p:nvSpPr>
              <p:spPr bwMode="auto">
                <a:xfrm>
                  <a:off x="562" y="640"/>
                  <a:ext cx="5054" cy="2304"/>
                </a:xfrm>
                <a:custGeom>
                  <a:avLst/>
                  <a:gdLst>
                    <a:gd name="T0" fmla="*/ 702 w 702"/>
                    <a:gd name="T1" fmla="*/ 320 h 320"/>
                    <a:gd name="T2" fmla="*/ 702 w 702"/>
                    <a:gd name="T3" fmla="*/ 0 h 320"/>
                    <a:gd name="T4" fmla="*/ 0 w 702"/>
                    <a:gd name="T5" fmla="*/ 0 h 3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702" h="320">
                      <a:moveTo>
                        <a:pt x="702" y="320"/>
                      </a:moveTo>
                      <a:lnTo>
                        <a:pt x="702" y="0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2540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932" name="Rectangle 764"/>
                <p:cNvSpPr>
                  <a:spLocks noChangeArrowheads="1"/>
                </p:cNvSpPr>
                <p:nvPr/>
              </p:nvSpPr>
              <p:spPr bwMode="auto">
                <a:xfrm>
                  <a:off x="576" y="1563"/>
                  <a:ext cx="0" cy="474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 anchor="ctr">
                  <a:spAutoFit/>
                </a:bodyPr>
                <a:lstStyle/>
                <a:p>
                  <a:endParaRPr lang="en-US" sz="1991"/>
                </a:p>
              </p:txBody>
            </p:sp>
          </p:grpSp>
          <p:grpSp>
            <p:nvGrpSpPr>
              <p:cNvPr id="135933" name="Group 765"/>
              <p:cNvGrpSpPr>
                <a:grpSpLocks/>
              </p:cNvGrpSpPr>
              <p:nvPr/>
            </p:nvGrpSpPr>
            <p:grpSpPr bwMode="auto">
              <a:xfrm flipH="1">
                <a:off x="2448" y="2598"/>
                <a:ext cx="2442" cy="539"/>
                <a:chOff x="792" y="2062"/>
                <a:chExt cx="1596" cy="539"/>
              </a:xfrm>
            </p:grpSpPr>
            <p:sp>
              <p:nvSpPr>
                <p:cNvPr id="135934" name="Freeform 766"/>
                <p:cNvSpPr>
                  <a:spLocks/>
                </p:cNvSpPr>
                <p:nvPr/>
              </p:nvSpPr>
              <p:spPr bwMode="auto">
                <a:xfrm>
                  <a:off x="792" y="2516"/>
                  <a:ext cx="6" cy="19"/>
                </a:xfrm>
                <a:custGeom>
                  <a:avLst/>
                  <a:gdLst>
                    <a:gd name="T0" fmla="*/ 0 w 6"/>
                    <a:gd name="T1" fmla="*/ 19 h 19"/>
                    <a:gd name="T2" fmla="*/ 0 w 6"/>
                    <a:gd name="T3" fmla="*/ 6 h 19"/>
                    <a:gd name="T4" fmla="*/ 6 w 6"/>
                    <a:gd name="T5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19">
                      <a:moveTo>
                        <a:pt x="0" y="19"/>
                      </a:moveTo>
                      <a:lnTo>
                        <a:pt x="0" y="6"/>
                      </a:lnTo>
                      <a:lnTo>
                        <a:pt x="6" y="0"/>
                      </a:lnTo>
                    </a:path>
                  </a:pathLst>
                </a:custGeom>
                <a:noFill/>
                <a:ln w="9525">
                  <a:solidFill>
                    <a:srgbClr val="FF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935" name="Freeform 767"/>
                <p:cNvSpPr>
                  <a:spLocks/>
                </p:cNvSpPr>
                <p:nvPr/>
              </p:nvSpPr>
              <p:spPr bwMode="auto">
                <a:xfrm>
                  <a:off x="798" y="2516"/>
                  <a:ext cx="6" cy="1"/>
                </a:xfrm>
                <a:custGeom>
                  <a:avLst/>
                  <a:gdLst>
                    <a:gd name="T0" fmla="*/ 0 w 6"/>
                    <a:gd name="T1" fmla="*/ 6 w 6"/>
                    <a:gd name="T2" fmla="*/ 6 w 6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6">
                      <a:moveTo>
                        <a:pt x="0" y="0"/>
                      </a:moveTo>
                      <a:lnTo>
                        <a:pt x="6" y="0"/>
                      </a:lnTo>
                      <a:lnTo>
                        <a:pt x="6" y="0"/>
                      </a:lnTo>
                    </a:path>
                  </a:pathLst>
                </a:custGeom>
                <a:noFill/>
                <a:ln w="9525">
                  <a:solidFill>
                    <a:srgbClr val="FF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936" name="Freeform 768"/>
                <p:cNvSpPr>
                  <a:spLocks/>
                </p:cNvSpPr>
                <p:nvPr/>
              </p:nvSpPr>
              <p:spPr bwMode="auto">
                <a:xfrm>
                  <a:off x="804" y="2470"/>
                  <a:ext cx="1" cy="46"/>
                </a:xfrm>
                <a:custGeom>
                  <a:avLst/>
                  <a:gdLst>
                    <a:gd name="T0" fmla="*/ 46 h 46"/>
                    <a:gd name="T1" fmla="*/ 26 h 46"/>
                    <a:gd name="T2" fmla="*/ 0 h 46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46">
                      <a:moveTo>
                        <a:pt x="0" y="46"/>
                      </a:moveTo>
                      <a:lnTo>
                        <a:pt x="0" y="26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9525">
                  <a:solidFill>
                    <a:srgbClr val="FF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937" name="Freeform 769"/>
                <p:cNvSpPr>
                  <a:spLocks/>
                </p:cNvSpPr>
                <p:nvPr/>
              </p:nvSpPr>
              <p:spPr bwMode="auto">
                <a:xfrm>
                  <a:off x="804" y="2360"/>
                  <a:ext cx="6" cy="110"/>
                </a:xfrm>
                <a:custGeom>
                  <a:avLst/>
                  <a:gdLst>
                    <a:gd name="T0" fmla="*/ 0 w 6"/>
                    <a:gd name="T1" fmla="*/ 110 h 110"/>
                    <a:gd name="T2" fmla="*/ 0 w 6"/>
                    <a:gd name="T3" fmla="*/ 91 h 110"/>
                    <a:gd name="T4" fmla="*/ 0 w 6"/>
                    <a:gd name="T5" fmla="*/ 65 h 110"/>
                    <a:gd name="T6" fmla="*/ 6 w 6"/>
                    <a:gd name="T7" fmla="*/ 39 h 110"/>
                    <a:gd name="T8" fmla="*/ 6 w 6"/>
                    <a:gd name="T9" fmla="*/ 0 h 1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" h="110">
                      <a:moveTo>
                        <a:pt x="0" y="110"/>
                      </a:moveTo>
                      <a:lnTo>
                        <a:pt x="0" y="91"/>
                      </a:lnTo>
                      <a:lnTo>
                        <a:pt x="0" y="65"/>
                      </a:lnTo>
                      <a:lnTo>
                        <a:pt x="6" y="39"/>
                      </a:lnTo>
                      <a:lnTo>
                        <a:pt x="6" y="0"/>
                      </a:lnTo>
                    </a:path>
                  </a:pathLst>
                </a:custGeom>
                <a:noFill/>
                <a:ln w="9525">
                  <a:solidFill>
                    <a:srgbClr val="FF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938" name="Freeform 770"/>
                <p:cNvSpPr>
                  <a:spLocks/>
                </p:cNvSpPr>
                <p:nvPr/>
              </p:nvSpPr>
              <p:spPr bwMode="auto">
                <a:xfrm>
                  <a:off x="810" y="2101"/>
                  <a:ext cx="6" cy="259"/>
                </a:xfrm>
                <a:custGeom>
                  <a:avLst/>
                  <a:gdLst>
                    <a:gd name="T0" fmla="*/ 0 w 6"/>
                    <a:gd name="T1" fmla="*/ 259 h 259"/>
                    <a:gd name="T2" fmla="*/ 0 w 6"/>
                    <a:gd name="T3" fmla="*/ 233 h 259"/>
                    <a:gd name="T4" fmla="*/ 0 w 6"/>
                    <a:gd name="T5" fmla="*/ 201 h 259"/>
                    <a:gd name="T6" fmla="*/ 0 w 6"/>
                    <a:gd name="T7" fmla="*/ 123 h 259"/>
                    <a:gd name="T8" fmla="*/ 6 w 6"/>
                    <a:gd name="T9" fmla="*/ 91 h 259"/>
                    <a:gd name="T10" fmla="*/ 6 w 6"/>
                    <a:gd name="T11" fmla="*/ 52 h 259"/>
                    <a:gd name="T12" fmla="*/ 6 w 6"/>
                    <a:gd name="T13" fmla="*/ 26 h 259"/>
                    <a:gd name="T14" fmla="*/ 6 w 6"/>
                    <a:gd name="T15" fmla="*/ 0 h 2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6" h="259">
                      <a:moveTo>
                        <a:pt x="0" y="259"/>
                      </a:moveTo>
                      <a:lnTo>
                        <a:pt x="0" y="233"/>
                      </a:lnTo>
                      <a:lnTo>
                        <a:pt x="0" y="201"/>
                      </a:lnTo>
                      <a:lnTo>
                        <a:pt x="0" y="123"/>
                      </a:lnTo>
                      <a:lnTo>
                        <a:pt x="6" y="91"/>
                      </a:lnTo>
                      <a:lnTo>
                        <a:pt x="6" y="52"/>
                      </a:lnTo>
                      <a:lnTo>
                        <a:pt x="6" y="26"/>
                      </a:lnTo>
                      <a:lnTo>
                        <a:pt x="6" y="0"/>
                      </a:lnTo>
                    </a:path>
                  </a:pathLst>
                </a:custGeom>
                <a:noFill/>
                <a:ln w="9525">
                  <a:solidFill>
                    <a:srgbClr val="FF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939" name="Freeform 771"/>
                <p:cNvSpPr>
                  <a:spLocks/>
                </p:cNvSpPr>
                <p:nvPr/>
              </p:nvSpPr>
              <p:spPr bwMode="auto">
                <a:xfrm>
                  <a:off x="816" y="2062"/>
                  <a:ext cx="6" cy="39"/>
                </a:xfrm>
                <a:custGeom>
                  <a:avLst/>
                  <a:gdLst>
                    <a:gd name="T0" fmla="*/ 0 w 6"/>
                    <a:gd name="T1" fmla="*/ 39 h 39"/>
                    <a:gd name="T2" fmla="*/ 6 w 6"/>
                    <a:gd name="T3" fmla="*/ 13 h 39"/>
                    <a:gd name="T4" fmla="*/ 6 w 6"/>
                    <a:gd name="T5" fmla="*/ 6 h 39"/>
                    <a:gd name="T6" fmla="*/ 6 w 6"/>
                    <a:gd name="T7" fmla="*/ 0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39">
                      <a:moveTo>
                        <a:pt x="0" y="39"/>
                      </a:moveTo>
                      <a:lnTo>
                        <a:pt x="6" y="13"/>
                      </a:lnTo>
                      <a:lnTo>
                        <a:pt x="6" y="6"/>
                      </a:lnTo>
                      <a:lnTo>
                        <a:pt x="6" y="0"/>
                      </a:lnTo>
                    </a:path>
                  </a:pathLst>
                </a:custGeom>
                <a:noFill/>
                <a:ln w="9525">
                  <a:solidFill>
                    <a:srgbClr val="FF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940" name="Freeform 772"/>
                <p:cNvSpPr>
                  <a:spLocks/>
                </p:cNvSpPr>
                <p:nvPr/>
              </p:nvSpPr>
              <p:spPr bwMode="auto">
                <a:xfrm>
                  <a:off x="822" y="2062"/>
                  <a:ext cx="1" cy="6"/>
                </a:xfrm>
                <a:custGeom>
                  <a:avLst/>
                  <a:gdLst>
                    <a:gd name="T0" fmla="*/ 0 h 6"/>
                    <a:gd name="T1" fmla="*/ 0 h 6"/>
                    <a:gd name="T2" fmla="*/ 6 h 6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6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6"/>
                      </a:lnTo>
                    </a:path>
                  </a:pathLst>
                </a:custGeom>
                <a:noFill/>
                <a:ln w="9525">
                  <a:solidFill>
                    <a:srgbClr val="FF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941" name="Freeform 773"/>
                <p:cNvSpPr>
                  <a:spLocks/>
                </p:cNvSpPr>
                <p:nvPr/>
              </p:nvSpPr>
              <p:spPr bwMode="auto">
                <a:xfrm>
                  <a:off x="822" y="2068"/>
                  <a:ext cx="6" cy="227"/>
                </a:xfrm>
                <a:custGeom>
                  <a:avLst/>
                  <a:gdLst>
                    <a:gd name="T0" fmla="*/ 0 w 6"/>
                    <a:gd name="T1" fmla="*/ 0 h 227"/>
                    <a:gd name="T2" fmla="*/ 0 w 6"/>
                    <a:gd name="T3" fmla="*/ 20 h 227"/>
                    <a:gd name="T4" fmla="*/ 0 w 6"/>
                    <a:gd name="T5" fmla="*/ 46 h 227"/>
                    <a:gd name="T6" fmla="*/ 0 w 6"/>
                    <a:gd name="T7" fmla="*/ 104 h 227"/>
                    <a:gd name="T8" fmla="*/ 6 w 6"/>
                    <a:gd name="T9" fmla="*/ 169 h 227"/>
                    <a:gd name="T10" fmla="*/ 6 w 6"/>
                    <a:gd name="T11" fmla="*/ 201 h 227"/>
                    <a:gd name="T12" fmla="*/ 6 w 6"/>
                    <a:gd name="T13" fmla="*/ 227 h 2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6" h="227">
                      <a:moveTo>
                        <a:pt x="0" y="0"/>
                      </a:moveTo>
                      <a:lnTo>
                        <a:pt x="0" y="20"/>
                      </a:lnTo>
                      <a:lnTo>
                        <a:pt x="0" y="46"/>
                      </a:lnTo>
                      <a:lnTo>
                        <a:pt x="0" y="104"/>
                      </a:lnTo>
                      <a:lnTo>
                        <a:pt x="6" y="169"/>
                      </a:lnTo>
                      <a:lnTo>
                        <a:pt x="6" y="201"/>
                      </a:lnTo>
                      <a:lnTo>
                        <a:pt x="6" y="227"/>
                      </a:lnTo>
                    </a:path>
                  </a:pathLst>
                </a:custGeom>
                <a:noFill/>
                <a:ln w="9525">
                  <a:solidFill>
                    <a:srgbClr val="FF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942" name="Freeform 774"/>
                <p:cNvSpPr>
                  <a:spLocks/>
                </p:cNvSpPr>
                <p:nvPr/>
              </p:nvSpPr>
              <p:spPr bwMode="auto">
                <a:xfrm>
                  <a:off x="828" y="2295"/>
                  <a:ext cx="6" cy="150"/>
                </a:xfrm>
                <a:custGeom>
                  <a:avLst/>
                  <a:gdLst>
                    <a:gd name="T0" fmla="*/ 0 w 6"/>
                    <a:gd name="T1" fmla="*/ 0 h 150"/>
                    <a:gd name="T2" fmla="*/ 0 w 6"/>
                    <a:gd name="T3" fmla="*/ 46 h 150"/>
                    <a:gd name="T4" fmla="*/ 0 w 6"/>
                    <a:gd name="T5" fmla="*/ 85 h 150"/>
                    <a:gd name="T6" fmla="*/ 6 w 6"/>
                    <a:gd name="T7" fmla="*/ 124 h 150"/>
                    <a:gd name="T8" fmla="*/ 6 w 6"/>
                    <a:gd name="T9" fmla="*/ 150 h 1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" h="150">
                      <a:moveTo>
                        <a:pt x="0" y="0"/>
                      </a:moveTo>
                      <a:lnTo>
                        <a:pt x="0" y="46"/>
                      </a:lnTo>
                      <a:lnTo>
                        <a:pt x="0" y="85"/>
                      </a:lnTo>
                      <a:lnTo>
                        <a:pt x="6" y="124"/>
                      </a:lnTo>
                      <a:lnTo>
                        <a:pt x="6" y="150"/>
                      </a:lnTo>
                    </a:path>
                  </a:pathLst>
                </a:custGeom>
                <a:noFill/>
                <a:ln w="9525">
                  <a:solidFill>
                    <a:srgbClr val="FF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943" name="Freeform 775"/>
                <p:cNvSpPr>
                  <a:spLocks/>
                </p:cNvSpPr>
                <p:nvPr/>
              </p:nvSpPr>
              <p:spPr bwMode="auto">
                <a:xfrm>
                  <a:off x="834" y="2445"/>
                  <a:ext cx="6" cy="45"/>
                </a:xfrm>
                <a:custGeom>
                  <a:avLst/>
                  <a:gdLst>
                    <a:gd name="T0" fmla="*/ 0 w 6"/>
                    <a:gd name="T1" fmla="*/ 0 h 45"/>
                    <a:gd name="T2" fmla="*/ 6 w 6"/>
                    <a:gd name="T3" fmla="*/ 32 h 45"/>
                    <a:gd name="T4" fmla="*/ 6 w 6"/>
                    <a:gd name="T5" fmla="*/ 38 h 45"/>
                    <a:gd name="T6" fmla="*/ 6 w 6"/>
                    <a:gd name="T7" fmla="*/ 45 h 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45">
                      <a:moveTo>
                        <a:pt x="0" y="0"/>
                      </a:moveTo>
                      <a:lnTo>
                        <a:pt x="6" y="32"/>
                      </a:lnTo>
                      <a:lnTo>
                        <a:pt x="6" y="38"/>
                      </a:lnTo>
                      <a:lnTo>
                        <a:pt x="6" y="45"/>
                      </a:lnTo>
                    </a:path>
                  </a:pathLst>
                </a:custGeom>
                <a:noFill/>
                <a:ln w="9525">
                  <a:solidFill>
                    <a:srgbClr val="FF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944" name="Freeform 776"/>
                <p:cNvSpPr>
                  <a:spLocks/>
                </p:cNvSpPr>
                <p:nvPr/>
              </p:nvSpPr>
              <p:spPr bwMode="auto">
                <a:xfrm>
                  <a:off x="840" y="2477"/>
                  <a:ext cx="1" cy="13"/>
                </a:xfrm>
                <a:custGeom>
                  <a:avLst/>
                  <a:gdLst>
                    <a:gd name="T0" fmla="*/ 13 h 13"/>
                    <a:gd name="T1" fmla="*/ 13 h 13"/>
                    <a:gd name="T2" fmla="*/ 13 h 13"/>
                    <a:gd name="T3" fmla="*/ 0 h 13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3">
                      <a:moveTo>
                        <a:pt x="0" y="13"/>
                      </a:moveTo>
                      <a:lnTo>
                        <a:pt x="0" y="13"/>
                      </a:lnTo>
                      <a:lnTo>
                        <a:pt x="0" y="13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9525">
                  <a:solidFill>
                    <a:srgbClr val="FF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945" name="Freeform 777"/>
                <p:cNvSpPr>
                  <a:spLocks/>
                </p:cNvSpPr>
                <p:nvPr/>
              </p:nvSpPr>
              <p:spPr bwMode="auto">
                <a:xfrm>
                  <a:off x="840" y="2451"/>
                  <a:ext cx="6" cy="26"/>
                </a:xfrm>
                <a:custGeom>
                  <a:avLst/>
                  <a:gdLst>
                    <a:gd name="T0" fmla="*/ 0 w 6"/>
                    <a:gd name="T1" fmla="*/ 26 h 26"/>
                    <a:gd name="T2" fmla="*/ 0 w 6"/>
                    <a:gd name="T3" fmla="*/ 13 h 26"/>
                    <a:gd name="T4" fmla="*/ 6 w 6"/>
                    <a:gd name="T5" fmla="*/ 0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26">
                      <a:moveTo>
                        <a:pt x="0" y="26"/>
                      </a:moveTo>
                      <a:lnTo>
                        <a:pt x="0" y="13"/>
                      </a:lnTo>
                      <a:lnTo>
                        <a:pt x="6" y="0"/>
                      </a:lnTo>
                    </a:path>
                  </a:pathLst>
                </a:custGeom>
                <a:noFill/>
                <a:ln w="9525">
                  <a:solidFill>
                    <a:srgbClr val="FF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946" name="Freeform 778"/>
                <p:cNvSpPr>
                  <a:spLocks/>
                </p:cNvSpPr>
                <p:nvPr/>
              </p:nvSpPr>
              <p:spPr bwMode="auto">
                <a:xfrm>
                  <a:off x="846" y="2425"/>
                  <a:ext cx="6" cy="26"/>
                </a:xfrm>
                <a:custGeom>
                  <a:avLst/>
                  <a:gdLst>
                    <a:gd name="T0" fmla="*/ 0 w 6"/>
                    <a:gd name="T1" fmla="*/ 26 h 26"/>
                    <a:gd name="T2" fmla="*/ 0 w 6"/>
                    <a:gd name="T3" fmla="*/ 13 h 26"/>
                    <a:gd name="T4" fmla="*/ 6 w 6"/>
                    <a:gd name="T5" fmla="*/ 0 h 26"/>
                    <a:gd name="T6" fmla="*/ 6 w 6"/>
                    <a:gd name="T7" fmla="*/ 0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26">
                      <a:moveTo>
                        <a:pt x="0" y="26"/>
                      </a:moveTo>
                      <a:lnTo>
                        <a:pt x="0" y="13"/>
                      </a:lnTo>
                      <a:lnTo>
                        <a:pt x="6" y="0"/>
                      </a:lnTo>
                      <a:lnTo>
                        <a:pt x="6" y="0"/>
                      </a:lnTo>
                    </a:path>
                  </a:pathLst>
                </a:custGeom>
                <a:noFill/>
                <a:ln w="9525">
                  <a:solidFill>
                    <a:srgbClr val="FF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947" name="Freeform 779"/>
                <p:cNvSpPr>
                  <a:spLocks/>
                </p:cNvSpPr>
                <p:nvPr/>
              </p:nvSpPr>
              <p:spPr bwMode="auto">
                <a:xfrm>
                  <a:off x="852" y="2425"/>
                  <a:ext cx="6" cy="20"/>
                </a:xfrm>
                <a:custGeom>
                  <a:avLst/>
                  <a:gdLst>
                    <a:gd name="T0" fmla="*/ 0 w 6"/>
                    <a:gd name="T1" fmla="*/ 0 h 20"/>
                    <a:gd name="T2" fmla="*/ 6 w 6"/>
                    <a:gd name="T3" fmla="*/ 7 h 20"/>
                    <a:gd name="T4" fmla="*/ 6 w 6"/>
                    <a:gd name="T5" fmla="*/ 20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20">
                      <a:moveTo>
                        <a:pt x="0" y="0"/>
                      </a:moveTo>
                      <a:lnTo>
                        <a:pt x="6" y="7"/>
                      </a:lnTo>
                      <a:lnTo>
                        <a:pt x="6" y="20"/>
                      </a:lnTo>
                    </a:path>
                  </a:pathLst>
                </a:custGeom>
                <a:noFill/>
                <a:ln w="9525">
                  <a:solidFill>
                    <a:srgbClr val="FF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948" name="Freeform 780"/>
                <p:cNvSpPr>
                  <a:spLocks/>
                </p:cNvSpPr>
                <p:nvPr/>
              </p:nvSpPr>
              <p:spPr bwMode="auto">
                <a:xfrm>
                  <a:off x="858" y="2445"/>
                  <a:ext cx="1" cy="45"/>
                </a:xfrm>
                <a:custGeom>
                  <a:avLst/>
                  <a:gdLst>
                    <a:gd name="T0" fmla="*/ 0 h 45"/>
                    <a:gd name="T1" fmla="*/ 13 h 45"/>
                    <a:gd name="T2" fmla="*/ 25 h 45"/>
                    <a:gd name="T3" fmla="*/ 38 h 45"/>
                    <a:gd name="T4" fmla="*/ 45 h 45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  <a:cxn ang="0">
                      <a:pos x="0" y="T4"/>
                    </a:cxn>
                  </a:cxnLst>
                  <a:rect l="0" t="0" r="r" b="b"/>
                  <a:pathLst>
                    <a:path h="45">
                      <a:moveTo>
                        <a:pt x="0" y="0"/>
                      </a:moveTo>
                      <a:lnTo>
                        <a:pt x="0" y="13"/>
                      </a:lnTo>
                      <a:lnTo>
                        <a:pt x="0" y="25"/>
                      </a:lnTo>
                      <a:lnTo>
                        <a:pt x="0" y="38"/>
                      </a:lnTo>
                      <a:lnTo>
                        <a:pt x="0" y="45"/>
                      </a:lnTo>
                    </a:path>
                  </a:pathLst>
                </a:custGeom>
                <a:noFill/>
                <a:ln w="9525">
                  <a:solidFill>
                    <a:srgbClr val="FF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949" name="Freeform 781"/>
                <p:cNvSpPr>
                  <a:spLocks/>
                </p:cNvSpPr>
                <p:nvPr/>
              </p:nvSpPr>
              <p:spPr bwMode="auto">
                <a:xfrm>
                  <a:off x="858" y="2490"/>
                  <a:ext cx="6" cy="13"/>
                </a:xfrm>
                <a:custGeom>
                  <a:avLst/>
                  <a:gdLst>
                    <a:gd name="T0" fmla="*/ 0 w 6"/>
                    <a:gd name="T1" fmla="*/ 0 h 13"/>
                    <a:gd name="T2" fmla="*/ 0 w 6"/>
                    <a:gd name="T3" fmla="*/ 6 h 13"/>
                    <a:gd name="T4" fmla="*/ 6 w 6"/>
                    <a:gd name="T5" fmla="*/ 13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13">
                      <a:moveTo>
                        <a:pt x="0" y="0"/>
                      </a:moveTo>
                      <a:lnTo>
                        <a:pt x="0" y="6"/>
                      </a:lnTo>
                      <a:lnTo>
                        <a:pt x="6" y="13"/>
                      </a:lnTo>
                    </a:path>
                  </a:pathLst>
                </a:custGeom>
                <a:noFill/>
                <a:ln w="9525">
                  <a:solidFill>
                    <a:srgbClr val="FF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950" name="Line 782"/>
                <p:cNvSpPr>
                  <a:spLocks noChangeShapeType="1"/>
                </p:cNvSpPr>
                <p:nvPr/>
              </p:nvSpPr>
              <p:spPr bwMode="auto">
                <a:xfrm>
                  <a:off x="864" y="2503"/>
                  <a:ext cx="6" cy="6"/>
                </a:xfrm>
                <a:prstGeom prst="line">
                  <a:avLst/>
                </a:prstGeom>
                <a:noFill/>
                <a:ln w="9525">
                  <a:solidFill>
                    <a:srgbClr val="FF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951" name="Freeform 783"/>
                <p:cNvSpPr>
                  <a:spLocks/>
                </p:cNvSpPr>
                <p:nvPr/>
              </p:nvSpPr>
              <p:spPr bwMode="auto">
                <a:xfrm>
                  <a:off x="870" y="2503"/>
                  <a:ext cx="6" cy="6"/>
                </a:xfrm>
                <a:custGeom>
                  <a:avLst/>
                  <a:gdLst>
                    <a:gd name="T0" fmla="*/ 0 w 6"/>
                    <a:gd name="T1" fmla="*/ 6 h 6"/>
                    <a:gd name="T2" fmla="*/ 6 w 6"/>
                    <a:gd name="T3" fmla="*/ 6 h 6"/>
                    <a:gd name="T4" fmla="*/ 6 w 6"/>
                    <a:gd name="T5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6">
                      <a:moveTo>
                        <a:pt x="0" y="6"/>
                      </a:moveTo>
                      <a:lnTo>
                        <a:pt x="6" y="6"/>
                      </a:lnTo>
                      <a:lnTo>
                        <a:pt x="6" y="0"/>
                      </a:lnTo>
                    </a:path>
                  </a:pathLst>
                </a:custGeom>
                <a:noFill/>
                <a:ln w="9525">
                  <a:solidFill>
                    <a:srgbClr val="FF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952" name="Freeform 784"/>
                <p:cNvSpPr>
                  <a:spLocks/>
                </p:cNvSpPr>
                <p:nvPr/>
              </p:nvSpPr>
              <p:spPr bwMode="auto">
                <a:xfrm>
                  <a:off x="876" y="2496"/>
                  <a:ext cx="1" cy="7"/>
                </a:xfrm>
                <a:custGeom>
                  <a:avLst/>
                  <a:gdLst>
                    <a:gd name="T0" fmla="*/ 7 h 7"/>
                    <a:gd name="T1" fmla="*/ 0 h 7"/>
                    <a:gd name="T2" fmla="*/ 0 h 7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7">
                      <a:moveTo>
                        <a:pt x="0" y="7"/>
                      </a:moveTo>
                      <a:lnTo>
                        <a:pt x="0" y="0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9525">
                  <a:solidFill>
                    <a:srgbClr val="FF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953" name="Freeform 785"/>
                <p:cNvSpPr>
                  <a:spLocks/>
                </p:cNvSpPr>
                <p:nvPr/>
              </p:nvSpPr>
              <p:spPr bwMode="auto">
                <a:xfrm>
                  <a:off x="876" y="2496"/>
                  <a:ext cx="6" cy="20"/>
                </a:xfrm>
                <a:custGeom>
                  <a:avLst/>
                  <a:gdLst>
                    <a:gd name="T0" fmla="*/ 0 w 6"/>
                    <a:gd name="T1" fmla="*/ 0 h 20"/>
                    <a:gd name="T2" fmla="*/ 0 w 6"/>
                    <a:gd name="T3" fmla="*/ 7 h 20"/>
                    <a:gd name="T4" fmla="*/ 6 w 6"/>
                    <a:gd name="T5" fmla="*/ 20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20">
                      <a:moveTo>
                        <a:pt x="0" y="0"/>
                      </a:moveTo>
                      <a:lnTo>
                        <a:pt x="0" y="7"/>
                      </a:lnTo>
                      <a:lnTo>
                        <a:pt x="6" y="20"/>
                      </a:lnTo>
                    </a:path>
                  </a:pathLst>
                </a:custGeom>
                <a:noFill/>
                <a:ln w="9525">
                  <a:solidFill>
                    <a:srgbClr val="FF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954" name="Line 786"/>
                <p:cNvSpPr>
                  <a:spLocks noChangeShapeType="1"/>
                </p:cNvSpPr>
                <p:nvPr/>
              </p:nvSpPr>
              <p:spPr bwMode="auto">
                <a:xfrm>
                  <a:off x="882" y="2516"/>
                  <a:ext cx="6" cy="13"/>
                </a:xfrm>
                <a:prstGeom prst="line">
                  <a:avLst/>
                </a:prstGeom>
                <a:noFill/>
                <a:ln w="9525">
                  <a:solidFill>
                    <a:srgbClr val="FF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955" name="Line 787"/>
                <p:cNvSpPr>
                  <a:spLocks noChangeShapeType="1"/>
                </p:cNvSpPr>
                <p:nvPr/>
              </p:nvSpPr>
              <p:spPr bwMode="auto">
                <a:xfrm>
                  <a:off x="888" y="2529"/>
                  <a:ext cx="6" cy="13"/>
                </a:xfrm>
                <a:prstGeom prst="line">
                  <a:avLst/>
                </a:prstGeom>
                <a:noFill/>
                <a:ln w="9525">
                  <a:solidFill>
                    <a:srgbClr val="FF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956" name="Line 788"/>
                <p:cNvSpPr>
                  <a:spLocks noChangeShapeType="1"/>
                </p:cNvSpPr>
                <p:nvPr/>
              </p:nvSpPr>
              <p:spPr bwMode="auto">
                <a:xfrm>
                  <a:off x="894" y="2542"/>
                  <a:ext cx="6" cy="6"/>
                </a:xfrm>
                <a:prstGeom prst="line">
                  <a:avLst/>
                </a:prstGeom>
                <a:noFill/>
                <a:ln w="9525">
                  <a:solidFill>
                    <a:srgbClr val="FF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957" name="Freeform 789"/>
                <p:cNvSpPr>
                  <a:spLocks/>
                </p:cNvSpPr>
                <p:nvPr/>
              </p:nvSpPr>
              <p:spPr bwMode="auto">
                <a:xfrm>
                  <a:off x="900" y="2542"/>
                  <a:ext cx="1" cy="6"/>
                </a:xfrm>
                <a:custGeom>
                  <a:avLst/>
                  <a:gdLst>
                    <a:gd name="T0" fmla="*/ 6 h 6"/>
                    <a:gd name="T1" fmla="*/ 0 h 6"/>
                    <a:gd name="T2" fmla="*/ 0 h 6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6">
                      <a:moveTo>
                        <a:pt x="0" y="6"/>
                      </a:moveTo>
                      <a:lnTo>
                        <a:pt x="0" y="0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9525">
                  <a:solidFill>
                    <a:srgbClr val="FF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958" name="Line 790"/>
                <p:cNvSpPr>
                  <a:spLocks noChangeShapeType="1"/>
                </p:cNvSpPr>
                <p:nvPr/>
              </p:nvSpPr>
              <p:spPr bwMode="auto">
                <a:xfrm>
                  <a:off x="900" y="2542"/>
                  <a:ext cx="6" cy="6"/>
                </a:xfrm>
                <a:prstGeom prst="line">
                  <a:avLst/>
                </a:prstGeom>
                <a:noFill/>
                <a:ln w="9525">
                  <a:solidFill>
                    <a:srgbClr val="FF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959" name="Line 791"/>
                <p:cNvSpPr>
                  <a:spLocks noChangeShapeType="1"/>
                </p:cNvSpPr>
                <p:nvPr/>
              </p:nvSpPr>
              <p:spPr bwMode="auto">
                <a:xfrm>
                  <a:off x="906" y="2548"/>
                  <a:ext cx="6" cy="13"/>
                </a:xfrm>
                <a:prstGeom prst="line">
                  <a:avLst/>
                </a:prstGeom>
                <a:noFill/>
                <a:ln w="9525">
                  <a:solidFill>
                    <a:srgbClr val="FF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960" name="Line 792"/>
                <p:cNvSpPr>
                  <a:spLocks noChangeShapeType="1"/>
                </p:cNvSpPr>
                <p:nvPr/>
              </p:nvSpPr>
              <p:spPr bwMode="auto">
                <a:xfrm>
                  <a:off x="912" y="2561"/>
                  <a:ext cx="6" cy="7"/>
                </a:xfrm>
                <a:prstGeom prst="line">
                  <a:avLst/>
                </a:prstGeom>
                <a:noFill/>
                <a:ln w="9525">
                  <a:solidFill>
                    <a:srgbClr val="FF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961" name="Line 793"/>
                <p:cNvSpPr>
                  <a:spLocks noChangeShapeType="1"/>
                </p:cNvSpPr>
                <p:nvPr/>
              </p:nvSpPr>
              <p:spPr bwMode="auto">
                <a:xfrm>
                  <a:off x="918" y="2568"/>
                  <a:ext cx="1" cy="6"/>
                </a:xfrm>
                <a:prstGeom prst="line">
                  <a:avLst/>
                </a:prstGeom>
                <a:noFill/>
                <a:ln w="9525">
                  <a:solidFill>
                    <a:srgbClr val="FF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962" name="Line 794"/>
                <p:cNvSpPr>
                  <a:spLocks noChangeShapeType="1"/>
                </p:cNvSpPr>
                <p:nvPr/>
              </p:nvSpPr>
              <p:spPr bwMode="auto">
                <a:xfrm>
                  <a:off x="918" y="2574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FF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963" name="Line 795"/>
                <p:cNvSpPr>
                  <a:spLocks noChangeShapeType="1"/>
                </p:cNvSpPr>
                <p:nvPr/>
              </p:nvSpPr>
              <p:spPr bwMode="auto">
                <a:xfrm>
                  <a:off x="924" y="2574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FF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964" name="Line 796"/>
                <p:cNvSpPr>
                  <a:spLocks noChangeShapeType="1"/>
                </p:cNvSpPr>
                <p:nvPr/>
              </p:nvSpPr>
              <p:spPr bwMode="auto">
                <a:xfrm>
                  <a:off x="930" y="2574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FF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965" name="Line 797"/>
                <p:cNvSpPr>
                  <a:spLocks noChangeShapeType="1"/>
                </p:cNvSpPr>
                <p:nvPr/>
              </p:nvSpPr>
              <p:spPr bwMode="auto">
                <a:xfrm>
                  <a:off x="936" y="2574"/>
                  <a:ext cx="1" cy="1"/>
                </a:xfrm>
                <a:prstGeom prst="line">
                  <a:avLst/>
                </a:prstGeom>
                <a:noFill/>
                <a:ln w="9525">
                  <a:solidFill>
                    <a:srgbClr val="FF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966" name="Line 798"/>
                <p:cNvSpPr>
                  <a:spLocks noChangeShapeType="1"/>
                </p:cNvSpPr>
                <p:nvPr/>
              </p:nvSpPr>
              <p:spPr bwMode="auto">
                <a:xfrm>
                  <a:off x="936" y="2574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FF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967" name="Line 799"/>
                <p:cNvSpPr>
                  <a:spLocks noChangeShapeType="1"/>
                </p:cNvSpPr>
                <p:nvPr/>
              </p:nvSpPr>
              <p:spPr bwMode="auto">
                <a:xfrm>
                  <a:off x="942" y="2574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FF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968" name="Line 800"/>
                <p:cNvSpPr>
                  <a:spLocks noChangeShapeType="1"/>
                </p:cNvSpPr>
                <p:nvPr/>
              </p:nvSpPr>
              <p:spPr bwMode="auto">
                <a:xfrm>
                  <a:off x="948" y="2574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FF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969" name="Line 801"/>
                <p:cNvSpPr>
                  <a:spLocks noChangeShapeType="1"/>
                </p:cNvSpPr>
                <p:nvPr/>
              </p:nvSpPr>
              <p:spPr bwMode="auto">
                <a:xfrm flipV="1">
                  <a:off x="954" y="2568"/>
                  <a:ext cx="1" cy="6"/>
                </a:xfrm>
                <a:prstGeom prst="line">
                  <a:avLst/>
                </a:prstGeom>
                <a:noFill/>
                <a:ln w="9525">
                  <a:solidFill>
                    <a:srgbClr val="FF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970" name="Freeform 802"/>
                <p:cNvSpPr>
                  <a:spLocks/>
                </p:cNvSpPr>
                <p:nvPr/>
              </p:nvSpPr>
              <p:spPr bwMode="auto">
                <a:xfrm>
                  <a:off x="954" y="2561"/>
                  <a:ext cx="6" cy="7"/>
                </a:xfrm>
                <a:custGeom>
                  <a:avLst/>
                  <a:gdLst>
                    <a:gd name="T0" fmla="*/ 0 w 6"/>
                    <a:gd name="T1" fmla="*/ 7 h 7"/>
                    <a:gd name="T2" fmla="*/ 0 w 6"/>
                    <a:gd name="T3" fmla="*/ 0 h 7"/>
                    <a:gd name="T4" fmla="*/ 6 w 6"/>
                    <a:gd name="T5" fmla="*/ 0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7">
                      <a:moveTo>
                        <a:pt x="0" y="7"/>
                      </a:moveTo>
                      <a:lnTo>
                        <a:pt x="0" y="0"/>
                      </a:lnTo>
                      <a:lnTo>
                        <a:pt x="6" y="0"/>
                      </a:lnTo>
                    </a:path>
                  </a:pathLst>
                </a:custGeom>
                <a:noFill/>
                <a:ln w="9525">
                  <a:solidFill>
                    <a:srgbClr val="FF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971" name="Freeform 803"/>
                <p:cNvSpPr>
                  <a:spLocks/>
                </p:cNvSpPr>
                <p:nvPr/>
              </p:nvSpPr>
              <p:spPr bwMode="auto">
                <a:xfrm>
                  <a:off x="960" y="2561"/>
                  <a:ext cx="6" cy="7"/>
                </a:xfrm>
                <a:custGeom>
                  <a:avLst/>
                  <a:gdLst>
                    <a:gd name="T0" fmla="*/ 0 w 6"/>
                    <a:gd name="T1" fmla="*/ 0 h 7"/>
                    <a:gd name="T2" fmla="*/ 0 w 6"/>
                    <a:gd name="T3" fmla="*/ 0 h 7"/>
                    <a:gd name="T4" fmla="*/ 6 w 6"/>
                    <a:gd name="T5" fmla="*/ 7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7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6" y="7"/>
                      </a:lnTo>
                    </a:path>
                  </a:pathLst>
                </a:custGeom>
                <a:noFill/>
                <a:ln w="9525">
                  <a:solidFill>
                    <a:srgbClr val="FF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972" name="Line 804"/>
                <p:cNvSpPr>
                  <a:spLocks noChangeShapeType="1"/>
                </p:cNvSpPr>
                <p:nvPr/>
              </p:nvSpPr>
              <p:spPr bwMode="auto">
                <a:xfrm>
                  <a:off x="966" y="2568"/>
                  <a:ext cx="6" cy="6"/>
                </a:xfrm>
                <a:prstGeom prst="line">
                  <a:avLst/>
                </a:prstGeom>
                <a:noFill/>
                <a:ln w="9525">
                  <a:solidFill>
                    <a:srgbClr val="FF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973" name="Line 805"/>
                <p:cNvSpPr>
                  <a:spLocks noChangeShapeType="1"/>
                </p:cNvSpPr>
                <p:nvPr/>
              </p:nvSpPr>
              <p:spPr bwMode="auto">
                <a:xfrm>
                  <a:off x="972" y="2574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FF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974" name="Freeform 806"/>
                <p:cNvSpPr>
                  <a:spLocks/>
                </p:cNvSpPr>
                <p:nvPr/>
              </p:nvSpPr>
              <p:spPr bwMode="auto">
                <a:xfrm>
                  <a:off x="978" y="2574"/>
                  <a:ext cx="1" cy="7"/>
                </a:xfrm>
                <a:custGeom>
                  <a:avLst/>
                  <a:gdLst>
                    <a:gd name="T0" fmla="*/ 0 h 7"/>
                    <a:gd name="T1" fmla="*/ 0 h 7"/>
                    <a:gd name="T2" fmla="*/ 7 h 7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7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7"/>
                      </a:lnTo>
                    </a:path>
                  </a:pathLst>
                </a:custGeom>
                <a:noFill/>
                <a:ln w="9525">
                  <a:solidFill>
                    <a:srgbClr val="FF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975" name="Line 807"/>
                <p:cNvSpPr>
                  <a:spLocks noChangeShapeType="1"/>
                </p:cNvSpPr>
                <p:nvPr/>
              </p:nvSpPr>
              <p:spPr bwMode="auto">
                <a:xfrm>
                  <a:off x="978" y="2581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FF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976" name="Line 808"/>
                <p:cNvSpPr>
                  <a:spLocks noChangeShapeType="1"/>
                </p:cNvSpPr>
                <p:nvPr/>
              </p:nvSpPr>
              <p:spPr bwMode="auto">
                <a:xfrm>
                  <a:off x="984" y="2581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FF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977" name="Line 809"/>
                <p:cNvSpPr>
                  <a:spLocks noChangeShapeType="1"/>
                </p:cNvSpPr>
                <p:nvPr/>
              </p:nvSpPr>
              <p:spPr bwMode="auto">
                <a:xfrm>
                  <a:off x="990" y="2581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FF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978" name="Line 810"/>
                <p:cNvSpPr>
                  <a:spLocks noChangeShapeType="1"/>
                </p:cNvSpPr>
                <p:nvPr/>
              </p:nvSpPr>
              <p:spPr bwMode="auto">
                <a:xfrm>
                  <a:off x="996" y="2581"/>
                  <a:ext cx="1" cy="1"/>
                </a:xfrm>
                <a:prstGeom prst="line">
                  <a:avLst/>
                </a:prstGeom>
                <a:noFill/>
                <a:ln w="9525">
                  <a:solidFill>
                    <a:srgbClr val="FF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979" name="Line 811"/>
                <p:cNvSpPr>
                  <a:spLocks noChangeShapeType="1"/>
                </p:cNvSpPr>
                <p:nvPr/>
              </p:nvSpPr>
              <p:spPr bwMode="auto">
                <a:xfrm>
                  <a:off x="996" y="2581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FF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980" name="Line 812"/>
                <p:cNvSpPr>
                  <a:spLocks noChangeShapeType="1"/>
                </p:cNvSpPr>
                <p:nvPr/>
              </p:nvSpPr>
              <p:spPr bwMode="auto">
                <a:xfrm flipV="1">
                  <a:off x="1002" y="2574"/>
                  <a:ext cx="6" cy="7"/>
                </a:xfrm>
                <a:prstGeom prst="line">
                  <a:avLst/>
                </a:prstGeom>
                <a:noFill/>
                <a:ln w="9525">
                  <a:solidFill>
                    <a:srgbClr val="FF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981" name="Freeform 813"/>
                <p:cNvSpPr>
                  <a:spLocks/>
                </p:cNvSpPr>
                <p:nvPr/>
              </p:nvSpPr>
              <p:spPr bwMode="auto">
                <a:xfrm>
                  <a:off x="1008" y="2561"/>
                  <a:ext cx="6" cy="13"/>
                </a:xfrm>
                <a:custGeom>
                  <a:avLst/>
                  <a:gdLst>
                    <a:gd name="T0" fmla="*/ 0 w 6"/>
                    <a:gd name="T1" fmla="*/ 13 h 13"/>
                    <a:gd name="T2" fmla="*/ 6 w 6"/>
                    <a:gd name="T3" fmla="*/ 7 h 13"/>
                    <a:gd name="T4" fmla="*/ 6 w 6"/>
                    <a:gd name="T5" fmla="*/ 0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13">
                      <a:moveTo>
                        <a:pt x="0" y="13"/>
                      </a:moveTo>
                      <a:lnTo>
                        <a:pt x="6" y="7"/>
                      </a:lnTo>
                      <a:lnTo>
                        <a:pt x="6" y="0"/>
                      </a:lnTo>
                    </a:path>
                  </a:pathLst>
                </a:custGeom>
                <a:noFill/>
                <a:ln w="9525">
                  <a:solidFill>
                    <a:srgbClr val="FF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982" name="Freeform 814"/>
                <p:cNvSpPr>
                  <a:spLocks/>
                </p:cNvSpPr>
                <p:nvPr/>
              </p:nvSpPr>
              <p:spPr bwMode="auto">
                <a:xfrm>
                  <a:off x="1014" y="2561"/>
                  <a:ext cx="1" cy="7"/>
                </a:xfrm>
                <a:custGeom>
                  <a:avLst/>
                  <a:gdLst>
                    <a:gd name="T0" fmla="*/ 0 h 7"/>
                    <a:gd name="T1" fmla="*/ 0 h 7"/>
                    <a:gd name="T2" fmla="*/ 7 h 7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7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7"/>
                      </a:lnTo>
                    </a:path>
                  </a:pathLst>
                </a:custGeom>
                <a:noFill/>
                <a:ln w="9525">
                  <a:solidFill>
                    <a:srgbClr val="FF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983" name="Line 815"/>
                <p:cNvSpPr>
                  <a:spLocks noChangeShapeType="1"/>
                </p:cNvSpPr>
                <p:nvPr/>
              </p:nvSpPr>
              <p:spPr bwMode="auto">
                <a:xfrm>
                  <a:off x="1014" y="2568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FF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984" name="Line 816"/>
                <p:cNvSpPr>
                  <a:spLocks noChangeShapeType="1"/>
                </p:cNvSpPr>
                <p:nvPr/>
              </p:nvSpPr>
              <p:spPr bwMode="auto">
                <a:xfrm>
                  <a:off x="1020" y="2568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FF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985" name="Line 817"/>
                <p:cNvSpPr>
                  <a:spLocks noChangeShapeType="1"/>
                </p:cNvSpPr>
                <p:nvPr/>
              </p:nvSpPr>
              <p:spPr bwMode="auto">
                <a:xfrm flipV="1">
                  <a:off x="1026" y="2561"/>
                  <a:ext cx="6" cy="7"/>
                </a:xfrm>
                <a:prstGeom prst="line">
                  <a:avLst/>
                </a:prstGeom>
                <a:noFill/>
                <a:ln w="9525">
                  <a:solidFill>
                    <a:srgbClr val="FF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986" name="Line 818"/>
                <p:cNvSpPr>
                  <a:spLocks noChangeShapeType="1"/>
                </p:cNvSpPr>
                <p:nvPr/>
              </p:nvSpPr>
              <p:spPr bwMode="auto">
                <a:xfrm flipV="1">
                  <a:off x="1032" y="2555"/>
                  <a:ext cx="1" cy="6"/>
                </a:xfrm>
                <a:prstGeom prst="line">
                  <a:avLst/>
                </a:prstGeom>
                <a:noFill/>
                <a:ln w="9525">
                  <a:solidFill>
                    <a:srgbClr val="FF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987" name="Line 819"/>
                <p:cNvSpPr>
                  <a:spLocks noChangeShapeType="1"/>
                </p:cNvSpPr>
                <p:nvPr/>
              </p:nvSpPr>
              <p:spPr bwMode="auto">
                <a:xfrm flipV="1">
                  <a:off x="1032" y="2548"/>
                  <a:ext cx="6" cy="7"/>
                </a:xfrm>
                <a:prstGeom prst="line">
                  <a:avLst/>
                </a:prstGeom>
                <a:noFill/>
                <a:ln w="9525">
                  <a:solidFill>
                    <a:srgbClr val="FF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988" name="Line 820"/>
                <p:cNvSpPr>
                  <a:spLocks noChangeShapeType="1"/>
                </p:cNvSpPr>
                <p:nvPr/>
              </p:nvSpPr>
              <p:spPr bwMode="auto">
                <a:xfrm flipV="1">
                  <a:off x="1038" y="2535"/>
                  <a:ext cx="6" cy="13"/>
                </a:xfrm>
                <a:prstGeom prst="line">
                  <a:avLst/>
                </a:prstGeom>
                <a:noFill/>
                <a:ln w="9525">
                  <a:solidFill>
                    <a:srgbClr val="FF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989" name="Line 821"/>
                <p:cNvSpPr>
                  <a:spLocks noChangeShapeType="1"/>
                </p:cNvSpPr>
                <p:nvPr/>
              </p:nvSpPr>
              <p:spPr bwMode="auto">
                <a:xfrm flipV="1">
                  <a:off x="1044" y="2516"/>
                  <a:ext cx="6" cy="19"/>
                </a:xfrm>
                <a:prstGeom prst="line">
                  <a:avLst/>
                </a:prstGeom>
                <a:noFill/>
                <a:ln w="9525">
                  <a:solidFill>
                    <a:srgbClr val="FF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990" name="Freeform 822"/>
                <p:cNvSpPr>
                  <a:spLocks/>
                </p:cNvSpPr>
                <p:nvPr/>
              </p:nvSpPr>
              <p:spPr bwMode="auto">
                <a:xfrm>
                  <a:off x="1050" y="2496"/>
                  <a:ext cx="1" cy="20"/>
                </a:xfrm>
                <a:custGeom>
                  <a:avLst/>
                  <a:gdLst>
                    <a:gd name="T0" fmla="*/ 20 h 20"/>
                    <a:gd name="T1" fmla="*/ 7 h 20"/>
                    <a:gd name="T2" fmla="*/ 0 h 20"/>
                    <a:gd name="T3" fmla="*/ 0 h 20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0">
                      <a:moveTo>
                        <a:pt x="0" y="20"/>
                      </a:moveTo>
                      <a:lnTo>
                        <a:pt x="0" y="7"/>
                      </a:lnTo>
                      <a:lnTo>
                        <a:pt x="0" y="0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9525">
                  <a:solidFill>
                    <a:srgbClr val="FF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991" name="Freeform 823"/>
                <p:cNvSpPr>
                  <a:spLocks/>
                </p:cNvSpPr>
                <p:nvPr/>
              </p:nvSpPr>
              <p:spPr bwMode="auto">
                <a:xfrm>
                  <a:off x="1050" y="2496"/>
                  <a:ext cx="6" cy="33"/>
                </a:xfrm>
                <a:custGeom>
                  <a:avLst/>
                  <a:gdLst>
                    <a:gd name="T0" fmla="*/ 0 w 6"/>
                    <a:gd name="T1" fmla="*/ 0 h 33"/>
                    <a:gd name="T2" fmla="*/ 0 w 6"/>
                    <a:gd name="T3" fmla="*/ 7 h 33"/>
                    <a:gd name="T4" fmla="*/ 0 w 6"/>
                    <a:gd name="T5" fmla="*/ 13 h 33"/>
                    <a:gd name="T6" fmla="*/ 6 w 6"/>
                    <a:gd name="T7" fmla="*/ 26 h 33"/>
                    <a:gd name="T8" fmla="*/ 6 w 6"/>
                    <a:gd name="T9" fmla="*/ 33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" h="33">
                      <a:moveTo>
                        <a:pt x="0" y="0"/>
                      </a:moveTo>
                      <a:lnTo>
                        <a:pt x="0" y="7"/>
                      </a:lnTo>
                      <a:lnTo>
                        <a:pt x="0" y="13"/>
                      </a:lnTo>
                      <a:lnTo>
                        <a:pt x="6" y="26"/>
                      </a:lnTo>
                      <a:lnTo>
                        <a:pt x="6" y="33"/>
                      </a:lnTo>
                    </a:path>
                  </a:pathLst>
                </a:custGeom>
                <a:noFill/>
                <a:ln w="9525">
                  <a:solidFill>
                    <a:srgbClr val="FF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992" name="Line 824"/>
                <p:cNvSpPr>
                  <a:spLocks noChangeShapeType="1"/>
                </p:cNvSpPr>
                <p:nvPr/>
              </p:nvSpPr>
              <p:spPr bwMode="auto">
                <a:xfrm>
                  <a:off x="1056" y="2529"/>
                  <a:ext cx="6" cy="6"/>
                </a:xfrm>
                <a:prstGeom prst="line">
                  <a:avLst/>
                </a:prstGeom>
                <a:noFill/>
                <a:ln w="9525">
                  <a:solidFill>
                    <a:srgbClr val="FF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993" name="Freeform 825"/>
                <p:cNvSpPr>
                  <a:spLocks/>
                </p:cNvSpPr>
                <p:nvPr/>
              </p:nvSpPr>
              <p:spPr bwMode="auto">
                <a:xfrm>
                  <a:off x="1062" y="2535"/>
                  <a:ext cx="6" cy="1"/>
                </a:xfrm>
                <a:custGeom>
                  <a:avLst/>
                  <a:gdLst>
                    <a:gd name="T0" fmla="*/ 0 w 6"/>
                    <a:gd name="T1" fmla="*/ 0 w 6"/>
                    <a:gd name="T2" fmla="*/ 6 w 6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6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6" y="0"/>
                      </a:lnTo>
                    </a:path>
                  </a:pathLst>
                </a:custGeom>
                <a:noFill/>
                <a:ln w="9525">
                  <a:solidFill>
                    <a:srgbClr val="FF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994" name="Freeform 826"/>
                <p:cNvSpPr>
                  <a:spLocks/>
                </p:cNvSpPr>
                <p:nvPr/>
              </p:nvSpPr>
              <p:spPr bwMode="auto">
                <a:xfrm>
                  <a:off x="1068" y="2516"/>
                  <a:ext cx="6" cy="19"/>
                </a:xfrm>
                <a:custGeom>
                  <a:avLst/>
                  <a:gdLst>
                    <a:gd name="T0" fmla="*/ 0 w 6"/>
                    <a:gd name="T1" fmla="*/ 19 h 19"/>
                    <a:gd name="T2" fmla="*/ 6 w 6"/>
                    <a:gd name="T3" fmla="*/ 13 h 19"/>
                    <a:gd name="T4" fmla="*/ 6 w 6"/>
                    <a:gd name="T5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19">
                      <a:moveTo>
                        <a:pt x="0" y="19"/>
                      </a:moveTo>
                      <a:lnTo>
                        <a:pt x="6" y="13"/>
                      </a:lnTo>
                      <a:lnTo>
                        <a:pt x="6" y="0"/>
                      </a:lnTo>
                    </a:path>
                  </a:pathLst>
                </a:custGeom>
                <a:noFill/>
                <a:ln w="9525">
                  <a:solidFill>
                    <a:srgbClr val="FF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995" name="Freeform 827"/>
                <p:cNvSpPr>
                  <a:spLocks/>
                </p:cNvSpPr>
                <p:nvPr/>
              </p:nvSpPr>
              <p:spPr bwMode="auto">
                <a:xfrm>
                  <a:off x="1074" y="2496"/>
                  <a:ext cx="1" cy="20"/>
                </a:xfrm>
                <a:custGeom>
                  <a:avLst/>
                  <a:gdLst>
                    <a:gd name="T0" fmla="*/ 20 h 20"/>
                    <a:gd name="T1" fmla="*/ 13 h 20"/>
                    <a:gd name="T2" fmla="*/ 0 h 20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0">
                      <a:moveTo>
                        <a:pt x="0" y="20"/>
                      </a:moveTo>
                      <a:lnTo>
                        <a:pt x="0" y="13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9525">
                  <a:solidFill>
                    <a:srgbClr val="FF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996" name="Freeform 828"/>
                <p:cNvSpPr>
                  <a:spLocks/>
                </p:cNvSpPr>
                <p:nvPr/>
              </p:nvSpPr>
              <p:spPr bwMode="auto">
                <a:xfrm>
                  <a:off x="1074" y="2451"/>
                  <a:ext cx="6" cy="45"/>
                </a:xfrm>
                <a:custGeom>
                  <a:avLst/>
                  <a:gdLst>
                    <a:gd name="T0" fmla="*/ 0 w 6"/>
                    <a:gd name="T1" fmla="*/ 45 h 45"/>
                    <a:gd name="T2" fmla="*/ 0 w 6"/>
                    <a:gd name="T3" fmla="*/ 26 h 45"/>
                    <a:gd name="T4" fmla="*/ 6 w 6"/>
                    <a:gd name="T5" fmla="*/ 0 h 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45">
                      <a:moveTo>
                        <a:pt x="0" y="45"/>
                      </a:moveTo>
                      <a:lnTo>
                        <a:pt x="0" y="26"/>
                      </a:lnTo>
                      <a:lnTo>
                        <a:pt x="6" y="0"/>
                      </a:lnTo>
                    </a:path>
                  </a:pathLst>
                </a:custGeom>
                <a:noFill/>
                <a:ln w="9525">
                  <a:solidFill>
                    <a:srgbClr val="FF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997" name="Freeform 829"/>
                <p:cNvSpPr>
                  <a:spLocks/>
                </p:cNvSpPr>
                <p:nvPr/>
              </p:nvSpPr>
              <p:spPr bwMode="auto">
                <a:xfrm>
                  <a:off x="1080" y="2328"/>
                  <a:ext cx="6" cy="123"/>
                </a:xfrm>
                <a:custGeom>
                  <a:avLst/>
                  <a:gdLst>
                    <a:gd name="T0" fmla="*/ 0 w 6"/>
                    <a:gd name="T1" fmla="*/ 123 h 123"/>
                    <a:gd name="T2" fmla="*/ 0 w 6"/>
                    <a:gd name="T3" fmla="*/ 97 h 123"/>
                    <a:gd name="T4" fmla="*/ 0 w 6"/>
                    <a:gd name="T5" fmla="*/ 58 h 123"/>
                    <a:gd name="T6" fmla="*/ 6 w 6"/>
                    <a:gd name="T7" fmla="*/ 26 h 123"/>
                    <a:gd name="T8" fmla="*/ 6 w 6"/>
                    <a:gd name="T9" fmla="*/ 0 h 1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" h="123">
                      <a:moveTo>
                        <a:pt x="0" y="123"/>
                      </a:moveTo>
                      <a:lnTo>
                        <a:pt x="0" y="97"/>
                      </a:lnTo>
                      <a:lnTo>
                        <a:pt x="0" y="58"/>
                      </a:lnTo>
                      <a:lnTo>
                        <a:pt x="6" y="26"/>
                      </a:lnTo>
                      <a:lnTo>
                        <a:pt x="6" y="0"/>
                      </a:lnTo>
                    </a:path>
                  </a:pathLst>
                </a:custGeom>
                <a:noFill/>
                <a:ln w="9525">
                  <a:solidFill>
                    <a:srgbClr val="FF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998" name="Freeform 830"/>
                <p:cNvSpPr>
                  <a:spLocks/>
                </p:cNvSpPr>
                <p:nvPr/>
              </p:nvSpPr>
              <p:spPr bwMode="auto">
                <a:xfrm>
                  <a:off x="1086" y="2289"/>
                  <a:ext cx="6" cy="39"/>
                </a:xfrm>
                <a:custGeom>
                  <a:avLst/>
                  <a:gdLst>
                    <a:gd name="T0" fmla="*/ 0 w 6"/>
                    <a:gd name="T1" fmla="*/ 39 h 39"/>
                    <a:gd name="T2" fmla="*/ 0 w 6"/>
                    <a:gd name="T3" fmla="*/ 26 h 39"/>
                    <a:gd name="T4" fmla="*/ 6 w 6"/>
                    <a:gd name="T5" fmla="*/ 6 h 39"/>
                    <a:gd name="T6" fmla="*/ 6 w 6"/>
                    <a:gd name="T7" fmla="*/ 0 h 39"/>
                    <a:gd name="T8" fmla="*/ 6 w 6"/>
                    <a:gd name="T9" fmla="*/ 0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" h="39">
                      <a:moveTo>
                        <a:pt x="0" y="39"/>
                      </a:moveTo>
                      <a:lnTo>
                        <a:pt x="0" y="26"/>
                      </a:lnTo>
                      <a:lnTo>
                        <a:pt x="6" y="6"/>
                      </a:lnTo>
                      <a:lnTo>
                        <a:pt x="6" y="0"/>
                      </a:lnTo>
                      <a:lnTo>
                        <a:pt x="6" y="0"/>
                      </a:lnTo>
                    </a:path>
                  </a:pathLst>
                </a:custGeom>
                <a:noFill/>
                <a:ln w="9525">
                  <a:solidFill>
                    <a:srgbClr val="FF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999" name="Freeform 831"/>
                <p:cNvSpPr>
                  <a:spLocks/>
                </p:cNvSpPr>
                <p:nvPr/>
              </p:nvSpPr>
              <p:spPr bwMode="auto">
                <a:xfrm>
                  <a:off x="1092" y="2289"/>
                  <a:ext cx="1" cy="136"/>
                </a:xfrm>
                <a:custGeom>
                  <a:avLst/>
                  <a:gdLst>
                    <a:gd name="T0" fmla="*/ 0 h 136"/>
                    <a:gd name="T1" fmla="*/ 6 h 136"/>
                    <a:gd name="T2" fmla="*/ 26 h 136"/>
                    <a:gd name="T3" fmla="*/ 58 h 136"/>
                    <a:gd name="T4" fmla="*/ 104 h 136"/>
                    <a:gd name="T5" fmla="*/ 136 h 136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  <a:cxn ang="0">
                      <a:pos x="0" y="T4"/>
                    </a:cxn>
                    <a:cxn ang="0">
                      <a:pos x="0" y="T5"/>
                    </a:cxn>
                  </a:cxnLst>
                  <a:rect l="0" t="0" r="r" b="b"/>
                  <a:pathLst>
                    <a:path h="136">
                      <a:moveTo>
                        <a:pt x="0" y="0"/>
                      </a:moveTo>
                      <a:lnTo>
                        <a:pt x="0" y="6"/>
                      </a:lnTo>
                      <a:lnTo>
                        <a:pt x="0" y="26"/>
                      </a:lnTo>
                      <a:lnTo>
                        <a:pt x="0" y="58"/>
                      </a:lnTo>
                      <a:lnTo>
                        <a:pt x="0" y="104"/>
                      </a:lnTo>
                      <a:lnTo>
                        <a:pt x="0" y="136"/>
                      </a:lnTo>
                    </a:path>
                  </a:pathLst>
                </a:custGeom>
                <a:noFill/>
                <a:ln w="9525">
                  <a:solidFill>
                    <a:srgbClr val="FF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000" name="Freeform 832"/>
                <p:cNvSpPr>
                  <a:spLocks/>
                </p:cNvSpPr>
                <p:nvPr/>
              </p:nvSpPr>
              <p:spPr bwMode="auto">
                <a:xfrm>
                  <a:off x="1092" y="2425"/>
                  <a:ext cx="6" cy="91"/>
                </a:xfrm>
                <a:custGeom>
                  <a:avLst/>
                  <a:gdLst>
                    <a:gd name="T0" fmla="*/ 0 w 6"/>
                    <a:gd name="T1" fmla="*/ 0 h 91"/>
                    <a:gd name="T2" fmla="*/ 0 w 6"/>
                    <a:gd name="T3" fmla="*/ 52 h 91"/>
                    <a:gd name="T4" fmla="*/ 6 w 6"/>
                    <a:gd name="T5" fmla="*/ 91 h 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91">
                      <a:moveTo>
                        <a:pt x="0" y="0"/>
                      </a:moveTo>
                      <a:lnTo>
                        <a:pt x="0" y="52"/>
                      </a:lnTo>
                      <a:lnTo>
                        <a:pt x="6" y="91"/>
                      </a:lnTo>
                    </a:path>
                  </a:pathLst>
                </a:custGeom>
                <a:noFill/>
                <a:ln w="9525">
                  <a:solidFill>
                    <a:srgbClr val="FF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001" name="Freeform 833"/>
                <p:cNvSpPr>
                  <a:spLocks/>
                </p:cNvSpPr>
                <p:nvPr/>
              </p:nvSpPr>
              <p:spPr bwMode="auto">
                <a:xfrm>
                  <a:off x="1098" y="2516"/>
                  <a:ext cx="6" cy="32"/>
                </a:xfrm>
                <a:custGeom>
                  <a:avLst/>
                  <a:gdLst>
                    <a:gd name="T0" fmla="*/ 0 w 6"/>
                    <a:gd name="T1" fmla="*/ 0 h 32"/>
                    <a:gd name="T2" fmla="*/ 0 w 6"/>
                    <a:gd name="T3" fmla="*/ 19 h 32"/>
                    <a:gd name="T4" fmla="*/ 6 w 6"/>
                    <a:gd name="T5" fmla="*/ 32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32">
                      <a:moveTo>
                        <a:pt x="0" y="0"/>
                      </a:moveTo>
                      <a:lnTo>
                        <a:pt x="0" y="19"/>
                      </a:lnTo>
                      <a:lnTo>
                        <a:pt x="6" y="32"/>
                      </a:lnTo>
                    </a:path>
                  </a:pathLst>
                </a:custGeom>
                <a:noFill/>
                <a:ln w="9525">
                  <a:solidFill>
                    <a:srgbClr val="FF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002" name="Line 834"/>
                <p:cNvSpPr>
                  <a:spLocks noChangeShapeType="1"/>
                </p:cNvSpPr>
                <p:nvPr/>
              </p:nvSpPr>
              <p:spPr bwMode="auto">
                <a:xfrm>
                  <a:off x="1104" y="2548"/>
                  <a:ext cx="6" cy="20"/>
                </a:xfrm>
                <a:prstGeom prst="line">
                  <a:avLst/>
                </a:prstGeom>
                <a:noFill/>
                <a:ln w="9525">
                  <a:solidFill>
                    <a:srgbClr val="FF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003" name="Line 835"/>
                <p:cNvSpPr>
                  <a:spLocks noChangeShapeType="1"/>
                </p:cNvSpPr>
                <p:nvPr/>
              </p:nvSpPr>
              <p:spPr bwMode="auto">
                <a:xfrm>
                  <a:off x="1110" y="2568"/>
                  <a:ext cx="1" cy="6"/>
                </a:xfrm>
                <a:prstGeom prst="line">
                  <a:avLst/>
                </a:prstGeom>
                <a:noFill/>
                <a:ln w="9525">
                  <a:solidFill>
                    <a:srgbClr val="FF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004" name="Line 836"/>
                <p:cNvSpPr>
                  <a:spLocks noChangeShapeType="1"/>
                </p:cNvSpPr>
                <p:nvPr/>
              </p:nvSpPr>
              <p:spPr bwMode="auto">
                <a:xfrm>
                  <a:off x="1110" y="2574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FF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005" name="Freeform 837"/>
                <p:cNvSpPr>
                  <a:spLocks/>
                </p:cNvSpPr>
                <p:nvPr/>
              </p:nvSpPr>
              <p:spPr bwMode="auto">
                <a:xfrm>
                  <a:off x="1116" y="2574"/>
                  <a:ext cx="6" cy="7"/>
                </a:xfrm>
                <a:custGeom>
                  <a:avLst/>
                  <a:gdLst>
                    <a:gd name="T0" fmla="*/ 0 w 6"/>
                    <a:gd name="T1" fmla="*/ 0 h 7"/>
                    <a:gd name="T2" fmla="*/ 0 w 6"/>
                    <a:gd name="T3" fmla="*/ 0 h 7"/>
                    <a:gd name="T4" fmla="*/ 6 w 6"/>
                    <a:gd name="T5" fmla="*/ 7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7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6" y="7"/>
                      </a:lnTo>
                    </a:path>
                  </a:pathLst>
                </a:custGeom>
                <a:noFill/>
                <a:ln w="9525">
                  <a:solidFill>
                    <a:srgbClr val="FF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006" name="Line 838"/>
                <p:cNvSpPr>
                  <a:spLocks noChangeShapeType="1"/>
                </p:cNvSpPr>
                <p:nvPr/>
              </p:nvSpPr>
              <p:spPr bwMode="auto">
                <a:xfrm>
                  <a:off x="1122" y="2581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FF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007" name="Freeform 839"/>
                <p:cNvSpPr>
                  <a:spLocks/>
                </p:cNvSpPr>
                <p:nvPr/>
              </p:nvSpPr>
              <p:spPr bwMode="auto">
                <a:xfrm>
                  <a:off x="1128" y="2581"/>
                  <a:ext cx="1" cy="6"/>
                </a:xfrm>
                <a:custGeom>
                  <a:avLst/>
                  <a:gdLst>
                    <a:gd name="T0" fmla="*/ 0 h 6"/>
                    <a:gd name="T1" fmla="*/ 0 h 6"/>
                    <a:gd name="T2" fmla="*/ 6 h 6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6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6"/>
                      </a:lnTo>
                    </a:path>
                  </a:pathLst>
                </a:custGeom>
                <a:noFill/>
                <a:ln w="9525">
                  <a:solidFill>
                    <a:srgbClr val="FF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008" name="Line 840"/>
                <p:cNvSpPr>
                  <a:spLocks noChangeShapeType="1"/>
                </p:cNvSpPr>
                <p:nvPr/>
              </p:nvSpPr>
              <p:spPr bwMode="auto">
                <a:xfrm>
                  <a:off x="1128" y="2587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FF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009" name="Line 841"/>
                <p:cNvSpPr>
                  <a:spLocks noChangeShapeType="1"/>
                </p:cNvSpPr>
                <p:nvPr/>
              </p:nvSpPr>
              <p:spPr bwMode="auto">
                <a:xfrm>
                  <a:off x="1134" y="2587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FF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010" name="Freeform 842"/>
                <p:cNvSpPr>
                  <a:spLocks/>
                </p:cNvSpPr>
                <p:nvPr/>
              </p:nvSpPr>
              <p:spPr bwMode="auto">
                <a:xfrm>
                  <a:off x="1140" y="2587"/>
                  <a:ext cx="6" cy="7"/>
                </a:xfrm>
                <a:custGeom>
                  <a:avLst/>
                  <a:gdLst>
                    <a:gd name="T0" fmla="*/ 0 w 6"/>
                    <a:gd name="T1" fmla="*/ 0 h 7"/>
                    <a:gd name="T2" fmla="*/ 6 w 6"/>
                    <a:gd name="T3" fmla="*/ 0 h 7"/>
                    <a:gd name="T4" fmla="*/ 6 w 6"/>
                    <a:gd name="T5" fmla="*/ 7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7">
                      <a:moveTo>
                        <a:pt x="0" y="0"/>
                      </a:moveTo>
                      <a:lnTo>
                        <a:pt x="6" y="0"/>
                      </a:lnTo>
                      <a:lnTo>
                        <a:pt x="6" y="7"/>
                      </a:lnTo>
                    </a:path>
                  </a:pathLst>
                </a:custGeom>
                <a:noFill/>
                <a:ln w="9525">
                  <a:solidFill>
                    <a:srgbClr val="FF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011" name="Line 843"/>
                <p:cNvSpPr>
                  <a:spLocks noChangeShapeType="1"/>
                </p:cNvSpPr>
                <p:nvPr/>
              </p:nvSpPr>
              <p:spPr bwMode="auto">
                <a:xfrm>
                  <a:off x="1146" y="2594"/>
                  <a:ext cx="1" cy="1"/>
                </a:xfrm>
                <a:prstGeom prst="line">
                  <a:avLst/>
                </a:prstGeom>
                <a:noFill/>
                <a:ln w="9525">
                  <a:solidFill>
                    <a:srgbClr val="FF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012" name="Line 844"/>
                <p:cNvSpPr>
                  <a:spLocks noChangeShapeType="1"/>
                </p:cNvSpPr>
                <p:nvPr/>
              </p:nvSpPr>
              <p:spPr bwMode="auto">
                <a:xfrm>
                  <a:off x="1146" y="2594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FF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013" name="Line 845"/>
                <p:cNvSpPr>
                  <a:spLocks noChangeShapeType="1"/>
                </p:cNvSpPr>
                <p:nvPr/>
              </p:nvSpPr>
              <p:spPr bwMode="auto">
                <a:xfrm>
                  <a:off x="1152" y="2594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FF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014" name="Line 846"/>
                <p:cNvSpPr>
                  <a:spLocks noChangeShapeType="1"/>
                </p:cNvSpPr>
                <p:nvPr/>
              </p:nvSpPr>
              <p:spPr bwMode="auto">
                <a:xfrm>
                  <a:off x="1158" y="2594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FF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015" name="Line 847"/>
                <p:cNvSpPr>
                  <a:spLocks noChangeShapeType="1"/>
                </p:cNvSpPr>
                <p:nvPr/>
              </p:nvSpPr>
              <p:spPr bwMode="auto">
                <a:xfrm>
                  <a:off x="1164" y="2594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FF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016" name="Line 848"/>
                <p:cNvSpPr>
                  <a:spLocks noChangeShapeType="1"/>
                </p:cNvSpPr>
                <p:nvPr/>
              </p:nvSpPr>
              <p:spPr bwMode="auto">
                <a:xfrm>
                  <a:off x="1170" y="2594"/>
                  <a:ext cx="1" cy="1"/>
                </a:xfrm>
                <a:prstGeom prst="line">
                  <a:avLst/>
                </a:prstGeom>
                <a:noFill/>
                <a:ln w="9525">
                  <a:solidFill>
                    <a:srgbClr val="FF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017" name="Line 849"/>
                <p:cNvSpPr>
                  <a:spLocks noChangeShapeType="1"/>
                </p:cNvSpPr>
                <p:nvPr/>
              </p:nvSpPr>
              <p:spPr bwMode="auto">
                <a:xfrm>
                  <a:off x="1170" y="2594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FF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018" name="Line 850"/>
                <p:cNvSpPr>
                  <a:spLocks noChangeShapeType="1"/>
                </p:cNvSpPr>
                <p:nvPr/>
              </p:nvSpPr>
              <p:spPr bwMode="auto">
                <a:xfrm>
                  <a:off x="1176" y="2594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FF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019" name="Line 851"/>
                <p:cNvSpPr>
                  <a:spLocks noChangeShapeType="1"/>
                </p:cNvSpPr>
                <p:nvPr/>
              </p:nvSpPr>
              <p:spPr bwMode="auto">
                <a:xfrm>
                  <a:off x="1182" y="2594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FF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020" name="Line 852"/>
                <p:cNvSpPr>
                  <a:spLocks noChangeShapeType="1"/>
                </p:cNvSpPr>
                <p:nvPr/>
              </p:nvSpPr>
              <p:spPr bwMode="auto">
                <a:xfrm>
                  <a:off x="1188" y="2594"/>
                  <a:ext cx="1" cy="1"/>
                </a:xfrm>
                <a:prstGeom prst="line">
                  <a:avLst/>
                </a:prstGeom>
                <a:noFill/>
                <a:ln w="9525">
                  <a:solidFill>
                    <a:srgbClr val="FF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021" name="Line 853"/>
                <p:cNvSpPr>
                  <a:spLocks noChangeShapeType="1"/>
                </p:cNvSpPr>
                <p:nvPr/>
              </p:nvSpPr>
              <p:spPr bwMode="auto">
                <a:xfrm>
                  <a:off x="1188" y="2594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FF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022" name="Line 854"/>
                <p:cNvSpPr>
                  <a:spLocks noChangeShapeType="1"/>
                </p:cNvSpPr>
                <p:nvPr/>
              </p:nvSpPr>
              <p:spPr bwMode="auto">
                <a:xfrm>
                  <a:off x="1194" y="2594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FF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023" name="Line 855"/>
                <p:cNvSpPr>
                  <a:spLocks noChangeShapeType="1"/>
                </p:cNvSpPr>
                <p:nvPr/>
              </p:nvSpPr>
              <p:spPr bwMode="auto">
                <a:xfrm>
                  <a:off x="1200" y="2594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FF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024" name="Line 856"/>
                <p:cNvSpPr>
                  <a:spLocks noChangeShapeType="1"/>
                </p:cNvSpPr>
                <p:nvPr/>
              </p:nvSpPr>
              <p:spPr bwMode="auto">
                <a:xfrm>
                  <a:off x="1206" y="2594"/>
                  <a:ext cx="1" cy="1"/>
                </a:xfrm>
                <a:prstGeom prst="line">
                  <a:avLst/>
                </a:prstGeom>
                <a:noFill/>
                <a:ln w="9525">
                  <a:solidFill>
                    <a:srgbClr val="FF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025" name="Line 857"/>
                <p:cNvSpPr>
                  <a:spLocks noChangeShapeType="1"/>
                </p:cNvSpPr>
                <p:nvPr/>
              </p:nvSpPr>
              <p:spPr bwMode="auto">
                <a:xfrm>
                  <a:off x="1206" y="2594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FF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026" name="Line 858"/>
                <p:cNvSpPr>
                  <a:spLocks noChangeShapeType="1"/>
                </p:cNvSpPr>
                <p:nvPr/>
              </p:nvSpPr>
              <p:spPr bwMode="auto">
                <a:xfrm>
                  <a:off x="1212" y="2594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FF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027" name="Line 859"/>
                <p:cNvSpPr>
                  <a:spLocks noChangeShapeType="1"/>
                </p:cNvSpPr>
                <p:nvPr/>
              </p:nvSpPr>
              <p:spPr bwMode="auto">
                <a:xfrm>
                  <a:off x="1218" y="2594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FF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028" name="Line 860"/>
                <p:cNvSpPr>
                  <a:spLocks noChangeShapeType="1"/>
                </p:cNvSpPr>
                <p:nvPr/>
              </p:nvSpPr>
              <p:spPr bwMode="auto">
                <a:xfrm>
                  <a:off x="1224" y="2594"/>
                  <a:ext cx="1" cy="1"/>
                </a:xfrm>
                <a:prstGeom prst="line">
                  <a:avLst/>
                </a:prstGeom>
                <a:noFill/>
                <a:ln w="9525">
                  <a:solidFill>
                    <a:srgbClr val="FF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029" name="Line 861"/>
                <p:cNvSpPr>
                  <a:spLocks noChangeShapeType="1"/>
                </p:cNvSpPr>
                <p:nvPr/>
              </p:nvSpPr>
              <p:spPr bwMode="auto">
                <a:xfrm>
                  <a:off x="1224" y="2594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FF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030" name="Line 862"/>
                <p:cNvSpPr>
                  <a:spLocks noChangeShapeType="1"/>
                </p:cNvSpPr>
                <p:nvPr/>
              </p:nvSpPr>
              <p:spPr bwMode="auto">
                <a:xfrm>
                  <a:off x="1230" y="2594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FF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031" name="Line 863"/>
                <p:cNvSpPr>
                  <a:spLocks noChangeShapeType="1"/>
                </p:cNvSpPr>
                <p:nvPr/>
              </p:nvSpPr>
              <p:spPr bwMode="auto">
                <a:xfrm>
                  <a:off x="1236" y="2594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FF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032" name="Line 864"/>
                <p:cNvSpPr>
                  <a:spLocks noChangeShapeType="1"/>
                </p:cNvSpPr>
                <p:nvPr/>
              </p:nvSpPr>
              <p:spPr bwMode="auto">
                <a:xfrm>
                  <a:off x="1242" y="2594"/>
                  <a:ext cx="1" cy="1"/>
                </a:xfrm>
                <a:prstGeom prst="line">
                  <a:avLst/>
                </a:prstGeom>
                <a:noFill/>
                <a:ln w="9525">
                  <a:solidFill>
                    <a:srgbClr val="FF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033" name="Line 865"/>
                <p:cNvSpPr>
                  <a:spLocks noChangeShapeType="1"/>
                </p:cNvSpPr>
                <p:nvPr/>
              </p:nvSpPr>
              <p:spPr bwMode="auto">
                <a:xfrm>
                  <a:off x="1242" y="2594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FF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034" name="Line 866"/>
                <p:cNvSpPr>
                  <a:spLocks noChangeShapeType="1"/>
                </p:cNvSpPr>
                <p:nvPr/>
              </p:nvSpPr>
              <p:spPr bwMode="auto">
                <a:xfrm>
                  <a:off x="1248" y="2594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FF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035" name="Line 867"/>
                <p:cNvSpPr>
                  <a:spLocks noChangeShapeType="1"/>
                </p:cNvSpPr>
                <p:nvPr/>
              </p:nvSpPr>
              <p:spPr bwMode="auto">
                <a:xfrm>
                  <a:off x="1254" y="2594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FF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036" name="Line 868"/>
                <p:cNvSpPr>
                  <a:spLocks noChangeShapeType="1"/>
                </p:cNvSpPr>
                <p:nvPr/>
              </p:nvSpPr>
              <p:spPr bwMode="auto">
                <a:xfrm>
                  <a:off x="1260" y="2594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FF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037" name="Line 869"/>
                <p:cNvSpPr>
                  <a:spLocks noChangeShapeType="1"/>
                </p:cNvSpPr>
                <p:nvPr/>
              </p:nvSpPr>
              <p:spPr bwMode="auto">
                <a:xfrm>
                  <a:off x="1266" y="2594"/>
                  <a:ext cx="1" cy="1"/>
                </a:xfrm>
                <a:prstGeom prst="line">
                  <a:avLst/>
                </a:prstGeom>
                <a:noFill/>
                <a:ln w="9525">
                  <a:solidFill>
                    <a:srgbClr val="FF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038" name="Line 870"/>
                <p:cNvSpPr>
                  <a:spLocks noChangeShapeType="1"/>
                </p:cNvSpPr>
                <p:nvPr/>
              </p:nvSpPr>
              <p:spPr bwMode="auto">
                <a:xfrm>
                  <a:off x="1266" y="2594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FF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039" name="Line 871"/>
                <p:cNvSpPr>
                  <a:spLocks noChangeShapeType="1"/>
                </p:cNvSpPr>
                <p:nvPr/>
              </p:nvSpPr>
              <p:spPr bwMode="auto">
                <a:xfrm>
                  <a:off x="1272" y="2594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FF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040" name="Line 872"/>
                <p:cNvSpPr>
                  <a:spLocks noChangeShapeType="1"/>
                </p:cNvSpPr>
                <p:nvPr/>
              </p:nvSpPr>
              <p:spPr bwMode="auto">
                <a:xfrm>
                  <a:off x="1278" y="2594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FF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041" name="Line 873"/>
                <p:cNvSpPr>
                  <a:spLocks noChangeShapeType="1"/>
                </p:cNvSpPr>
                <p:nvPr/>
              </p:nvSpPr>
              <p:spPr bwMode="auto">
                <a:xfrm>
                  <a:off x="1284" y="2594"/>
                  <a:ext cx="1" cy="1"/>
                </a:xfrm>
                <a:prstGeom prst="line">
                  <a:avLst/>
                </a:prstGeom>
                <a:noFill/>
                <a:ln w="9525">
                  <a:solidFill>
                    <a:srgbClr val="FF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042" name="Freeform 874"/>
                <p:cNvSpPr>
                  <a:spLocks/>
                </p:cNvSpPr>
                <p:nvPr/>
              </p:nvSpPr>
              <p:spPr bwMode="auto">
                <a:xfrm>
                  <a:off x="1284" y="2594"/>
                  <a:ext cx="6" cy="6"/>
                </a:xfrm>
                <a:custGeom>
                  <a:avLst/>
                  <a:gdLst>
                    <a:gd name="T0" fmla="*/ 0 w 6"/>
                    <a:gd name="T1" fmla="*/ 0 h 6"/>
                    <a:gd name="T2" fmla="*/ 0 w 6"/>
                    <a:gd name="T3" fmla="*/ 0 h 6"/>
                    <a:gd name="T4" fmla="*/ 6 w 6"/>
                    <a:gd name="T5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6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6" y="6"/>
                      </a:lnTo>
                    </a:path>
                  </a:pathLst>
                </a:custGeom>
                <a:noFill/>
                <a:ln w="9525">
                  <a:solidFill>
                    <a:srgbClr val="FF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043" name="Line 875"/>
                <p:cNvSpPr>
                  <a:spLocks noChangeShapeType="1"/>
                </p:cNvSpPr>
                <p:nvPr/>
              </p:nvSpPr>
              <p:spPr bwMode="auto">
                <a:xfrm>
                  <a:off x="1290" y="2600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FF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044" name="Freeform 876"/>
                <p:cNvSpPr>
                  <a:spLocks/>
                </p:cNvSpPr>
                <p:nvPr/>
              </p:nvSpPr>
              <p:spPr bwMode="auto">
                <a:xfrm>
                  <a:off x="1296" y="2594"/>
                  <a:ext cx="6" cy="6"/>
                </a:xfrm>
                <a:custGeom>
                  <a:avLst/>
                  <a:gdLst>
                    <a:gd name="T0" fmla="*/ 0 w 6"/>
                    <a:gd name="T1" fmla="*/ 6 h 6"/>
                    <a:gd name="T2" fmla="*/ 6 w 6"/>
                    <a:gd name="T3" fmla="*/ 0 h 6"/>
                    <a:gd name="T4" fmla="*/ 6 w 6"/>
                    <a:gd name="T5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6">
                      <a:moveTo>
                        <a:pt x="0" y="6"/>
                      </a:moveTo>
                      <a:lnTo>
                        <a:pt x="6" y="0"/>
                      </a:lnTo>
                      <a:lnTo>
                        <a:pt x="6" y="0"/>
                      </a:lnTo>
                    </a:path>
                  </a:pathLst>
                </a:custGeom>
                <a:noFill/>
                <a:ln w="9525">
                  <a:solidFill>
                    <a:srgbClr val="FF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045" name="Line 877"/>
                <p:cNvSpPr>
                  <a:spLocks noChangeShapeType="1"/>
                </p:cNvSpPr>
                <p:nvPr/>
              </p:nvSpPr>
              <p:spPr bwMode="auto">
                <a:xfrm>
                  <a:off x="1302" y="2594"/>
                  <a:ext cx="1" cy="1"/>
                </a:xfrm>
                <a:prstGeom prst="line">
                  <a:avLst/>
                </a:prstGeom>
                <a:noFill/>
                <a:ln w="9525">
                  <a:solidFill>
                    <a:srgbClr val="FF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046" name="Line 878"/>
                <p:cNvSpPr>
                  <a:spLocks noChangeShapeType="1"/>
                </p:cNvSpPr>
                <p:nvPr/>
              </p:nvSpPr>
              <p:spPr bwMode="auto">
                <a:xfrm>
                  <a:off x="1302" y="2594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FF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047" name="Line 879"/>
                <p:cNvSpPr>
                  <a:spLocks noChangeShapeType="1"/>
                </p:cNvSpPr>
                <p:nvPr/>
              </p:nvSpPr>
              <p:spPr bwMode="auto">
                <a:xfrm>
                  <a:off x="1308" y="2594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FF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048" name="Line 880"/>
                <p:cNvSpPr>
                  <a:spLocks noChangeShapeType="1"/>
                </p:cNvSpPr>
                <p:nvPr/>
              </p:nvSpPr>
              <p:spPr bwMode="auto">
                <a:xfrm>
                  <a:off x="1314" y="2594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FF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049" name="Line 881"/>
                <p:cNvSpPr>
                  <a:spLocks noChangeShapeType="1"/>
                </p:cNvSpPr>
                <p:nvPr/>
              </p:nvSpPr>
              <p:spPr bwMode="auto">
                <a:xfrm>
                  <a:off x="1320" y="2594"/>
                  <a:ext cx="1" cy="1"/>
                </a:xfrm>
                <a:prstGeom prst="line">
                  <a:avLst/>
                </a:prstGeom>
                <a:noFill/>
                <a:ln w="9525">
                  <a:solidFill>
                    <a:srgbClr val="FF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050" name="Line 882"/>
                <p:cNvSpPr>
                  <a:spLocks noChangeShapeType="1"/>
                </p:cNvSpPr>
                <p:nvPr/>
              </p:nvSpPr>
              <p:spPr bwMode="auto">
                <a:xfrm>
                  <a:off x="1320" y="2594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FF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051" name="Line 883"/>
                <p:cNvSpPr>
                  <a:spLocks noChangeShapeType="1"/>
                </p:cNvSpPr>
                <p:nvPr/>
              </p:nvSpPr>
              <p:spPr bwMode="auto">
                <a:xfrm>
                  <a:off x="1326" y="2594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FF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052" name="Line 884"/>
                <p:cNvSpPr>
                  <a:spLocks noChangeShapeType="1"/>
                </p:cNvSpPr>
                <p:nvPr/>
              </p:nvSpPr>
              <p:spPr bwMode="auto">
                <a:xfrm>
                  <a:off x="1332" y="2594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FF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053" name="Line 885"/>
                <p:cNvSpPr>
                  <a:spLocks noChangeShapeType="1"/>
                </p:cNvSpPr>
                <p:nvPr/>
              </p:nvSpPr>
              <p:spPr bwMode="auto">
                <a:xfrm>
                  <a:off x="1338" y="2594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FF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054" name="Line 886"/>
                <p:cNvSpPr>
                  <a:spLocks noChangeShapeType="1"/>
                </p:cNvSpPr>
                <p:nvPr/>
              </p:nvSpPr>
              <p:spPr bwMode="auto">
                <a:xfrm>
                  <a:off x="1344" y="2594"/>
                  <a:ext cx="1" cy="1"/>
                </a:xfrm>
                <a:prstGeom prst="line">
                  <a:avLst/>
                </a:prstGeom>
                <a:noFill/>
                <a:ln w="9525">
                  <a:solidFill>
                    <a:srgbClr val="FF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055" name="Line 887"/>
                <p:cNvSpPr>
                  <a:spLocks noChangeShapeType="1"/>
                </p:cNvSpPr>
                <p:nvPr/>
              </p:nvSpPr>
              <p:spPr bwMode="auto">
                <a:xfrm>
                  <a:off x="1344" y="2594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FF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056" name="Line 888"/>
                <p:cNvSpPr>
                  <a:spLocks noChangeShapeType="1"/>
                </p:cNvSpPr>
                <p:nvPr/>
              </p:nvSpPr>
              <p:spPr bwMode="auto">
                <a:xfrm>
                  <a:off x="1350" y="2594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FF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057" name="Line 889"/>
                <p:cNvSpPr>
                  <a:spLocks noChangeShapeType="1"/>
                </p:cNvSpPr>
                <p:nvPr/>
              </p:nvSpPr>
              <p:spPr bwMode="auto">
                <a:xfrm>
                  <a:off x="1356" y="2594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FF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058" name="Line 890"/>
                <p:cNvSpPr>
                  <a:spLocks noChangeShapeType="1"/>
                </p:cNvSpPr>
                <p:nvPr/>
              </p:nvSpPr>
              <p:spPr bwMode="auto">
                <a:xfrm>
                  <a:off x="1362" y="2594"/>
                  <a:ext cx="1" cy="1"/>
                </a:xfrm>
                <a:prstGeom prst="line">
                  <a:avLst/>
                </a:prstGeom>
                <a:noFill/>
                <a:ln w="9525">
                  <a:solidFill>
                    <a:srgbClr val="FF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059" name="Line 891"/>
                <p:cNvSpPr>
                  <a:spLocks noChangeShapeType="1"/>
                </p:cNvSpPr>
                <p:nvPr/>
              </p:nvSpPr>
              <p:spPr bwMode="auto">
                <a:xfrm>
                  <a:off x="1362" y="2594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FF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060" name="Line 892"/>
                <p:cNvSpPr>
                  <a:spLocks noChangeShapeType="1"/>
                </p:cNvSpPr>
                <p:nvPr/>
              </p:nvSpPr>
              <p:spPr bwMode="auto">
                <a:xfrm>
                  <a:off x="1368" y="2594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FF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061" name="Line 893"/>
                <p:cNvSpPr>
                  <a:spLocks noChangeShapeType="1"/>
                </p:cNvSpPr>
                <p:nvPr/>
              </p:nvSpPr>
              <p:spPr bwMode="auto">
                <a:xfrm>
                  <a:off x="1374" y="2594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FF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062" name="Line 894"/>
                <p:cNvSpPr>
                  <a:spLocks noChangeShapeType="1"/>
                </p:cNvSpPr>
                <p:nvPr/>
              </p:nvSpPr>
              <p:spPr bwMode="auto">
                <a:xfrm>
                  <a:off x="1380" y="2594"/>
                  <a:ext cx="1" cy="1"/>
                </a:xfrm>
                <a:prstGeom prst="line">
                  <a:avLst/>
                </a:prstGeom>
                <a:noFill/>
                <a:ln w="9525">
                  <a:solidFill>
                    <a:srgbClr val="FF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063" name="Line 895"/>
                <p:cNvSpPr>
                  <a:spLocks noChangeShapeType="1"/>
                </p:cNvSpPr>
                <p:nvPr/>
              </p:nvSpPr>
              <p:spPr bwMode="auto">
                <a:xfrm>
                  <a:off x="1380" y="2594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FF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064" name="Line 896"/>
                <p:cNvSpPr>
                  <a:spLocks noChangeShapeType="1"/>
                </p:cNvSpPr>
                <p:nvPr/>
              </p:nvSpPr>
              <p:spPr bwMode="auto">
                <a:xfrm>
                  <a:off x="1386" y="2594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FF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065" name="Line 897"/>
                <p:cNvSpPr>
                  <a:spLocks noChangeShapeType="1"/>
                </p:cNvSpPr>
                <p:nvPr/>
              </p:nvSpPr>
              <p:spPr bwMode="auto">
                <a:xfrm>
                  <a:off x="1392" y="2594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FF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066" name="Line 898"/>
                <p:cNvSpPr>
                  <a:spLocks noChangeShapeType="1"/>
                </p:cNvSpPr>
                <p:nvPr/>
              </p:nvSpPr>
              <p:spPr bwMode="auto">
                <a:xfrm>
                  <a:off x="1398" y="2594"/>
                  <a:ext cx="1" cy="1"/>
                </a:xfrm>
                <a:prstGeom prst="line">
                  <a:avLst/>
                </a:prstGeom>
                <a:noFill/>
                <a:ln w="9525">
                  <a:solidFill>
                    <a:srgbClr val="FF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067" name="Line 899"/>
                <p:cNvSpPr>
                  <a:spLocks noChangeShapeType="1"/>
                </p:cNvSpPr>
                <p:nvPr/>
              </p:nvSpPr>
              <p:spPr bwMode="auto">
                <a:xfrm>
                  <a:off x="1398" y="2594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FF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068" name="Line 900"/>
                <p:cNvSpPr>
                  <a:spLocks noChangeShapeType="1"/>
                </p:cNvSpPr>
                <p:nvPr/>
              </p:nvSpPr>
              <p:spPr bwMode="auto">
                <a:xfrm>
                  <a:off x="1404" y="2594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FF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069" name="Line 901"/>
                <p:cNvSpPr>
                  <a:spLocks noChangeShapeType="1"/>
                </p:cNvSpPr>
                <p:nvPr/>
              </p:nvSpPr>
              <p:spPr bwMode="auto">
                <a:xfrm>
                  <a:off x="1410" y="2594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FF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070" name="Line 902"/>
                <p:cNvSpPr>
                  <a:spLocks noChangeShapeType="1"/>
                </p:cNvSpPr>
                <p:nvPr/>
              </p:nvSpPr>
              <p:spPr bwMode="auto">
                <a:xfrm>
                  <a:off x="1416" y="2594"/>
                  <a:ext cx="1" cy="1"/>
                </a:xfrm>
                <a:prstGeom prst="line">
                  <a:avLst/>
                </a:prstGeom>
                <a:noFill/>
                <a:ln w="9525">
                  <a:solidFill>
                    <a:srgbClr val="FF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071" name="Line 903"/>
                <p:cNvSpPr>
                  <a:spLocks noChangeShapeType="1"/>
                </p:cNvSpPr>
                <p:nvPr/>
              </p:nvSpPr>
              <p:spPr bwMode="auto">
                <a:xfrm>
                  <a:off x="1416" y="2594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FF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072" name="Line 904"/>
                <p:cNvSpPr>
                  <a:spLocks noChangeShapeType="1"/>
                </p:cNvSpPr>
                <p:nvPr/>
              </p:nvSpPr>
              <p:spPr bwMode="auto">
                <a:xfrm>
                  <a:off x="1422" y="2594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FF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073" name="Line 905"/>
                <p:cNvSpPr>
                  <a:spLocks noChangeShapeType="1"/>
                </p:cNvSpPr>
                <p:nvPr/>
              </p:nvSpPr>
              <p:spPr bwMode="auto">
                <a:xfrm>
                  <a:off x="1428" y="2594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FF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074" name="Line 906"/>
                <p:cNvSpPr>
                  <a:spLocks noChangeShapeType="1"/>
                </p:cNvSpPr>
                <p:nvPr/>
              </p:nvSpPr>
              <p:spPr bwMode="auto">
                <a:xfrm>
                  <a:off x="1434" y="2594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FF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075" name="Line 907"/>
                <p:cNvSpPr>
                  <a:spLocks noChangeShapeType="1"/>
                </p:cNvSpPr>
                <p:nvPr/>
              </p:nvSpPr>
              <p:spPr bwMode="auto">
                <a:xfrm>
                  <a:off x="1440" y="2594"/>
                  <a:ext cx="1" cy="1"/>
                </a:xfrm>
                <a:prstGeom prst="line">
                  <a:avLst/>
                </a:prstGeom>
                <a:noFill/>
                <a:ln w="9525">
                  <a:solidFill>
                    <a:srgbClr val="FF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076" name="Line 908"/>
                <p:cNvSpPr>
                  <a:spLocks noChangeShapeType="1"/>
                </p:cNvSpPr>
                <p:nvPr/>
              </p:nvSpPr>
              <p:spPr bwMode="auto">
                <a:xfrm>
                  <a:off x="1440" y="2594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FF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077" name="Line 909"/>
                <p:cNvSpPr>
                  <a:spLocks noChangeShapeType="1"/>
                </p:cNvSpPr>
                <p:nvPr/>
              </p:nvSpPr>
              <p:spPr bwMode="auto">
                <a:xfrm>
                  <a:off x="1446" y="2594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FF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078" name="Line 910"/>
                <p:cNvSpPr>
                  <a:spLocks noChangeShapeType="1"/>
                </p:cNvSpPr>
                <p:nvPr/>
              </p:nvSpPr>
              <p:spPr bwMode="auto">
                <a:xfrm>
                  <a:off x="1452" y="2594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FF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079" name="Line 911"/>
                <p:cNvSpPr>
                  <a:spLocks noChangeShapeType="1"/>
                </p:cNvSpPr>
                <p:nvPr/>
              </p:nvSpPr>
              <p:spPr bwMode="auto">
                <a:xfrm>
                  <a:off x="1458" y="2594"/>
                  <a:ext cx="1" cy="1"/>
                </a:xfrm>
                <a:prstGeom prst="line">
                  <a:avLst/>
                </a:prstGeom>
                <a:noFill/>
                <a:ln w="9525">
                  <a:solidFill>
                    <a:srgbClr val="FF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080" name="Line 912"/>
                <p:cNvSpPr>
                  <a:spLocks noChangeShapeType="1"/>
                </p:cNvSpPr>
                <p:nvPr/>
              </p:nvSpPr>
              <p:spPr bwMode="auto">
                <a:xfrm>
                  <a:off x="1458" y="2594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FF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081" name="Line 913"/>
                <p:cNvSpPr>
                  <a:spLocks noChangeShapeType="1"/>
                </p:cNvSpPr>
                <p:nvPr/>
              </p:nvSpPr>
              <p:spPr bwMode="auto">
                <a:xfrm>
                  <a:off x="1464" y="2594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FF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082" name="Line 914"/>
                <p:cNvSpPr>
                  <a:spLocks noChangeShapeType="1"/>
                </p:cNvSpPr>
                <p:nvPr/>
              </p:nvSpPr>
              <p:spPr bwMode="auto">
                <a:xfrm>
                  <a:off x="1470" y="2594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FF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083" name="Line 915"/>
                <p:cNvSpPr>
                  <a:spLocks noChangeShapeType="1"/>
                </p:cNvSpPr>
                <p:nvPr/>
              </p:nvSpPr>
              <p:spPr bwMode="auto">
                <a:xfrm>
                  <a:off x="1476" y="2594"/>
                  <a:ext cx="1" cy="1"/>
                </a:xfrm>
                <a:prstGeom prst="line">
                  <a:avLst/>
                </a:prstGeom>
                <a:noFill/>
                <a:ln w="9525">
                  <a:solidFill>
                    <a:srgbClr val="FF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084" name="Line 916"/>
                <p:cNvSpPr>
                  <a:spLocks noChangeShapeType="1"/>
                </p:cNvSpPr>
                <p:nvPr/>
              </p:nvSpPr>
              <p:spPr bwMode="auto">
                <a:xfrm>
                  <a:off x="1476" y="2594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FF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085" name="Line 917"/>
                <p:cNvSpPr>
                  <a:spLocks noChangeShapeType="1"/>
                </p:cNvSpPr>
                <p:nvPr/>
              </p:nvSpPr>
              <p:spPr bwMode="auto">
                <a:xfrm>
                  <a:off x="1482" y="2594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FF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086" name="Line 918"/>
                <p:cNvSpPr>
                  <a:spLocks noChangeShapeType="1"/>
                </p:cNvSpPr>
                <p:nvPr/>
              </p:nvSpPr>
              <p:spPr bwMode="auto">
                <a:xfrm>
                  <a:off x="1488" y="2594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FF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087" name="Line 919"/>
                <p:cNvSpPr>
                  <a:spLocks noChangeShapeType="1"/>
                </p:cNvSpPr>
                <p:nvPr/>
              </p:nvSpPr>
              <p:spPr bwMode="auto">
                <a:xfrm>
                  <a:off x="1494" y="2594"/>
                  <a:ext cx="1" cy="1"/>
                </a:xfrm>
                <a:prstGeom prst="line">
                  <a:avLst/>
                </a:prstGeom>
                <a:noFill/>
                <a:ln w="9525">
                  <a:solidFill>
                    <a:srgbClr val="FF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088" name="Line 920"/>
                <p:cNvSpPr>
                  <a:spLocks noChangeShapeType="1"/>
                </p:cNvSpPr>
                <p:nvPr/>
              </p:nvSpPr>
              <p:spPr bwMode="auto">
                <a:xfrm>
                  <a:off x="1494" y="2594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FF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089" name="Line 921"/>
                <p:cNvSpPr>
                  <a:spLocks noChangeShapeType="1"/>
                </p:cNvSpPr>
                <p:nvPr/>
              </p:nvSpPr>
              <p:spPr bwMode="auto">
                <a:xfrm>
                  <a:off x="1500" y="2594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FF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090" name="Line 922"/>
                <p:cNvSpPr>
                  <a:spLocks noChangeShapeType="1"/>
                </p:cNvSpPr>
                <p:nvPr/>
              </p:nvSpPr>
              <p:spPr bwMode="auto">
                <a:xfrm>
                  <a:off x="1506" y="2594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FF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091" name="Line 923"/>
                <p:cNvSpPr>
                  <a:spLocks noChangeShapeType="1"/>
                </p:cNvSpPr>
                <p:nvPr/>
              </p:nvSpPr>
              <p:spPr bwMode="auto">
                <a:xfrm>
                  <a:off x="1512" y="2594"/>
                  <a:ext cx="1" cy="1"/>
                </a:xfrm>
                <a:prstGeom prst="line">
                  <a:avLst/>
                </a:prstGeom>
                <a:noFill/>
                <a:ln w="9525">
                  <a:solidFill>
                    <a:srgbClr val="FF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092" name="Line 924"/>
                <p:cNvSpPr>
                  <a:spLocks noChangeShapeType="1"/>
                </p:cNvSpPr>
                <p:nvPr/>
              </p:nvSpPr>
              <p:spPr bwMode="auto">
                <a:xfrm>
                  <a:off x="1512" y="2594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FF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093" name="Line 925"/>
                <p:cNvSpPr>
                  <a:spLocks noChangeShapeType="1"/>
                </p:cNvSpPr>
                <p:nvPr/>
              </p:nvSpPr>
              <p:spPr bwMode="auto">
                <a:xfrm>
                  <a:off x="1518" y="2594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FF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094" name="Line 926"/>
                <p:cNvSpPr>
                  <a:spLocks noChangeShapeType="1"/>
                </p:cNvSpPr>
                <p:nvPr/>
              </p:nvSpPr>
              <p:spPr bwMode="auto">
                <a:xfrm>
                  <a:off x="1524" y="2594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FF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095" name="Line 927"/>
                <p:cNvSpPr>
                  <a:spLocks noChangeShapeType="1"/>
                </p:cNvSpPr>
                <p:nvPr/>
              </p:nvSpPr>
              <p:spPr bwMode="auto">
                <a:xfrm>
                  <a:off x="1530" y="2594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FF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096" name="Line 928"/>
                <p:cNvSpPr>
                  <a:spLocks noChangeShapeType="1"/>
                </p:cNvSpPr>
                <p:nvPr/>
              </p:nvSpPr>
              <p:spPr bwMode="auto">
                <a:xfrm>
                  <a:off x="1536" y="2594"/>
                  <a:ext cx="1" cy="1"/>
                </a:xfrm>
                <a:prstGeom prst="line">
                  <a:avLst/>
                </a:prstGeom>
                <a:noFill/>
                <a:ln w="9525">
                  <a:solidFill>
                    <a:srgbClr val="FF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097" name="Freeform 929"/>
                <p:cNvSpPr>
                  <a:spLocks/>
                </p:cNvSpPr>
                <p:nvPr/>
              </p:nvSpPr>
              <p:spPr bwMode="auto">
                <a:xfrm>
                  <a:off x="1536" y="2587"/>
                  <a:ext cx="6" cy="7"/>
                </a:xfrm>
                <a:custGeom>
                  <a:avLst/>
                  <a:gdLst>
                    <a:gd name="T0" fmla="*/ 0 w 6"/>
                    <a:gd name="T1" fmla="*/ 7 h 7"/>
                    <a:gd name="T2" fmla="*/ 0 w 6"/>
                    <a:gd name="T3" fmla="*/ 0 h 7"/>
                    <a:gd name="T4" fmla="*/ 6 w 6"/>
                    <a:gd name="T5" fmla="*/ 0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7">
                      <a:moveTo>
                        <a:pt x="0" y="7"/>
                      </a:moveTo>
                      <a:lnTo>
                        <a:pt x="0" y="0"/>
                      </a:lnTo>
                      <a:lnTo>
                        <a:pt x="6" y="0"/>
                      </a:lnTo>
                    </a:path>
                  </a:pathLst>
                </a:custGeom>
                <a:noFill/>
                <a:ln w="9525">
                  <a:solidFill>
                    <a:srgbClr val="FF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098" name="Line 930"/>
                <p:cNvSpPr>
                  <a:spLocks noChangeShapeType="1"/>
                </p:cNvSpPr>
                <p:nvPr/>
              </p:nvSpPr>
              <p:spPr bwMode="auto">
                <a:xfrm>
                  <a:off x="1542" y="2587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FF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099" name="Line 931"/>
                <p:cNvSpPr>
                  <a:spLocks noChangeShapeType="1"/>
                </p:cNvSpPr>
                <p:nvPr/>
              </p:nvSpPr>
              <p:spPr bwMode="auto">
                <a:xfrm>
                  <a:off x="1548" y="2587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FF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100" name="Line 932"/>
                <p:cNvSpPr>
                  <a:spLocks noChangeShapeType="1"/>
                </p:cNvSpPr>
                <p:nvPr/>
              </p:nvSpPr>
              <p:spPr bwMode="auto">
                <a:xfrm>
                  <a:off x="1554" y="2587"/>
                  <a:ext cx="1" cy="1"/>
                </a:xfrm>
                <a:prstGeom prst="line">
                  <a:avLst/>
                </a:prstGeom>
                <a:noFill/>
                <a:ln w="9525">
                  <a:solidFill>
                    <a:srgbClr val="FF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101" name="Line 933"/>
                <p:cNvSpPr>
                  <a:spLocks noChangeShapeType="1"/>
                </p:cNvSpPr>
                <p:nvPr/>
              </p:nvSpPr>
              <p:spPr bwMode="auto">
                <a:xfrm>
                  <a:off x="1554" y="2587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FF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102" name="Line 934"/>
                <p:cNvSpPr>
                  <a:spLocks noChangeShapeType="1"/>
                </p:cNvSpPr>
                <p:nvPr/>
              </p:nvSpPr>
              <p:spPr bwMode="auto">
                <a:xfrm>
                  <a:off x="1560" y="2587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FF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103" name="Line 935"/>
                <p:cNvSpPr>
                  <a:spLocks noChangeShapeType="1"/>
                </p:cNvSpPr>
                <p:nvPr/>
              </p:nvSpPr>
              <p:spPr bwMode="auto">
                <a:xfrm>
                  <a:off x="1566" y="2587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FF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104" name="Freeform 936"/>
                <p:cNvSpPr>
                  <a:spLocks/>
                </p:cNvSpPr>
                <p:nvPr/>
              </p:nvSpPr>
              <p:spPr bwMode="auto">
                <a:xfrm>
                  <a:off x="1572" y="2587"/>
                  <a:ext cx="1" cy="7"/>
                </a:xfrm>
                <a:custGeom>
                  <a:avLst/>
                  <a:gdLst>
                    <a:gd name="T0" fmla="*/ 0 h 7"/>
                    <a:gd name="T1" fmla="*/ 0 h 7"/>
                    <a:gd name="T2" fmla="*/ 7 h 7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7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7"/>
                      </a:lnTo>
                    </a:path>
                  </a:pathLst>
                </a:custGeom>
                <a:noFill/>
                <a:ln w="9525">
                  <a:solidFill>
                    <a:srgbClr val="FF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105" name="Line 937"/>
                <p:cNvSpPr>
                  <a:spLocks noChangeShapeType="1"/>
                </p:cNvSpPr>
                <p:nvPr/>
              </p:nvSpPr>
              <p:spPr bwMode="auto">
                <a:xfrm>
                  <a:off x="1572" y="2594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FF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106" name="Line 938"/>
                <p:cNvSpPr>
                  <a:spLocks noChangeShapeType="1"/>
                </p:cNvSpPr>
                <p:nvPr/>
              </p:nvSpPr>
              <p:spPr bwMode="auto">
                <a:xfrm>
                  <a:off x="1578" y="2594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FF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107" name="Line 939"/>
                <p:cNvSpPr>
                  <a:spLocks noChangeShapeType="1"/>
                </p:cNvSpPr>
                <p:nvPr/>
              </p:nvSpPr>
              <p:spPr bwMode="auto">
                <a:xfrm>
                  <a:off x="1584" y="2594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FF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108" name="Line 940"/>
                <p:cNvSpPr>
                  <a:spLocks noChangeShapeType="1"/>
                </p:cNvSpPr>
                <p:nvPr/>
              </p:nvSpPr>
              <p:spPr bwMode="auto">
                <a:xfrm>
                  <a:off x="1590" y="2594"/>
                  <a:ext cx="1" cy="1"/>
                </a:xfrm>
                <a:prstGeom prst="line">
                  <a:avLst/>
                </a:prstGeom>
                <a:noFill/>
                <a:ln w="9525">
                  <a:solidFill>
                    <a:srgbClr val="FF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109" name="Freeform 941"/>
                <p:cNvSpPr>
                  <a:spLocks/>
                </p:cNvSpPr>
                <p:nvPr/>
              </p:nvSpPr>
              <p:spPr bwMode="auto">
                <a:xfrm>
                  <a:off x="1590" y="2587"/>
                  <a:ext cx="6" cy="7"/>
                </a:xfrm>
                <a:custGeom>
                  <a:avLst/>
                  <a:gdLst>
                    <a:gd name="T0" fmla="*/ 0 w 6"/>
                    <a:gd name="T1" fmla="*/ 7 h 7"/>
                    <a:gd name="T2" fmla="*/ 0 w 6"/>
                    <a:gd name="T3" fmla="*/ 0 h 7"/>
                    <a:gd name="T4" fmla="*/ 6 w 6"/>
                    <a:gd name="T5" fmla="*/ 0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7">
                      <a:moveTo>
                        <a:pt x="0" y="7"/>
                      </a:moveTo>
                      <a:lnTo>
                        <a:pt x="0" y="0"/>
                      </a:lnTo>
                      <a:lnTo>
                        <a:pt x="6" y="0"/>
                      </a:lnTo>
                    </a:path>
                  </a:pathLst>
                </a:custGeom>
                <a:noFill/>
                <a:ln w="9525">
                  <a:solidFill>
                    <a:srgbClr val="FF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110" name="Line 942"/>
                <p:cNvSpPr>
                  <a:spLocks noChangeShapeType="1"/>
                </p:cNvSpPr>
                <p:nvPr/>
              </p:nvSpPr>
              <p:spPr bwMode="auto">
                <a:xfrm>
                  <a:off x="1596" y="2587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FF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111" name="Line 943"/>
                <p:cNvSpPr>
                  <a:spLocks noChangeShapeType="1"/>
                </p:cNvSpPr>
                <p:nvPr/>
              </p:nvSpPr>
              <p:spPr bwMode="auto">
                <a:xfrm>
                  <a:off x="1602" y="2587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FF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112" name="Line 944"/>
                <p:cNvSpPr>
                  <a:spLocks noChangeShapeType="1"/>
                </p:cNvSpPr>
                <p:nvPr/>
              </p:nvSpPr>
              <p:spPr bwMode="auto">
                <a:xfrm>
                  <a:off x="1608" y="2587"/>
                  <a:ext cx="1" cy="1"/>
                </a:xfrm>
                <a:prstGeom prst="line">
                  <a:avLst/>
                </a:prstGeom>
                <a:noFill/>
                <a:ln w="9525">
                  <a:solidFill>
                    <a:srgbClr val="FF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113" name="Line 945"/>
                <p:cNvSpPr>
                  <a:spLocks noChangeShapeType="1"/>
                </p:cNvSpPr>
                <p:nvPr/>
              </p:nvSpPr>
              <p:spPr bwMode="auto">
                <a:xfrm>
                  <a:off x="1608" y="2587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FF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114" name="Line 946"/>
                <p:cNvSpPr>
                  <a:spLocks noChangeShapeType="1"/>
                </p:cNvSpPr>
                <p:nvPr/>
              </p:nvSpPr>
              <p:spPr bwMode="auto">
                <a:xfrm>
                  <a:off x="1614" y="2587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FF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115" name="Freeform 947"/>
                <p:cNvSpPr>
                  <a:spLocks/>
                </p:cNvSpPr>
                <p:nvPr/>
              </p:nvSpPr>
              <p:spPr bwMode="auto">
                <a:xfrm>
                  <a:off x="1620" y="2581"/>
                  <a:ext cx="6" cy="6"/>
                </a:xfrm>
                <a:custGeom>
                  <a:avLst/>
                  <a:gdLst>
                    <a:gd name="T0" fmla="*/ 0 w 6"/>
                    <a:gd name="T1" fmla="*/ 6 h 6"/>
                    <a:gd name="T2" fmla="*/ 0 w 6"/>
                    <a:gd name="T3" fmla="*/ 0 h 6"/>
                    <a:gd name="T4" fmla="*/ 6 w 6"/>
                    <a:gd name="T5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6">
                      <a:moveTo>
                        <a:pt x="0" y="6"/>
                      </a:moveTo>
                      <a:lnTo>
                        <a:pt x="0" y="0"/>
                      </a:lnTo>
                      <a:lnTo>
                        <a:pt x="6" y="0"/>
                      </a:lnTo>
                    </a:path>
                  </a:pathLst>
                </a:custGeom>
                <a:noFill/>
                <a:ln w="9525">
                  <a:solidFill>
                    <a:srgbClr val="FF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116" name="Line 948"/>
                <p:cNvSpPr>
                  <a:spLocks noChangeShapeType="1"/>
                </p:cNvSpPr>
                <p:nvPr/>
              </p:nvSpPr>
              <p:spPr bwMode="auto">
                <a:xfrm>
                  <a:off x="1626" y="2581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FF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117" name="Line 949"/>
                <p:cNvSpPr>
                  <a:spLocks noChangeShapeType="1"/>
                </p:cNvSpPr>
                <p:nvPr/>
              </p:nvSpPr>
              <p:spPr bwMode="auto">
                <a:xfrm>
                  <a:off x="1632" y="2581"/>
                  <a:ext cx="1" cy="1"/>
                </a:xfrm>
                <a:prstGeom prst="line">
                  <a:avLst/>
                </a:prstGeom>
                <a:noFill/>
                <a:ln w="9525">
                  <a:solidFill>
                    <a:srgbClr val="FF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118" name="Line 950"/>
                <p:cNvSpPr>
                  <a:spLocks noChangeShapeType="1"/>
                </p:cNvSpPr>
                <p:nvPr/>
              </p:nvSpPr>
              <p:spPr bwMode="auto">
                <a:xfrm>
                  <a:off x="1632" y="2581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FF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119" name="Line 951"/>
                <p:cNvSpPr>
                  <a:spLocks noChangeShapeType="1"/>
                </p:cNvSpPr>
                <p:nvPr/>
              </p:nvSpPr>
              <p:spPr bwMode="auto">
                <a:xfrm>
                  <a:off x="1638" y="2581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FF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120" name="Line 952"/>
                <p:cNvSpPr>
                  <a:spLocks noChangeShapeType="1"/>
                </p:cNvSpPr>
                <p:nvPr/>
              </p:nvSpPr>
              <p:spPr bwMode="auto">
                <a:xfrm flipV="1">
                  <a:off x="1644" y="2574"/>
                  <a:ext cx="6" cy="7"/>
                </a:xfrm>
                <a:prstGeom prst="line">
                  <a:avLst/>
                </a:prstGeom>
                <a:noFill/>
                <a:ln w="9525">
                  <a:solidFill>
                    <a:srgbClr val="FF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121" name="Line 953"/>
                <p:cNvSpPr>
                  <a:spLocks noChangeShapeType="1"/>
                </p:cNvSpPr>
                <p:nvPr/>
              </p:nvSpPr>
              <p:spPr bwMode="auto">
                <a:xfrm flipV="1">
                  <a:off x="1650" y="2568"/>
                  <a:ext cx="1" cy="6"/>
                </a:xfrm>
                <a:prstGeom prst="line">
                  <a:avLst/>
                </a:prstGeom>
                <a:noFill/>
                <a:ln w="9525">
                  <a:solidFill>
                    <a:srgbClr val="FF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122" name="Line 954"/>
                <p:cNvSpPr>
                  <a:spLocks noChangeShapeType="1"/>
                </p:cNvSpPr>
                <p:nvPr/>
              </p:nvSpPr>
              <p:spPr bwMode="auto">
                <a:xfrm>
                  <a:off x="1650" y="2568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FF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123" name="Line 955"/>
                <p:cNvSpPr>
                  <a:spLocks noChangeShapeType="1"/>
                </p:cNvSpPr>
                <p:nvPr/>
              </p:nvSpPr>
              <p:spPr bwMode="auto">
                <a:xfrm flipV="1">
                  <a:off x="1656" y="2561"/>
                  <a:ext cx="6" cy="7"/>
                </a:xfrm>
                <a:prstGeom prst="line">
                  <a:avLst/>
                </a:prstGeom>
                <a:noFill/>
                <a:ln w="9525">
                  <a:solidFill>
                    <a:srgbClr val="FF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124" name="Line 956"/>
                <p:cNvSpPr>
                  <a:spLocks noChangeShapeType="1"/>
                </p:cNvSpPr>
                <p:nvPr/>
              </p:nvSpPr>
              <p:spPr bwMode="auto">
                <a:xfrm flipV="1">
                  <a:off x="1662" y="2555"/>
                  <a:ext cx="6" cy="6"/>
                </a:xfrm>
                <a:prstGeom prst="line">
                  <a:avLst/>
                </a:prstGeom>
                <a:noFill/>
                <a:ln w="9525">
                  <a:solidFill>
                    <a:srgbClr val="FF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125" name="Line 957"/>
                <p:cNvSpPr>
                  <a:spLocks noChangeShapeType="1"/>
                </p:cNvSpPr>
                <p:nvPr/>
              </p:nvSpPr>
              <p:spPr bwMode="auto">
                <a:xfrm flipV="1">
                  <a:off x="1668" y="2548"/>
                  <a:ext cx="1" cy="7"/>
                </a:xfrm>
                <a:prstGeom prst="line">
                  <a:avLst/>
                </a:prstGeom>
                <a:noFill/>
                <a:ln w="9525">
                  <a:solidFill>
                    <a:srgbClr val="FF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126" name="Line 958"/>
                <p:cNvSpPr>
                  <a:spLocks noChangeShapeType="1"/>
                </p:cNvSpPr>
                <p:nvPr/>
              </p:nvSpPr>
              <p:spPr bwMode="auto">
                <a:xfrm flipV="1">
                  <a:off x="1668" y="2529"/>
                  <a:ext cx="6" cy="19"/>
                </a:xfrm>
                <a:prstGeom prst="line">
                  <a:avLst/>
                </a:prstGeom>
                <a:noFill/>
                <a:ln w="9525">
                  <a:solidFill>
                    <a:srgbClr val="FF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127" name="Freeform 959"/>
                <p:cNvSpPr>
                  <a:spLocks/>
                </p:cNvSpPr>
                <p:nvPr/>
              </p:nvSpPr>
              <p:spPr bwMode="auto">
                <a:xfrm>
                  <a:off x="1674" y="2496"/>
                  <a:ext cx="6" cy="33"/>
                </a:xfrm>
                <a:custGeom>
                  <a:avLst/>
                  <a:gdLst>
                    <a:gd name="T0" fmla="*/ 0 w 6"/>
                    <a:gd name="T1" fmla="*/ 33 h 33"/>
                    <a:gd name="T2" fmla="*/ 0 w 6"/>
                    <a:gd name="T3" fmla="*/ 13 h 33"/>
                    <a:gd name="T4" fmla="*/ 6 w 6"/>
                    <a:gd name="T5" fmla="*/ 0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33">
                      <a:moveTo>
                        <a:pt x="0" y="33"/>
                      </a:moveTo>
                      <a:lnTo>
                        <a:pt x="0" y="13"/>
                      </a:lnTo>
                      <a:lnTo>
                        <a:pt x="6" y="0"/>
                      </a:lnTo>
                    </a:path>
                  </a:pathLst>
                </a:custGeom>
                <a:noFill/>
                <a:ln w="9525">
                  <a:solidFill>
                    <a:srgbClr val="FF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128" name="Line 960"/>
                <p:cNvSpPr>
                  <a:spLocks noChangeShapeType="1"/>
                </p:cNvSpPr>
                <p:nvPr/>
              </p:nvSpPr>
              <p:spPr bwMode="auto">
                <a:xfrm flipV="1">
                  <a:off x="1680" y="2477"/>
                  <a:ext cx="6" cy="19"/>
                </a:xfrm>
                <a:prstGeom prst="line">
                  <a:avLst/>
                </a:prstGeom>
                <a:noFill/>
                <a:ln w="9525">
                  <a:solidFill>
                    <a:srgbClr val="FF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129" name="Line 961"/>
                <p:cNvSpPr>
                  <a:spLocks noChangeShapeType="1"/>
                </p:cNvSpPr>
                <p:nvPr/>
              </p:nvSpPr>
              <p:spPr bwMode="auto">
                <a:xfrm flipV="1">
                  <a:off x="1686" y="2470"/>
                  <a:ext cx="1" cy="7"/>
                </a:xfrm>
                <a:prstGeom prst="line">
                  <a:avLst/>
                </a:prstGeom>
                <a:noFill/>
                <a:ln w="9525">
                  <a:solidFill>
                    <a:srgbClr val="FF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130" name="Freeform 962"/>
                <p:cNvSpPr>
                  <a:spLocks/>
                </p:cNvSpPr>
                <p:nvPr/>
              </p:nvSpPr>
              <p:spPr bwMode="auto">
                <a:xfrm>
                  <a:off x="1686" y="2470"/>
                  <a:ext cx="6" cy="1"/>
                </a:xfrm>
                <a:custGeom>
                  <a:avLst/>
                  <a:gdLst>
                    <a:gd name="T0" fmla="*/ 0 w 6"/>
                    <a:gd name="T1" fmla="*/ 0 w 6"/>
                    <a:gd name="T2" fmla="*/ 6 w 6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6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6" y="0"/>
                      </a:lnTo>
                    </a:path>
                  </a:pathLst>
                </a:custGeom>
                <a:noFill/>
                <a:ln w="9525">
                  <a:solidFill>
                    <a:srgbClr val="FF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131" name="Freeform 963"/>
                <p:cNvSpPr>
                  <a:spLocks/>
                </p:cNvSpPr>
                <p:nvPr/>
              </p:nvSpPr>
              <p:spPr bwMode="auto">
                <a:xfrm>
                  <a:off x="1692" y="2445"/>
                  <a:ext cx="6" cy="25"/>
                </a:xfrm>
                <a:custGeom>
                  <a:avLst/>
                  <a:gdLst>
                    <a:gd name="T0" fmla="*/ 0 w 6"/>
                    <a:gd name="T1" fmla="*/ 25 h 25"/>
                    <a:gd name="T2" fmla="*/ 0 w 6"/>
                    <a:gd name="T3" fmla="*/ 13 h 25"/>
                    <a:gd name="T4" fmla="*/ 6 w 6"/>
                    <a:gd name="T5" fmla="*/ 0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25">
                      <a:moveTo>
                        <a:pt x="0" y="25"/>
                      </a:moveTo>
                      <a:lnTo>
                        <a:pt x="0" y="13"/>
                      </a:lnTo>
                      <a:lnTo>
                        <a:pt x="6" y="0"/>
                      </a:lnTo>
                    </a:path>
                  </a:pathLst>
                </a:custGeom>
                <a:noFill/>
                <a:ln w="9525">
                  <a:solidFill>
                    <a:srgbClr val="FF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132" name="Freeform 964"/>
                <p:cNvSpPr>
                  <a:spLocks/>
                </p:cNvSpPr>
                <p:nvPr/>
              </p:nvSpPr>
              <p:spPr bwMode="auto">
                <a:xfrm>
                  <a:off x="1698" y="2406"/>
                  <a:ext cx="6" cy="39"/>
                </a:xfrm>
                <a:custGeom>
                  <a:avLst/>
                  <a:gdLst>
                    <a:gd name="T0" fmla="*/ 0 w 6"/>
                    <a:gd name="T1" fmla="*/ 39 h 39"/>
                    <a:gd name="T2" fmla="*/ 0 w 6"/>
                    <a:gd name="T3" fmla="*/ 19 h 39"/>
                    <a:gd name="T4" fmla="*/ 6 w 6"/>
                    <a:gd name="T5" fmla="*/ 0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39">
                      <a:moveTo>
                        <a:pt x="0" y="39"/>
                      </a:moveTo>
                      <a:lnTo>
                        <a:pt x="0" y="19"/>
                      </a:lnTo>
                      <a:lnTo>
                        <a:pt x="6" y="0"/>
                      </a:lnTo>
                    </a:path>
                  </a:pathLst>
                </a:custGeom>
                <a:noFill/>
                <a:ln w="9525">
                  <a:solidFill>
                    <a:srgbClr val="FF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133" name="Freeform 965"/>
                <p:cNvSpPr>
                  <a:spLocks/>
                </p:cNvSpPr>
                <p:nvPr/>
              </p:nvSpPr>
              <p:spPr bwMode="auto">
                <a:xfrm>
                  <a:off x="1704" y="2380"/>
                  <a:ext cx="6" cy="26"/>
                </a:xfrm>
                <a:custGeom>
                  <a:avLst/>
                  <a:gdLst>
                    <a:gd name="T0" fmla="*/ 0 w 6"/>
                    <a:gd name="T1" fmla="*/ 26 h 26"/>
                    <a:gd name="T2" fmla="*/ 6 w 6"/>
                    <a:gd name="T3" fmla="*/ 13 h 26"/>
                    <a:gd name="T4" fmla="*/ 6 w 6"/>
                    <a:gd name="T5" fmla="*/ 0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26">
                      <a:moveTo>
                        <a:pt x="0" y="26"/>
                      </a:moveTo>
                      <a:lnTo>
                        <a:pt x="6" y="13"/>
                      </a:lnTo>
                      <a:lnTo>
                        <a:pt x="6" y="0"/>
                      </a:lnTo>
                    </a:path>
                  </a:pathLst>
                </a:custGeom>
                <a:noFill/>
                <a:ln w="9525">
                  <a:solidFill>
                    <a:srgbClr val="FF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134" name="Freeform 966"/>
                <p:cNvSpPr>
                  <a:spLocks/>
                </p:cNvSpPr>
                <p:nvPr/>
              </p:nvSpPr>
              <p:spPr bwMode="auto">
                <a:xfrm>
                  <a:off x="1710" y="2380"/>
                  <a:ext cx="1" cy="13"/>
                </a:xfrm>
                <a:custGeom>
                  <a:avLst/>
                  <a:gdLst>
                    <a:gd name="T0" fmla="*/ 0 h 13"/>
                    <a:gd name="T1" fmla="*/ 6 h 13"/>
                    <a:gd name="T2" fmla="*/ 13 h 13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3">
                      <a:moveTo>
                        <a:pt x="0" y="0"/>
                      </a:moveTo>
                      <a:lnTo>
                        <a:pt x="0" y="6"/>
                      </a:lnTo>
                      <a:lnTo>
                        <a:pt x="0" y="13"/>
                      </a:lnTo>
                    </a:path>
                  </a:pathLst>
                </a:custGeom>
                <a:noFill/>
                <a:ln w="9525">
                  <a:solidFill>
                    <a:srgbClr val="FF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135" name="Freeform 967"/>
                <p:cNvSpPr>
                  <a:spLocks/>
                </p:cNvSpPr>
                <p:nvPr/>
              </p:nvSpPr>
              <p:spPr bwMode="auto">
                <a:xfrm>
                  <a:off x="1710" y="2393"/>
                  <a:ext cx="6" cy="58"/>
                </a:xfrm>
                <a:custGeom>
                  <a:avLst/>
                  <a:gdLst>
                    <a:gd name="T0" fmla="*/ 0 w 6"/>
                    <a:gd name="T1" fmla="*/ 0 h 58"/>
                    <a:gd name="T2" fmla="*/ 0 w 6"/>
                    <a:gd name="T3" fmla="*/ 13 h 58"/>
                    <a:gd name="T4" fmla="*/ 0 w 6"/>
                    <a:gd name="T5" fmla="*/ 26 h 58"/>
                    <a:gd name="T6" fmla="*/ 6 w 6"/>
                    <a:gd name="T7" fmla="*/ 45 h 58"/>
                    <a:gd name="T8" fmla="*/ 6 w 6"/>
                    <a:gd name="T9" fmla="*/ 58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" h="58">
                      <a:moveTo>
                        <a:pt x="0" y="0"/>
                      </a:moveTo>
                      <a:lnTo>
                        <a:pt x="0" y="13"/>
                      </a:lnTo>
                      <a:lnTo>
                        <a:pt x="0" y="26"/>
                      </a:lnTo>
                      <a:lnTo>
                        <a:pt x="6" y="45"/>
                      </a:lnTo>
                      <a:lnTo>
                        <a:pt x="6" y="58"/>
                      </a:lnTo>
                    </a:path>
                  </a:pathLst>
                </a:custGeom>
                <a:noFill/>
                <a:ln w="9525">
                  <a:solidFill>
                    <a:srgbClr val="FF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136" name="Freeform 968"/>
                <p:cNvSpPr>
                  <a:spLocks/>
                </p:cNvSpPr>
                <p:nvPr/>
              </p:nvSpPr>
              <p:spPr bwMode="auto">
                <a:xfrm>
                  <a:off x="1716" y="2451"/>
                  <a:ext cx="6" cy="32"/>
                </a:xfrm>
                <a:custGeom>
                  <a:avLst/>
                  <a:gdLst>
                    <a:gd name="T0" fmla="*/ 0 w 6"/>
                    <a:gd name="T1" fmla="*/ 0 h 32"/>
                    <a:gd name="T2" fmla="*/ 0 w 6"/>
                    <a:gd name="T3" fmla="*/ 19 h 32"/>
                    <a:gd name="T4" fmla="*/ 6 w 6"/>
                    <a:gd name="T5" fmla="*/ 32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32">
                      <a:moveTo>
                        <a:pt x="0" y="0"/>
                      </a:moveTo>
                      <a:lnTo>
                        <a:pt x="0" y="19"/>
                      </a:lnTo>
                      <a:lnTo>
                        <a:pt x="6" y="32"/>
                      </a:lnTo>
                    </a:path>
                  </a:pathLst>
                </a:custGeom>
                <a:noFill/>
                <a:ln w="9525">
                  <a:solidFill>
                    <a:srgbClr val="FF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137" name="Freeform 969"/>
                <p:cNvSpPr>
                  <a:spLocks/>
                </p:cNvSpPr>
                <p:nvPr/>
              </p:nvSpPr>
              <p:spPr bwMode="auto">
                <a:xfrm>
                  <a:off x="1722" y="2483"/>
                  <a:ext cx="6" cy="33"/>
                </a:xfrm>
                <a:custGeom>
                  <a:avLst/>
                  <a:gdLst>
                    <a:gd name="T0" fmla="*/ 0 w 6"/>
                    <a:gd name="T1" fmla="*/ 0 h 33"/>
                    <a:gd name="T2" fmla="*/ 6 w 6"/>
                    <a:gd name="T3" fmla="*/ 20 h 33"/>
                    <a:gd name="T4" fmla="*/ 6 w 6"/>
                    <a:gd name="T5" fmla="*/ 33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33">
                      <a:moveTo>
                        <a:pt x="0" y="0"/>
                      </a:moveTo>
                      <a:lnTo>
                        <a:pt x="6" y="20"/>
                      </a:lnTo>
                      <a:lnTo>
                        <a:pt x="6" y="33"/>
                      </a:lnTo>
                    </a:path>
                  </a:pathLst>
                </a:custGeom>
                <a:noFill/>
                <a:ln w="9525">
                  <a:solidFill>
                    <a:srgbClr val="FF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138" name="Line 970"/>
                <p:cNvSpPr>
                  <a:spLocks noChangeShapeType="1"/>
                </p:cNvSpPr>
                <p:nvPr/>
              </p:nvSpPr>
              <p:spPr bwMode="auto">
                <a:xfrm>
                  <a:off x="1728" y="2516"/>
                  <a:ext cx="1" cy="19"/>
                </a:xfrm>
                <a:prstGeom prst="line">
                  <a:avLst/>
                </a:prstGeom>
                <a:noFill/>
                <a:ln w="9525">
                  <a:solidFill>
                    <a:srgbClr val="FF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139" name="Line 971"/>
                <p:cNvSpPr>
                  <a:spLocks noChangeShapeType="1"/>
                </p:cNvSpPr>
                <p:nvPr/>
              </p:nvSpPr>
              <p:spPr bwMode="auto">
                <a:xfrm>
                  <a:off x="1728" y="2535"/>
                  <a:ext cx="6" cy="13"/>
                </a:xfrm>
                <a:prstGeom prst="line">
                  <a:avLst/>
                </a:prstGeom>
                <a:noFill/>
                <a:ln w="9525">
                  <a:solidFill>
                    <a:srgbClr val="FF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140" name="Line 972"/>
                <p:cNvSpPr>
                  <a:spLocks noChangeShapeType="1"/>
                </p:cNvSpPr>
                <p:nvPr/>
              </p:nvSpPr>
              <p:spPr bwMode="auto">
                <a:xfrm>
                  <a:off x="1734" y="2548"/>
                  <a:ext cx="6" cy="13"/>
                </a:xfrm>
                <a:prstGeom prst="line">
                  <a:avLst/>
                </a:prstGeom>
                <a:noFill/>
                <a:ln w="9525">
                  <a:solidFill>
                    <a:srgbClr val="FF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141" name="Line 973"/>
                <p:cNvSpPr>
                  <a:spLocks noChangeShapeType="1"/>
                </p:cNvSpPr>
                <p:nvPr/>
              </p:nvSpPr>
              <p:spPr bwMode="auto">
                <a:xfrm>
                  <a:off x="1740" y="2561"/>
                  <a:ext cx="6" cy="7"/>
                </a:xfrm>
                <a:prstGeom prst="line">
                  <a:avLst/>
                </a:prstGeom>
                <a:noFill/>
                <a:ln w="9525">
                  <a:solidFill>
                    <a:srgbClr val="FF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142" name="Freeform 974"/>
                <p:cNvSpPr>
                  <a:spLocks/>
                </p:cNvSpPr>
                <p:nvPr/>
              </p:nvSpPr>
              <p:spPr bwMode="auto">
                <a:xfrm>
                  <a:off x="1746" y="2561"/>
                  <a:ext cx="1" cy="7"/>
                </a:xfrm>
                <a:custGeom>
                  <a:avLst/>
                  <a:gdLst>
                    <a:gd name="T0" fmla="*/ 7 h 7"/>
                    <a:gd name="T1" fmla="*/ 0 h 7"/>
                    <a:gd name="T2" fmla="*/ 0 h 7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7">
                      <a:moveTo>
                        <a:pt x="0" y="7"/>
                      </a:moveTo>
                      <a:lnTo>
                        <a:pt x="0" y="0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9525">
                  <a:solidFill>
                    <a:srgbClr val="FF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143" name="Freeform 975"/>
                <p:cNvSpPr>
                  <a:spLocks/>
                </p:cNvSpPr>
                <p:nvPr/>
              </p:nvSpPr>
              <p:spPr bwMode="auto">
                <a:xfrm>
                  <a:off x="1746" y="2561"/>
                  <a:ext cx="6" cy="7"/>
                </a:xfrm>
                <a:custGeom>
                  <a:avLst/>
                  <a:gdLst>
                    <a:gd name="T0" fmla="*/ 0 w 6"/>
                    <a:gd name="T1" fmla="*/ 0 h 7"/>
                    <a:gd name="T2" fmla="*/ 0 w 6"/>
                    <a:gd name="T3" fmla="*/ 0 h 7"/>
                    <a:gd name="T4" fmla="*/ 6 w 6"/>
                    <a:gd name="T5" fmla="*/ 7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7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6" y="7"/>
                      </a:lnTo>
                    </a:path>
                  </a:pathLst>
                </a:custGeom>
                <a:noFill/>
                <a:ln w="9525">
                  <a:solidFill>
                    <a:srgbClr val="FF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144" name="Line 976"/>
                <p:cNvSpPr>
                  <a:spLocks noChangeShapeType="1"/>
                </p:cNvSpPr>
                <p:nvPr/>
              </p:nvSpPr>
              <p:spPr bwMode="auto">
                <a:xfrm>
                  <a:off x="1752" y="2568"/>
                  <a:ext cx="6" cy="6"/>
                </a:xfrm>
                <a:prstGeom prst="line">
                  <a:avLst/>
                </a:prstGeom>
                <a:noFill/>
                <a:ln w="9525">
                  <a:solidFill>
                    <a:srgbClr val="FF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145" name="Line 977"/>
                <p:cNvSpPr>
                  <a:spLocks noChangeShapeType="1"/>
                </p:cNvSpPr>
                <p:nvPr/>
              </p:nvSpPr>
              <p:spPr bwMode="auto">
                <a:xfrm>
                  <a:off x="1758" y="2574"/>
                  <a:ext cx="6" cy="7"/>
                </a:xfrm>
                <a:prstGeom prst="line">
                  <a:avLst/>
                </a:prstGeom>
                <a:noFill/>
                <a:ln w="9525">
                  <a:solidFill>
                    <a:srgbClr val="FF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146" name="Line 978"/>
                <p:cNvSpPr>
                  <a:spLocks noChangeShapeType="1"/>
                </p:cNvSpPr>
                <p:nvPr/>
              </p:nvSpPr>
              <p:spPr bwMode="auto">
                <a:xfrm>
                  <a:off x="1764" y="2581"/>
                  <a:ext cx="1" cy="1"/>
                </a:xfrm>
                <a:prstGeom prst="line">
                  <a:avLst/>
                </a:prstGeom>
                <a:noFill/>
                <a:ln w="9525">
                  <a:solidFill>
                    <a:srgbClr val="FF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147" name="Line 979"/>
                <p:cNvSpPr>
                  <a:spLocks noChangeShapeType="1"/>
                </p:cNvSpPr>
                <p:nvPr/>
              </p:nvSpPr>
              <p:spPr bwMode="auto">
                <a:xfrm>
                  <a:off x="1764" y="2581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FF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148" name="Line 980"/>
                <p:cNvSpPr>
                  <a:spLocks noChangeShapeType="1"/>
                </p:cNvSpPr>
                <p:nvPr/>
              </p:nvSpPr>
              <p:spPr bwMode="auto">
                <a:xfrm>
                  <a:off x="1770" y="2581"/>
                  <a:ext cx="6" cy="6"/>
                </a:xfrm>
                <a:prstGeom prst="line">
                  <a:avLst/>
                </a:prstGeom>
                <a:noFill/>
                <a:ln w="9525">
                  <a:solidFill>
                    <a:srgbClr val="FF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149" name="Line 981"/>
                <p:cNvSpPr>
                  <a:spLocks noChangeShapeType="1"/>
                </p:cNvSpPr>
                <p:nvPr/>
              </p:nvSpPr>
              <p:spPr bwMode="auto">
                <a:xfrm>
                  <a:off x="1776" y="2587"/>
                  <a:ext cx="6" cy="7"/>
                </a:xfrm>
                <a:prstGeom prst="line">
                  <a:avLst/>
                </a:prstGeom>
                <a:noFill/>
                <a:ln w="9525">
                  <a:solidFill>
                    <a:srgbClr val="FF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150" name="Line 982"/>
                <p:cNvSpPr>
                  <a:spLocks noChangeShapeType="1"/>
                </p:cNvSpPr>
                <p:nvPr/>
              </p:nvSpPr>
              <p:spPr bwMode="auto">
                <a:xfrm>
                  <a:off x="1782" y="2594"/>
                  <a:ext cx="1" cy="1"/>
                </a:xfrm>
                <a:prstGeom prst="line">
                  <a:avLst/>
                </a:prstGeom>
                <a:noFill/>
                <a:ln w="9525">
                  <a:solidFill>
                    <a:srgbClr val="FF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151" name="Line 983"/>
                <p:cNvSpPr>
                  <a:spLocks noChangeShapeType="1"/>
                </p:cNvSpPr>
                <p:nvPr/>
              </p:nvSpPr>
              <p:spPr bwMode="auto">
                <a:xfrm>
                  <a:off x="1782" y="2594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FF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152" name="Line 984"/>
                <p:cNvSpPr>
                  <a:spLocks noChangeShapeType="1"/>
                </p:cNvSpPr>
                <p:nvPr/>
              </p:nvSpPr>
              <p:spPr bwMode="auto">
                <a:xfrm>
                  <a:off x="1788" y="2594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FF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153" name="Line 985"/>
                <p:cNvSpPr>
                  <a:spLocks noChangeShapeType="1"/>
                </p:cNvSpPr>
                <p:nvPr/>
              </p:nvSpPr>
              <p:spPr bwMode="auto">
                <a:xfrm>
                  <a:off x="1794" y="2594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FF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154" name="Freeform 986"/>
                <p:cNvSpPr>
                  <a:spLocks/>
                </p:cNvSpPr>
                <p:nvPr/>
              </p:nvSpPr>
              <p:spPr bwMode="auto">
                <a:xfrm>
                  <a:off x="1800" y="2594"/>
                  <a:ext cx="6" cy="6"/>
                </a:xfrm>
                <a:custGeom>
                  <a:avLst/>
                  <a:gdLst>
                    <a:gd name="T0" fmla="*/ 0 w 6"/>
                    <a:gd name="T1" fmla="*/ 0 h 6"/>
                    <a:gd name="T2" fmla="*/ 6 w 6"/>
                    <a:gd name="T3" fmla="*/ 0 h 6"/>
                    <a:gd name="T4" fmla="*/ 6 w 6"/>
                    <a:gd name="T5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6">
                      <a:moveTo>
                        <a:pt x="0" y="0"/>
                      </a:moveTo>
                      <a:lnTo>
                        <a:pt x="6" y="0"/>
                      </a:lnTo>
                      <a:lnTo>
                        <a:pt x="6" y="6"/>
                      </a:lnTo>
                    </a:path>
                  </a:pathLst>
                </a:custGeom>
                <a:noFill/>
                <a:ln w="9525">
                  <a:solidFill>
                    <a:srgbClr val="FF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155" name="Line 987"/>
                <p:cNvSpPr>
                  <a:spLocks noChangeShapeType="1"/>
                </p:cNvSpPr>
                <p:nvPr/>
              </p:nvSpPr>
              <p:spPr bwMode="auto">
                <a:xfrm>
                  <a:off x="1806" y="2600"/>
                  <a:ext cx="1" cy="1"/>
                </a:xfrm>
                <a:prstGeom prst="line">
                  <a:avLst/>
                </a:prstGeom>
                <a:noFill/>
                <a:ln w="9525">
                  <a:solidFill>
                    <a:srgbClr val="FF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156" name="Line 988"/>
                <p:cNvSpPr>
                  <a:spLocks noChangeShapeType="1"/>
                </p:cNvSpPr>
                <p:nvPr/>
              </p:nvSpPr>
              <p:spPr bwMode="auto">
                <a:xfrm>
                  <a:off x="1806" y="2600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FF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157" name="Line 989"/>
                <p:cNvSpPr>
                  <a:spLocks noChangeShapeType="1"/>
                </p:cNvSpPr>
                <p:nvPr/>
              </p:nvSpPr>
              <p:spPr bwMode="auto">
                <a:xfrm>
                  <a:off x="1812" y="2600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FF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158" name="Line 990"/>
                <p:cNvSpPr>
                  <a:spLocks noChangeShapeType="1"/>
                </p:cNvSpPr>
                <p:nvPr/>
              </p:nvSpPr>
              <p:spPr bwMode="auto">
                <a:xfrm>
                  <a:off x="1818" y="2600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FF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159" name="Line 991"/>
                <p:cNvSpPr>
                  <a:spLocks noChangeShapeType="1"/>
                </p:cNvSpPr>
                <p:nvPr/>
              </p:nvSpPr>
              <p:spPr bwMode="auto">
                <a:xfrm>
                  <a:off x="1824" y="2600"/>
                  <a:ext cx="1" cy="1"/>
                </a:xfrm>
                <a:prstGeom prst="line">
                  <a:avLst/>
                </a:prstGeom>
                <a:noFill/>
                <a:ln w="9525">
                  <a:solidFill>
                    <a:srgbClr val="FF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160" name="Line 992"/>
                <p:cNvSpPr>
                  <a:spLocks noChangeShapeType="1"/>
                </p:cNvSpPr>
                <p:nvPr/>
              </p:nvSpPr>
              <p:spPr bwMode="auto">
                <a:xfrm>
                  <a:off x="1824" y="2600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FF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161" name="Line 993"/>
                <p:cNvSpPr>
                  <a:spLocks noChangeShapeType="1"/>
                </p:cNvSpPr>
                <p:nvPr/>
              </p:nvSpPr>
              <p:spPr bwMode="auto">
                <a:xfrm>
                  <a:off x="1830" y="2600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FF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162" name="Line 994"/>
                <p:cNvSpPr>
                  <a:spLocks noChangeShapeType="1"/>
                </p:cNvSpPr>
                <p:nvPr/>
              </p:nvSpPr>
              <p:spPr bwMode="auto">
                <a:xfrm>
                  <a:off x="1836" y="2600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FF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163" name="Line 995"/>
                <p:cNvSpPr>
                  <a:spLocks noChangeShapeType="1"/>
                </p:cNvSpPr>
                <p:nvPr/>
              </p:nvSpPr>
              <p:spPr bwMode="auto">
                <a:xfrm>
                  <a:off x="1842" y="2600"/>
                  <a:ext cx="1" cy="1"/>
                </a:xfrm>
                <a:prstGeom prst="line">
                  <a:avLst/>
                </a:prstGeom>
                <a:noFill/>
                <a:ln w="9525">
                  <a:solidFill>
                    <a:srgbClr val="FF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164" name="Line 996"/>
                <p:cNvSpPr>
                  <a:spLocks noChangeShapeType="1"/>
                </p:cNvSpPr>
                <p:nvPr/>
              </p:nvSpPr>
              <p:spPr bwMode="auto">
                <a:xfrm>
                  <a:off x="1842" y="2600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FF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165" name="Line 997"/>
                <p:cNvSpPr>
                  <a:spLocks noChangeShapeType="1"/>
                </p:cNvSpPr>
                <p:nvPr/>
              </p:nvSpPr>
              <p:spPr bwMode="auto">
                <a:xfrm>
                  <a:off x="1848" y="2600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FF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166" name="Line 998"/>
                <p:cNvSpPr>
                  <a:spLocks noChangeShapeType="1"/>
                </p:cNvSpPr>
                <p:nvPr/>
              </p:nvSpPr>
              <p:spPr bwMode="auto">
                <a:xfrm>
                  <a:off x="1854" y="2600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FF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167" name="Line 999"/>
                <p:cNvSpPr>
                  <a:spLocks noChangeShapeType="1"/>
                </p:cNvSpPr>
                <p:nvPr/>
              </p:nvSpPr>
              <p:spPr bwMode="auto">
                <a:xfrm>
                  <a:off x="1860" y="2600"/>
                  <a:ext cx="1" cy="1"/>
                </a:xfrm>
                <a:prstGeom prst="line">
                  <a:avLst/>
                </a:prstGeom>
                <a:noFill/>
                <a:ln w="9525">
                  <a:solidFill>
                    <a:srgbClr val="FF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168" name="Line 1000"/>
                <p:cNvSpPr>
                  <a:spLocks noChangeShapeType="1"/>
                </p:cNvSpPr>
                <p:nvPr/>
              </p:nvSpPr>
              <p:spPr bwMode="auto">
                <a:xfrm>
                  <a:off x="1860" y="2600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FF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169" name="Line 1001"/>
                <p:cNvSpPr>
                  <a:spLocks noChangeShapeType="1"/>
                </p:cNvSpPr>
                <p:nvPr/>
              </p:nvSpPr>
              <p:spPr bwMode="auto">
                <a:xfrm>
                  <a:off x="1866" y="2600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FF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170" name="Line 1002"/>
                <p:cNvSpPr>
                  <a:spLocks noChangeShapeType="1"/>
                </p:cNvSpPr>
                <p:nvPr/>
              </p:nvSpPr>
              <p:spPr bwMode="auto">
                <a:xfrm>
                  <a:off x="1872" y="2600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FF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171" name="Line 1003"/>
                <p:cNvSpPr>
                  <a:spLocks noChangeShapeType="1"/>
                </p:cNvSpPr>
                <p:nvPr/>
              </p:nvSpPr>
              <p:spPr bwMode="auto">
                <a:xfrm>
                  <a:off x="1878" y="2600"/>
                  <a:ext cx="1" cy="1"/>
                </a:xfrm>
                <a:prstGeom prst="line">
                  <a:avLst/>
                </a:prstGeom>
                <a:noFill/>
                <a:ln w="9525">
                  <a:solidFill>
                    <a:srgbClr val="FF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172" name="Line 1004"/>
                <p:cNvSpPr>
                  <a:spLocks noChangeShapeType="1"/>
                </p:cNvSpPr>
                <p:nvPr/>
              </p:nvSpPr>
              <p:spPr bwMode="auto">
                <a:xfrm>
                  <a:off x="1878" y="2600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FF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173" name="Line 1005"/>
                <p:cNvSpPr>
                  <a:spLocks noChangeShapeType="1"/>
                </p:cNvSpPr>
                <p:nvPr/>
              </p:nvSpPr>
              <p:spPr bwMode="auto">
                <a:xfrm>
                  <a:off x="1884" y="2600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FF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174" name="Line 1006"/>
                <p:cNvSpPr>
                  <a:spLocks noChangeShapeType="1"/>
                </p:cNvSpPr>
                <p:nvPr/>
              </p:nvSpPr>
              <p:spPr bwMode="auto">
                <a:xfrm>
                  <a:off x="1890" y="2600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FF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175" name="Line 1007"/>
                <p:cNvSpPr>
                  <a:spLocks noChangeShapeType="1"/>
                </p:cNvSpPr>
                <p:nvPr/>
              </p:nvSpPr>
              <p:spPr bwMode="auto">
                <a:xfrm>
                  <a:off x="1896" y="2600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FF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176" name="Line 1008"/>
                <p:cNvSpPr>
                  <a:spLocks noChangeShapeType="1"/>
                </p:cNvSpPr>
                <p:nvPr/>
              </p:nvSpPr>
              <p:spPr bwMode="auto">
                <a:xfrm>
                  <a:off x="1902" y="2600"/>
                  <a:ext cx="1" cy="1"/>
                </a:xfrm>
                <a:prstGeom prst="line">
                  <a:avLst/>
                </a:prstGeom>
                <a:noFill/>
                <a:ln w="9525">
                  <a:solidFill>
                    <a:srgbClr val="FF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177" name="Line 1009"/>
                <p:cNvSpPr>
                  <a:spLocks noChangeShapeType="1"/>
                </p:cNvSpPr>
                <p:nvPr/>
              </p:nvSpPr>
              <p:spPr bwMode="auto">
                <a:xfrm>
                  <a:off x="1902" y="2600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FF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178" name="Line 1010"/>
                <p:cNvSpPr>
                  <a:spLocks noChangeShapeType="1"/>
                </p:cNvSpPr>
                <p:nvPr/>
              </p:nvSpPr>
              <p:spPr bwMode="auto">
                <a:xfrm>
                  <a:off x="1908" y="2600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FF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179" name="Line 1011"/>
                <p:cNvSpPr>
                  <a:spLocks noChangeShapeType="1"/>
                </p:cNvSpPr>
                <p:nvPr/>
              </p:nvSpPr>
              <p:spPr bwMode="auto">
                <a:xfrm>
                  <a:off x="1914" y="2600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FF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180" name="Line 1012"/>
                <p:cNvSpPr>
                  <a:spLocks noChangeShapeType="1"/>
                </p:cNvSpPr>
                <p:nvPr/>
              </p:nvSpPr>
              <p:spPr bwMode="auto">
                <a:xfrm>
                  <a:off x="1920" y="2600"/>
                  <a:ext cx="1" cy="1"/>
                </a:xfrm>
                <a:prstGeom prst="line">
                  <a:avLst/>
                </a:prstGeom>
                <a:noFill/>
                <a:ln w="9525">
                  <a:solidFill>
                    <a:srgbClr val="FF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181" name="Line 1013"/>
                <p:cNvSpPr>
                  <a:spLocks noChangeShapeType="1"/>
                </p:cNvSpPr>
                <p:nvPr/>
              </p:nvSpPr>
              <p:spPr bwMode="auto">
                <a:xfrm>
                  <a:off x="1920" y="2600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FF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182" name="Line 1014"/>
                <p:cNvSpPr>
                  <a:spLocks noChangeShapeType="1"/>
                </p:cNvSpPr>
                <p:nvPr/>
              </p:nvSpPr>
              <p:spPr bwMode="auto">
                <a:xfrm>
                  <a:off x="1926" y="2600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FF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183" name="Line 1015"/>
                <p:cNvSpPr>
                  <a:spLocks noChangeShapeType="1"/>
                </p:cNvSpPr>
                <p:nvPr/>
              </p:nvSpPr>
              <p:spPr bwMode="auto">
                <a:xfrm>
                  <a:off x="1932" y="2600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FF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184" name="Line 1016"/>
                <p:cNvSpPr>
                  <a:spLocks noChangeShapeType="1"/>
                </p:cNvSpPr>
                <p:nvPr/>
              </p:nvSpPr>
              <p:spPr bwMode="auto">
                <a:xfrm>
                  <a:off x="1938" y="2600"/>
                  <a:ext cx="1" cy="1"/>
                </a:xfrm>
                <a:prstGeom prst="line">
                  <a:avLst/>
                </a:prstGeom>
                <a:noFill/>
                <a:ln w="9525">
                  <a:solidFill>
                    <a:srgbClr val="FF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185" name="Line 1017"/>
                <p:cNvSpPr>
                  <a:spLocks noChangeShapeType="1"/>
                </p:cNvSpPr>
                <p:nvPr/>
              </p:nvSpPr>
              <p:spPr bwMode="auto">
                <a:xfrm>
                  <a:off x="1938" y="2600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FF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186" name="Line 1018"/>
                <p:cNvSpPr>
                  <a:spLocks noChangeShapeType="1"/>
                </p:cNvSpPr>
                <p:nvPr/>
              </p:nvSpPr>
              <p:spPr bwMode="auto">
                <a:xfrm>
                  <a:off x="1944" y="2600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FF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187" name="Line 1019"/>
                <p:cNvSpPr>
                  <a:spLocks noChangeShapeType="1"/>
                </p:cNvSpPr>
                <p:nvPr/>
              </p:nvSpPr>
              <p:spPr bwMode="auto">
                <a:xfrm>
                  <a:off x="1950" y="2600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FF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188" name="Line 1020"/>
                <p:cNvSpPr>
                  <a:spLocks noChangeShapeType="1"/>
                </p:cNvSpPr>
                <p:nvPr/>
              </p:nvSpPr>
              <p:spPr bwMode="auto">
                <a:xfrm>
                  <a:off x="1956" y="2600"/>
                  <a:ext cx="1" cy="1"/>
                </a:xfrm>
                <a:prstGeom prst="line">
                  <a:avLst/>
                </a:prstGeom>
                <a:noFill/>
                <a:ln w="9525">
                  <a:solidFill>
                    <a:srgbClr val="FF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189" name="Line 1021"/>
                <p:cNvSpPr>
                  <a:spLocks noChangeShapeType="1"/>
                </p:cNvSpPr>
                <p:nvPr/>
              </p:nvSpPr>
              <p:spPr bwMode="auto">
                <a:xfrm>
                  <a:off x="1956" y="2600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FF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190" name="Line 1022"/>
                <p:cNvSpPr>
                  <a:spLocks noChangeShapeType="1"/>
                </p:cNvSpPr>
                <p:nvPr/>
              </p:nvSpPr>
              <p:spPr bwMode="auto">
                <a:xfrm>
                  <a:off x="1962" y="2600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FF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191" name="Line 1023"/>
                <p:cNvSpPr>
                  <a:spLocks noChangeShapeType="1"/>
                </p:cNvSpPr>
                <p:nvPr/>
              </p:nvSpPr>
              <p:spPr bwMode="auto">
                <a:xfrm>
                  <a:off x="1968" y="2600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FF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192" name="Line 0"/>
                <p:cNvSpPr>
                  <a:spLocks noChangeShapeType="1"/>
                </p:cNvSpPr>
                <p:nvPr/>
              </p:nvSpPr>
              <p:spPr bwMode="auto">
                <a:xfrm>
                  <a:off x="1974" y="2600"/>
                  <a:ext cx="1" cy="1"/>
                </a:xfrm>
                <a:prstGeom prst="line">
                  <a:avLst/>
                </a:prstGeom>
                <a:noFill/>
                <a:ln w="9525">
                  <a:solidFill>
                    <a:srgbClr val="FF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193" name="Line 1"/>
                <p:cNvSpPr>
                  <a:spLocks noChangeShapeType="1"/>
                </p:cNvSpPr>
                <p:nvPr/>
              </p:nvSpPr>
              <p:spPr bwMode="auto">
                <a:xfrm>
                  <a:off x="1974" y="2600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FF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194" name="Line 2"/>
                <p:cNvSpPr>
                  <a:spLocks noChangeShapeType="1"/>
                </p:cNvSpPr>
                <p:nvPr/>
              </p:nvSpPr>
              <p:spPr bwMode="auto">
                <a:xfrm>
                  <a:off x="1980" y="2600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FF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195" name="Line 3"/>
                <p:cNvSpPr>
                  <a:spLocks noChangeShapeType="1"/>
                </p:cNvSpPr>
                <p:nvPr/>
              </p:nvSpPr>
              <p:spPr bwMode="auto">
                <a:xfrm>
                  <a:off x="1986" y="2600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FF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196" name="Line 4"/>
                <p:cNvSpPr>
                  <a:spLocks noChangeShapeType="1"/>
                </p:cNvSpPr>
                <p:nvPr/>
              </p:nvSpPr>
              <p:spPr bwMode="auto">
                <a:xfrm>
                  <a:off x="1992" y="2600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FF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197" name="Line 5"/>
                <p:cNvSpPr>
                  <a:spLocks noChangeShapeType="1"/>
                </p:cNvSpPr>
                <p:nvPr/>
              </p:nvSpPr>
              <p:spPr bwMode="auto">
                <a:xfrm>
                  <a:off x="1998" y="2600"/>
                  <a:ext cx="1" cy="1"/>
                </a:xfrm>
                <a:prstGeom prst="line">
                  <a:avLst/>
                </a:prstGeom>
                <a:noFill/>
                <a:ln w="9525">
                  <a:solidFill>
                    <a:srgbClr val="FF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198" name="Line 6"/>
                <p:cNvSpPr>
                  <a:spLocks noChangeShapeType="1"/>
                </p:cNvSpPr>
                <p:nvPr/>
              </p:nvSpPr>
              <p:spPr bwMode="auto">
                <a:xfrm>
                  <a:off x="1998" y="2600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FF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199" name="Line 7"/>
                <p:cNvSpPr>
                  <a:spLocks noChangeShapeType="1"/>
                </p:cNvSpPr>
                <p:nvPr/>
              </p:nvSpPr>
              <p:spPr bwMode="auto">
                <a:xfrm>
                  <a:off x="2004" y="2600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FF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200" name="Line 8"/>
                <p:cNvSpPr>
                  <a:spLocks noChangeShapeType="1"/>
                </p:cNvSpPr>
                <p:nvPr/>
              </p:nvSpPr>
              <p:spPr bwMode="auto">
                <a:xfrm>
                  <a:off x="2010" y="2600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FF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201" name="Line 9"/>
                <p:cNvSpPr>
                  <a:spLocks noChangeShapeType="1"/>
                </p:cNvSpPr>
                <p:nvPr/>
              </p:nvSpPr>
              <p:spPr bwMode="auto">
                <a:xfrm>
                  <a:off x="2016" y="2600"/>
                  <a:ext cx="1" cy="1"/>
                </a:xfrm>
                <a:prstGeom prst="line">
                  <a:avLst/>
                </a:prstGeom>
                <a:noFill/>
                <a:ln w="9525">
                  <a:solidFill>
                    <a:srgbClr val="FF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202" name="Line 10"/>
                <p:cNvSpPr>
                  <a:spLocks noChangeShapeType="1"/>
                </p:cNvSpPr>
                <p:nvPr/>
              </p:nvSpPr>
              <p:spPr bwMode="auto">
                <a:xfrm>
                  <a:off x="2016" y="2600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FF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203" name="Line 11"/>
                <p:cNvSpPr>
                  <a:spLocks noChangeShapeType="1"/>
                </p:cNvSpPr>
                <p:nvPr/>
              </p:nvSpPr>
              <p:spPr bwMode="auto">
                <a:xfrm>
                  <a:off x="2022" y="2600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FF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204" name="Line 12"/>
                <p:cNvSpPr>
                  <a:spLocks noChangeShapeType="1"/>
                </p:cNvSpPr>
                <p:nvPr/>
              </p:nvSpPr>
              <p:spPr bwMode="auto">
                <a:xfrm>
                  <a:off x="2028" y="2600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FF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205" name="Line 13"/>
                <p:cNvSpPr>
                  <a:spLocks noChangeShapeType="1"/>
                </p:cNvSpPr>
                <p:nvPr/>
              </p:nvSpPr>
              <p:spPr bwMode="auto">
                <a:xfrm>
                  <a:off x="2034" y="2600"/>
                  <a:ext cx="1" cy="1"/>
                </a:xfrm>
                <a:prstGeom prst="line">
                  <a:avLst/>
                </a:prstGeom>
                <a:noFill/>
                <a:ln w="9525">
                  <a:solidFill>
                    <a:srgbClr val="FF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206" name="Line 14"/>
                <p:cNvSpPr>
                  <a:spLocks noChangeShapeType="1"/>
                </p:cNvSpPr>
                <p:nvPr/>
              </p:nvSpPr>
              <p:spPr bwMode="auto">
                <a:xfrm>
                  <a:off x="2034" y="2600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FF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207" name="Line 15"/>
                <p:cNvSpPr>
                  <a:spLocks noChangeShapeType="1"/>
                </p:cNvSpPr>
                <p:nvPr/>
              </p:nvSpPr>
              <p:spPr bwMode="auto">
                <a:xfrm>
                  <a:off x="2040" y="2600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FF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208" name="Line 16"/>
                <p:cNvSpPr>
                  <a:spLocks noChangeShapeType="1"/>
                </p:cNvSpPr>
                <p:nvPr/>
              </p:nvSpPr>
              <p:spPr bwMode="auto">
                <a:xfrm>
                  <a:off x="2046" y="2600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FF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209" name="Line 17"/>
                <p:cNvSpPr>
                  <a:spLocks noChangeShapeType="1"/>
                </p:cNvSpPr>
                <p:nvPr/>
              </p:nvSpPr>
              <p:spPr bwMode="auto">
                <a:xfrm>
                  <a:off x="2052" y="2600"/>
                  <a:ext cx="1" cy="1"/>
                </a:xfrm>
                <a:prstGeom prst="line">
                  <a:avLst/>
                </a:prstGeom>
                <a:noFill/>
                <a:ln w="9525">
                  <a:solidFill>
                    <a:srgbClr val="FF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210" name="Line 18"/>
                <p:cNvSpPr>
                  <a:spLocks noChangeShapeType="1"/>
                </p:cNvSpPr>
                <p:nvPr/>
              </p:nvSpPr>
              <p:spPr bwMode="auto">
                <a:xfrm>
                  <a:off x="2052" y="2600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FF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211" name="Line 19"/>
                <p:cNvSpPr>
                  <a:spLocks noChangeShapeType="1"/>
                </p:cNvSpPr>
                <p:nvPr/>
              </p:nvSpPr>
              <p:spPr bwMode="auto">
                <a:xfrm>
                  <a:off x="2058" y="2600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FF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212" name="Line 20"/>
                <p:cNvSpPr>
                  <a:spLocks noChangeShapeType="1"/>
                </p:cNvSpPr>
                <p:nvPr/>
              </p:nvSpPr>
              <p:spPr bwMode="auto">
                <a:xfrm>
                  <a:off x="2064" y="2600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FF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213" name="Line 21"/>
                <p:cNvSpPr>
                  <a:spLocks noChangeShapeType="1"/>
                </p:cNvSpPr>
                <p:nvPr/>
              </p:nvSpPr>
              <p:spPr bwMode="auto">
                <a:xfrm>
                  <a:off x="2070" y="2600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FF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214" name="Line 22"/>
                <p:cNvSpPr>
                  <a:spLocks noChangeShapeType="1"/>
                </p:cNvSpPr>
                <p:nvPr/>
              </p:nvSpPr>
              <p:spPr bwMode="auto">
                <a:xfrm>
                  <a:off x="2076" y="2600"/>
                  <a:ext cx="1" cy="1"/>
                </a:xfrm>
                <a:prstGeom prst="line">
                  <a:avLst/>
                </a:prstGeom>
                <a:noFill/>
                <a:ln w="9525">
                  <a:solidFill>
                    <a:srgbClr val="FF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215" name="Line 23"/>
                <p:cNvSpPr>
                  <a:spLocks noChangeShapeType="1"/>
                </p:cNvSpPr>
                <p:nvPr/>
              </p:nvSpPr>
              <p:spPr bwMode="auto">
                <a:xfrm>
                  <a:off x="2076" y="2600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FF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216" name="Line 24"/>
                <p:cNvSpPr>
                  <a:spLocks noChangeShapeType="1"/>
                </p:cNvSpPr>
                <p:nvPr/>
              </p:nvSpPr>
              <p:spPr bwMode="auto">
                <a:xfrm>
                  <a:off x="2082" y="2600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FF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217" name="Line 25"/>
                <p:cNvSpPr>
                  <a:spLocks noChangeShapeType="1"/>
                </p:cNvSpPr>
                <p:nvPr/>
              </p:nvSpPr>
              <p:spPr bwMode="auto">
                <a:xfrm>
                  <a:off x="2088" y="2600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FF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218" name="Line 26"/>
                <p:cNvSpPr>
                  <a:spLocks noChangeShapeType="1"/>
                </p:cNvSpPr>
                <p:nvPr/>
              </p:nvSpPr>
              <p:spPr bwMode="auto">
                <a:xfrm>
                  <a:off x="2094" y="2600"/>
                  <a:ext cx="1" cy="1"/>
                </a:xfrm>
                <a:prstGeom prst="line">
                  <a:avLst/>
                </a:prstGeom>
                <a:noFill/>
                <a:ln w="9525">
                  <a:solidFill>
                    <a:srgbClr val="FF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219" name="Line 27"/>
                <p:cNvSpPr>
                  <a:spLocks noChangeShapeType="1"/>
                </p:cNvSpPr>
                <p:nvPr/>
              </p:nvSpPr>
              <p:spPr bwMode="auto">
                <a:xfrm>
                  <a:off x="2094" y="2600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FF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220" name="Line 28"/>
                <p:cNvSpPr>
                  <a:spLocks noChangeShapeType="1"/>
                </p:cNvSpPr>
                <p:nvPr/>
              </p:nvSpPr>
              <p:spPr bwMode="auto">
                <a:xfrm>
                  <a:off x="2100" y="2600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FF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221" name="Line 29"/>
                <p:cNvSpPr>
                  <a:spLocks noChangeShapeType="1"/>
                </p:cNvSpPr>
                <p:nvPr/>
              </p:nvSpPr>
              <p:spPr bwMode="auto">
                <a:xfrm>
                  <a:off x="2106" y="2600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FF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222" name="Line 30"/>
                <p:cNvSpPr>
                  <a:spLocks noChangeShapeType="1"/>
                </p:cNvSpPr>
                <p:nvPr/>
              </p:nvSpPr>
              <p:spPr bwMode="auto">
                <a:xfrm>
                  <a:off x="2112" y="2600"/>
                  <a:ext cx="1" cy="1"/>
                </a:xfrm>
                <a:prstGeom prst="line">
                  <a:avLst/>
                </a:prstGeom>
                <a:noFill/>
                <a:ln w="9525">
                  <a:solidFill>
                    <a:srgbClr val="FF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223" name="Line 31"/>
                <p:cNvSpPr>
                  <a:spLocks noChangeShapeType="1"/>
                </p:cNvSpPr>
                <p:nvPr/>
              </p:nvSpPr>
              <p:spPr bwMode="auto">
                <a:xfrm>
                  <a:off x="2112" y="2600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FF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224" name="Line 32"/>
                <p:cNvSpPr>
                  <a:spLocks noChangeShapeType="1"/>
                </p:cNvSpPr>
                <p:nvPr/>
              </p:nvSpPr>
              <p:spPr bwMode="auto">
                <a:xfrm>
                  <a:off x="2118" y="2600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FF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225" name="Line 33"/>
                <p:cNvSpPr>
                  <a:spLocks noChangeShapeType="1"/>
                </p:cNvSpPr>
                <p:nvPr/>
              </p:nvSpPr>
              <p:spPr bwMode="auto">
                <a:xfrm>
                  <a:off x="2124" y="2600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FF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226" name="Line 34"/>
                <p:cNvSpPr>
                  <a:spLocks noChangeShapeType="1"/>
                </p:cNvSpPr>
                <p:nvPr/>
              </p:nvSpPr>
              <p:spPr bwMode="auto">
                <a:xfrm>
                  <a:off x="2130" y="2600"/>
                  <a:ext cx="1" cy="1"/>
                </a:xfrm>
                <a:prstGeom prst="line">
                  <a:avLst/>
                </a:prstGeom>
                <a:noFill/>
                <a:ln w="9525">
                  <a:solidFill>
                    <a:srgbClr val="FF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227" name="Line 35"/>
                <p:cNvSpPr>
                  <a:spLocks noChangeShapeType="1"/>
                </p:cNvSpPr>
                <p:nvPr/>
              </p:nvSpPr>
              <p:spPr bwMode="auto">
                <a:xfrm>
                  <a:off x="2130" y="2600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FF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228" name="Line 36"/>
                <p:cNvSpPr>
                  <a:spLocks noChangeShapeType="1"/>
                </p:cNvSpPr>
                <p:nvPr/>
              </p:nvSpPr>
              <p:spPr bwMode="auto">
                <a:xfrm>
                  <a:off x="2136" y="2600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FF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229" name="Line 37"/>
                <p:cNvSpPr>
                  <a:spLocks noChangeShapeType="1"/>
                </p:cNvSpPr>
                <p:nvPr/>
              </p:nvSpPr>
              <p:spPr bwMode="auto">
                <a:xfrm>
                  <a:off x="2142" y="2600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FF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230" name="Line 38"/>
                <p:cNvSpPr>
                  <a:spLocks noChangeShapeType="1"/>
                </p:cNvSpPr>
                <p:nvPr/>
              </p:nvSpPr>
              <p:spPr bwMode="auto">
                <a:xfrm>
                  <a:off x="2148" y="2600"/>
                  <a:ext cx="1" cy="1"/>
                </a:xfrm>
                <a:prstGeom prst="line">
                  <a:avLst/>
                </a:prstGeom>
                <a:noFill/>
                <a:ln w="9525">
                  <a:solidFill>
                    <a:srgbClr val="FF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231" name="Line 39"/>
                <p:cNvSpPr>
                  <a:spLocks noChangeShapeType="1"/>
                </p:cNvSpPr>
                <p:nvPr/>
              </p:nvSpPr>
              <p:spPr bwMode="auto">
                <a:xfrm>
                  <a:off x="2148" y="2600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FF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232" name="Line 40"/>
                <p:cNvSpPr>
                  <a:spLocks noChangeShapeType="1"/>
                </p:cNvSpPr>
                <p:nvPr/>
              </p:nvSpPr>
              <p:spPr bwMode="auto">
                <a:xfrm>
                  <a:off x="2154" y="2600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FF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233" name="Line 41"/>
                <p:cNvSpPr>
                  <a:spLocks noChangeShapeType="1"/>
                </p:cNvSpPr>
                <p:nvPr/>
              </p:nvSpPr>
              <p:spPr bwMode="auto">
                <a:xfrm>
                  <a:off x="2160" y="2600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FF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234" name="Line 42"/>
                <p:cNvSpPr>
                  <a:spLocks noChangeShapeType="1"/>
                </p:cNvSpPr>
                <p:nvPr/>
              </p:nvSpPr>
              <p:spPr bwMode="auto">
                <a:xfrm>
                  <a:off x="2166" y="2600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FF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235" name="Line 43"/>
                <p:cNvSpPr>
                  <a:spLocks noChangeShapeType="1"/>
                </p:cNvSpPr>
                <p:nvPr/>
              </p:nvSpPr>
              <p:spPr bwMode="auto">
                <a:xfrm>
                  <a:off x="2172" y="2600"/>
                  <a:ext cx="1" cy="1"/>
                </a:xfrm>
                <a:prstGeom prst="line">
                  <a:avLst/>
                </a:prstGeom>
                <a:noFill/>
                <a:ln w="9525">
                  <a:solidFill>
                    <a:srgbClr val="FF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236" name="Line 44"/>
                <p:cNvSpPr>
                  <a:spLocks noChangeShapeType="1"/>
                </p:cNvSpPr>
                <p:nvPr/>
              </p:nvSpPr>
              <p:spPr bwMode="auto">
                <a:xfrm>
                  <a:off x="2172" y="2600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FF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237" name="Line 45"/>
                <p:cNvSpPr>
                  <a:spLocks noChangeShapeType="1"/>
                </p:cNvSpPr>
                <p:nvPr/>
              </p:nvSpPr>
              <p:spPr bwMode="auto">
                <a:xfrm>
                  <a:off x="2178" y="2600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FF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238" name="Line 46"/>
                <p:cNvSpPr>
                  <a:spLocks noChangeShapeType="1"/>
                </p:cNvSpPr>
                <p:nvPr/>
              </p:nvSpPr>
              <p:spPr bwMode="auto">
                <a:xfrm>
                  <a:off x="2184" y="2600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FF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239" name="Line 47"/>
                <p:cNvSpPr>
                  <a:spLocks noChangeShapeType="1"/>
                </p:cNvSpPr>
                <p:nvPr/>
              </p:nvSpPr>
              <p:spPr bwMode="auto">
                <a:xfrm>
                  <a:off x="2190" y="2600"/>
                  <a:ext cx="1" cy="1"/>
                </a:xfrm>
                <a:prstGeom prst="line">
                  <a:avLst/>
                </a:prstGeom>
                <a:noFill/>
                <a:ln w="9525">
                  <a:solidFill>
                    <a:srgbClr val="FF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240" name="Line 48"/>
                <p:cNvSpPr>
                  <a:spLocks noChangeShapeType="1"/>
                </p:cNvSpPr>
                <p:nvPr/>
              </p:nvSpPr>
              <p:spPr bwMode="auto">
                <a:xfrm>
                  <a:off x="2190" y="2600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FF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241" name="Line 49"/>
                <p:cNvSpPr>
                  <a:spLocks noChangeShapeType="1"/>
                </p:cNvSpPr>
                <p:nvPr/>
              </p:nvSpPr>
              <p:spPr bwMode="auto">
                <a:xfrm>
                  <a:off x="2196" y="2600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FF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242" name="Line 50"/>
                <p:cNvSpPr>
                  <a:spLocks noChangeShapeType="1"/>
                </p:cNvSpPr>
                <p:nvPr/>
              </p:nvSpPr>
              <p:spPr bwMode="auto">
                <a:xfrm>
                  <a:off x="2202" y="2600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FF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243" name="Line 51"/>
                <p:cNvSpPr>
                  <a:spLocks noChangeShapeType="1"/>
                </p:cNvSpPr>
                <p:nvPr/>
              </p:nvSpPr>
              <p:spPr bwMode="auto">
                <a:xfrm>
                  <a:off x="2208" y="2600"/>
                  <a:ext cx="1" cy="1"/>
                </a:xfrm>
                <a:prstGeom prst="line">
                  <a:avLst/>
                </a:prstGeom>
                <a:noFill/>
                <a:ln w="9525">
                  <a:solidFill>
                    <a:srgbClr val="FF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244" name="Line 52"/>
                <p:cNvSpPr>
                  <a:spLocks noChangeShapeType="1"/>
                </p:cNvSpPr>
                <p:nvPr/>
              </p:nvSpPr>
              <p:spPr bwMode="auto">
                <a:xfrm>
                  <a:off x="2208" y="2600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FF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245" name="Line 53"/>
                <p:cNvSpPr>
                  <a:spLocks noChangeShapeType="1"/>
                </p:cNvSpPr>
                <p:nvPr/>
              </p:nvSpPr>
              <p:spPr bwMode="auto">
                <a:xfrm>
                  <a:off x="2214" y="2600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FF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246" name="Line 54"/>
                <p:cNvSpPr>
                  <a:spLocks noChangeShapeType="1"/>
                </p:cNvSpPr>
                <p:nvPr/>
              </p:nvSpPr>
              <p:spPr bwMode="auto">
                <a:xfrm>
                  <a:off x="2220" y="2600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FF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247" name="Line 55"/>
                <p:cNvSpPr>
                  <a:spLocks noChangeShapeType="1"/>
                </p:cNvSpPr>
                <p:nvPr/>
              </p:nvSpPr>
              <p:spPr bwMode="auto">
                <a:xfrm>
                  <a:off x="2226" y="2600"/>
                  <a:ext cx="1" cy="1"/>
                </a:xfrm>
                <a:prstGeom prst="line">
                  <a:avLst/>
                </a:prstGeom>
                <a:noFill/>
                <a:ln w="9525">
                  <a:solidFill>
                    <a:srgbClr val="FF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248" name="Line 56"/>
                <p:cNvSpPr>
                  <a:spLocks noChangeShapeType="1"/>
                </p:cNvSpPr>
                <p:nvPr/>
              </p:nvSpPr>
              <p:spPr bwMode="auto">
                <a:xfrm>
                  <a:off x="2226" y="2600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FF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249" name="Line 57"/>
                <p:cNvSpPr>
                  <a:spLocks noChangeShapeType="1"/>
                </p:cNvSpPr>
                <p:nvPr/>
              </p:nvSpPr>
              <p:spPr bwMode="auto">
                <a:xfrm>
                  <a:off x="2232" y="2600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FF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250" name="Line 58"/>
                <p:cNvSpPr>
                  <a:spLocks noChangeShapeType="1"/>
                </p:cNvSpPr>
                <p:nvPr/>
              </p:nvSpPr>
              <p:spPr bwMode="auto">
                <a:xfrm>
                  <a:off x="2238" y="2600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FF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251" name="Line 59"/>
                <p:cNvSpPr>
                  <a:spLocks noChangeShapeType="1"/>
                </p:cNvSpPr>
                <p:nvPr/>
              </p:nvSpPr>
              <p:spPr bwMode="auto">
                <a:xfrm>
                  <a:off x="2244" y="2600"/>
                  <a:ext cx="1" cy="1"/>
                </a:xfrm>
                <a:prstGeom prst="line">
                  <a:avLst/>
                </a:prstGeom>
                <a:noFill/>
                <a:ln w="9525">
                  <a:solidFill>
                    <a:srgbClr val="FF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252" name="Line 60"/>
                <p:cNvSpPr>
                  <a:spLocks noChangeShapeType="1"/>
                </p:cNvSpPr>
                <p:nvPr/>
              </p:nvSpPr>
              <p:spPr bwMode="auto">
                <a:xfrm>
                  <a:off x="2244" y="2600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FF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253" name="Line 61"/>
                <p:cNvSpPr>
                  <a:spLocks noChangeShapeType="1"/>
                </p:cNvSpPr>
                <p:nvPr/>
              </p:nvSpPr>
              <p:spPr bwMode="auto">
                <a:xfrm>
                  <a:off x="2250" y="2600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FF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254" name="Line 62"/>
                <p:cNvSpPr>
                  <a:spLocks noChangeShapeType="1"/>
                </p:cNvSpPr>
                <p:nvPr/>
              </p:nvSpPr>
              <p:spPr bwMode="auto">
                <a:xfrm>
                  <a:off x="2256" y="2600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FF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255" name="Line 63"/>
                <p:cNvSpPr>
                  <a:spLocks noChangeShapeType="1"/>
                </p:cNvSpPr>
                <p:nvPr/>
              </p:nvSpPr>
              <p:spPr bwMode="auto">
                <a:xfrm>
                  <a:off x="2262" y="2600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FF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256" name="Line 64"/>
                <p:cNvSpPr>
                  <a:spLocks noChangeShapeType="1"/>
                </p:cNvSpPr>
                <p:nvPr/>
              </p:nvSpPr>
              <p:spPr bwMode="auto">
                <a:xfrm>
                  <a:off x="2268" y="2600"/>
                  <a:ext cx="1" cy="1"/>
                </a:xfrm>
                <a:prstGeom prst="line">
                  <a:avLst/>
                </a:prstGeom>
                <a:noFill/>
                <a:ln w="9525">
                  <a:solidFill>
                    <a:srgbClr val="FF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257" name="Line 65"/>
                <p:cNvSpPr>
                  <a:spLocks noChangeShapeType="1"/>
                </p:cNvSpPr>
                <p:nvPr/>
              </p:nvSpPr>
              <p:spPr bwMode="auto">
                <a:xfrm>
                  <a:off x="2268" y="2600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FF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258" name="Line 66"/>
                <p:cNvSpPr>
                  <a:spLocks noChangeShapeType="1"/>
                </p:cNvSpPr>
                <p:nvPr/>
              </p:nvSpPr>
              <p:spPr bwMode="auto">
                <a:xfrm>
                  <a:off x="2274" y="2600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FF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259" name="Line 67"/>
                <p:cNvSpPr>
                  <a:spLocks noChangeShapeType="1"/>
                </p:cNvSpPr>
                <p:nvPr/>
              </p:nvSpPr>
              <p:spPr bwMode="auto">
                <a:xfrm>
                  <a:off x="2280" y="2600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FF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260" name="Line 68"/>
                <p:cNvSpPr>
                  <a:spLocks noChangeShapeType="1"/>
                </p:cNvSpPr>
                <p:nvPr/>
              </p:nvSpPr>
              <p:spPr bwMode="auto">
                <a:xfrm>
                  <a:off x="2286" y="2600"/>
                  <a:ext cx="1" cy="1"/>
                </a:xfrm>
                <a:prstGeom prst="line">
                  <a:avLst/>
                </a:prstGeom>
                <a:noFill/>
                <a:ln w="9525">
                  <a:solidFill>
                    <a:srgbClr val="FF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261" name="Line 69"/>
                <p:cNvSpPr>
                  <a:spLocks noChangeShapeType="1"/>
                </p:cNvSpPr>
                <p:nvPr/>
              </p:nvSpPr>
              <p:spPr bwMode="auto">
                <a:xfrm>
                  <a:off x="2286" y="2600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FF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262" name="Line 70"/>
                <p:cNvSpPr>
                  <a:spLocks noChangeShapeType="1"/>
                </p:cNvSpPr>
                <p:nvPr/>
              </p:nvSpPr>
              <p:spPr bwMode="auto">
                <a:xfrm>
                  <a:off x="2292" y="2600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FF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263" name="Line 71"/>
                <p:cNvSpPr>
                  <a:spLocks noChangeShapeType="1"/>
                </p:cNvSpPr>
                <p:nvPr/>
              </p:nvSpPr>
              <p:spPr bwMode="auto">
                <a:xfrm>
                  <a:off x="2298" y="2600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FF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264" name="Line 72"/>
                <p:cNvSpPr>
                  <a:spLocks noChangeShapeType="1"/>
                </p:cNvSpPr>
                <p:nvPr/>
              </p:nvSpPr>
              <p:spPr bwMode="auto">
                <a:xfrm>
                  <a:off x="2304" y="2600"/>
                  <a:ext cx="1" cy="1"/>
                </a:xfrm>
                <a:prstGeom prst="line">
                  <a:avLst/>
                </a:prstGeom>
                <a:noFill/>
                <a:ln w="9525">
                  <a:solidFill>
                    <a:srgbClr val="FF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265" name="Line 73"/>
                <p:cNvSpPr>
                  <a:spLocks noChangeShapeType="1"/>
                </p:cNvSpPr>
                <p:nvPr/>
              </p:nvSpPr>
              <p:spPr bwMode="auto">
                <a:xfrm>
                  <a:off x="2304" y="2600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FF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266" name="Line 74"/>
                <p:cNvSpPr>
                  <a:spLocks noChangeShapeType="1"/>
                </p:cNvSpPr>
                <p:nvPr/>
              </p:nvSpPr>
              <p:spPr bwMode="auto">
                <a:xfrm>
                  <a:off x="2310" y="2600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FF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267" name="Line 75"/>
                <p:cNvSpPr>
                  <a:spLocks noChangeShapeType="1"/>
                </p:cNvSpPr>
                <p:nvPr/>
              </p:nvSpPr>
              <p:spPr bwMode="auto">
                <a:xfrm>
                  <a:off x="2316" y="2600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FF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268" name="Line 76"/>
                <p:cNvSpPr>
                  <a:spLocks noChangeShapeType="1"/>
                </p:cNvSpPr>
                <p:nvPr/>
              </p:nvSpPr>
              <p:spPr bwMode="auto">
                <a:xfrm>
                  <a:off x="2322" y="2600"/>
                  <a:ext cx="1" cy="1"/>
                </a:xfrm>
                <a:prstGeom prst="line">
                  <a:avLst/>
                </a:prstGeom>
                <a:noFill/>
                <a:ln w="9525">
                  <a:solidFill>
                    <a:srgbClr val="FF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269" name="Line 77"/>
                <p:cNvSpPr>
                  <a:spLocks noChangeShapeType="1"/>
                </p:cNvSpPr>
                <p:nvPr/>
              </p:nvSpPr>
              <p:spPr bwMode="auto">
                <a:xfrm>
                  <a:off x="2322" y="2600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FF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270" name="Line 78"/>
                <p:cNvSpPr>
                  <a:spLocks noChangeShapeType="1"/>
                </p:cNvSpPr>
                <p:nvPr/>
              </p:nvSpPr>
              <p:spPr bwMode="auto">
                <a:xfrm>
                  <a:off x="2328" y="2600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FF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271" name="Line 79"/>
                <p:cNvSpPr>
                  <a:spLocks noChangeShapeType="1"/>
                </p:cNvSpPr>
                <p:nvPr/>
              </p:nvSpPr>
              <p:spPr bwMode="auto">
                <a:xfrm>
                  <a:off x="2334" y="2600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FF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272" name="Line 80"/>
                <p:cNvSpPr>
                  <a:spLocks noChangeShapeType="1"/>
                </p:cNvSpPr>
                <p:nvPr/>
              </p:nvSpPr>
              <p:spPr bwMode="auto">
                <a:xfrm>
                  <a:off x="2340" y="2600"/>
                  <a:ext cx="1" cy="1"/>
                </a:xfrm>
                <a:prstGeom prst="line">
                  <a:avLst/>
                </a:prstGeom>
                <a:noFill/>
                <a:ln w="9525">
                  <a:solidFill>
                    <a:srgbClr val="FF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273" name="Line 81"/>
                <p:cNvSpPr>
                  <a:spLocks noChangeShapeType="1"/>
                </p:cNvSpPr>
                <p:nvPr/>
              </p:nvSpPr>
              <p:spPr bwMode="auto">
                <a:xfrm>
                  <a:off x="2340" y="2600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FF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274" name="Line 82"/>
                <p:cNvSpPr>
                  <a:spLocks noChangeShapeType="1"/>
                </p:cNvSpPr>
                <p:nvPr/>
              </p:nvSpPr>
              <p:spPr bwMode="auto">
                <a:xfrm>
                  <a:off x="2346" y="2600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FF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275" name="Line 83"/>
                <p:cNvSpPr>
                  <a:spLocks noChangeShapeType="1"/>
                </p:cNvSpPr>
                <p:nvPr/>
              </p:nvSpPr>
              <p:spPr bwMode="auto">
                <a:xfrm>
                  <a:off x="2352" y="2600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FF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276" name="Line 84"/>
                <p:cNvSpPr>
                  <a:spLocks noChangeShapeType="1"/>
                </p:cNvSpPr>
                <p:nvPr/>
              </p:nvSpPr>
              <p:spPr bwMode="auto">
                <a:xfrm>
                  <a:off x="2358" y="2600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FF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277" name="Line 85"/>
                <p:cNvSpPr>
                  <a:spLocks noChangeShapeType="1"/>
                </p:cNvSpPr>
                <p:nvPr/>
              </p:nvSpPr>
              <p:spPr bwMode="auto">
                <a:xfrm>
                  <a:off x="2364" y="2600"/>
                  <a:ext cx="1" cy="1"/>
                </a:xfrm>
                <a:prstGeom prst="line">
                  <a:avLst/>
                </a:prstGeom>
                <a:noFill/>
                <a:ln w="9525">
                  <a:solidFill>
                    <a:srgbClr val="FF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278" name="Line 86"/>
                <p:cNvSpPr>
                  <a:spLocks noChangeShapeType="1"/>
                </p:cNvSpPr>
                <p:nvPr/>
              </p:nvSpPr>
              <p:spPr bwMode="auto">
                <a:xfrm>
                  <a:off x="2364" y="2600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FF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279" name="Line 87"/>
                <p:cNvSpPr>
                  <a:spLocks noChangeShapeType="1"/>
                </p:cNvSpPr>
                <p:nvPr/>
              </p:nvSpPr>
              <p:spPr bwMode="auto">
                <a:xfrm>
                  <a:off x="2370" y="2600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FF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280" name="Line 88"/>
                <p:cNvSpPr>
                  <a:spLocks noChangeShapeType="1"/>
                </p:cNvSpPr>
                <p:nvPr/>
              </p:nvSpPr>
              <p:spPr bwMode="auto">
                <a:xfrm>
                  <a:off x="2376" y="2600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FF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281" name="Freeform 89"/>
                <p:cNvSpPr>
                  <a:spLocks/>
                </p:cNvSpPr>
                <p:nvPr/>
              </p:nvSpPr>
              <p:spPr bwMode="auto">
                <a:xfrm>
                  <a:off x="2382" y="2594"/>
                  <a:ext cx="1" cy="6"/>
                </a:xfrm>
                <a:custGeom>
                  <a:avLst/>
                  <a:gdLst>
                    <a:gd name="T0" fmla="*/ 6 h 6"/>
                    <a:gd name="T1" fmla="*/ 0 h 6"/>
                    <a:gd name="T2" fmla="*/ 0 h 6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6">
                      <a:moveTo>
                        <a:pt x="0" y="6"/>
                      </a:moveTo>
                      <a:lnTo>
                        <a:pt x="0" y="0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9525">
                  <a:solidFill>
                    <a:srgbClr val="FF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282" name="Freeform 90"/>
                <p:cNvSpPr>
                  <a:spLocks/>
                </p:cNvSpPr>
                <p:nvPr/>
              </p:nvSpPr>
              <p:spPr bwMode="auto">
                <a:xfrm>
                  <a:off x="2382" y="2594"/>
                  <a:ext cx="6" cy="6"/>
                </a:xfrm>
                <a:custGeom>
                  <a:avLst/>
                  <a:gdLst>
                    <a:gd name="T0" fmla="*/ 0 w 6"/>
                    <a:gd name="T1" fmla="*/ 0 h 6"/>
                    <a:gd name="T2" fmla="*/ 0 w 6"/>
                    <a:gd name="T3" fmla="*/ 0 h 6"/>
                    <a:gd name="T4" fmla="*/ 6 w 6"/>
                    <a:gd name="T5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6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6" y="6"/>
                      </a:lnTo>
                    </a:path>
                  </a:pathLst>
                </a:custGeom>
                <a:noFill/>
                <a:ln w="9525">
                  <a:solidFill>
                    <a:srgbClr val="FF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</p:grpSp>
          <p:pic>
            <p:nvPicPr>
              <p:cNvPr id="136283" name="Picture 91" descr="umat-full_1_49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60" y="2544"/>
                <a:ext cx="768" cy="6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36284" name="Text Box 92"/>
              <p:cNvSpPr txBox="1">
                <a:spLocks noChangeArrowheads="1"/>
              </p:cNvSpPr>
              <p:nvPr/>
            </p:nvSpPr>
            <p:spPr bwMode="auto">
              <a:xfrm>
                <a:off x="288" y="2726"/>
                <a:ext cx="0" cy="15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eaLnBrk="1" hangingPunct="1"/>
                <a:endParaRPr lang="en-US" altLang="en-US" sz="2276"/>
              </a:p>
            </p:txBody>
          </p:sp>
        </p:grpSp>
        <p:sp>
          <p:nvSpPr>
            <p:cNvPr id="136285" name="Oval 93"/>
            <p:cNvSpPr>
              <a:spLocks noChangeArrowheads="1"/>
            </p:cNvSpPr>
            <p:nvPr/>
          </p:nvSpPr>
          <p:spPr bwMode="auto">
            <a:xfrm>
              <a:off x="1596" y="1752"/>
              <a:ext cx="192" cy="191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endParaRPr lang="en-US" sz="1991"/>
            </a:p>
          </p:txBody>
        </p:sp>
      </p:grpSp>
      <p:grpSp>
        <p:nvGrpSpPr>
          <p:cNvPr id="136286" name="Group 94"/>
          <p:cNvGrpSpPr>
            <a:grpSpLocks/>
          </p:cNvGrpSpPr>
          <p:nvPr/>
        </p:nvGrpSpPr>
        <p:grpSpPr bwMode="auto">
          <a:xfrm>
            <a:off x="433494" y="7423578"/>
            <a:ext cx="10573175" cy="2117797"/>
            <a:chOff x="288" y="3264"/>
            <a:chExt cx="4683" cy="938"/>
          </a:xfrm>
        </p:grpSpPr>
        <p:grpSp>
          <p:nvGrpSpPr>
            <p:cNvPr id="136287" name="Group 95"/>
            <p:cNvGrpSpPr>
              <a:grpSpLocks/>
            </p:cNvGrpSpPr>
            <p:nvPr/>
          </p:nvGrpSpPr>
          <p:grpSpPr bwMode="auto">
            <a:xfrm>
              <a:off x="2448" y="3286"/>
              <a:ext cx="2523" cy="916"/>
              <a:chOff x="2448" y="3312"/>
              <a:chExt cx="2523" cy="916"/>
            </a:xfrm>
          </p:grpSpPr>
          <p:sp>
            <p:nvSpPr>
              <p:cNvPr id="136288" name="Rectangle 96"/>
              <p:cNvSpPr>
                <a:spLocks noChangeArrowheads="1"/>
              </p:cNvSpPr>
              <p:nvPr/>
            </p:nvSpPr>
            <p:spPr bwMode="auto">
              <a:xfrm>
                <a:off x="4010" y="3984"/>
                <a:ext cx="315" cy="1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eaLnBrk="1" hangingPunct="1"/>
                <a:r>
                  <a:rPr lang="en-US" altLang="en-US" sz="1991"/>
                  <a:t> 5000 </a:t>
                </a:r>
                <a:endParaRPr lang="en-US" altLang="en-US" sz="2276">
                  <a:latin typeface="Arial Unicode MS" charset="0"/>
                </a:endParaRPr>
              </a:p>
            </p:txBody>
          </p:sp>
          <p:sp>
            <p:nvSpPr>
              <p:cNvPr id="136289" name="Rectangle 97"/>
              <p:cNvSpPr>
                <a:spLocks noChangeArrowheads="1"/>
              </p:cNvSpPr>
              <p:nvPr/>
            </p:nvSpPr>
            <p:spPr bwMode="auto">
              <a:xfrm>
                <a:off x="3338" y="3984"/>
                <a:ext cx="315" cy="1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eaLnBrk="1" hangingPunct="1"/>
                <a:r>
                  <a:rPr lang="en-US" altLang="en-US" sz="1991"/>
                  <a:t> 6000 </a:t>
                </a:r>
                <a:endParaRPr lang="en-US" altLang="en-US" sz="2276">
                  <a:latin typeface="Arial Unicode MS" charset="0"/>
                </a:endParaRPr>
              </a:p>
            </p:txBody>
          </p:sp>
          <p:sp>
            <p:nvSpPr>
              <p:cNvPr id="136290" name="Rectangle 98"/>
              <p:cNvSpPr>
                <a:spLocks noChangeArrowheads="1"/>
              </p:cNvSpPr>
              <p:nvPr/>
            </p:nvSpPr>
            <p:spPr bwMode="auto">
              <a:xfrm>
                <a:off x="2592" y="3984"/>
                <a:ext cx="315" cy="1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eaLnBrk="1" hangingPunct="1"/>
                <a:r>
                  <a:rPr lang="en-US" altLang="en-US" sz="1991"/>
                  <a:t> 7000 </a:t>
                </a:r>
                <a:endParaRPr lang="en-US" altLang="en-US" sz="2276">
                  <a:latin typeface="Arial Unicode MS" charset="0"/>
                </a:endParaRPr>
              </a:p>
            </p:txBody>
          </p:sp>
          <p:grpSp>
            <p:nvGrpSpPr>
              <p:cNvPr id="136291" name="Group 99"/>
              <p:cNvGrpSpPr>
                <a:grpSpLocks/>
              </p:cNvGrpSpPr>
              <p:nvPr/>
            </p:nvGrpSpPr>
            <p:grpSpPr bwMode="auto">
              <a:xfrm>
                <a:off x="2448" y="3312"/>
                <a:ext cx="2448" cy="672"/>
                <a:chOff x="562" y="640"/>
                <a:chExt cx="5054" cy="2347"/>
              </a:xfrm>
            </p:grpSpPr>
            <p:sp>
              <p:nvSpPr>
                <p:cNvPr id="136292" name="Freeform 100"/>
                <p:cNvSpPr>
                  <a:spLocks/>
                </p:cNvSpPr>
                <p:nvPr/>
              </p:nvSpPr>
              <p:spPr bwMode="auto">
                <a:xfrm>
                  <a:off x="576" y="648"/>
                  <a:ext cx="5033" cy="2289"/>
                </a:xfrm>
                <a:custGeom>
                  <a:avLst/>
                  <a:gdLst>
                    <a:gd name="T0" fmla="*/ 0 w 699"/>
                    <a:gd name="T1" fmla="*/ 318 h 318"/>
                    <a:gd name="T2" fmla="*/ 699 w 699"/>
                    <a:gd name="T3" fmla="*/ 318 h 318"/>
                    <a:gd name="T4" fmla="*/ 699 w 699"/>
                    <a:gd name="T5" fmla="*/ 0 h 3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99" h="318">
                      <a:moveTo>
                        <a:pt x="0" y="318"/>
                      </a:moveTo>
                      <a:lnTo>
                        <a:pt x="699" y="318"/>
                      </a:lnTo>
                      <a:lnTo>
                        <a:pt x="699" y="0"/>
                      </a:lnTo>
                    </a:path>
                  </a:pathLst>
                </a:custGeom>
                <a:noFill/>
                <a:ln w="25400">
                  <a:solidFill>
                    <a:srgbClr val="FFFF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293" name="Freeform 101"/>
                <p:cNvSpPr>
                  <a:spLocks/>
                </p:cNvSpPr>
                <p:nvPr/>
              </p:nvSpPr>
              <p:spPr bwMode="auto">
                <a:xfrm>
                  <a:off x="576" y="648"/>
                  <a:ext cx="5033" cy="2289"/>
                </a:xfrm>
                <a:custGeom>
                  <a:avLst/>
                  <a:gdLst>
                    <a:gd name="T0" fmla="*/ 699 w 699"/>
                    <a:gd name="T1" fmla="*/ 0 h 318"/>
                    <a:gd name="T2" fmla="*/ 0 w 699"/>
                    <a:gd name="T3" fmla="*/ 0 h 318"/>
                    <a:gd name="T4" fmla="*/ 0 w 699"/>
                    <a:gd name="T5" fmla="*/ 318 h 3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99" h="318">
                      <a:moveTo>
                        <a:pt x="699" y="0"/>
                      </a:moveTo>
                      <a:lnTo>
                        <a:pt x="0" y="0"/>
                      </a:lnTo>
                      <a:lnTo>
                        <a:pt x="0" y="318"/>
                      </a:lnTo>
                    </a:path>
                  </a:pathLst>
                </a:custGeom>
                <a:noFill/>
                <a:ln w="2540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294" name="Freeform 102"/>
                <p:cNvSpPr>
                  <a:spLocks/>
                </p:cNvSpPr>
                <p:nvPr/>
              </p:nvSpPr>
              <p:spPr bwMode="auto">
                <a:xfrm>
                  <a:off x="583" y="655"/>
                  <a:ext cx="5019" cy="2275"/>
                </a:xfrm>
                <a:custGeom>
                  <a:avLst/>
                  <a:gdLst>
                    <a:gd name="T0" fmla="*/ 0 w 697"/>
                    <a:gd name="T1" fmla="*/ 316 h 316"/>
                    <a:gd name="T2" fmla="*/ 697 w 697"/>
                    <a:gd name="T3" fmla="*/ 316 h 316"/>
                    <a:gd name="T4" fmla="*/ 697 w 697"/>
                    <a:gd name="T5" fmla="*/ 0 h 3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97" h="316">
                      <a:moveTo>
                        <a:pt x="0" y="316"/>
                      </a:moveTo>
                      <a:lnTo>
                        <a:pt x="697" y="316"/>
                      </a:lnTo>
                      <a:lnTo>
                        <a:pt x="697" y="0"/>
                      </a:lnTo>
                    </a:path>
                  </a:pathLst>
                </a:custGeom>
                <a:noFill/>
                <a:ln w="25400">
                  <a:solidFill>
                    <a:srgbClr val="C0C0C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295" name="Freeform 103"/>
                <p:cNvSpPr>
                  <a:spLocks/>
                </p:cNvSpPr>
                <p:nvPr/>
              </p:nvSpPr>
              <p:spPr bwMode="auto">
                <a:xfrm>
                  <a:off x="583" y="655"/>
                  <a:ext cx="5019" cy="2275"/>
                </a:xfrm>
                <a:custGeom>
                  <a:avLst/>
                  <a:gdLst>
                    <a:gd name="T0" fmla="*/ 697 w 697"/>
                    <a:gd name="T1" fmla="*/ 0 h 316"/>
                    <a:gd name="T2" fmla="*/ 0 w 697"/>
                    <a:gd name="T3" fmla="*/ 0 h 316"/>
                    <a:gd name="T4" fmla="*/ 0 w 697"/>
                    <a:gd name="T5" fmla="*/ 316 h 3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97" h="316">
                      <a:moveTo>
                        <a:pt x="697" y="0"/>
                      </a:moveTo>
                      <a:lnTo>
                        <a:pt x="0" y="0"/>
                      </a:lnTo>
                      <a:lnTo>
                        <a:pt x="0" y="316"/>
                      </a:lnTo>
                    </a:path>
                  </a:pathLst>
                </a:custGeom>
                <a:noFill/>
                <a:ln w="2540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296" name="Rectangle 104"/>
                <p:cNvSpPr>
                  <a:spLocks noChangeArrowheads="1"/>
                </p:cNvSpPr>
                <p:nvPr/>
              </p:nvSpPr>
              <p:spPr bwMode="auto">
                <a:xfrm>
                  <a:off x="590" y="662"/>
                  <a:ext cx="5012" cy="2268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254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297" name="Line 105"/>
                <p:cNvSpPr>
                  <a:spLocks noChangeShapeType="1"/>
                </p:cNvSpPr>
                <p:nvPr/>
              </p:nvSpPr>
              <p:spPr bwMode="auto">
                <a:xfrm>
                  <a:off x="569" y="2944"/>
                  <a:ext cx="5047" cy="1"/>
                </a:xfrm>
                <a:prstGeom prst="line">
                  <a:avLst/>
                </a:prstGeom>
                <a:noFill/>
                <a:ln w="25400">
                  <a:solidFill>
                    <a:srgbClr val="80808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298" name="Line 106"/>
                <p:cNvSpPr>
                  <a:spLocks noChangeShapeType="1"/>
                </p:cNvSpPr>
                <p:nvPr/>
              </p:nvSpPr>
              <p:spPr bwMode="auto">
                <a:xfrm>
                  <a:off x="576" y="2944"/>
                  <a:ext cx="1" cy="43"/>
                </a:xfrm>
                <a:prstGeom prst="line">
                  <a:avLst/>
                </a:prstGeom>
                <a:noFill/>
                <a:ln w="25400">
                  <a:solidFill>
                    <a:srgbClr val="80808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299" name="Line 107"/>
                <p:cNvSpPr>
                  <a:spLocks noChangeShapeType="1"/>
                </p:cNvSpPr>
                <p:nvPr/>
              </p:nvSpPr>
              <p:spPr bwMode="auto">
                <a:xfrm>
                  <a:off x="1296" y="2944"/>
                  <a:ext cx="1" cy="43"/>
                </a:xfrm>
                <a:prstGeom prst="line">
                  <a:avLst/>
                </a:prstGeom>
                <a:noFill/>
                <a:ln w="25400">
                  <a:solidFill>
                    <a:srgbClr val="80808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300" name="Line 108"/>
                <p:cNvSpPr>
                  <a:spLocks noChangeShapeType="1"/>
                </p:cNvSpPr>
                <p:nvPr/>
              </p:nvSpPr>
              <p:spPr bwMode="auto">
                <a:xfrm>
                  <a:off x="2016" y="2944"/>
                  <a:ext cx="1" cy="43"/>
                </a:xfrm>
                <a:prstGeom prst="line">
                  <a:avLst/>
                </a:prstGeom>
                <a:noFill/>
                <a:ln w="25400">
                  <a:solidFill>
                    <a:srgbClr val="80808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301" name="Line 109"/>
                <p:cNvSpPr>
                  <a:spLocks noChangeShapeType="1"/>
                </p:cNvSpPr>
                <p:nvPr/>
              </p:nvSpPr>
              <p:spPr bwMode="auto">
                <a:xfrm>
                  <a:off x="2736" y="2944"/>
                  <a:ext cx="1" cy="43"/>
                </a:xfrm>
                <a:prstGeom prst="line">
                  <a:avLst/>
                </a:prstGeom>
                <a:noFill/>
                <a:ln w="25400">
                  <a:solidFill>
                    <a:srgbClr val="80808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302" name="Line 110"/>
                <p:cNvSpPr>
                  <a:spLocks noChangeShapeType="1"/>
                </p:cNvSpPr>
                <p:nvPr/>
              </p:nvSpPr>
              <p:spPr bwMode="auto">
                <a:xfrm>
                  <a:off x="3449" y="2944"/>
                  <a:ext cx="1" cy="43"/>
                </a:xfrm>
                <a:prstGeom prst="line">
                  <a:avLst/>
                </a:prstGeom>
                <a:noFill/>
                <a:ln w="25400">
                  <a:solidFill>
                    <a:srgbClr val="80808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303" name="Line 111"/>
                <p:cNvSpPr>
                  <a:spLocks noChangeShapeType="1"/>
                </p:cNvSpPr>
                <p:nvPr/>
              </p:nvSpPr>
              <p:spPr bwMode="auto">
                <a:xfrm>
                  <a:off x="4169" y="2944"/>
                  <a:ext cx="1" cy="43"/>
                </a:xfrm>
                <a:prstGeom prst="line">
                  <a:avLst/>
                </a:prstGeom>
                <a:noFill/>
                <a:ln w="25400">
                  <a:solidFill>
                    <a:srgbClr val="80808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304" name="Line 112"/>
                <p:cNvSpPr>
                  <a:spLocks noChangeShapeType="1"/>
                </p:cNvSpPr>
                <p:nvPr/>
              </p:nvSpPr>
              <p:spPr bwMode="auto">
                <a:xfrm>
                  <a:off x="4889" y="2944"/>
                  <a:ext cx="1" cy="43"/>
                </a:xfrm>
                <a:prstGeom prst="line">
                  <a:avLst/>
                </a:prstGeom>
                <a:noFill/>
                <a:ln w="25400">
                  <a:solidFill>
                    <a:srgbClr val="80808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305" name="Line 113"/>
                <p:cNvSpPr>
                  <a:spLocks noChangeShapeType="1"/>
                </p:cNvSpPr>
                <p:nvPr/>
              </p:nvSpPr>
              <p:spPr bwMode="auto">
                <a:xfrm>
                  <a:off x="5609" y="2944"/>
                  <a:ext cx="1" cy="43"/>
                </a:xfrm>
                <a:prstGeom prst="line">
                  <a:avLst/>
                </a:prstGeom>
                <a:noFill/>
                <a:ln w="25400">
                  <a:solidFill>
                    <a:srgbClr val="80808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306" name="Freeform 114"/>
                <p:cNvSpPr>
                  <a:spLocks/>
                </p:cNvSpPr>
                <p:nvPr/>
              </p:nvSpPr>
              <p:spPr bwMode="auto">
                <a:xfrm>
                  <a:off x="562" y="640"/>
                  <a:ext cx="5054" cy="2304"/>
                </a:xfrm>
                <a:custGeom>
                  <a:avLst/>
                  <a:gdLst>
                    <a:gd name="T0" fmla="*/ 702 w 702"/>
                    <a:gd name="T1" fmla="*/ 320 h 320"/>
                    <a:gd name="T2" fmla="*/ 702 w 702"/>
                    <a:gd name="T3" fmla="*/ 0 h 320"/>
                    <a:gd name="T4" fmla="*/ 0 w 702"/>
                    <a:gd name="T5" fmla="*/ 0 h 3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702" h="320">
                      <a:moveTo>
                        <a:pt x="702" y="320"/>
                      </a:moveTo>
                      <a:lnTo>
                        <a:pt x="702" y="0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2540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307" name="Rectangle 115"/>
                <p:cNvSpPr>
                  <a:spLocks noChangeArrowheads="1"/>
                </p:cNvSpPr>
                <p:nvPr/>
              </p:nvSpPr>
              <p:spPr bwMode="auto">
                <a:xfrm>
                  <a:off x="576" y="1563"/>
                  <a:ext cx="0" cy="474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 anchor="ctr">
                  <a:spAutoFit/>
                </a:bodyPr>
                <a:lstStyle/>
                <a:p>
                  <a:endParaRPr lang="en-US" sz="1991"/>
                </a:p>
              </p:txBody>
            </p:sp>
          </p:grpSp>
          <p:sp>
            <p:nvSpPr>
              <p:cNvPr id="136308" name="Rectangle 116"/>
              <p:cNvSpPr>
                <a:spLocks noChangeArrowheads="1"/>
              </p:cNvSpPr>
              <p:nvPr/>
            </p:nvSpPr>
            <p:spPr bwMode="auto">
              <a:xfrm>
                <a:off x="4656" y="3984"/>
                <a:ext cx="315" cy="1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eaLnBrk="1" hangingPunct="1"/>
                <a:r>
                  <a:rPr lang="en-US" altLang="en-US" sz="1991"/>
                  <a:t> 4000 </a:t>
                </a:r>
                <a:endParaRPr lang="en-US" altLang="en-US" sz="2276">
                  <a:latin typeface="Arial Unicode MS" charset="0"/>
                </a:endParaRPr>
              </a:p>
            </p:txBody>
          </p:sp>
          <p:sp>
            <p:nvSpPr>
              <p:cNvPr id="136309" name="Rectangle 117"/>
              <p:cNvSpPr>
                <a:spLocks noChangeArrowheads="1"/>
              </p:cNvSpPr>
              <p:nvPr/>
            </p:nvSpPr>
            <p:spPr bwMode="auto">
              <a:xfrm>
                <a:off x="3312" y="4092"/>
                <a:ext cx="986" cy="1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eaLnBrk="1" hangingPunct="1"/>
                <a:r>
                  <a:rPr lang="en-US" altLang="en-US" sz="1991"/>
                  <a:t> Wavenumber, cm</a:t>
                </a:r>
                <a:r>
                  <a:rPr lang="en-US" altLang="en-US" sz="1991" baseline="30000"/>
                  <a:t>-1</a:t>
                </a:r>
                <a:endParaRPr lang="en-US" altLang="en-US" sz="2276">
                  <a:latin typeface="Arial Unicode MS" charset="0"/>
                </a:endParaRPr>
              </a:p>
            </p:txBody>
          </p:sp>
        </p:grpSp>
        <p:grpSp>
          <p:nvGrpSpPr>
            <p:cNvPr id="136310" name="Group 118"/>
            <p:cNvGrpSpPr>
              <a:grpSpLocks/>
            </p:cNvGrpSpPr>
            <p:nvPr/>
          </p:nvGrpSpPr>
          <p:grpSpPr bwMode="auto">
            <a:xfrm>
              <a:off x="288" y="3264"/>
              <a:ext cx="4602" cy="695"/>
              <a:chOff x="288" y="3264"/>
              <a:chExt cx="4602" cy="695"/>
            </a:xfrm>
          </p:grpSpPr>
          <p:grpSp>
            <p:nvGrpSpPr>
              <p:cNvPr id="136311" name="Group 119"/>
              <p:cNvGrpSpPr>
                <a:grpSpLocks/>
              </p:cNvGrpSpPr>
              <p:nvPr/>
            </p:nvGrpSpPr>
            <p:grpSpPr bwMode="auto">
              <a:xfrm flipH="1">
                <a:off x="2448" y="3360"/>
                <a:ext cx="2442" cy="570"/>
                <a:chOff x="834" y="3561"/>
                <a:chExt cx="1566" cy="474"/>
              </a:xfrm>
            </p:grpSpPr>
            <p:sp>
              <p:nvSpPr>
                <p:cNvPr id="136312" name="Line 120"/>
                <p:cNvSpPr>
                  <a:spLocks noChangeShapeType="1"/>
                </p:cNvSpPr>
                <p:nvPr/>
              </p:nvSpPr>
              <p:spPr bwMode="auto">
                <a:xfrm flipV="1">
                  <a:off x="834" y="3736"/>
                  <a:ext cx="6" cy="13"/>
                </a:xfrm>
                <a:prstGeom prst="line">
                  <a:avLst/>
                </a:prstGeom>
                <a:noFill/>
                <a:ln w="9525">
                  <a:solidFill>
                    <a:srgbClr val="008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313" name="Line 121"/>
                <p:cNvSpPr>
                  <a:spLocks noChangeShapeType="1"/>
                </p:cNvSpPr>
                <p:nvPr/>
              </p:nvSpPr>
              <p:spPr bwMode="auto">
                <a:xfrm flipV="1">
                  <a:off x="840" y="3723"/>
                  <a:ext cx="1" cy="13"/>
                </a:xfrm>
                <a:prstGeom prst="line">
                  <a:avLst/>
                </a:prstGeom>
                <a:noFill/>
                <a:ln w="9525">
                  <a:solidFill>
                    <a:srgbClr val="008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314" name="Line 122"/>
                <p:cNvSpPr>
                  <a:spLocks noChangeShapeType="1"/>
                </p:cNvSpPr>
                <p:nvPr/>
              </p:nvSpPr>
              <p:spPr bwMode="auto">
                <a:xfrm flipV="1">
                  <a:off x="840" y="3704"/>
                  <a:ext cx="6" cy="19"/>
                </a:xfrm>
                <a:prstGeom prst="line">
                  <a:avLst/>
                </a:prstGeom>
                <a:noFill/>
                <a:ln w="9525">
                  <a:solidFill>
                    <a:srgbClr val="008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315" name="Freeform 123"/>
                <p:cNvSpPr>
                  <a:spLocks/>
                </p:cNvSpPr>
                <p:nvPr/>
              </p:nvSpPr>
              <p:spPr bwMode="auto">
                <a:xfrm>
                  <a:off x="846" y="3684"/>
                  <a:ext cx="6" cy="20"/>
                </a:xfrm>
                <a:custGeom>
                  <a:avLst/>
                  <a:gdLst>
                    <a:gd name="T0" fmla="*/ 0 w 6"/>
                    <a:gd name="T1" fmla="*/ 20 h 20"/>
                    <a:gd name="T2" fmla="*/ 0 w 6"/>
                    <a:gd name="T3" fmla="*/ 7 h 20"/>
                    <a:gd name="T4" fmla="*/ 6 w 6"/>
                    <a:gd name="T5" fmla="*/ 0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20">
                      <a:moveTo>
                        <a:pt x="0" y="20"/>
                      </a:moveTo>
                      <a:lnTo>
                        <a:pt x="0" y="7"/>
                      </a:lnTo>
                      <a:lnTo>
                        <a:pt x="6" y="0"/>
                      </a:lnTo>
                    </a:path>
                  </a:pathLst>
                </a:custGeom>
                <a:noFill/>
                <a:ln w="9525">
                  <a:solidFill>
                    <a:srgbClr val="008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316" name="Freeform 124"/>
                <p:cNvSpPr>
                  <a:spLocks/>
                </p:cNvSpPr>
                <p:nvPr/>
              </p:nvSpPr>
              <p:spPr bwMode="auto">
                <a:xfrm>
                  <a:off x="852" y="3684"/>
                  <a:ext cx="6" cy="7"/>
                </a:xfrm>
                <a:custGeom>
                  <a:avLst/>
                  <a:gdLst>
                    <a:gd name="T0" fmla="*/ 0 w 6"/>
                    <a:gd name="T1" fmla="*/ 0 h 7"/>
                    <a:gd name="T2" fmla="*/ 6 w 6"/>
                    <a:gd name="T3" fmla="*/ 0 h 7"/>
                    <a:gd name="T4" fmla="*/ 6 w 6"/>
                    <a:gd name="T5" fmla="*/ 7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7">
                      <a:moveTo>
                        <a:pt x="0" y="0"/>
                      </a:moveTo>
                      <a:lnTo>
                        <a:pt x="6" y="0"/>
                      </a:lnTo>
                      <a:lnTo>
                        <a:pt x="6" y="7"/>
                      </a:lnTo>
                    </a:path>
                  </a:pathLst>
                </a:custGeom>
                <a:noFill/>
                <a:ln w="9525">
                  <a:solidFill>
                    <a:srgbClr val="008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317" name="Line 125"/>
                <p:cNvSpPr>
                  <a:spLocks noChangeShapeType="1"/>
                </p:cNvSpPr>
                <p:nvPr/>
              </p:nvSpPr>
              <p:spPr bwMode="auto">
                <a:xfrm>
                  <a:off x="858" y="3691"/>
                  <a:ext cx="1" cy="13"/>
                </a:xfrm>
                <a:prstGeom prst="line">
                  <a:avLst/>
                </a:prstGeom>
                <a:noFill/>
                <a:ln w="9525">
                  <a:solidFill>
                    <a:srgbClr val="008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318" name="Line 126"/>
                <p:cNvSpPr>
                  <a:spLocks noChangeShapeType="1"/>
                </p:cNvSpPr>
                <p:nvPr/>
              </p:nvSpPr>
              <p:spPr bwMode="auto">
                <a:xfrm>
                  <a:off x="858" y="3704"/>
                  <a:ext cx="6" cy="6"/>
                </a:xfrm>
                <a:prstGeom prst="line">
                  <a:avLst/>
                </a:prstGeom>
                <a:noFill/>
                <a:ln w="9525">
                  <a:solidFill>
                    <a:srgbClr val="008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319" name="Line 127"/>
                <p:cNvSpPr>
                  <a:spLocks noChangeShapeType="1"/>
                </p:cNvSpPr>
                <p:nvPr/>
              </p:nvSpPr>
              <p:spPr bwMode="auto">
                <a:xfrm>
                  <a:off x="864" y="3710"/>
                  <a:ext cx="6" cy="7"/>
                </a:xfrm>
                <a:prstGeom prst="line">
                  <a:avLst/>
                </a:prstGeom>
                <a:noFill/>
                <a:ln w="9525">
                  <a:solidFill>
                    <a:srgbClr val="008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320" name="Line 128"/>
                <p:cNvSpPr>
                  <a:spLocks noChangeShapeType="1"/>
                </p:cNvSpPr>
                <p:nvPr/>
              </p:nvSpPr>
              <p:spPr bwMode="auto">
                <a:xfrm>
                  <a:off x="870" y="3717"/>
                  <a:ext cx="6" cy="6"/>
                </a:xfrm>
                <a:prstGeom prst="line">
                  <a:avLst/>
                </a:prstGeom>
                <a:noFill/>
                <a:ln w="9525">
                  <a:solidFill>
                    <a:srgbClr val="008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321" name="Line 129"/>
                <p:cNvSpPr>
                  <a:spLocks noChangeShapeType="1"/>
                </p:cNvSpPr>
                <p:nvPr/>
              </p:nvSpPr>
              <p:spPr bwMode="auto">
                <a:xfrm>
                  <a:off x="876" y="3723"/>
                  <a:ext cx="1" cy="1"/>
                </a:xfrm>
                <a:prstGeom prst="line">
                  <a:avLst/>
                </a:prstGeom>
                <a:noFill/>
                <a:ln w="9525">
                  <a:solidFill>
                    <a:srgbClr val="008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322" name="Line 130"/>
                <p:cNvSpPr>
                  <a:spLocks noChangeShapeType="1"/>
                </p:cNvSpPr>
                <p:nvPr/>
              </p:nvSpPr>
              <p:spPr bwMode="auto">
                <a:xfrm>
                  <a:off x="876" y="3723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008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323" name="Freeform 131"/>
                <p:cNvSpPr>
                  <a:spLocks/>
                </p:cNvSpPr>
                <p:nvPr/>
              </p:nvSpPr>
              <p:spPr bwMode="auto">
                <a:xfrm>
                  <a:off x="882" y="3717"/>
                  <a:ext cx="6" cy="6"/>
                </a:xfrm>
                <a:custGeom>
                  <a:avLst/>
                  <a:gdLst>
                    <a:gd name="T0" fmla="*/ 0 w 6"/>
                    <a:gd name="T1" fmla="*/ 6 h 6"/>
                    <a:gd name="T2" fmla="*/ 0 w 6"/>
                    <a:gd name="T3" fmla="*/ 0 h 6"/>
                    <a:gd name="T4" fmla="*/ 6 w 6"/>
                    <a:gd name="T5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6">
                      <a:moveTo>
                        <a:pt x="0" y="6"/>
                      </a:moveTo>
                      <a:lnTo>
                        <a:pt x="0" y="0"/>
                      </a:lnTo>
                      <a:lnTo>
                        <a:pt x="6" y="0"/>
                      </a:lnTo>
                    </a:path>
                  </a:pathLst>
                </a:custGeom>
                <a:noFill/>
                <a:ln w="9525">
                  <a:solidFill>
                    <a:srgbClr val="008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324" name="Line 132"/>
                <p:cNvSpPr>
                  <a:spLocks noChangeShapeType="1"/>
                </p:cNvSpPr>
                <p:nvPr/>
              </p:nvSpPr>
              <p:spPr bwMode="auto">
                <a:xfrm>
                  <a:off x="888" y="3717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008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325" name="Freeform 133"/>
                <p:cNvSpPr>
                  <a:spLocks/>
                </p:cNvSpPr>
                <p:nvPr/>
              </p:nvSpPr>
              <p:spPr bwMode="auto">
                <a:xfrm>
                  <a:off x="894" y="3717"/>
                  <a:ext cx="1" cy="13"/>
                </a:xfrm>
                <a:custGeom>
                  <a:avLst/>
                  <a:gdLst>
                    <a:gd name="T0" fmla="*/ 0 h 13"/>
                    <a:gd name="T1" fmla="*/ 6 h 13"/>
                    <a:gd name="T2" fmla="*/ 13 h 13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3">
                      <a:moveTo>
                        <a:pt x="0" y="0"/>
                      </a:moveTo>
                      <a:lnTo>
                        <a:pt x="0" y="6"/>
                      </a:lnTo>
                      <a:lnTo>
                        <a:pt x="0" y="13"/>
                      </a:lnTo>
                    </a:path>
                  </a:pathLst>
                </a:custGeom>
                <a:noFill/>
                <a:ln w="9525">
                  <a:solidFill>
                    <a:srgbClr val="008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326" name="Line 134"/>
                <p:cNvSpPr>
                  <a:spLocks noChangeShapeType="1"/>
                </p:cNvSpPr>
                <p:nvPr/>
              </p:nvSpPr>
              <p:spPr bwMode="auto">
                <a:xfrm>
                  <a:off x="894" y="3730"/>
                  <a:ext cx="6" cy="6"/>
                </a:xfrm>
                <a:prstGeom prst="line">
                  <a:avLst/>
                </a:prstGeom>
                <a:noFill/>
                <a:ln w="9525">
                  <a:solidFill>
                    <a:srgbClr val="008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327" name="Line 135"/>
                <p:cNvSpPr>
                  <a:spLocks noChangeShapeType="1"/>
                </p:cNvSpPr>
                <p:nvPr/>
              </p:nvSpPr>
              <p:spPr bwMode="auto">
                <a:xfrm>
                  <a:off x="900" y="3736"/>
                  <a:ext cx="6" cy="13"/>
                </a:xfrm>
                <a:prstGeom prst="line">
                  <a:avLst/>
                </a:prstGeom>
                <a:noFill/>
                <a:ln w="9525">
                  <a:solidFill>
                    <a:srgbClr val="008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328" name="Line 136"/>
                <p:cNvSpPr>
                  <a:spLocks noChangeShapeType="1"/>
                </p:cNvSpPr>
                <p:nvPr/>
              </p:nvSpPr>
              <p:spPr bwMode="auto">
                <a:xfrm>
                  <a:off x="906" y="3749"/>
                  <a:ext cx="6" cy="13"/>
                </a:xfrm>
                <a:prstGeom prst="line">
                  <a:avLst/>
                </a:prstGeom>
                <a:noFill/>
                <a:ln w="9525">
                  <a:solidFill>
                    <a:srgbClr val="008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329" name="Line 137"/>
                <p:cNvSpPr>
                  <a:spLocks noChangeShapeType="1"/>
                </p:cNvSpPr>
                <p:nvPr/>
              </p:nvSpPr>
              <p:spPr bwMode="auto">
                <a:xfrm>
                  <a:off x="912" y="3762"/>
                  <a:ext cx="1" cy="13"/>
                </a:xfrm>
                <a:prstGeom prst="line">
                  <a:avLst/>
                </a:prstGeom>
                <a:noFill/>
                <a:ln w="9525">
                  <a:solidFill>
                    <a:srgbClr val="008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330" name="Line 138"/>
                <p:cNvSpPr>
                  <a:spLocks noChangeShapeType="1"/>
                </p:cNvSpPr>
                <p:nvPr/>
              </p:nvSpPr>
              <p:spPr bwMode="auto">
                <a:xfrm>
                  <a:off x="912" y="3775"/>
                  <a:ext cx="6" cy="6"/>
                </a:xfrm>
                <a:prstGeom prst="line">
                  <a:avLst/>
                </a:prstGeom>
                <a:noFill/>
                <a:ln w="9525">
                  <a:solidFill>
                    <a:srgbClr val="008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331" name="Line 139"/>
                <p:cNvSpPr>
                  <a:spLocks noChangeShapeType="1"/>
                </p:cNvSpPr>
                <p:nvPr/>
              </p:nvSpPr>
              <p:spPr bwMode="auto">
                <a:xfrm>
                  <a:off x="918" y="3781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008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332" name="Line 140"/>
                <p:cNvSpPr>
                  <a:spLocks noChangeShapeType="1"/>
                </p:cNvSpPr>
                <p:nvPr/>
              </p:nvSpPr>
              <p:spPr bwMode="auto">
                <a:xfrm flipV="1">
                  <a:off x="924" y="3775"/>
                  <a:ext cx="6" cy="6"/>
                </a:xfrm>
                <a:prstGeom prst="line">
                  <a:avLst/>
                </a:prstGeom>
                <a:noFill/>
                <a:ln w="9525">
                  <a:solidFill>
                    <a:srgbClr val="008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333" name="Freeform 141"/>
                <p:cNvSpPr>
                  <a:spLocks/>
                </p:cNvSpPr>
                <p:nvPr/>
              </p:nvSpPr>
              <p:spPr bwMode="auto">
                <a:xfrm>
                  <a:off x="930" y="3756"/>
                  <a:ext cx="1" cy="19"/>
                </a:xfrm>
                <a:custGeom>
                  <a:avLst/>
                  <a:gdLst>
                    <a:gd name="T0" fmla="*/ 19 h 19"/>
                    <a:gd name="T1" fmla="*/ 13 h 19"/>
                    <a:gd name="T2" fmla="*/ 0 h 19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9">
                      <a:moveTo>
                        <a:pt x="0" y="19"/>
                      </a:moveTo>
                      <a:lnTo>
                        <a:pt x="0" y="13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9525">
                  <a:solidFill>
                    <a:srgbClr val="008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334" name="Freeform 142"/>
                <p:cNvSpPr>
                  <a:spLocks/>
                </p:cNvSpPr>
                <p:nvPr/>
              </p:nvSpPr>
              <p:spPr bwMode="auto">
                <a:xfrm>
                  <a:off x="930" y="3736"/>
                  <a:ext cx="6" cy="20"/>
                </a:xfrm>
                <a:custGeom>
                  <a:avLst/>
                  <a:gdLst>
                    <a:gd name="T0" fmla="*/ 0 w 6"/>
                    <a:gd name="T1" fmla="*/ 20 h 20"/>
                    <a:gd name="T2" fmla="*/ 0 w 6"/>
                    <a:gd name="T3" fmla="*/ 13 h 20"/>
                    <a:gd name="T4" fmla="*/ 6 w 6"/>
                    <a:gd name="T5" fmla="*/ 0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20">
                      <a:moveTo>
                        <a:pt x="0" y="20"/>
                      </a:moveTo>
                      <a:lnTo>
                        <a:pt x="0" y="13"/>
                      </a:lnTo>
                      <a:lnTo>
                        <a:pt x="6" y="0"/>
                      </a:lnTo>
                    </a:path>
                  </a:pathLst>
                </a:custGeom>
                <a:noFill/>
                <a:ln w="9525">
                  <a:solidFill>
                    <a:srgbClr val="008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335" name="Freeform 143"/>
                <p:cNvSpPr>
                  <a:spLocks/>
                </p:cNvSpPr>
                <p:nvPr/>
              </p:nvSpPr>
              <p:spPr bwMode="auto">
                <a:xfrm>
                  <a:off x="936" y="3704"/>
                  <a:ext cx="6" cy="32"/>
                </a:xfrm>
                <a:custGeom>
                  <a:avLst/>
                  <a:gdLst>
                    <a:gd name="T0" fmla="*/ 0 w 6"/>
                    <a:gd name="T1" fmla="*/ 32 h 32"/>
                    <a:gd name="T2" fmla="*/ 0 w 6"/>
                    <a:gd name="T3" fmla="*/ 13 h 32"/>
                    <a:gd name="T4" fmla="*/ 6 w 6"/>
                    <a:gd name="T5" fmla="*/ 0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32">
                      <a:moveTo>
                        <a:pt x="0" y="32"/>
                      </a:moveTo>
                      <a:lnTo>
                        <a:pt x="0" y="13"/>
                      </a:lnTo>
                      <a:lnTo>
                        <a:pt x="6" y="0"/>
                      </a:lnTo>
                    </a:path>
                  </a:pathLst>
                </a:custGeom>
                <a:noFill/>
                <a:ln w="9525">
                  <a:solidFill>
                    <a:srgbClr val="008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336" name="Freeform 144"/>
                <p:cNvSpPr>
                  <a:spLocks/>
                </p:cNvSpPr>
                <p:nvPr/>
              </p:nvSpPr>
              <p:spPr bwMode="auto">
                <a:xfrm>
                  <a:off x="942" y="3691"/>
                  <a:ext cx="6" cy="13"/>
                </a:xfrm>
                <a:custGeom>
                  <a:avLst/>
                  <a:gdLst>
                    <a:gd name="T0" fmla="*/ 0 w 6"/>
                    <a:gd name="T1" fmla="*/ 13 h 13"/>
                    <a:gd name="T2" fmla="*/ 6 w 6"/>
                    <a:gd name="T3" fmla="*/ 6 h 13"/>
                    <a:gd name="T4" fmla="*/ 6 w 6"/>
                    <a:gd name="T5" fmla="*/ 0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13">
                      <a:moveTo>
                        <a:pt x="0" y="13"/>
                      </a:moveTo>
                      <a:lnTo>
                        <a:pt x="6" y="6"/>
                      </a:lnTo>
                      <a:lnTo>
                        <a:pt x="6" y="0"/>
                      </a:lnTo>
                    </a:path>
                  </a:pathLst>
                </a:custGeom>
                <a:noFill/>
                <a:ln w="9525">
                  <a:solidFill>
                    <a:srgbClr val="008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337" name="Freeform 145"/>
                <p:cNvSpPr>
                  <a:spLocks/>
                </p:cNvSpPr>
                <p:nvPr/>
              </p:nvSpPr>
              <p:spPr bwMode="auto">
                <a:xfrm>
                  <a:off x="948" y="3691"/>
                  <a:ext cx="1" cy="6"/>
                </a:xfrm>
                <a:custGeom>
                  <a:avLst/>
                  <a:gdLst>
                    <a:gd name="T0" fmla="*/ 0 h 6"/>
                    <a:gd name="T1" fmla="*/ 0 h 6"/>
                    <a:gd name="T2" fmla="*/ 6 h 6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6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6"/>
                      </a:lnTo>
                    </a:path>
                  </a:pathLst>
                </a:custGeom>
                <a:noFill/>
                <a:ln w="9525">
                  <a:solidFill>
                    <a:srgbClr val="008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338" name="Freeform 146"/>
                <p:cNvSpPr>
                  <a:spLocks/>
                </p:cNvSpPr>
                <p:nvPr/>
              </p:nvSpPr>
              <p:spPr bwMode="auto">
                <a:xfrm>
                  <a:off x="948" y="3684"/>
                  <a:ext cx="6" cy="13"/>
                </a:xfrm>
                <a:custGeom>
                  <a:avLst/>
                  <a:gdLst>
                    <a:gd name="T0" fmla="*/ 0 w 6"/>
                    <a:gd name="T1" fmla="*/ 13 h 13"/>
                    <a:gd name="T2" fmla="*/ 0 w 6"/>
                    <a:gd name="T3" fmla="*/ 7 h 13"/>
                    <a:gd name="T4" fmla="*/ 6 w 6"/>
                    <a:gd name="T5" fmla="*/ 0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13">
                      <a:moveTo>
                        <a:pt x="0" y="13"/>
                      </a:moveTo>
                      <a:lnTo>
                        <a:pt x="0" y="7"/>
                      </a:lnTo>
                      <a:lnTo>
                        <a:pt x="6" y="0"/>
                      </a:lnTo>
                    </a:path>
                  </a:pathLst>
                </a:custGeom>
                <a:noFill/>
                <a:ln w="9525">
                  <a:solidFill>
                    <a:srgbClr val="008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339" name="Freeform 147"/>
                <p:cNvSpPr>
                  <a:spLocks/>
                </p:cNvSpPr>
                <p:nvPr/>
              </p:nvSpPr>
              <p:spPr bwMode="auto">
                <a:xfrm>
                  <a:off x="954" y="3645"/>
                  <a:ext cx="6" cy="39"/>
                </a:xfrm>
                <a:custGeom>
                  <a:avLst/>
                  <a:gdLst>
                    <a:gd name="T0" fmla="*/ 0 w 6"/>
                    <a:gd name="T1" fmla="*/ 39 h 39"/>
                    <a:gd name="T2" fmla="*/ 0 w 6"/>
                    <a:gd name="T3" fmla="*/ 33 h 39"/>
                    <a:gd name="T4" fmla="*/ 0 w 6"/>
                    <a:gd name="T5" fmla="*/ 20 h 39"/>
                    <a:gd name="T6" fmla="*/ 6 w 6"/>
                    <a:gd name="T7" fmla="*/ 7 h 39"/>
                    <a:gd name="T8" fmla="*/ 6 w 6"/>
                    <a:gd name="T9" fmla="*/ 0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" h="39">
                      <a:moveTo>
                        <a:pt x="0" y="39"/>
                      </a:moveTo>
                      <a:lnTo>
                        <a:pt x="0" y="33"/>
                      </a:lnTo>
                      <a:lnTo>
                        <a:pt x="0" y="20"/>
                      </a:lnTo>
                      <a:lnTo>
                        <a:pt x="6" y="7"/>
                      </a:lnTo>
                      <a:lnTo>
                        <a:pt x="6" y="0"/>
                      </a:lnTo>
                    </a:path>
                  </a:pathLst>
                </a:custGeom>
                <a:noFill/>
                <a:ln w="9525">
                  <a:solidFill>
                    <a:srgbClr val="008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340" name="Freeform 148"/>
                <p:cNvSpPr>
                  <a:spLocks/>
                </p:cNvSpPr>
                <p:nvPr/>
              </p:nvSpPr>
              <p:spPr bwMode="auto">
                <a:xfrm>
                  <a:off x="960" y="3645"/>
                  <a:ext cx="6" cy="13"/>
                </a:xfrm>
                <a:custGeom>
                  <a:avLst/>
                  <a:gdLst>
                    <a:gd name="T0" fmla="*/ 0 w 6"/>
                    <a:gd name="T1" fmla="*/ 0 h 13"/>
                    <a:gd name="T2" fmla="*/ 0 w 6"/>
                    <a:gd name="T3" fmla="*/ 0 h 13"/>
                    <a:gd name="T4" fmla="*/ 6 w 6"/>
                    <a:gd name="T5" fmla="*/ 7 h 13"/>
                    <a:gd name="T6" fmla="*/ 6 w 6"/>
                    <a:gd name="T7" fmla="*/ 13 h 13"/>
                    <a:gd name="T8" fmla="*/ 6 w 6"/>
                    <a:gd name="T9" fmla="*/ 13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" h="13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6" y="7"/>
                      </a:lnTo>
                      <a:lnTo>
                        <a:pt x="6" y="13"/>
                      </a:lnTo>
                      <a:lnTo>
                        <a:pt x="6" y="13"/>
                      </a:lnTo>
                    </a:path>
                  </a:pathLst>
                </a:custGeom>
                <a:noFill/>
                <a:ln w="9525">
                  <a:solidFill>
                    <a:srgbClr val="008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341" name="Freeform 149"/>
                <p:cNvSpPr>
                  <a:spLocks/>
                </p:cNvSpPr>
                <p:nvPr/>
              </p:nvSpPr>
              <p:spPr bwMode="auto">
                <a:xfrm>
                  <a:off x="966" y="3652"/>
                  <a:ext cx="1" cy="6"/>
                </a:xfrm>
                <a:custGeom>
                  <a:avLst/>
                  <a:gdLst>
                    <a:gd name="T0" fmla="*/ 6 h 6"/>
                    <a:gd name="T1" fmla="*/ 6 h 6"/>
                    <a:gd name="T2" fmla="*/ 0 h 6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6">
                      <a:moveTo>
                        <a:pt x="0" y="6"/>
                      </a:moveTo>
                      <a:lnTo>
                        <a:pt x="0" y="6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9525">
                  <a:solidFill>
                    <a:srgbClr val="008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342" name="Freeform 150"/>
                <p:cNvSpPr>
                  <a:spLocks/>
                </p:cNvSpPr>
                <p:nvPr/>
              </p:nvSpPr>
              <p:spPr bwMode="auto">
                <a:xfrm>
                  <a:off x="966" y="3606"/>
                  <a:ext cx="6" cy="46"/>
                </a:xfrm>
                <a:custGeom>
                  <a:avLst/>
                  <a:gdLst>
                    <a:gd name="T0" fmla="*/ 0 w 6"/>
                    <a:gd name="T1" fmla="*/ 46 h 46"/>
                    <a:gd name="T2" fmla="*/ 0 w 6"/>
                    <a:gd name="T3" fmla="*/ 39 h 46"/>
                    <a:gd name="T4" fmla="*/ 0 w 6"/>
                    <a:gd name="T5" fmla="*/ 26 h 46"/>
                    <a:gd name="T6" fmla="*/ 6 w 6"/>
                    <a:gd name="T7" fmla="*/ 0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46">
                      <a:moveTo>
                        <a:pt x="0" y="46"/>
                      </a:moveTo>
                      <a:lnTo>
                        <a:pt x="0" y="39"/>
                      </a:lnTo>
                      <a:lnTo>
                        <a:pt x="0" y="26"/>
                      </a:lnTo>
                      <a:lnTo>
                        <a:pt x="6" y="0"/>
                      </a:lnTo>
                    </a:path>
                  </a:pathLst>
                </a:custGeom>
                <a:noFill/>
                <a:ln w="9525">
                  <a:solidFill>
                    <a:srgbClr val="008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343" name="Freeform 151"/>
                <p:cNvSpPr>
                  <a:spLocks/>
                </p:cNvSpPr>
                <p:nvPr/>
              </p:nvSpPr>
              <p:spPr bwMode="auto">
                <a:xfrm>
                  <a:off x="972" y="3568"/>
                  <a:ext cx="6" cy="38"/>
                </a:xfrm>
                <a:custGeom>
                  <a:avLst/>
                  <a:gdLst>
                    <a:gd name="T0" fmla="*/ 0 w 6"/>
                    <a:gd name="T1" fmla="*/ 38 h 38"/>
                    <a:gd name="T2" fmla="*/ 0 w 6"/>
                    <a:gd name="T3" fmla="*/ 19 h 38"/>
                    <a:gd name="T4" fmla="*/ 6 w 6"/>
                    <a:gd name="T5" fmla="*/ 0 h 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38">
                      <a:moveTo>
                        <a:pt x="0" y="38"/>
                      </a:moveTo>
                      <a:lnTo>
                        <a:pt x="0" y="19"/>
                      </a:lnTo>
                      <a:lnTo>
                        <a:pt x="6" y="0"/>
                      </a:lnTo>
                    </a:path>
                  </a:pathLst>
                </a:custGeom>
                <a:noFill/>
                <a:ln w="9525">
                  <a:solidFill>
                    <a:srgbClr val="008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344" name="Freeform 152"/>
                <p:cNvSpPr>
                  <a:spLocks/>
                </p:cNvSpPr>
                <p:nvPr/>
              </p:nvSpPr>
              <p:spPr bwMode="auto">
                <a:xfrm>
                  <a:off x="978" y="3561"/>
                  <a:ext cx="6" cy="7"/>
                </a:xfrm>
                <a:custGeom>
                  <a:avLst/>
                  <a:gdLst>
                    <a:gd name="T0" fmla="*/ 0 w 6"/>
                    <a:gd name="T1" fmla="*/ 7 h 7"/>
                    <a:gd name="T2" fmla="*/ 6 w 6"/>
                    <a:gd name="T3" fmla="*/ 0 h 7"/>
                    <a:gd name="T4" fmla="*/ 6 w 6"/>
                    <a:gd name="T5" fmla="*/ 0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7">
                      <a:moveTo>
                        <a:pt x="0" y="7"/>
                      </a:moveTo>
                      <a:lnTo>
                        <a:pt x="6" y="0"/>
                      </a:lnTo>
                      <a:lnTo>
                        <a:pt x="6" y="0"/>
                      </a:lnTo>
                    </a:path>
                  </a:pathLst>
                </a:custGeom>
                <a:noFill/>
                <a:ln w="9525">
                  <a:solidFill>
                    <a:srgbClr val="008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345" name="Freeform 153"/>
                <p:cNvSpPr>
                  <a:spLocks/>
                </p:cNvSpPr>
                <p:nvPr/>
              </p:nvSpPr>
              <p:spPr bwMode="auto">
                <a:xfrm>
                  <a:off x="984" y="3561"/>
                  <a:ext cx="1" cy="13"/>
                </a:xfrm>
                <a:custGeom>
                  <a:avLst/>
                  <a:gdLst>
                    <a:gd name="T0" fmla="*/ 0 h 13"/>
                    <a:gd name="T1" fmla="*/ 7 h 13"/>
                    <a:gd name="T2" fmla="*/ 13 h 13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3">
                      <a:moveTo>
                        <a:pt x="0" y="0"/>
                      </a:moveTo>
                      <a:lnTo>
                        <a:pt x="0" y="7"/>
                      </a:lnTo>
                      <a:lnTo>
                        <a:pt x="0" y="13"/>
                      </a:lnTo>
                    </a:path>
                  </a:pathLst>
                </a:custGeom>
                <a:noFill/>
                <a:ln w="9525">
                  <a:solidFill>
                    <a:srgbClr val="008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346" name="Freeform 154"/>
                <p:cNvSpPr>
                  <a:spLocks/>
                </p:cNvSpPr>
                <p:nvPr/>
              </p:nvSpPr>
              <p:spPr bwMode="auto">
                <a:xfrm>
                  <a:off x="984" y="3574"/>
                  <a:ext cx="6" cy="1"/>
                </a:xfrm>
                <a:custGeom>
                  <a:avLst/>
                  <a:gdLst>
                    <a:gd name="T0" fmla="*/ 0 w 6"/>
                    <a:gd name="T1" fmla="*/ 0 w 6"/>
                    <a:gd name="T2" fmla="*/ 6 w 6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6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6" y="0"/>
                      </a:lnTo>
                    </a:path>
                  </a:pathLst>
                </a:custGeom>
                <a:noFill/>
                <a:ln w="9525">
                  <a:solidFill>
                    <a:srgbClr val="008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347" name="Line 155"/>
                <p:cNvSpPr>
                  <a:spLocks noChangeShapeType="1"/>
                </p:cNvSpPr>
                <p:nvPr/>
              </p:nvSpPr>
              <p:spPr bwMode="auto">
                <a:xfrm>
                  <a:off x="990" y="3574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008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348" name="Line 156"/>
                <p:cNvSpPr>
                  <a:spLocks noChangeShapeType="1"/>
                </p:cNvSpPr>
                <p:nvPr/>
              </p:nvSpPr>
              <p:spPr bwMode="auto">
                <a:xfrm>
                  <a:off x="996" y="3574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008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349" name="Line 157"/>
                <p:cNvSpPr>
                  <a:spLocks noChangeShapeType="1"/>
                </p:cNvSpPr>
                <p:nvPr/>
              </p:nvSpPr>
              <p:spPr bwMode="auto">
                <a:xfrm>
                  <a:off x="1002" y="3574"/>
                  <a:ext cx="1" cy="7"/>
                </a:xfrm>
                <a:prstGeom prst="line">
                  <a:avLst/>
                </a:prstGeom>
                <a:noFill/>
                <a:ln w="9525">
                  <a:solidFill>
                    <a:srgbClr val="008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350" name="Freeform 158"/>
                <p:cNvSpPr>
                  <a:spLocks/>
                </p:cNvSpPr>
                <p:nvPr/>
              </p:nvSpPr>
              <p:spPr bwMode="auto">
                <a:xfrm>
                  <a:off x="1002" y="3581"/>
                  <a:ext cx="6" cy="12"/>
                </a:xfrm>
                <a:custGeom>
                  <a:avLst/>
                  <a:gdLst>
                    <a:gd name="T0" fmla="*/ 0 w 6"/>
                    <a:gd name="T1" fmla="*/ 0 h 12"/>
                    <a:gd name="T2" fmla="*/ 0 w 6"/>
                    <a:gd name="T3" fmla="*/ 6 h 12"/>
                    <a:gd name="T4" fmla="*/ 6 w 6"/>
                    <a:gd name="T5" fmla="*/ 1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12">
                      <a:moveTo>
                        <a:pt x="0" y="0"/>
                      </a:moveTo>
                      <a:lnTo>
                        <a:pt x="0" y="6"/>
                      </a:lnTo>
                      <a:lnTo>
                        <a:pt x="6" y="12"/>
                      </a:lnTo>
                    </a:path>
                  </a:pathLst>
                </a:custGeom>
                <a:noFill/>
                <a:ln w="9525">
                  <a:solidFill>
                    <a:srgbClr val="008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351" name="Freeform 159"/>
                <p:cNvSpPr>
                  <a:spLocks/>
                </p:cNvSpPr>
                <p:nvPr/>
              </p:nvSpPr>
              <p:spPr bwMode="auto">
                <a:xfrm>
                  <a:off x="1008" y="3593"/>
                  <a:ext cx="6" cy="39"/>
                </a:xfrm>
                <a:custGeom>
                  <a:avLst/>
                  <a:gdLst>
                    <a:gd name="T0" fmla="*/ 0 w 6"/>
                    <a:gd name="T1" fmla="*/ 0 h 39"/>
                    <a:gd name="T2" fmla="*/ 0 w 6"/>
                    <a:gd name="T3" fmla="*/ 13 h 39"/>
                    <a:gd name="T4" fmla="*/ 6 w 6"/>
                    <a:gd name="T5" fmla="*/ 39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39">
                      <a:moveTo>
                        <a:pt x="0" y="0"/>
                      </a:moveTo>
                      <a:lnTo>
                        <a:pt x="0" y="13"/>
                      </a:lnTo>
                      <a:lnTo>
                        <a:pt x="6" y="39"/>
                      </a:lnTo>
                    </a:path>
                  </a:pathLst>
                </a:custGeom>
                <a:noFill/>
                <a:ln w="9525">
                  <a:solidFill>
                    <a:srgbClr val="008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352" name="Freeform 160"/>
                <p:cNvSpPr>
                  <a:spLocks/>
                </p:cNvSpPr>
                <p:nvPr/>
              </p:nvSpPr>
              <p:spPr bwMode="auto">
                <a:xfrm>
                  <a:off x="1014" y="3632"/>
                  <a:ext cx="6" cy="72"/>
                </a:xfrm>
                <a:custGeom>
                  <a:avLst/>
                  <a:gdLst>
                    <a:gd name="T0" fmla="*/ 0 w 6"/>
                    <a:gd name="T1" fmla="*/ 0 h 72"/>
                    <a:gd name="T2" fmla="*/ 6 w 6"/>
                    <a:gd name="T3" fmla="*/ 33 h 72"/>
                    <a:gd name="T4" fmla="*/ 6 w 6"/>
                    <a:gd name="T5" fmla="*/ 72 h 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72">
                      <a:moveTo>
                        <a:pt x="0" y="0"/>
                      </a:moveTo>
                      <a:lnTo>
                        <a:pt x="6" y="33"/>
                      </a:lnTo>
                      <a:lnTo>
                        <a:pt x="6" y="72"/>
                      </a:lnTo>
                    </a:path>
                  </a:pathLst>
                </a:custGeom>
                <a:noFill/>
                <a:ln w="9525">
                  <a:solidFill>
                    <a:srgbClr val="008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353" name="Freeform 161"/>
                <p:cNvSpPr>
                  <a:spLocks/>
                </p:cNvSpPr>
                <p:nvPr/>
              </p:nvSpPr>
              <p:spPr bwMode="auto">
                <a:xfrm>
                  <a:off x="1020" y="3704"/>
                  <a:ext cx="1" cy="77"/>
                </a:xfrm>
                <a:custGeom>
                  <a:avLst/>
                  <a:gdLst>
                    <a:gd name="T0" fmla="*/ 0 h 77"/>
                    <a:gd name="T1" fmla="*/ 39 h 77"/>
                    <a:gd name="T2" fmla="*/ 77 h 77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77">
                      <a:moveTo>
                        <a:pt x="0" y="0"/>
                      </a:moveTo>
                      <a:lnTo>
                        <a:pt x="0" y="39"/>
                      </a:lnTo>
                      <a:lnTo>
                        <a:pt x="0" y="77"/>
                      </a:lnTo>
                    </a:path>
                  </a:pathLst>
                </a:custGeom>
                <a:noFill/>
                <a:ln w="9525">
                  <a:solidFill>
                    <a:srgbClr val="008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354" name="Freeform 162"/>
                <p:cNvSpPr>
                  <a:spLocks/>
                </p:cNvSpPr>
                <p:nvPr/>
              </p:nvSpPr>
              <p:spPr bwMode="auto">
                <a:xfrm>
                  <a:off x="1020" y="3781"/>
                  <a:ext cx="6" cy="59"/>
                </a:xfrm>
                <a:custGeom>
                  <a:avLst/>
                  <a:gdLst>
                    <a:gd name="T0" fmla="*/ 0 w 6"/>
                    <a:gd name="T1" fmla="*/ 0 h 59"/>
                    <a:gd name="T2" fmla="*/ 0 w 6"/>
                    <a:gd name="T3" fmla="*/ 33 h 59"/>
                    <a:gd name="T4" fmla="*/ 6 w 6"/>
                    <a:gd name="T5" fmla="*/ 59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59">
                      <a:moveTo>
                        <a:pt x="0" y="0"/>
                      </a:moveTo>
                      <a:lnTo>
                        <a:pt x="0" y="33"/>
                      </a:lnTo>
                      <a:lnTo>
                        <a:pt x="6" y="59"/>
                      </a:lnTo>
                    </a:path>
                  </a:pathLst>
                </a:custGeom>
                <a:noFill/>
                <a:ln w="9525">
                  <a:solidFill>
                    <a:srgbClr val="008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355" name="Freeform 163"/>
                <p:cNvSpPr>
                  <a:spLocks/>
                </p:cNvSpPr>
                <p:nvPr/>
              </p:nvSpPr>
              <p:spPr bwMode="auto">
                <a:xfrm>
                  <a:off x="1026" y="3840"/>
                  <a:ext cx="6" cy="52"/>
                </a:xfrm>
                <a:custGeom>
                  <a:avLst/>
                  <a:gdLst>
                    <a:gd name="T0" fmla="*/ 0 w 6"/>
                    <a:gd name="T1" fmla="*/ 0 h 52"/>
                    <a:gd name="T2" fmla="*/ 0 w 6"/>
                    <a:gd name="T3" fmla="*/ 26 h 52"/>
                    <a:gd name="T4" fmla="*/ 6 w 6"/>
                    <a:gd name="T5" fmla="*/ 52 h 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52">
                      <a:moveTo>
                        <a:pt x="0" y="0"/>
                      </a:moveTo>
                      <a:lnTo>
                        <a:pt x="0" y="26"/>
                      </a:lnTo>
                      <a:lnTo>
                        <a:pt x="6" y="52"/>
                      </a:lnTo>
                    </a:path>
                  </a:pathLst>
                </a:custGeom>
                <a:noFill/>
                <a:ln w="9525">
                  <a:solidFill>
                    <a:srgbClr val="008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356" name="Freeform 164"/>
                <p:cNvSpPr>
                  <a:spLocks/>
                </p:cNvSpPr>
                <p:nvPr/>
              </p:nvSpPr>
              <p:spPr bwMode="auto">
                <a:xfrm>
                  <a:off x="1032" y="3892"/>
                  <a:ext cx="6" cy="32"/>
                </a:xfrm>
                <a:custGeom>
                  <a:avLst/>
                  <a:gdLst>
                    <a:gd name="T0" fmla="*/ 0 w 6"/>
                    <a:gd name="T1" fmla="*/ 0 h 32"/>
                    <a:gd name="T2" fmla="*/ 6 w 6"/>
                    <a:gd name="T3" fmla="*/ 19 h 32"/>
                    <a:gd name="T4" fmla="*/ 6 w 6"/>
                    <a:gd name="T5" fmla="*/ 32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32">
                      <a:moveTo>
                        <a:pt x="0" y="0"/>
                      </a:moveTo>
                      <a:lnTo>
                        <a:pt x="6" y="19"/>
                      </a:lnTo>
                      <a:lnTo>
                        <a:pt x="6" y="32"/>
                      </a:lnTo>
                    </a:path>
                  </a:pathLst>
                </a:custGeom>
                <a:noFill/>
                <a:ln w="9525">
                  <a:solidFill>
                    <a:srgbClr val="008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357" name="Line 165"/>
                <p:cNvSpPr>
                  <a:spLocks noChangeShapeType="1"/>
                </p:cNvSpPr>
                <p:nvPr/>
              </p:nvSpPr>
              <p:spPr bwMode="auto">
                <a:xfrm>
                  <a:off x="1038" y="3924"/>
                  <a:ext cx="1" cy="20"/>
                </a:xfrm>
                <a:prstGeom prst="line">
                  <a:avLst/>
                </a:prstGeom>
                <a:noFill/>
                <a:ln w="9525">
                  <a:solidFill>
                    <a:srgbClr val="008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358" name="Freeform 166"/>
                <p:cNvSpPr>
                  <a:spLocks/>
                </p:cNvSpPr>
                <p:nvPr/>
              </p:nvSpPr>
              <p:spPr bwMode="auto">
                <a:xfrm>
                  <a:off x="1038" y="3944"/>
                  <a:ext cx="6" cy="6"/>
                </a:xfrm>
                <a:custGeom>
                  <a:avLst/>
                  <a:gdLst>
                    <a:gd name="T0" fmla="*/ 0 w 6"/>
                    <a:gd name="T1" fmla="*/ 0 h 6"/>
                    <a:gd name="T2" fmla="*/ 0 w 6"/>
                    <a:gd name="T3" fmla="*/ 6 h 6"/>
                    <a:gd name="T4" fmla="*/ 6 w 6"/>
                    <a:gd name="T5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6">
                      <a:moveTo>
                        <a:pt x="0" y="0"/>
                      </a:moveTo>
                      <a:lnTo>
                        <a:pt x="0" y="6"/>
                      </a:lnTo>
                      <a:lnTo>
                        <a:pt x="6" y="6"/>
                      </a:lnTo>
                    </a:path>
                  </a:pathLst>
                </a:custGeom>
                <a:noFill/>
                <a:ln w="9525">
                  <a:solidFill>
                    <a:srgbClr val="008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359" name="Line 167"/>
                <p:cNvSpPr>
                  <a:spLocks noChangeShapeType="1"/>
                </p:cNvSpPr>
                <p:nvPr/>
              </p:nvSpPr>
              <p:spPr bwMode="auto">
                <a:xfrm>
                  <a:off x="1044" y="3950"/>
                  <a:ext cx="6" cy="7"/>
                </a:xfrm>
                <a:prstGeom prst="line">
                  <a:avLst/>
                </a:prstGeom>
                <a:noFill/>
                <a:ln w="9525">
                  <a:solidFill>
                    <a:srgbClr val="008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360" name="Line 168"/>
                <p:cNvSpPr>
                  <a:spLocks noChangeShapeType="1"/>
                </p:cNvSpPr>
                <p:nvPr/>
              </p:nvSpPr>
              <p:spPr bwMode="auto">
                <a:xfrm>
                  <a:off x="1050" y="3957"/>
                  <a:ext cx="6" cy="6"/>
                </a:xfrm>
                <a:prstGeom prst="line">
                  <a:avLst/>
                </a:prstGeom>
                <a:noFill/>
                <a:ln w="9525">
                  <a:solidFill>
                    <a:srgbClr val="008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361" name="Line 169"/>
                <p:cNvSpPr>
                  <a:spLocks noChangeShapeType="1"/>
                </p:cNvSpPr>
                <p:nvPr/>
              </p:nvSpPr>
              <p:spPr bwMode="auto">
                <a:xfrm>
                  <a:off x="1056" y="3963"/>
                  <a:ext cx="1" cy="6"/>
                </a:xfrm>
                <a:prstGeom prst="line">
                  <a:avLst/>
                </a:prstGeom>
                <a:noFill/>
                <a:ln w="9525">
                  <a:solidFill>
                    <a:srgbClr val="008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362" name="Line 170"/>
                <p:cNvSpPr>
                  <a:spLocks noChangeShapeType="1"/>
                </p:cNvSpPr>
                <p:nvPr/>
              </p:nvSpPr>
              <p:spPr bwMode="auto">
                <a:xfrm>
                  <a:off x="1056" y="3969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008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363" name="Line 171"/>
                <p:cNvSpPr>
                  <a:spLocks noChangeShapeType="1"/>
                </p:cNvSpPr>
                <p:nvPr/>
              </p:nvSpPr>
              <p:spPr bwMode="auto">
                <a:xfrm>
                  <a:off x="1062" y="3969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008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364" name="Line 172"/>
                <p:cNvSpPr>
                  <a:spLocks noChangeShapeType="1"/>
                </p:cNvSpPr>
                <p:nvPr/>
              </p:nvSpPr>
              <p:spPr bwMode="auto">
                <a:xfrm>
                  <a:off x="1068" y="3969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008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365" name="Line 173"/>
                <p:cNvSpPr>
                  <a:spLocks noChangeShapeType="1"/>
                </p:cNvSpPr>
                <p:nvPr/>
              </p:nvSpPr>
              <p:spPr bwMode="auto">
                <a:xfrm>
                  <a:off x="1074" y="3969"/>
                  <a:ext cx="1" cy="1"/>
                </a:xfrm>
                <a:prstGeom prst="line">
                  <a:avLst/>
                </a:prstGeom>
                <a:noFill/>
                <a:ln w="9525">
                  <a:solidFill>
                    <a:srgbClr val="008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366" name="Line 174"/>
                <p:cNvSpPr>
                  <a:spLocks noChangeShapeType="1"/>
                </p:cNvSpPr>
                <p:nvPr/>
              </p:nvSpPr>
              <p:spPr bwMode="auto">
                <a:xfrm>
                  <a:off x="1074" y="3969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008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367" name="Freeform 175"/>
                <p:cNvSpPr>
                  <a:spLocks/>
                </p:cNvSpPr>
                <p:nvPr/>
              </p:nvSpPr>
              <p:spPr bwMode="auto">
                <a:xfrm>
                  <a:off x="1080" y="3963"/>
                  <a:ext cx="6" cy="6"/>
                </a:xfrm>
                <a:custGeom>
                  <a:avLst/>
                  <a:gdLst>
                    <a:gd name="T0" fmla="*/ 0 w 6"/>
                    <a:gd name="T1" fmla="*/ 6 h 6"/>
                    <a:gd name="T2" fmla="*/ 0 w 6"/>
                    <a:gd name="T3" fmla="*/ 0 h 6"/>
                    <a:gd name="T4" fmla="*/ 6 w 6"/>
                    <a:gd name="T5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6">
                      <a:moveTo>
                        <a:pt x="0" y="6"/>
                      </a:moveTo>
                      <a:lnTo>
                        <a:pt x="0" y="0"/>
                      </a:lnTo>
                      <a:lnTo>
                        <a:pt x="6" y="0"/>
                      </a:lnTo>
                    </a:path>
                  </a:pathLst>
                </a:custGeom>
                <a:noFill/>
                <a:ln w="9525">
                  <a:solidFill>
                    <a:srgbClr val="008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368" name="Line 176"/>
                <p:cNvSpPr>
                  <a:spLocks noChangeShapeType="1"/>
                </p:cNvSpPr>
                <p:nvPr/>
              </p:nvSpPr>
              <p:spPr bwMode="auto">
                <a:xfrm>
                  <a:off x="1086" y="3963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008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369" name="Line 177"/>
                <p:cNvSpPr>
                  <a:spLocks noChangeShapeType="1"/>
                </p:cNvSpPr>
                <p:nvPr/>
              </p:nvSpPr>
              <p:spPr bwMode="auto">
                <a:xfrm>
                  <a:off x="1092" y="3963"/>
                  <a:ext cx="1" cy="1"/>
                </a:xfrm>
                <a:prstGeom prst="line">
                  <a:avLst/>
                </a:prstGeom>
                <a:noFill/>
                <a:ln w="9525">
                  <a:solidFill>
                    <a:srgbClr val="008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370" name="Line 178"/>
                <p:cNvSpPr>
                  <a:spLocks noChangeShapeType="1"/>
                </p:cNvSpPr>
                <p:nvPr/>
              </p:nvSpPr>
              <p:spPr bwMode="auto">
                <a:xfrm>
                  <a:off x="1092" y="3963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008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371" name="Line 179"/>
                <p:cNvSpPr>
                  <a:spLocks noChangeShapeType="1"/>
                </p:cNvSpPr>
                <p:nvPr/>
              </p:nvSpPr>
              <p:spPr bwMode="auto">
                <a:xfrm>
                  <a:off x="1098" y="3963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008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372" name="Freeform 180"/>
                <p:cNvSpPr>
                  <a:spLocks/>
                </p:cNvSpPr>
                <p:nvPr/>
              </p:nvSpPr>
              <p:spPr bwMode="auto">
                <a:xfrm>
                  <a:off x="1104" y="3957"/>
                  <a:ext cx="6" cy="6"/>
                </a:xfrm>
                <a:custGeom>
                  <a:avLst/>
                  <a:gdLst>
                    <a:gd name="T0" fmla="*/ 0 w 6"/>
                    <a:gd name="T1" fmla="*/ 6 h 6"/>
                    <a:gd name="T2" fmla="*/ 6 w 6"/>
                    <a:gd name="T3" fmla="*/ 0 h 6"/>
                    <a:gd name="T4" fmla="*/ 6 w 6"/>
                    <a:gd name="T5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6">
                      <a:moveTo>
                        <a:pt x="0" y="6"/>
                      </a:moveTo>
                      <a:lnTo>
                        <a:pt x="6" y="0"/>
                      </a:lnTo>
                      <a:lnTo>
                        <a:pt x="6" y="0"/>
                      </a:lnTo>
                    </a:path>
                  </a:pathLst>
                </a:custGeom>
                <a:noFill/>
                <a:ln w="9525">
                  <a:solidFill>
                    <a:srgbClr val="008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373" name="Line 181"/>
                <p:cNvSpPr>
                  <a:spLocks noChangeShapeType="1"/>
                </p:cNvSpPr>
                <p:nvPr/>
              </p:nvSpPr>
              <p:spPr bwMode="auto">
                <a:xfrm>
                  <a:off x="1110" y="3957"/>
                  <a:ext cx="1" cy="1"/>
                </a:xfrm>
                <a:prstGeom prst="line">
                  <a:avLst/>
                </a:prstGeom>
                <a:noFill/>
                <a:ln w="9525">
                  <a:solidFill>
                    <a:srgbClr val="008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374" name="Freeform 182"/>
                <p:cNvSpPr>
                  <a:spLocks/>
                </p:cNvSpPr>
                <p:nvPr/>
              </p:nvSpPr>
              <p:spPr bwMode="auto">
                <a:xfrm>
                  <a:off x="1110" y="3950"/>
                  <a:ext cx="6" cy="7"/>
                </a:xfrm>
                <a:custGeom>
                  <a:avLst/>
                  <a:gdLst>
                    <a:gd name="T0" fmla="*/ 0 w 6"/>
                    <a:gd name="T1" fmla="*/ 7 h 7"/>
                    <a:gd name="T2" fmla="*/ 0 w 6"/>
                    <a:gd name="T3" fmla="*/ 0 h 7"/>
                    <a:gd name="T4" fmla="*/ 6 w 6"/>
                    <a:gd name="T5" fmla="*/ 0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7">
                      <a:moveTo>
                        <a:pt x="0" y="7"/>
                      </a:moveTo>
                      <a:lnTo>
                        <a:pt x="0" y="0"/>
                      </a:lnTo>
                      <a:lnTo>
                        <a:pt x="6" y="0"/>
                      </a:lnTo>
                    </a:path>
                  </a:pathLst>
                </a:custGeom>
                <a:noFill/>
                <a:ln w="9525">
                  <a:solidFill>
                    <a:srgbClr val="008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375" name="Line 183"/>
                <p:cNvSpPr>
                  <a:spLocks noChangeShapeType="1"/>
                </p:cNvSpPr>
                <p:nvPr/>
              </p:nvSpPr>
              <p:spPr bwMode="auto">
                <a:xfrm>
                  <a:off x="1116" y="3950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008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376" name="Freeform 184"/>
                <p:cNvSpPr>
                  <a:spLocks/>
                </p:cNvSpPr>
                <p:nvPr/>
              </p:nvSpPr>
              <p:spPr bwMode="auto">
                <a:xfrm>
                  <a:off x="1122" y="3944"/>
                  <a:ext cx="6" cy="6"/>
                </a:xfrm>
                <a:custGeom>
                  <a:avLst/>
                  <a:gdLst>
                    <a:gd name="T0" fmla="*/ 0 w 6"/>
                    <a:gd name="T1" fmla="*/ 6 h 6"/>
                    <a:gd name="T2" fmla="*/ 6 w 6"/>
                    <a:gd name="T3" fmla="*/ 0 h 6"/>
                    <a:gd name="T4" fmla="*/ 6 w 6"/>
                    <a:gd name="T5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6">
                      <a:moveTo>
                        <a:pt x="0" y="6"/>
                      </a:moveTo>
                      <a:lnTo>
                        <a:pt x="6" y="0"/>
                      </a:lnTo>
                      <a:lnTo>
                        <a:pt x="6" y="0"/>
                      </a:lnTo>
                    </a:path>
                  </a:pathLst>
                </a:custGeom>
                <a:noFill/>
                <a:ln w="9525">
                  <a:solidFill>
                    <a:srgbClr val="008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377" name="Line 185"/>
                <p:cNvSpPr>
                  <a:spLocks noChangeShapeType="1"/>
                </p:cNvSpPr>
                <p:nvPr/>
              </p:nvSpPr>
              <p:spPr bwMode="auto">
                <a:xfrm>
                  <a:off x="1128" y="3944"/>
                  <a:ext cx="1" cy="1"/>
                </a:xfrm>
                <a:prstGeom prst="line">
                  <a:avLst/>
                </a:prstGeom>
                <a:noFill/>
                <a:ln w="9525">
                  <a:solidFill>
                    <a:srgbClr val="008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378" name="Freeform 186"/>
                <p:cNvSpPr>
                  <a:spLocks/>
                </p:cNvSpPr>
                <p:nvPr/>
              </p:nvSpPr>
              <p:spPr bwMode="auto">
                <a:xfrm>
                  <a:off x="1128" y="3937"/>
                  <a:ext cx="6" cy="7"/>
                </a:xfrm>
                <a:custGeom>
                  <a:avLst/>
                  <a:gdLst>
                    <a:gd name="T0" fmla="*/ 0 w 6"/>
                    <a:gd name="T1" fmla="*/ 7 h 7"/>
                    <a:gd name="T2" fmla="*/ 0 w 6"/>
                    <a:gd name="T3" fmla="*/ 0 h 7"/>
                    <a:gd name="T4" fmla="*/ 6 w 6"/>
                    <a:gd name="T5" fmla="*/ 0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7">
                      <a:moveTo>
                        <a:pt x="0" y="7"/>
                      </a:moveTo>
                      <a:lnTo>
                        <a:pt x="0" y="0"/>
                      </a:lnTo>
                      <a:lnTo>
                        <a:pt x="6" y="0"/>
                      </a:lnTo>
                    </a:path>
                  </a:pathLst>
                </a:custGeom>
                <a:noFill/>
                <a:ln w="9525">
                  <a:solidFill>
                    <a:srgbClr val="008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379" name="Line 187"/>
                <p:cNvSpPr>
                  <a:spLocks noChangeShapeType="1"/>
                </p:cNvSpPr>
                <p:nvPr/>
              </p:nvSpPr>
              <p:spPr bwMode="auto">
                <a:xfrm>
                  <a:off x="1134" y="3937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008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380" name="Line 188"/>
                <p:cNvSpPr>
                  <a:spLocks noChangeShapeType="1"/>
                </p:cNvSpPr>
                <p:nvPr/>
              </p:nvSpPr>
              <p:spPr bwMode="auto">
                <a:xfrm flipV="1">
                  <a:off x="1140" y="3931"/>
                  <a:ext cx="6" cy="6"/>
                </a:xfrm>
                <a:prstGeom prst="line">
                  <a:avLst/>
                </a:prstGeom>
                <a:noFill/>
                <a:ln w="9525">
                  <a:solidFill>
                    <a:srgbClr val="008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381" name="Line 189"/>
                <p:cNvSpPr>
                  <a:spLocks noChangeShapeType="1"/>
                </p:cNvSpPr>
                <p:nvPr/>
              </p:nvSpPr>
              <p:spPr bwMode="auto">
                <a:xfrm flipV="1">
                  <a:off x="1146" y="3924"/>
                  <a:ext cx="1" cy="7"/>
                </a:xfrm>
                <a:prstGeom prst="line">
                  <a:avLst/>
                </a:prstGeom>
                <a:noFill/>
                <a:ln w="9525">
                  <a:solidFill>
                    <a:srgbClr val="008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382" name="Line 190"/>
                <p:cNvSpPr>
                  <a:spLocks noChangeShapeType="1"/>
                </p:cNvSpPr>
                <p:nvPr/>
              </p:nvSpPr>
              <p:spPr bwMode="auto">
                <a:xfrm>
                  <a:off x="1146" y="3924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008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383" name="Line 191"/>
                <p:cNvSpPr>
                  <a:spLocks noChangeShapeType="1"/>
                </p:cNvSpPr>
                <p:nvPr/>
              </p:nvSpPr>
              <p:spPr bwMode="auto">
                <a:xfrm flipV="1">
                  <a:off x="1152" y="3918"/>
                  <a:ext cx="6" cy="6"/>
                </a:xfrm>
                <a:prstGeom prst="line">
                  <a:avLst/>
                </a:prstGeom>
                <a:noFill/>
                <a:ln w="9525">
                  <a:solidFill>
                    <a:srgbClr val="008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384" name="Line 192"/>
                <p:cNvSpPr>
                  <a:spLocks noChangeShapeType="1"/>
                </p:cNvSpPr>
                <p:nvPr/>
              </p:nvSpPr>
              <p:spPr bwMode="auto">
                <a:xfrm flipV="1">
                  <a:off x="1158" y="3911"/>
                  <a:ext cx="6" cy="7"/>
                </a:xfrm>
                <a:prstGeom prst="line">
                  <a:avLst/>
                </a:prstGeom>
                <a:noFill/>
                <a:ln w="9525">
                  <a:solidFill>
                    <a:srgbClr val="008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385" name="Line 193"/>
                <p:cNvSpPr>
                  <a:spLocks noChangeShapeType="1"/>
                </p:cNvSpPr>
                <p:nvPr/>
              </p:nvSpPr>
              <p:spPr bwMode="auto">
                <a:xfrm flipV="1">
                  <a:off x="1164" y="3905"/>
                  <a:ext cx="1" cy="6"/>
                </a:xfrm>
                <a:prstGeom prst="line">
                  <a:avLst/>
                </a:prstGeom>
                <a:noFill/>
                <a:ln w="9525">
                  <a:solidFill>
                    <a:srgbClr val="008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386" name="Line 194"/>
                <p:cNvSpPr>
                  <a:spLocks noChangeShapeType="1"/>
                </p:cNvSpPr>
                <p:nvPr/>
              </p:nvSpPr>
              <p:spPr bwMode="auto">
                <a:xfrm>
                  <a:off x="1164" y="3905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008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387" name="Line 195"/>
                <p:cNvSpPr>
                  <a:spLocks noChangeShapeType="1"/>
                </p:cNvSpPr>
                <p:nvPr/>
              </p:nvSpPr>
              <p:spPr bwMode="auto">
                <a:xfrm>
                  <a:off x="1170" y="3905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008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388" name="Freeform 196"/>
                <p:cNvSpPr>
                  <a:spLocks/>
                </p:cNvSpPr>
                <p:nvPr/>
              </p:nvSpPr>
              <p:spPr bwMode="auto">
                <a:xfrm>
                  <a:off x="1176" y="3898"/>
                  <a:ext cx="6" cy="7"/>
                </a:xfrm>
                <a:custGeom>
                  <a:avLst/>
                  <a:gdLst>
                    <a:gd name="T0" fmla="*/ 0 w 6"/>
                    <a:gd name="T1" fmla="*/ 7 h 7"/>
                    <a:gd name="T2" fmla="*/ 6 w 6"/>
                    <a:gd name="T3" fmla="*/ 0 h 7"/>
                    <a:gd name="T4" fmla="*/ 6 w 6"/>
                    <a:gd name="T5" fmla="*/ 0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7">
                      <a:moveTo>
                        <a:pt x="0" y="7"/>
                      </a:moveTo>
                      <a:lnTo>
                        <a:pt x="6" y="0"/>
                      </a:lnTo>
                      <a:lnTo>
                        <a:pt x="6" y="0"/>
                      </a:lnTo>
                    </a:path>
                  </a:pathLst>
                </a:custGeom>
                <a:noFill/>
                <a:ln w="9525">
                  <a:solidFill>
                    <a:srgbClr val="008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389" name="Line 197"/>
                <p:cNvSpPr>
                  <a:spLocks noChangeShapeType="1"/>
                </p:cNvSpPr>
                <p:nvPr/>
              </p:nvSpPr>
              <p:spPr bwMode="auto">
                <a:xfrm>
                  <a:off x="1182" y="3898"/>
                  <a:ext cx="1" cy="1"/>
                </a:xfrm>
                <a:prstGeom prst="line">
                  <a:avLst/>
                </a:prstGeom>
                <a:noFill/>
                <a:ln w="9525">
                  <a:solidFill>
                    <a:srgbClr val="008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390" name="Line 198"/>
                <p:cNvSpPr>
                  <a:spLocks noChangeShapeType="1"/>
                </p:cNvSpPr>
                <p:nvPr/>
              </p:nvSpPr>
              <p:spPr bwMode="auto">
                <a:xfrm>
                  <a:off x="1182" y="3898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008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391" name="Line 199"/>
                <p:cNvSpPr>
                  <a:spLocks noChangeShapeType="1"/>
                </p:cNvSpPr>
                <p:nvPr/>
              </p:nvSpPr>
              <p:spPr bwMode="auto">
                <a:xfrm>
                  <a:off x="1188" y="3898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008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392" name="Line 200"/>
                <p:cNvSpPr>
                  <a:spLocks noChangeShapeType="1"/>
                </p:cNvSpPr>
                <p:nvPr/>
              </p:nvSpPr>
              <p:spPr bwMode="auto">
                <a:xfrm>
                  <a:off x="1194" y="3898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008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393" name="Freeform 201"/>
                <p:cNvSpPr>
                  <a:spLocks/>
                </p:cNvSpPr>
                <p:nvPr/>
              </p:nvSpPr>
              <p:spPr bwMode="auto">
                <a:xfrm>
                  <a:off x="1200" y="3898"/>
                  <a:ext cx="1" cy="7"/>
                </a:xfrm>
                <a:custGeom>
                  <a:avLst/>
                  <a:gdLst>
                    <a:gd name="T0" fmla="*/ 0 h 7"/>
                    <a:gd name="T1" fmla="*/ 0 h 7"/>
                    <a:gd name="T2" fmla="*/ 7 h 7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7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7"/>
                      </a:lnTo>
                    </a:path>
                  </a:pathLst>
                </a:custGeom>
                <a:noFill/>
                <a:ln w="9525">
                  <a:solidFill>
                    <a:srgbClr val="008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394" name="Line 202"/>
                <p:cNvSpPr>
                  <a:spLocks noChangeShapeType="1"/>
                </p:cNvSpPr>
                <p:nvPr/>
              </p:nvSpPr>
              <p:spPr bwMode="auto">
                <a:xfrm>
                  <a:off x="1200" y="3905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008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395" name="Line 203"/>
                <p:cNvSpPr>
                  <a:spLocks noChangeShapeType="1"/>
                </p:cNvSpPr>
                <p:nvPr/>
              </p:nvSpPr>
              <p:spPr bwMode="auto">
                <a:xfrm>
                  <a:off x="1206" y="3905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008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396" name="Line 204"/>
                <p:cNvSpPr>
                  <a:spLocks noChangeShapeType="1"/>
                </p:cNvSpPr>
                <p:nvPr/>
              </p:nvSpPr>
              <p:spPr bwMode="auto">
                <a:xfrm>
                  <a:off x="1212" y="3905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008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397" name="Line 205"/>
                <p:cNvSpPr>
                  <a:spLocks noChangeShapeType="1"/>
                </p:cNvSpPr>
                <p:nvPr/>
              </p:nvSpPr>
              <p:spPr bwMode="auto">
                <a:xfrm>
                  <a:off x="1218" y="3905"/>
                  <a:ext cx="1" cy="1"/>
                </a:xfrm>
                <a:prstGeom prst="line">
                  <a:avLst/>
                </a:prstGeom>
                <a:noFill/>
                <a:ln w="9525">
                  <a:solidFill>
                    <a:srgbClr val="008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398" name="Line 206"/>
                <p:cNvSpPr>
                  <a:spLocks noChangeShapeType="1"/>
                </p:cNvSpPr>
                <p:nvPr/>
              </p:nvSpPr>
              <p:spPr bwMode="auto">
                <a:xfrm>
                  <a:off x="1218" y="3905"/>
                  <a:ext cx="6" cy="6"/>
                </a:xfrm>
                <a:prstGeom prst="line">
                  <a:avLst/>
                </a:prstGeom>
                <a:noFill/>
                <a:ln w="9525">
                  <a:solidFill>
                    <a:srgbClr val="008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399" name="Line 207"/>
                <p:cNvSpPr>
                  <a:spLocks noChangeShapeType="1"/>
                </p:cNvSpPr>
                <p:nvPr/>
              </p:nvSpPr>
              <p:spPr bwMode="auto">
                <a:xfrm>
                  <a:off x="1224" y="3911"/>
                  <a:ext cx="6" cy="13"/>
                </a:xfrm>
                <a:prstGeom prst="line">
                  <a:avLst/>
                </a:prstGeom>
                <a:noFill/>
                <a:ln w="9525">
                  <a:solidFill>
                    <a:srgbClr val="008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400" name="Line 208"/>
                <p:cNvSpPr>
                  <a:spLocks noChangeShapeType="1"/>
                </p:cNvSpPr>
                <p:nvPr/>
              </p:nvSpPr>
              <p:spPr bwMode="auto">
                <a:xfrm>
                  <a:off x="1230" y="3924"/>
                  <a:ext cx="6" cy="13"/>
                </a:xfrm>
                <a:prstGeom prst="line">
                  <a:avLst/>
                </a:prstGeom>
                <a:noFill/>
                <a:ln w="9525">
                  <a:solidFill>
                    <a:srgbClr val="008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401" name="Line 209"/>
                <p:cNvSpPr>
                  <a:spLocks noChangeShapeType="1"/>
                </p:cNvSpPr>
                <p:nvPr/>
              </p:nvSpPr>
              <p:spPr bwMode="auto">
                <a:xfrm>
                  <a:off x="1236" y="3937"/>
                  <a:ext cx="1" cy="7"/>
                </a:xfrm>
                <a:prstGeom prst="line">
                  <a:avLst/>
                </a:prstGeom>
                <a:noFill/>
                <a:ln w="9525">
                  <a:solidFill>
                    <a:srgbClr val="008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402" name="Line 210"/>
                <p:cNvSpPr>
                  <a:spLocks noChangeShapeType="1"/>
                </p:cNvSpPr>
                <p:nvPr/>
              </p:nvSpPr>
              <p:spPr bwMode="auto">
                <a:xfrm>
                  <a:off x="1236" y="3944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008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403" name="Line 211"/>
                <p:cNvSpPr>
                  <a:spLocks noChangeShapeType="1"/>
                </p:cNvSpPr>
                <p:nvPr/>
              </p:nvSpPr>
              <p:spPr bwMode="auto">
                <a:xfrm>
                  <a:off x="1242" y="3944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008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404" name="Line 212"/>
                <p:cNvSpPr>
                  <a:spLocks noChangeShapeType="1"/>
                </p:cNvSpPr>
                <p:nvPr/>
              </p:nvSpPr>
              <p:spPr bwMode="auto">
                <a:xfrm>
                  <a:off x="1248" y="3944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008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405" name="Line 213"/>
                <p:cNvSpPr>
                  <a:spLocks noChangeShapeType="1"/>
                </p:cNvSpPr>
                <p:nvPr/>
              </p:nvSpPr>
              <p:spPr bwMode="auto">
                <a:xfrm>
                  <a:off x="1254" y="3944"/>
                  <a:ext cx="1" cy="6"/>
                </a:xfrm>
                <a:prstGeom prst="line">
                  <a:avLst/>
                </a:prstGeom>
                <a:noFill/>
                <a:ln w="9525">
                  <a:solidFill>
                    <a:srgbClr val="008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406" name="Line 214"/>
                <p:cNvSpPr>
                  <a:spLocks noChangeShapeType="1"/>
                </p:cNvSpPr>
                <p:nvPr/>
              </p:nvSpPr>
              <p:spPr bwMode="auto">
                <a:xfrm>
                  <a:off x="1254" y="3950"/>
                  <a:ext cx="6" cy="7"/>
                </a:xfrm>
                <a:prstGeom prst="line">
                  <a:avLst/>
                </a:prstGeom>
                <a:noFill/>
                <a:ln w="9525">
                  <a:solidFill>
                    <a:srgbClr val="008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407" name="Line 215"/>
                <p:cNvSpPr>
                  <a:spLocks noChangeShapeType="1"/>
                </p:cNvSpPr>
                <p:nvPr/>
              </p:nvSpPr>
              <p:spPr bwMode="auto">
                <a:xfrm>
                  <a:off x="1260" y="3957"/>
                  <a:ext cx="6" cy="6"/>
                </a:xfrm>
                <a:prstGeom prst="line">
                  <a:avLst/>
                </a:prstGeom>
                <a:noFill/>
                <a:ln w="9525">
                  <a:solidFill>
                    <a:srgbClr val="008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408" name="Line 216"/>
                <p:cNvSpPr>
                  <a:spLocks noChangeShapeType="1"/>
                </p:cNvSpPr>
                <p:nvPr/>
              </p:nvSpPr>
              <p:spPr bwMode="auto">
                <a:xfrm>
                  <a:off x="1266" y="3963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008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409" name="Line 217"/>
                <p:cNvSpPr>
                  <a:spLocks noChangeShapeType="1"/>
                </p:cNvSpPr>
                <p:nvPr/>
              </p:nvSpPr>
              <p:spPr bwMode="auto">
                <a:xfrm>
                  <a:off x="1272" y="3963"/>
                  <a:ext cx="1" cy="1"/>
                </a:xfrm>
                <a:prstGeom prst="line">
                  <a:avLst/>
                </a:prstGeom>
                <a:noFill/>
                <a:ln w="9525">
                  <a:solidFill>
                    <a:srgbClr val="008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410" name="Line 218"/>
                <p:cNvSpPr>
                  <a:spLocks noChangeShapeType="1"/>
                </p:cNvSpPr>
                <p:nvPr/>
              </p:nvSpPr>
              <p:spPr bwMode="auto">
                <a:xfrm>
                  <a:off x="1272" y="3963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008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411" name="Line 219"/>
                <p:cNvSpPr>
                  <a:spLocks noChangeShapeType="1"/>
                </p:cNvSpPr>
                <p:nvPr/>
              </p:nvSpPr>
              <p:spPr bwMode="auto">
                <a:xfrm>
                  <a:off x="1278" y="3963"/>
                  <a:ext cx="6" cy="6"/>
                </a:xfrm>
                <a:prstGeom prst="line">
                  <a:avLst/>
                </a:prstGeom>
                <a:noFill/>
                <a:ln w="9525">
                  <a:solidFill>
                    <a:srgbClr val="008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412" name="Line 220"/>
                <p:cNvSpPr>
                  <a:spLocks noChangeShapeType="1"/>
                </p:cNvSpPr>
                <p:nvPr/>
              </p:nvSpPr>
              <p:spPr bwMode="auto">
                <a:xfrm>
                  <a:off x="1284" y="3969"/>
                  <a:ext cx="1" cy="7"/>
                </a:xfrm>
                <a:prstGeom prst="line">
                  <a:avLst/>
                </a:prstGeom>
                <a:noFill/>
                <a:ln w="9525">
                  <a:solidFill>
                    <a:srgbClr val="008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413" name="Freeform 221"/>
                <p:cNvSpPr>
                  <a:spLocks/>
                </p:cNvSpPr>
                <p:nvPr/>
              </p:nvSpPr>
              <p:spPr bwMode="auto">
                <a:xfrm>
                  <a:off x="1284" y="3976"/>
                  <a:ext cx="6" cy="13"/>
                </a:xfrm>
                <a:custGeom>
                  <a:avLst/>
                  <a:gdLst>
                    <a:gd name="T0" fmla="*/ 0 w 6"/>
                    <a:gd name="T1" fmla="*/ 0 h 13"/>
                    <a:gd name="T2" fmla="*/ 0 w 6"/>
                    <a:gd name="T3" fmla="*/ 6 h 13"/>
                    <a:gd name="T4" fmla="*/ 6 w 6"/>
                    <a:gd name="T5" fmla="*/ 13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13">
                      <a:moveTo>
                        <a:pt x="0" y="0"/>
                      </a:moveTo>
                      <a:lnTo>
                        <a:pt x="0" y="6"/>
                      </a:lnTo>
                      <a:lnTo>
                        <a:pt x="6" y="13"/>
                      </a:lnTo>
                    </a:path>
                  </a:pathLst>
                </a:custGeom>
                <a:noFill/>
                <a:ln w="9525">
                  <a:solidFill>
                    <a:srgbClr val="008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414" name="Freeform 222"/>
                <p:cNvSpPr>
                  <a:spLocks/>
                </p:cNvSpPr>
                <p:nvPr/>
              </p:nvSpPr>
              <p:spPr bwMode="auto">
                <a:xfrm>
                  <a:off x="1290" y="3989"/>
                  <a:ext cx="6" cy="1"/>
                </a:xfrm>
                <a:custGeom>
                  <a:avLst/>
                  <a:gdLst>
                    <a:gd name="T0" fmla="*/ 0 w 6"/>
                    <a:gd name="T1" fmla="*/ 0 w 6"/>
                    <a:gd name="T2" fmla="*/ 6 w 6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6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6" y="0"/>
                      </a:lnTo>
                    </a:path>
                  </a:pathLst>
                </a:custGeom>
                <a:noFill/>
                <a:ln w="9525">
                  <a:solidFill>
                    <a:srgbClr val="008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415" name="Freeform 223"/>
                <p:cNvSpPr>
                  <a:spLocks/>
                </p:cNvSpPr>
                <p:nvPr/>
              </p:nvSpPr>
              <p:spPr bwMode="auto">
                <a:xfrm>
                  <a:off x="1296" y="3989"/>
                  <a:ext cx="6" cy="6"/>
                </a:xfrm>
                <a:custGeom>
                  <a:avLst/>
                  <a:gdLst>
                    <a:gd name="T0" fmla="*/ 0 w 6"/>
                    <a:gd name="T1" fmla="*/ 0 h 6"/>
                    <a:gd name="T2" fmla="*/ 6 w 6"/>
                    <a:gd name="T3" fmla="*/ 0 h 6"/>
                    <a:gd name="T4" fmla="*/ 6 w 6"/>
                    <a:gd name="T5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6">
                      <a:moveTo>
                        <a:pt x="0" y="0"/>
                      </a:moveTo>
                      <a:lnTo>
                        <a:pt x="6" y="0"/>
                      </a:lnTo>
                      <a:lnTo>
                        <a:pt x="6" y="6"/>
                      </a:lnTo>
                    </a:path>
                  </a:pathLst>
                </a:custGeom>
                <a:noFill/>
                <a:ln w="9525">
                  <a:solidFill>
                    <a:srgbClr val="008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416" name="Line 224"/>
                <p:cNvSpPr>
                  <a:spLocks noChangeShapeType="1"/>
                </p:cNvSpPr>
                <p:nvPr/>
              </p:nvSpPr>
              <p:spPr bwMode="auto">
                <a:xfrm>
                  <a:off x="1302" y="3995"/>
                  <a:ext cx="1" cy="1"/>
                </a:xfrm>
                <a:prstGeom prst="line">
                  <a:avLst/>
                </a:prstGeom>
                <a:noFill/>
                <a:ln w="9525">
                  <a:solidFill>
                    <a:srgbClr val="008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417" name="Line 225"/>
                <p:cNvSpPr>
                  <a:spLocks noChangeShapeType="1"/>
                </p:cNvSpPr>
                <p:nvPr/>
              </p:nvSpPr>
              <p:spPr bwMode="auto">
                <a:xfrm>
                  <a:off x="1302" y="3995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008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418" name="Line 226"/>
                <p:cNvSpPr>
                  <a:spLocks noChangeShapeType="1"/>
                </p:cNvSpPr>
                <p:nvPr/>
              </p:nvSpPr>
              <p:spPr bwMode="auto">
                <a:xfrm>
                  <a:off x="1308" y="3995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008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419" name="Line 227"/>
                <p:cNvSpPr>
                  <a:spLocks noChangeShapeType="1"/>
                </p:cNvSpPr>
                <p:nvPr/>
              </p:nvSpPr>
              <p:spPr bwMode="auto">
                <a:xfrm>
                  <a:off x="1314" y="3995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008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420" name="Freeform 228"/>
                <p:cNvSpPr>
                  <a:spLocks/>
                </p:cNvSpPr>
                <p:nvPr/>
              </p:nvSpPr>
              <p:spPr bwMode="auto">
                <a:xfrm>
                  <a:off x="1320" y="3995"/>
                  <a:ext cx="1" cy="7"/>
                </a:xfrm>
                <a:custGeom>
                  <a:avLst/>
                  <a:gdLst>
                    <a:gd name="T0" fmla="*/ 0 h 7"/>
                    <a:gd name="T1" fmla="*/ 0 h 7"/>
                    <a:gd name="T2" fmla="*/ 7 h 7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7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7"/>
                      </a:lnTo>
                    </a:path>
                  </a:pathLst>
                </a:custGeom>
                <a:noFill/>
                <a:ln w="9525">
                  <a:solidFill>
                    <a:srgbClr val="008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421" name="Line 229"/>
                <p:cNvSpPr>
                  <a:spLocks noChangeShapeType="1"/>
                </p:cNvSpPr>
                <p:nvPr/>
              </p:nvSpPr>
              <p:spPr bwMode="auto">
                <a:xfrm>
                  <a:off x="1320" y="4002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008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422" name="Line 230"/>
                <p:cNvSpPr>
                  <a:spLocks noChangeShapeType="1"/>
                </p:cNvSpPr>
                <p:nvPr/>
              </p:nvSpPr>
              <p:spPr bwMode="auto">
                <a:xfrm>
                  <a:off x="1326" y="4002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008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423" name="Line 231"/>
                <p:cNvSpPr>
                  <a:spLocks noChangeShapeType="1"/>
                </p:cNvSpPr>
                <p:nvPr/>
              </p:nvSpPr>
              <p:spPr bwMode="auto">
                <a:xfrm>
                  <a:off x="1332" y="4002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008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424" name="Line 232"/>
                <p:cNvSpPr>
                  <a:spLocks noChangeShapeType="1"/>
                </p:cNvSpPr>
                <p:nvPr/>
              </p:nvSpPr>
              <p:spPr bwMode="auto">
                <a:xfrm>
                  <a:off x="1338" y="4002"/>
                  <a:ext cx="1" cy="1"/>
                </a:xfrm>
                <a:prstGeom prst="line">
                  <a:avLst/>
                </a:prstGeom>
                <a:noFill/>
                <a:ln w="9525">
                  <a:solidFill>
                    <a:srgbClr val="008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425" name="Freeform 233"/>
                <p:cNvSpPr>
                  <a:spLocks/>
                </p:cNvSpPr>
                <p:nvPr/>
              </p:nvSpPr>
              <p:spPr bwMode="auto">
                <a:xfrm>
                  <a:off x="1338" y="4002"/>
                  <a:ext cx="6" cy="6"/>
                </a:xfrm>
                <a:custGeom>
                  <a:avLst/>
                  <a:gdLst>
                    <a:gd name="T0" fmla="*/ 0 w 6"/>
                    <a:gd name="T1" fmla="*/ 0 h 6"/>
                    <a:gd name="T2" fmla="*/ 0 w 6"/>
                    <a:gd name="T3" fmla="*/ 0 h 6"/>
                    <a:gd name="T4" fmla="*/ 6 w 6"/>
                    <a:gd name="T5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6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6" y="6"/>
                      </a:lnTo>
                    </a:path>
                  </a:pathLst>
                </a:custGeom>
                <a:noFill/>
                <a:ln w="9525">
                  <a:solidFill>
                    <a:srgbClr val="008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426" name="Line 234"/>
                <p:cNvSpPr>
                  <a:spLocks noChangeShapeType="1"/>
                </p:cNvSpPr>
                <p:nvPr/>
              </p:nvSpPr>
              <p:spPr bwMode="auto">
                <a:xfrm>
                  <a:off x="1344" y="4008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008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427" name="Line 235"/>
                <p:cNvSpPr>
                  <a:spLocks noChangeShapeType="1"/>
                </p:cNvSpPr>
                <p:nvPr/>
              </p:nvSpPr>
              <p:spPr bwMode="auto">
                <a:xfrm>
                  <a:off x="1350" y="4008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008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428" name="Line 236"/>
                <p:cNvSpPr>
                  <a:spLocks noChangeShapeType="1"/>
                </p:cNvSpPr>
                <p:nvPr/>
              </p:nvSpPr>
              <p:spPr bwMode="auto">
                <a:xfrm>
                  <a:off x="1356" y="4008"/>
                  <a:ext cx="1" cy="1"/>
                </a:xfrm>
                <a:prstGeom prst="line">
                  <a:avLst/>
                </a:prstGeom>
                <a:noFill/>
                <a:ln w="9525">
                  <a:solidFill>
                    <a:srgbClr val="008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429" name="Line 237"/>
                <p:cNvSpPr>
                  <a:spLocks noChangeShapeType="1"/>
                </p:cNvSpPr>
                <p:nvPr/>
              </p:nvSpPr>
              <p:spPr bwMode="auto">
                <a:xfrm>
                  <a:off x="1356" y="4008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008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430" name="Line 238"/>
                <p:cNvSpPr>
                  <a:spLocks noChangeShapeType="1"/>
                </p:cNvSpPr>
                <p:nvPr/>
              </p:nvSpPr>
              <p:spPr bwMode="auto">
                <a:xfrm>
                  <a:off x="1362" y="4008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008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431" name="Line 239"/>
                <p:cNvSpPr>
                  <a:spLocks noChangeShapeType="1"/>
                </p:cNvSpPr>
                <p:nvPr/>
              </p:nvSpPr>
              <p:spPr bwMode="auto">
                <a:xfrm>
                  <a:off x="1368" y="4008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008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432" name="Line 240"/>
                <p:cNvSpPr>
                  <a:spLocks noChangeShapeType="1"/>
                </p:cNvSpPr>
                <p:nvPr/>
              </p:nvSpPr>
              <p:spPr bwMode="auto">
                <a:xfrm>
                  <a:off x="1374" y="4008"/>
                  <a:ext cx="1" cy="1"/>
                </a:xfrm>
                <a:prstGeom prst="line">
                  <a:avLst/>
                </a:prstGeom>
                <a:noFill/>
                <a:ln w="9525">
                  <a:solidFill>
                    <a:srgbClr val="008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433" name="Line 241"/>
                <p:cNvSpPr>
                  <a:spLocks noChangeShapeType="1"/>
                </p:cNvSpPr>
                <p:nvPr/>
              </p:nvSpPr>
              <p:spPr bwMode="auto">
                <a:xfrm>
                  <a:off x="1374" y="4008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008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434" name="Line 242"/>
                <p:cNvSpPr>
                  <a:spLocks noChangeShapeType="1"/>
                </p:cNvSpPr>
                <p:nvPr/>
              </p:nvSpPr>
              <p:spPr bwMode="auto">
                <a:xfrm>
                  <a:off x="1380" y="4008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008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435" name="Line 243"/>
                <p:cNvSpPr>
                  <a:spLocks noChangeShapeType="1"/>
                </p:cNvSpPr>
                <p:nvPr/>
              </p:nvSpPr>
              <p:spPr bwMode="auto">
                <a:xfrm>
                  <a:off x="1386" y="4008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008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436" name="Line 244"/>
                <p:cNvSpPr>
                  <a:spLocks noChangeShapeType="1"/>
                </p:cNvSpPr>
                <p:nvPr/>
              </p:nvSpPr>
              <p:spPr bwMode="auto">
                <a:xfrm>
                  <a:off x="1392" y="4008"/>
                  <a:ext cx="1" cy="1"/>
                </a:xfrm>
                <a:prstGeom prst="line">
                  <a:avLst/>
                </a:prstGeom>
                <a:noFill/>
                <a:ln w="9525">
                  <a:solidFill>
                    <a:srgbClr val="008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437" name="Freeform 245"/>
                <p:cNvSpPr>
                  <a:spLocks/>
                </p:cNvSpPr>
                <p:nvPr/>
              </p:nvSpPr>
              <p:spPr bwMode="auto">
                <a:xfrm>
                  <a:off x="1392" y="4002"/>
                  <a:ext cx="6" cy="6"/>
                </a:xfrm>
                <a:custGeom>
                  <a:avLst/>
                  <a:gdLst>
                    <a:gd name="T0" fmla="*/ 0 w 6"/>
                    <a:gd name="T1" fmla="*/ 6 h 6"/>
                    <a:gd name="T2" fmla="*/ 0 w 6"/>
                    <a:gd name="T3" fmla="*/ 0 h 6"/>
                    <a:gd name="T4" fmla="*/ 6 w 6"/>
                    <a:gd name="T5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6">
                      <a:moveTo>
                        <a:pt x="0" y="6"/>
                      </a:moveTo>
                      <a:lnTo>
                        <a:pt x="0" y="0"/>
                      </a:lnTo>
                      <a:lnTo>
                        <a:pt x="6" y="0"/>
                      </a:lnTo>
                    </a:path>
                  </a:pathLst>
                </a:custGeom>
                <a:noFill/>
                <a:ln w="9525">
                  <a:solidFill>
                    <a:srgbClr val="008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438" name="Line 246"/>
                <p:cNvSpPr>
                  <a:spLocks noChangeShapeType="1"/>
                </p:cNvSpPr>
                <p:nvPr/>
              </p:nvSpPr>
              <p:spPr bwMode="auto">
                <a:xfrm>
                  <a:off x="1398" y="4002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008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439" name="Freeform 247"/>
                <p:cNvSpPr>
                  <a:spLocks/>
                </p:cNvSpPr>
                <p:nvPr/>
              </p:nvSpPr>
              <p:spPr bwMode="auto">
                <a:xfrm>
                  <a:off x="1404" y="3995"/>
                  <a:ext cx="6" cy="7"/>
                </a:xfrm>
                <a:custGeom>
                  <a:avLst/>
                  <a:gdLst>
                    <a:gd name="T0" fmla="*/ 0 w 6"/>
                    <a:gd name="T1" fmla="*/ 7 h 7"/>
                    <a:gd name="T2" fmla="*/ 6 w 6"/>
                    <a:gd name="T3" fmla="*/ 0 h 7"/>
                    <a:gd name="T4" fmla="*/ 6 w 6"/>
                    <a:gd name="T5" fmla="*/ 0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7">
                      <a:moveTo>
                        <a:pt x="0" y="7"/>
                      </a:moveTo>
                      <a:lnTo>
                        <a:pt x="6" y="0"/>
                      </a:lnTo>
                      <a:lnTo>
                        <a:pt x="6" y="0"/>
                      </a:lnTo>
                    </a:path>
                  </a:pathLst>
                </a:custGeom>
                <a:noFill/>
                <a:ln w="9525">
                  <a:solidFill>
                    <a:srgbClr val="008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440" name="Freeform 248"/>
                <p:cNvSpPr>
                  <a:spLocks/>
                </p:cNvSpPr>
                <p:nvPr/>
              </p:nvSpPr>
              <p:spPr bwMode="auto">
                <a:xfrm>
                  <a:off x="1410" y="3995"/>
                  <a:ext cx="1" cy="7"/>
                </a:xfrm>
                <a:custGeom>
                  <a:avLst/>
                  <a:gdLst>
                    <a:gd name="T0" fmla="*/ 0 h 7"/>
                    <a:gd name="T1" fmla="*/ 0 h 7"/>
                    <a:gd name="T2" fmla="*/ 7 h 7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7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7"/>
                      </a:lnTo>
                    </a:path>
                  </a:pathLst>
                </a:custGeom>
                <a:noFill/>
                <a:ln w="9525">
                  <a:solidFill>
                    <a:srgbClr val="008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441" name="Line 249"/>
                <p:cNvSpPr>
                  <a:spLocks noChangeShapeType="1"/>
                </p:cNvSpPr>
                <p:nvPr/>
              </p:nvSpPr>
              <p:spPr bwMode="auto">
                <a:xfrm>
                  <a:off x="1410" y="4002"/>
                  <a:ext cx="6" cy="6"/>
                </a:xfrm>
                <a:prstGeom prst="line">
                  <a:avLst/>
                </a:prstGeom>
                <a:noFill/>
                <a:ln w="9525">
                  <a:solidFill>
                    <a:srgbClr val="008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442" name="Line 250"/>
                <p:cNvSpPr>
                  <a:spLocks noChangeShapeType="1"/>
                </p:cNvSpPr>
                <p:nvPr/>
              </p:nvSpPr>
              <p:spPr bwMode="auto">
                <a:xfrm>
                  <a:off x="1416" y="4008"/>
                  <a:ext cx="6" cy="7"/>
                </a:xfrm>
                <a:prstGeom prst="line">
                  <a:avLst/>
                </a:prstGeom>
                <a:noFill/>
                <a:ln w="9525">
                  <a:solidFill>
                    <a:srgbClr val="008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443" name="Line 251"/>
                <p:cNvSpPr>
                  <a:spLocks noChangeShapeType="1"/>
                </p:cNvSpPr>
                <p:nvPr/>
              </p:nvSpPr>
              <p:spPr bwMode="auto">
                <a:xfrm>
                  <a:off x="1422" y="4015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008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444" name="Line 252"/>
                <p:cNvSpPr>
                  <a:spLocks noChangeShapeType="1"/>
                </p:cNvSpPr>
                <p:nvPr/>
              </p:nvSpPr>
              <p:spPr bwMode="auto">
                <a:xfrm>
                  <a:off x="1428" y="4015"/>
                  <a:ext cx="1" cy="1"/>
                </a:xfrm>
                <a:prstGeom prst="line">
                  <a:avLst/>
                </a:prstGeom>
                <a:noFill/>
                <a:ln w="9525">
                  <a:solidFill>
                    <a:srgbClr val="008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445" name="Line 253"/>
                <p:cNvSpPr>
                  <a:spLocks noChangeShapeType="1"/>
                </p:cNvSpPr>
                <p:nvPr/>
              </p:nvSpPr>
              <p:spPr bwMode="auto">
                <a:xfrm>
                  <a:off x="1428" y="4015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008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446" name="Line 254"/>
                <p:cNvSpPr>
                  <a:spLocks noChangeShapeType="1"/>
                </p:cNvSpPr>
                <p:nvPr/>
              </p:nvSpPr>
              <p:spPr bwMode="auto">
                <a:xfrm>
                  <a:off x="1434" y="4015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008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447" name="Line 255"/>
                <p:cNvSpPr>
                  <a:spLocks noChangeShapeType="1"/>
                </p:cNvSpPr>
                <p:nvPr/>
              </p:nvSpPr>
              <p:spPr bwMode="auto">
                <a:xfrm>
                  <a:off x="1440" y="4015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008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448" name="Freeform 256"/>
                <p:cNvSpPr>
                  <a:spLocks/>
                </p:cNvSpPr>
                <p:nvPr/>
              </p:nvSpPr>
              <p:spPr bwMode="auto">
                <a:xfrm>
                  <a:off x="1446" y="4008"/>
                  <a:ext cx="1" cy="7"/>
                </a:xfrm>
                <a:custGeom>
                  <a:avLst/>
                  <a:gdLst>
                    <a:gd name="T0" fmla="*/ 7 h 7"/>
                    <a:gd name="T1" fmla="*/ 0 h 7"/>
                    <a:gd name="T2" fmla="*/ 0 h 7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7">
                      <a:moveTo>
                        <a:pt x="0" y="7"/>
                      </a:moveTo>
                      <a:lnTo>
                        <a:pt x="0" y="0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9525">
                  <a:solidFill>
                    <a:srgbClr val="008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449" name="Line 257"/>
                <p:cNvSpPr>
                  <a:spLocks noChangeShapeType="1"/>
                </p:cNvSpPr>
                <p:nvPr/>
              </p:nvSpPr>
              <p:spPr bwMode="auto">
                <a:xfrm>
                  <a:off x="1446" y="4008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008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450" name="Line 258"/>
                <p:cNvSpPr>
                  <a:spLocks noChangeShapeType="1"/>
                </p:cNvSpPr>
                <p:nvPr/>
              </p:nvSpPr>
              <p:spPr bwMode="auto">
                <a:xfrm>
                  <a:off x="1452" y="4008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008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451" name="Line 259"/>
                <p:cNvSpPr>
                  <a:spLocks noChangeShapeType="1"/>
                </p:cNvSpPr>
                <p:nvPr/>
              </p:nvSpPr>
              <p:spPr bwMode="auto">
                <a:xfrm>
                  <a:off x="1458" y="4008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008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452" name="Line 260"/>
                <p:cNvSpPr>
                  <a:spLocks noChangeShapeType="1"/>
                </p:cNvSpPr>
                <p:nvPr/>
              </p:nvSpPr>
              <p:spPr bwMode="auto">
                <a:xfrm>
                  <a:off x="1464" y="4008"/>
                  <a:ext cx="1" cy="1"/>
                </a:xfrm>
                <a:prstGeom prst="line">
                  <a:avLst/>
                </a:prstGeom>
                <a:noFill/>
                <a:ln w="9525">
                  <a:solidFill>
                    <a:srgbClr val="008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453" name="Freeform 261"/>
                <p:cNvSpPr>
                  <a:spLocks/>
                </p:cNvSpPr>
                <p:nvPr/>
              </p:nvSpPr>
              <p:spPr bwMode="auto">
                <a:xfrm>
                  <a:off x="1464" y="4002"/>
                  <a:ext cx="6" cy="6"/>
                </a:xfrm>
                <a:custGeom>
                  <a:avLst/>
                  <a:gdLst>
                    <a:gd name="T0" fmla="*/ 0 w 6"/>
                    <a:gd name="T1" fmla="*/ 6 h 6"/>
                    <a:gd name="T2" fmla="*/ 0 w 6"/>
                    <a:gd name="T3" fmla="*/ 0 h 6"/>
                    <a:gd name="T4" fmla="*/ 6 w 6"/>
                    <a:gd name="T5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6">
                      <a:moveTo>
                        <a:pt x="0" y="6"/>
                      </a:moveTo>
                      <a:lnTo>
                        <a:pt x="0" y="0"/>
                      </a:lnTo>
                      <a:lnTo>
                        <a:pt x="6" y="0"/>
                      </a:lnTo>
                    </a:path>
                  </a:pathLst>
                </a:custGeom>
                <a:noFill/>
                <a:ln w="9525">
                  <a:solidFill>
                    <a:srgbClr val="008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454" name="Line 262"/>
                <p:cNvSpPr>
                  <a:spLocks noChangeShapeType="1"/>
                </p:cNvSpPr>
                <p:nvPr/>
              </p:nvSpPr>
              <p:spPr bwMode="auto">
                <a:xfrm>
                  <a:off x="1470" y="4002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008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455" name="Line 263"/>
                <p:cNvSpPr>
                  <a:spLocks noChangeShapeType="1"/>
                </p:cNvSpPr>
                <p:nvPr/>
              </p:nvSpPr>
              <p:spPr bwMode="auto">
                <a:xfrm>
                  <a:off x="1476" y="4002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008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456" name="Line 264"/>
                <p:cNvSpPr>
                  <a:spLocks noChangeShapeType="1"/>
                </p:cNvSpPr>
                <p:nvPr/>
              </p:nvSpPr>
              <p:spPr bwMode="auto">
                <a:xfrm>
                  <a:off x="1482" y="4002"/>
                  <a:ext cx="1" cy="1"/>
                </a:xfrm>
                <a:prstGeom prst="line">
                  <a:avLst/>
                </a:prstGeom>
                <a:noFill/>
                <a:ln w="9525">
                  <a:solidFill>
                    <a:srgbClr val="008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457" name="Line 265"/>
                <p:cNvSpPr>
                  <a:spLocks noChangeShapeType="1"/>
                </p:cNvSpPr>
                <p:nvPr/>
              </p:nvSpPr>
              <p:spPr bwMode="auto">
                <a:xfrm>
                  <a:off x="1482" y="4002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008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458" name="Line 266"/>
                <p:cNvSpPr>
                  <a:spLocks noChangeShapeType="1"/>
                </p:cNvSpPr>
                <p:nvPr/>
              </p:nvSpPr>
              <p:spPr bwMode="auto">
                <a:xfrm>
                  <a:off x="1488" y="4002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008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459" name="Line 267"/>
                <p:cNvSpPr>
                  <a:spLocks noChangeShapeType="1"/>
                </p:cNvSpPr>
                <p:nvPr/>
              </p:nvSpPr>
              <p:spPr bwMode="auto">
                <a:xfrm>
                  <a:off x="1494" y="4002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008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460" name="Line 268"/>
                <p:cNvSpPr>
                  <a:spLocks noChangeShapeType="1"/>
                </p:cNvSpPr>
                <p:nvPr/>
              </p:nvSpPr>
              <p:spPr bwMode="auto">
                <a:xfrm>
                  <a:off x="1500" y="4002"/>
                  <a:ext cx="1" cy="1"/>
                </a:xfrm>
                <a:prstGeom prst="line">
                  <a:avLst/>
                </a:prstGeom>
                <a:noFill/>
                <a:ln w="9525">
                  <a:solidFill>
                    <a:srgbClr val="008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461" name="Line 269"/>
                <p:cNvSpPr>
                  <a:spLocks noChangeShapeType="1"/>
                </p:cNvSpPr>
                <p:nvPr/>
              </p:nvSpPr>
              <p:spPr bwMode="auto">
                <a:xfrm>
                  <a:off x="1500" y="4002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008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462" name="Line 270"/>
                <p:cNvSpPr>
                  <a:spLocks noChangeShapeType="1"/>
                </p:cNvSpPr>
                <p:nvPr/>
              </p:nvSpPr>
              <p:spPr bwMode="auto">
                <a:xfrm>
                  <a:off x="1506" y="4002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008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463" name="Line 271"/>
                <p:cNvSpPr>
                  <a:spLocks noChangeShapeType="1"/>
                </p:cNvSpPr>
                <p:nvPr/>
              </p:nvSpPr>
              <p:spPr bwMode="auto">
                <a:xfrm>
                  <a:off x="1512" y="4002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008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464" name="Line 272"/>
                <p:cNvSpPr>
                  <a:spLocks noChangeShapeType="1"/>
                </p:cNvSpPr>
                <p:nvPr/>
              </p:nvSpPr>
              <p:spPr bwMode="auto">
                <a:xfrm>
                  <a:off x="1518" y="4002"/>
                  <a:ext cx="1" cy="1"/>
                </a:xfrm>
                <a:prstGeom prst="line">
                  <a:avLst/>
                </a:prstGeom>
                <a:noFill/>
                <a:ln w="9525">
                  <a:solidFill>
                    <a:srgbClr val="008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465" name="Line 273"/>
                <p:cNvSpPr>
                  <a:spLocks noChangeShapeType="1"/>
                </p:cNvSpPr>
                <p:nvPr/>
              </p:nvSpPr>
              <p:spPr bwMode="auto">
                <a:xfrm>
                  <a:off x="1518" y="4002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008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466" name="Freeform 274"/>
                <p:cNvSpPr>
                  <a:spLocks/>
                </p:cNvSpPr>
                <p:nvPr/>
              </p:nvSpPr>
              <p:spPr bwMode="auto">
                <a:xfrm>
                  <a:off x="1524" y="4002"/>
                  <a:ext cx="6" cy="6"/>
                </a:xfrm>
                <a:custGeom>
                  <a:avLst/>
                  <a:gdLst>
                    <a:gd name="T0" fmla="*/ 0 w 6"/>
                    <a:gd name="T1" fmla="*/ 0 h 6"/>
                    <a:gd name="T2" fmla="*/ 0 w 6"/>
                    <a:gd name="T3" fmla="*/ 0 h 6"/>
                    <a:gd name="T4" fmla="*/ 6 w 6"/>
                    <a:gd name="T5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6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6" y="6"/>
                      </a:lnTo>
                    </a:path>
                  </a:pathLst>
                </a:custGeom>
                <a:noFill/>
                <a:ln w="9525">
                  <a:solidFill>
                    <a:srgbClr val="008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467" name="Line 275"/>
                <p:cNvSpPr>
                  <a:spLocks noChangeShapeType="1"/>
                </p:cNvSpPr>
                <p:nvPr/>
              </p:nvSpPr>
              <p:spPr bwMode="auto">
                <a:xfrm>
                  <a:off x="1530" y="4008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008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468" name="Line 276"/>
                <p:cNvSpPr>
                  <a:spLocks noChangeShapeType="1"/>
                </p:cNvSpPr>
                <p:nvPr/>
              </p:nvSpPr>
              <p:spPr bwMode="auto">
                <a:xfrm>
                  <a:off x="1536" y="4008"/>
                  <a:ext cx="1" cy="1"/>
                </a:xfrm>
                <a:prstGeom prst="line">
                  <a:avLst/>
                </a:prstGeom>
                <a:noFill/>
                <a:ln w="9525">
                  <a:solidFill>
                    <a:srgbClr val="008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469" name="Line 277"/>
                <p:cNvSpPr>
                  <a:spLocks noChangeShapeType="1"/>
                </p:cNvSpPr>
                <p:nvPr/>
              </p:nvSpPr>
              <p:spPr bwMode="auto">
                <a:xfrm>
                  <a:off x="1536" y="4008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008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470" name="Line 278"/>
                <p:cNvSpPr>
                  <a:spLocks noChangeShapeType="1"/>
                </p:cNvSpPr>
                <p:nvPr/>
              </p:nvSpPr>
              <p:spPr bwMode="auto">
                <a:xfrm>
                  <a:off x="1542" y="4008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008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471" name="Freeform 279"/>
                <p:cNvSpPr>
                  <a:spLocks/>
                </p:cNvSpPr>
                <p:nvPr/>
              </p:nvSpPr>
              <p:spPr bwMode="auto">
                <a:xfrm>
                  <a:off x="1548" y="4002"/>
                  <a:ext cx="6" cy="6"/>
                </a:xfrm>
                <a:custGeom>
                  <a:avLst/>
                  <a:gdLst>
                    <a:gd name="T0" fmla="*/ 0 w 6"/>
                    <a:gd name="T1" fmla="*/ 6 h 6"/>
                    <a:gd name="T2" fmla="*/ 6 w 6"/>
                    <a:gd name="T3" fmla="*/ 0 h 6"/>
                    <a:gd name="T4" fmla="*/ 6 w 6"/>
                    <a:gd name="T5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6">
                      <a:moveTo>
                        <a:pt x="0" y="6"/>
                      </a:moveTo>
                      <a:lnTo>
                        <a:pt x="6" y="0"/>
                      </a:lnTo>
                      <a:lnTo>
                        <a:pt x="6" y="0"/>
                      </a:lnTo>
                    </a:path>
                  </a:pathLst>
                </a:custGeom>
                <a:noFill/>
                <a:ln w="9525">
                  <a:solidFill>
                    <a:srgbClr val="008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472" name="Line 280"/>
                <p:cNvSpPr>
                  <a:spLocks noChangeShapeType="1"/>
                </p:cNvSpPr>
                <p:nvPr/>
              </p:nvSpPr>
              <p:spPr bwMode="auto">
                <a:xfrm>
                  <a:off x="1554" y="4002"/>
                  <a:ext cx="1" cy="1"/>
                </a:xfrm>
                <a:prstGeom prst="line">
                  <a:avLst/>
                </a:prstGeom>
                <a:noFill/>
                <a:ln w="9525">
                  <a:solidFill>
                    <a:srgbClr val="008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473" name="Freeform 281"/>
                <p:cNvSpPr>
                  <a:spLocks/>
                </p:cNvSpPr>
                <p:nvPr/>
              </p:nvSpPr>
              <p:spPr bwMode="auto">
                <a:xfrm>
                  <a:off x="1554" y="3995"/>
                  <a:ext cx="6" cy="7"/>
                </a:xfrm>
                <a:custGeom>
                  <a:avLst/>
                  <a:gdLst>
                    <a:gd name="T0" fmla="*/ 0 w 6"/>
                    <a:gd name="T1" fmla="*/ 7 h 7"/>
                    <a:gd name="T2" fmla="*/ 0 w 6"/>
                    <a:gd name="T3" fmla="*/ 0 h 7"/>
                    <a:gd name="T4" fmla="*/ 6 w 6"/>
                    <a:gd name="T5" fmla="*/ 0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7">
                      <a:moveTo>
                        <a:pt x="0" y="7"/>
                      </a:moveTo>
                      <a:lnTo>
                        <a:pt x="0" y="0"/>
                      </a:lnTo>
                      <a:lnTo>
                        <a:pt x="6" y="0"/>
                      </a:lnTo>
                    </a:path>
                  </a:pathLst>
                </a:custGeom>
                <a:noFill/>
                <a:ln w="9525">
                  <a:solidFill>
                    <a:srgbClr val="008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474" name="Line 282"/>
                <p:cNvSpPr>
                  <a:spLocks noChangeShapeType="1"/>
                </p:cNvSpPr>
                <p:nvPr/>
              </p:nvSpPr>
              <p:spPr bwMode="auto">
                <a:xfrm>
                  <a:off x="1560" y="3995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008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475" name="Line 283"/>
                <p:cNvSpPr>
                  <a:spLocks noChangeShapeType="1"/>
                </p:cNvSpPr>
                <p:nvPr/>
              </p:nvSpPr>
              <p:spPr bwMode="auto">
                <a:xfrm flipV="1">
                  <a:off x="1566" y="3989"/>
                  <a:ext cx="6" cy="6"/>
                </a:xfrm>
                <a:prstGeom prst="line">
                  <a:avLst/>
                </a:prstGeom>
                <a:noFill/>
                <a:ln w="9525">
                  <a:solidFill>
                    <a:srgbClr val="008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476" name="Line 284"/>
                <p:cNvSpPr>
                  <a:spLocks noChangeShapeType="1"/>
                </p:cNvSpPr>
                <p:nvPr/>
              </p:nvSpPr>
              <p:spPr bwMode="auto">
                <a:xfrm flipV="1">
                  <a:off x="1572" y="3982"/>
                  <a:ext cx="1" cy="7"/>
                </a:xfrm>
                <a:prstGeom prst="line">
                  <a:avLst/>
                </a:prstGeom>
                <a:noFill/>
                <a:ln w="9525">
                  <a:solidFill>
                    <a:srgbClr val="008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477" name="Line 285"/>
                <p:cNvSpPr>
                  <a:spLocks noChangeShapeType="1"/>
                </p:cNvSpPr>
                <p:nvPr/>
              </p:nvSpPr>
              <p:spPr bwMode="auto">
                <a:xfrm flipV="1">
                  <a:off x="1572" y="3976"/>
                  <a:ext cx="6" cy="6"/>
                </a:xfrm>
                <a:prstGeom prst="line">
                  <a:avLst/>
                </a:prstGeom>
                <a:noFill/>
                <a:ln w="9525">
                  <a:solidFill>
                    <a:srgbClr val="008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478" name="Line 286"/>
                <p:cNvSpPr>
                  <a:spLocks noChangeShapeType="1"/>
                </p:cNvSpPr>
                <p:nvPr/>
              </p:nvSpPr>
              <p:spPr bwMode="auto">
                <a:xfrm>
                  <a:off x="1578" y="3976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008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479" name="Line 287"/>
                <p:cNvSpPr>
                  <a:spLocks noChangeShapeType="1"/>
                </p:cNvSpPr>
                <p:nvPr/>
              </p:nvSpPr>
              <p:spPr bwMode="auto">
                <a:xfrm flipV="1">
                  <a:off x="1584" y="3969"/>
                  <a:ext cx="6" cy="7"/>
                </a:xfrm>
                <a:prstGeom prst="line">
                  <a:avLst/>
                </a:prstGeom>
                <a:noFill/>
                <a:ln w="9525">
                  <a:solidFill>
                    <a:srgbClr val="008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480" name="Line 288"/>
                <p:cNvSpPr>
                  <a:spLocks noChangeShapeType="1"/>
                </p:cNvSpPr>
                <p:nvPr/>
              </p:nvSpPr>
              <p:spPr bwMode="auto">
                <a:xfrm flipV="1">
                  <a:off x="1590" y="3963"/>
                  <a:ext cx="1" cy="6"/>
                </a:xfrm>
                <a:prstGeom prst="line">
                  <a:avLst/>
                </a:prstGeom>
                <a:noFill/>
                <a:ln w="9525">
                  <a:solidFill>
                    <a:srgbClr val="008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481" name="Line 289"/>
                <p:cNvSpPr>
                  <a:spLocks noChangeShapeType="1"/>
                </p:cNvSpPr>
                <p:nvPr/>
              </p:nvSpPr>
              <p:spPr bwMode="auto">
                <a:xfrm flipV="1">
                  <a:off x="1590" y="3957"/>
                  <a:ext cx="6" cy="6"/>
                </a:xfrm>
                <a:prstGeom prst="line">
                  <a:avLst/>
                </a:prstGeom>
                <a:noFill/>
                <a:ln w="9525">
                  <a:solidFill>
                    <a:srgbClr val="008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482" name="Line 290"/>
                <p:cNvSpPr>
                  <a:spLocks noChangeShapeType="1"/>
                </p:cNvSpPr>
                <p:nvPr/>
              </p:nvSpPr>
              <p:spPr bwMode="auto">
                <a:xfrm flipV="1">
                  <a:off x="1596" y="3950"/>
                  <a:ext cx="6" cy="7"/>
                </a:xfrm>
                <a:prstGeom prst="line">
                  <a:avLst/>
                </a:prstGeom>
                <a:noFill/>
                <a:ln w="9525">
                  <a:solidFill>
                    <a:srgbClr val="008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483" name="Line 291"/>
                <p:cNvSpPr>
                  <a:spLocks noChangeShapeType="1"/>
                </p:cNvSpPr>
                <p:nvPr/>
              </p:nvSpPr>
              <p:spPr bwMode="auto">
                <a:xfrm flipV="1">
                  <a:off x="1602" y="3937"/>
                  <a:ext cx="6" cy="13"/>
                </a:xfrm>
                <a:prstGeom prst="line">
                  <a:avLst/>
                </a:prstGeom>
                <a:noFill/>
                <a:ln w="9525">
                  <a:solidFill>
                    <a:srgbClr val="008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484" name="Line 292"/>
                <p:cNvSpPr>
                  <a:spLocks noChangeShapeType="1"/>
                </p:cNvSpPr>
                <p:nvPr/>
              </p:nvSpPr>
              <p:spPr bwMode="auto">
                <a:xfrm flipV="1">
                  <a:off x="1608" y="3931"/>
                  <a:ext cx="1" cy="6"/>
                </a:xfrm>
                <a:prstGeom prst="line">
                  <a:avLst/>
                </a:prstGeom>
                <a:noFill/>
                <a:ln w="9525">
                  <a:solidFill>
                    <a:srgbClr val="008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485" name="Line 293"/>
                <p:cNvSpPr>
                  <a:spLocks noChangeShapeType="1"/>
                </p:cNvSpPr>
                <p:nvPr/>
              </p:nvSpPr>
              <p:spPr bwMode="auto">
                <a:xfrm>
                  <a:off x="1608" y="3931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008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486" name="Freeform 294"/>
                <p:cNvSpPr>
                  <a:spLocks/>
                </p:cNvSpPr>
                <p:nvPr/>
              </p:nvSpPr>
              <p:spPr bwMode="auto">
                <a:xfrm>
                  <a:off x="1614" y="3931"/>
                  <a:ext cx="6" cy="1"/>
                </a:xfrm>
                <a:custGeom>
                  <a:avLst/>
                  <a:gdLst>
                    <a:gd name="T0" fmla="*/ 0 w 6"/>
                    <a:gd name="T1" fmla="*/ 0 w 6"/>
                    <a:gd name="T2" fmla="*/ 6 w 6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6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6" y="0"/>
                      </a:lnTo>
                    </a:path>
                  </a:pathLst>
                </a:custGeom>
                <a:noFill/>
                <a:ln w="9525">
                  <a:solidFill>
                    <a:srgbClr val="008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487" name="Freeform 295"/>
                <p:cNvSpPr>
                  <a:spLocks/>
                </p:cNvSpPr>
                <p:nvPr/>
              </p:nvSpPr>
              <p:spPr bwMode="auto">
                <a:xfrm>
                  <a:off x="1620" y="3931"/>
                  <a:ext cx="6" cy="13"/>
                </a:xfrm>
                <a:custGeom>
                  <a:avLst/>
                  <a:gdLst>
                    <a:gd name="T0" fmla="*/ 0 w 6"/>
                    <a:gd name="T1" fmla="*/ 0 h 13"/>
                    <a:gd name="T2" fmla="*/ 6 w 6"/>
                    <a:gd name="T3" fmla="*/ 6 h 13"/>
                    <a:gd name="T4" fmla="*/ 6 w 6"/>
                    <a:gd name="T5" fmla="*/ 13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13">
                      <a:moveTo>
                        <a:pt x="0" y="0"/>
                      </a:moveTo>
                      <a:lnTo>
                        <a:pt x="6" y="6"/>
                      </a:lnTo>
                      <a:lnTo>
                        <a:pt x="6" y="13"/>
                      </a:lnTo>
                    </a:path>
                  </a:pathLst>
                </a:custGeom>
                <a:noFill/>
                <a:ln w="9525">
                  <a:solidFill>
                    <a:srgbClr val="008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488" name="Line 296"/>
                <p:cNvSpPr>
                  <a:spLocks noChangeShapeType="1"/>
                </p:cNvSpPr>
                <p:nvPr/>
              </p:nvSpPr>
              <p:spPr bwMode="auto">
                <a:xfrm>
                  <a:off x="1626" y="3944"/>
                  <a:ext cx="1" cy="13"/>
                </a:xfrm>
                <a:prstGeom prst="line">
                  <a:avLst/>
                </a:prstGeom>
                <a:noFill/>
                <a:ln w="9525">
                  <a:solidFill>
                    <a:srgbClr val="008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489" name="Line 297"/>
                <p:cNvSpPr>
                  <a:spLocks noChangeShapeType="1"/>
                </p:cNvSpPr>
                <p:nvPr/>
              </p:nvSpPr>
              <p:spPr bwMode="auto">
                <a:xfrm>
                  <a:off x="1626" y="3957"/>
                  <a:ext cx="6" cy="6"/>
                </a:xfrm>
                <a:prstGeom prst="line">
                  <a:avLst/>
                </a:prstGeom>
                <a:noFill/>
                <a:ln w="9525">
                  <a:solidFill>
                    <a:srgbClr val="008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490" name="Freeform 298"/>
                <p:cNvSpPr>
                  <a:spLocks/>
                </p:cNvSpPr>
                <p:nvPr/>
              </p:nvSpPr>
              <p:spPr bwMode="auto">
                <a:xfrm>
                  <a:off x="1632" y="3963"/>
                  <a:ext cx="6" cy="6"/>
                </a:xfrm>
                <a:custGeom>
                  <a:avLst/>
                  <a:gdLst>
                    <a:gd name="T0" fmla="*/ 0 w 6"/>
                    <a:gd name="T1" fmla="*/ 0 h 6"/>
                    <a:gd name="T2" fmla="*/ 0 w 6"/>
                    <a:gd name="T3" fmla="*/ 6 h 6"/>
                    <a:gd name="T4" fmla="*/ 6 w 6"/>
                    <a:gd name="T5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6">
                      <a:moveTo>
                        <a:pt x="0" y="0"/>
                      </a:moveTo>
                      <a:lnTo>
                        <a:pt x="0" y="6"/>
                      </a:lnTo>
                      <a:lnTo>
                        <a:pt x="6" y="6"/>
                      </a:lnTo>
                    </a:path>
                  </a:pathLst>
                </a:custGeom>
                <a:noFill/>
                <a:ln w="9525">
                  <a:solidFill>
                    <a:srgbClr val="008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491" name="Freeform 299"/>
                <p:cNvSpPr>
                  <a:spLocks/>
                </p:cNvSpPr>
                <p:nvPr/>
              </p:nvSpPr>
              <p:spPr bwMode="auto">
                <a:xfrm>
                  <a:off x="1638" y="3963"/>
                  <a:ext cx="6" cy="6"/>
                </a:xfrm>
                <a:custGeom>
                  <a:avLst/>
                  <a:gdLst>
                    <a:gd name="T0" fmla="*/ 0 w 6"/>
                    <a:gd name="T1" fmla="*/ 6 h 6"/>
                    <a:gd name="T2" fmla="*/ 6 w 6"/>
                    <a:gd name="T3" fmla="*/ 6 h 6"/>
                    <a:gd name="T4" fmla="*/ 6 w 6"/>
                    <a:gd name="T5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6">
                      <a:moveTo>
                        <a:pt x="0" y="6"/>
                      </a:moveTo>
                      <a:lnTo>
                        <a:pt x="6" y="6"/>
                      </a:lnTo>
                      <a:lnTo>
                        <a:pt x="6" y="0"/>
                      </a:lnTo>
                    </a:path>
                  </a:pathLst>
                </a:custGeom>
                <a:noFill/>
                <a:ln w="9525">
                  <a:solidFill>
                    <a:srgbClr val="008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492" name="Line 300"/>
                <p:cNvSpPr>
                  <a:spLocks noChangeShapeType="1"/>
                </p:cNvSpPr>
                <p:nvPr/>
              </p:nvSpPr>
              <p:spPr bwMode="auto">
                <a:xfrm flipV="1">
                  <a:off x="1644" y="3957"/>
                  <a:ext cx="1" cy="6"/>
                </a:xfrm>
                <a:prstGeom prst="line">
                  <a:avLst/>
                </a:prstGeom>
                <a:noFill/>
                <a:ln w="9525">
                  <a:solidFill>
                    <a:srgbClr val="008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493" name="Line 301"/>
                <p:cNvSpPr>
                  <a:spLocks noChangeShapeType="1"/>
                </p:cNvSpPr>
                <p:nvPr/>
              </p:nvSpPr>
              <p:spPr bwMode="auto">
                <a:xfrm>
                  <a:off x="1644" y="3957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008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494" name="Line 302"/>
                <p:cNvSpPr>
                  <a:spLocks noChangeShapeType="1"/>
                </p:cNvSpPr>
                <p:nvPr/>
              </p:nvSpPr>
              <p:spPr bwMode="auto">
                <a:xfrm flipV="1">
                  <a:off x="1650" y="3950"/>
                  <a:ext cx="6" cy="7"/>
                </a:xfrm>
                <a:prstGeom prst="line">
                  <a:avLst/>
                </a:prstGeom>
                <a:noFill/>
                <a:ln w="9525">
                  <a:solidFill>
                    <a:srgbClr val="008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495" name="Line 303"/>
                <p:cNvSpPr>
                  <a:spLocks noChangeShapeType="1"/>
                </p:cNvSpPr>
                <p:nvPr/>
              </p:nvSpPr>
              <p:spPr bwMode="auto">
                <a:xfrm flipV="1">
                  <a:off x="1656" y="3944"/>
                  <a:ext cx="6" cy="6"/>
                </a:xfrm>
                <a:prstGeom prst="line">
                  <a:avLst/>
                </a:prstGeom>
                <a:noFill/>
                <a:ln w="9525">
                  <a:solidFill>
                    <a:srgbClr val="008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496" name="Line 304"/>
                <p:cNvSpPr>
                  <a:spLocks noChangeShapeType="1"/>
                </p:cNvSpPr>
                <p:nvPr/>
              </p:nvSpPr>
              <p:spPr bwMode="auto">
                <a:xfrm flipV="1">
                  <a:off x="1662" y="3937"/>
                  <a:ext cx="1" cy="7"/>
                </a:xfrm>
                <a:prstGeom prst="line">
                  <a:avLst/>
                </a:prstGeom>
                <a:noFill/>
                <a:ln w="9525">
                  <a:solidFill>
                    <a:srgbClr val="008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497" name="Line 305"/>
                <p:cNvSpPr>
                  <a:spLocks noChangeShapeType="1"/>
                </p:cNvSpPr>
                <p:nvPr/>
              </p:nvSpPr>
              <p:spPr bwMode="auto">
                <a:xfrm flipV="1">
                  <a:off x="1662" y="3931"/>
                  <a:ext cx="6" cy="6"/>
                </a:xfrm>
                <a:prstGeom prst="line">
                  <a:avLst/>
                </a:prstGeom>
                <a:noFill/>
                <a:ln w="9525">
                  <a:solidFill>
                    <a:srgbClr val="008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498" name="Freeform 306"/>
                <p:cNvSpPr>
                  <a:spLocks/>
                </p:cNvSpPr>
                <p:nvPr/>
              </p:nvSpPr>
              <p:spPr bwMode="auto">
                <a:xfrm>
                  <a:off x="1668" y="3918"/>
                  <a:ext cx="6" cy="13"/>
                </a:xfrm>
                <a:custGeom>
                  <a:avLst/>
                  <a:gdLst>
                    <a:gd name="T0" fmla="*/ 0 w 6"/>
                    <a:gd name="T1" fmla="*/ 13 h 13"/>
                    <a:gd name="T2" fmla="*/ 0 w 6"/>
                    <a:gd name="T3" fmla="*/ 6 h 13"/>
                    <a:gd name="T4" fmla="*/ 6 w 6"/>
                    <a:gd name="T5" fmla="*/ 0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13">
                      <a:moveTo>
                        <a:pt x="0" y="13"/>
                      </a:moveTo>
                      <a:lnTo>
                        <a:pt x="0" y="6"/>
                      </a:lnTo>
                      <a:lnTo>
                        <a:pt x="6" y="0"/>
                      </a:lnTo>
                    </a:path>
                  </a:pathLst>
                </a:custGeom>
                <a:noFill/>
                <a:ln w="9525">
                  <a:solidFill>
                    <a:srgbClr val="008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499" name="Line 307"/>
                <p:cNvSpPr>
                  <a:spLocks noChangeShapeType="1"/>
                </p:cNvSpPr>
                <p:nvPr/>
              </p:nvSpPr>
              <p:spPr bwMode="auto">
                <a:xfrm>
                  <a:off x="1674" y="3918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008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500" name="Freeform 308"/>
                <p:cNvSpPr>
                  <a:spLocks/>
                </p:cNvSpPr>
                <p:nvPr/>
              </p:nvSpPr>
              <p:spPr bwMode="auto">
                <a:xfrm>
                  <a:off x="1680" y="3918"/>
                  <a:ext cx="1" cy="13"/>
                </a:xfrm>
                <a:custGeom>
                  <a:avLst/>
                  <a:gdLst>
                    <a:gd name="T0" fmla="*/ 0 h 13"/>
                    <a:gd name="T1" fmla="*/ 6 h 13"/>
                    <a:gd name="T2" fmla="*/ 13 h 13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3">
                      <a:moveTo>
                        <a:pt x="0" y="0"/>
                      </a:moveTo>
                      <a:lnTo>
                        <a:pt x="0" y="6"/>
                      </a:lnTo>
                      <a:lnTo>
                        <a:pt x="0" y="13"/>
                      </a:lnTo>
                    </a:path>
                  </a:pathLst>
                </a:custGeom>
                <a:noFill/>
                <a:ln w="9525">
                  <a:solidFill>
                    <a:srgbClr val="008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501" name="Line 309"/>
                <p:cNvSpPr>
                  <a:spLocks noChangeShapeType="1"/>
                </p:cNvSpPr>
                <p:nvPr/>
              </p:nvSpPr>
              <p:spPr bwMode="auto">
                <a:xfrm>
                  <a:off x="1680" y="3931"/>
                  <a:ext cx="6" cy="13"/>
                </a:xfrm>
                <a:prstGeom prst="line">
                  <a:avLst/>
                </a:prstGeom>
                <a:noFill/>
                <a:ln w="9525">
                  <a:solidFill>
                    <a:srgbClr val="008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502" name="Line 310"/>
                <p:cNvSpPr>
                  <a:spLocks noChangeShapeType="1"/>
                </p:cNvSpPr>
                <p:nvPr/>
              </p:nvSpPr>
              <p:spPr bwMode="auto">
                <a:xfrm>
                  <a:off x="1686" y="3944"/>
                  <a:ext cx="6" cy="6"/>
                </a:xfrm>
                <a:prstGeom prst="line">
                  <a:avLst/>
                </a:prstGeom>
                <a:noFill/>
                <a:ln w="9525">
                  <a:solidFill>
                    <a:srgbClr val="008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503" name="Freeform 311"/>
                <p:cNvSpPr>
                  <a:spLocks/>
                </p:cNvSpPr>
                <p:nvPr/>
              </p:nvSpPr>
              <p:spPr bwMode="auto">
                <a:xfrm>
                  <a:off x="1692" y="3950"/>
                  <a:ext cx="6" cy="1"/>
                </a:xfrm>
                <a:custGeom>
                  <a:avLst/>
                  <a:gdLst>
                    <a:gd name="T0" fmla="*/ 0 w 6"/>
                    <a:gd name="T1" fmla="*/ 6 w 6"/>
                    <a:gd name="T2" fmla="*/ 6 w 6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6">
                      <a:moveTo>
                        <a:pt x="0" y="0"/>
                      </a:moveTo>
                      <a:lnTo>
                        <a:pt x="6" y="0"/>
                      </a:lnTo>
                      <a:lnTo>
                        <a:pt x="6" y="0"/>
                      </a:lnTo>
                    </a:path>
                  </a:pathLst>
                </a:custGeom>
                <a:noFill/>
                <a:ln w="9525">
                  <a:solidFill>
                    <a:srgbClr val="008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504" name="Freeform 312"/>
                <p:cNvSpPr>
                  <a:spLocks/>
                </p:cNvSpPr>
                <p:nvPr/>
              </p:nvSpPr>
              <p:spPr bwMode="auto">
                <a:xfrm>
                  <a:off x="1698" y="3950"/>
                  <a:ext cx="1" cy="19"/>
                </a:xfrm>
                <a:custGeom>
                  <a:avLst/>
                  <a:gdLst>
                    <a:gd name="T0" fmla="*/ 0 h 19"/>
                    <a:gd name="T1" fmla="*/ 7 h 19"/>
                    <a:gd name="T2" fmla="*/ 19 h 19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9">
                      <a:moveTo>
                        <a:pt x="0" y="0"/>
                      </a:moveTo>
                      <a:lnTo>
                        <a:pt x="0" y="7"/>
                      </a:lnTo>
                      <a:lnTo>
                        <a:pt x="0" y="19"/>
                      </a:lnTo>
                    </a:path>
                  </a:pathLst>
                </a:custGeom>
                <a:noFill/>
                <a:ln w="9525">
                  <a:solidFill>
                    <a:srgbClr val="008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505" name="Line 313"/>
                <p:cNvSpPr>
                  <a:spLocks noChangeShapeType="1"/>
                </p:cNvSpPr>
                <p:nvPr/>
              </p:nvSpPr>
              <p:spPr bwMode="auto">
                <a:xfrm>
                  <a:off x="1698" y="3969"/>
                  <a:ext cx="6" cy="20"/>
                </a:xfrm>
                <a:prstGeom prst="line">
                  <a:avLst/>
                </a:prstGeom>
                <a:noFill/>
                <a:ln w="9525">
                  <a:solidFill>
                    <a:srgbClr val="008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506" name="Line 314"/>
                <p:cNvSpPr>
                  <a:spLocks noChangeShapeType="1"/>
                </p:cNvSpPr>
                <p:nvPr/>
              </p:nvSpPr>
              <p:spPr bwMode="auto">
                <a:xfrm>
                  <a:off x="1704" y="3989"/>
                  <a:ext cx="6" cy="13"/>
                </a:xfrm>
                <a:prstGeom prst="line">
                  <a:avLst/>
                </a:prstGeom>
                <a:noFill/>
                <a:ln w="9525">
                  <a:solidFill>
                    <a:srgbClr val="008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507" name="Line 315"/>
                <p:cNvSpPr>
                  <a:spLocks noChangeShapeType="1"/>
                </p:cNvSpPr>
                <p:nvPr/>
              </p:nvSpPr>
              <p:spPr bwMode="auto">
                <a:xfrm>
                  <a:off x="1710" y="4002"/>
                  <a:ext cx="6" cy="6"/>
                </a:xfrm>
                <a:prstGeom prst="line">
                  <a:avLst/>
                </a:prstGeom>
                <a:noFill/>
                <a:ln w="9525">
                  <a:solidFill>
                    <a:srgbClr val="008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508" name="Line 316"/>
                <p:cNvSpPr>
                  <a:spLocks noChangeShapeType="1"/>
                </p:cNvSpPr>
                <p:nvPr/>
              </p:nvSpPr>
              <p:spPr bwMode="auto">
                <a:xfrm>
                  <a:off x="1716" y="4008"/>
                  <a:ext cx="1" cy="7"/>
                </a:xfrm>
                <a:prstGeom prst="line">
                  <a:avLst/>
                </a:prstGeom>
                <a:noFill/>
                <a:ln w="9525">
                  <a:solidFill>
                    <a:srgbClr val="008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509" name="Line 317"/>
                <p:cNvSpPr>
                  <a:spLocks noChangeShapeType="1"/>
                </p:cNvSpPr>
                <p:nvPr/>
              </p:nvSpPr>
              <p:spPr bwMode="auto">
                <a:xfrm>
                  <a:off x="1716" y="4015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008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510" name="Freeform 318"/>
                <p:cNvSpPr>
                  <a:spLocks/>
                </p:cNvSpPr>
                <p:nvPr/>
              </p:nvSpPr>
              <p:spPr bwMode="auto">
                <a:xfrm>
                  <a:off x="1722" y="4015"/>
                  <a:ext cx="6" cy="6"/>
                </a:xfrm>
                <a:custGeom>
                  <a:avLst/>
                  <a:gdLst>
                    <a:gd name="T0" fmla="*/ 0 w 6"/>
                    <a:gd name="T1" fmla="*/ 0 h 6"/>
                    <a:gd name="T2" fmla="*/ 0 w 6"/>
                    <a:gd name="T3" fmla="*/ 0 h 6"/>
                    <a:gd name="T4" fmla="*/ 6 w 6"/>
                    <a:gd name="T5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6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6" y="6"/>
                      </a:lnTo>
                    </a:path>
                  </a:pathLst>
                </a:custGeom>
                <a:noFill/>
                <a:ln w="9525">
                  <a:solidFill>
                    <a:srgbClr val="008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511" name="Line 319"/>
                <p:cNvSpPr>
                  <a:spLocks noChangeShapeType="1"/>
                </p:cNvSpPr>
                <p:nvPr/>
              </p:nvSpPr>
              <p:spPr bwMode="auto">
                <a:xfrm>
                  <a:off x="1728" y="4021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008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512" name="Line 320"/>
                <p:cNvSpPr>
                  <a:spLocks noChangeShapeType="1"/>
                </p:cNvSpPr>
                <p:nvPr/>
              </p:nvSpPr>
              <p:spPr bwMode="auto">
                <a:xfrm>
                  <a:off x="1734" y="4021"/>
                  <a:ext cx="1" cy="1"/>
                </a:xfrm>
                <a:prstGeom prst="line">
                  <a:avLst/>
                </a:prstGeom>
                <a:noFill/>
                <a:ln w="9525">
                  <a:solidFill>
                    <a:srgbClr val="008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513" name="Line 321"/>
                <p:cNvSpPr>
                  <a:spLocks noChangeShapeType="1"/>
                </p:cNvSpPr>
                <p:nvPr/>
              </p:nvSpPr>
              <p:spPr bwMode="auto">
                <a:xfrm>
                  <a:off x="1734" y="4021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008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514" name="Line 322"/>
                <p:cNvSpPr>
                  <a:spLocks noChangeShapeType="1"/>
                </p:cNvSpPr>
                <p:nvPr/>
              </p:nvSpPr>
              <p:spPr bwMode="auto">
                <a:xfrm>
                  <a:off x="1740" y="4021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008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515" name="Line 323"/>
                <p:cNvSpPr>
                  <a:spLocks noChangeShapeType="1"/>
                </p:cNvSpPr>
                <p:nvPr/>
              </p:nvSpPr>
              <p:spPr bwMode="auto">
                <a:xfrm>
                  <a:off x="1746" y="4021"/>
                  <a:ext cx="1" cy="1"/>
                </a:xfrm>
                <a:prstGeom prst="line">
                  <a:avLst/>
                </a:prstGeom>
                <a:noFill/>
                <a:ln w="9525">
                  <a:solidFill>
                    <a:srgbClr val="008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516" name="Line 324"/>
                <p:cNvSpPr>
                  <a:spLocks noChangeShapeType="1"/>
                </p:cNvSpPr>
                <p:nvPr/>
              </p:nvSpPr>
              <p:spPr bwMode="auto">
                <a:xfrm>
                  <a:off x="1746" y="4021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008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517" name="Line 325"/>
                <p:cNvSpPr>
                  <a:spLocks noChangeShapeType="1"/>
                </p:cNvSpPr>
                <p:nvPr/>
              </p:nvSpPr>
              <p:spPr bwMode="auto">
                <a:xfrm>
                  <a:off x="1752" y="4021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008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518" name="Line 326"/>
                <p:cNvSpPr>
                  <a:spLocks noChangeShapeType="1"/>
                </p:cNvSpPr>
                <p:nvPr/>
              </p:nvSpPr>
              <p:spPr bwMode="auto">
                <a:xfrm>
                  <a:off x="1758" y="4021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008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519" name="Line 327"/>
                <p:cNvSpPr>
                  <a:spLocks noChangeShapeType="1"/>
                </p:cNvSpPr>
                <p:nvPr/>
              </p:nvSpPr>
              <p:spPr bwMode="auto">
                <a:xfrm>
                  <a:off x="1764" y="4021"/>
                  <a:ext cx="1" cy="1"/>
                </a:xfrm>
                <a:prstGeom prst="line">
                  <a:avLst/>
                </a:prstGeom>
                <a:noFill/>
                <a:ln w="9525">
                  <a:solidFill>
                    <a:srgbClr val="008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520" name="Line 328"/>
                <p:cNvSpPr>
                  <a:spLocks noChangeShapeType="1"/>
                </p:cNvSpPr>
                <p:nvPr/>
              </p:nvSpPr>
              <p:spPr bwMode="auto">
                <a:xfrm>
                  <a:off x="1764" y="4021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008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521" name="Line 329"/>
                <p:cNvSpPr>
                  <a:spLocks noChangeShapeType="1"/>
                </p:cNvSpPr>
                <p:nvPr/>
              </p:nvSpPr>
              <p:spPr bwMode="auto">
                <a:xfrm>
                  <a:off x="1770" y="4021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008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522" name="Line 330"/>
                <p:cNvSpPr>
                  <a:spLocks noChangeShapeType="1"/>
                </p:cNvSpPr>
                <p:nvPr/>
              </p:nvSpPr>
              <p:spPr bwMode="auto">
                <a:xfrm>
                  <a:off x="1776" y="4021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008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523" name="Line 331"/>
                <p:cNvSpPr>
                  <a:spLocks noChangeShapeType="1"/>
                </p:cNvSpPr>
                <p:nvPr/>
              </p:nvSpPr>
              <p:spPr bwMode="auto">
                <a:xfrm>
                  <a:off x="1782" y="4021"/>
                  <a:ext cx="1" cy="1"/>
                </a:xfrm>
                <a:prstGeom prst="line">
                  <a:avLst/>
                </a:prstGeom>
                <a:noFill/>
                <a:ln w="9525">
                  <a:solidFill>
                    <a:srgbClr val="008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524" name="Freeform 332"/>
                <p:cNvSpPr>
                  <a:spLocks/>
                </p:cNvSpPr>
                <p:nvPr/>
              </p:nvSpPr>
              <p:spPr bwMode="auto">
                <a:xfrm>
                  <a:off x="1782" y="4015"/>
                  <a:ext cx="6" cy="6"/>
                </a:xfrm>
                <a:custGeom>
                  <a:avLst/>
                  <a:gdLst>
                    <a:gd name="T0" fmla="*/ 0 w 6"/>
                    <a:gd name="T1" fmla="*/ 6 h 6"/>
                    <a:gd name="T2" fmla="*/ 0 w 6"/>
                    <a:gd name="T3" fmla="*/ 0 h 6"/>
                    <a:gd name="T4" fmla="*/ 6 w 6"/>
                    <a:gd name="T5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6">
                      <a:moveTo>
                        <a:pt x="0" y="6"/>
                      </a:moveTo>
                      <a:lnTo>
                        <a:pt x="0" y="0"/>
                      </a:lnTo>
                      <a:lnTo>
                        <a:pt x="6" y="0"/>
                      </a:lnTo>
                    </a:path>
                  </a:pathLst>
                </a:custGeom>
                <a:noFill/>
                <a:ln w="9525">
                  <a:solidFill>
                    <a:srgbClr val="008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525" name="Line 333"/>
                <p:cNvSpPr>
                  <a:spLocks noChangeShapeType="1"/>
                </p:cNvSpPr>
                <p:nvPr/>
              </p:nvSpPr>
              <p:spPr bwMode="auto">
                <a:xfrm>
                  <a:off x="1788" y="4015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008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526" name="Line 334"/>
                <p:cNvSpPr>
                  <a:spLocks noChangeShapeType="1"/>
                </p:cNvSpPr>
                <p:nvPr/>
              </p:nvSpPr>
              <p:spPr bwMode="auto">
                <a:xfrm>
                  <a:off x="1794" y="4015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008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527" name="Line 335"/>
                <p:cNvSpPr>
                  <a:spLocks noChangeShapeType="1"/>
                </p:cNvSpPr>
                <p:nvPr/>
              </p:nvSpPr>
              <p:spPr bwMode="auto">
                <a:xfrm>
                  <a:off x="1800" y="4015"/>
                  <a:ext cx="1" cy="1"/>
                </a:xfrm>
                <a:prstGeom prst="line">
                  <a:avLst/>
                </a:prstGeom>
                <a:noFill/>
                <a:ln w="9525">
                  <a:solidFill>
                    <a:srgbClr val="008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528" name="Line 336"/>
                <p:cNvSpPr>
                  <a:spLocks noChangeShapeType="1"/>
                </p:cNvSpPr>
                <p:nvPr/>
              </p:nvSpPr>
              <p:spPr bwMode="auto">
                <a:xfrm>
                  <a:off x="1800" y="4015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008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529" name="Line 337"/>
                <p:cNvSpPr>
                  <a:spLocks noChangeShapeType="1"/>
                </p:cNvSpPr>
                <p:nvPr/>
              </p:nvSpPr>
              <p:spPr bwMode="auto">
                <a:xfrm>
                  <a:off x="1806" y="4015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008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530" name="Line 338"/>
                <p:cNvSpPr>
                  <a:spLocks noChangeShapeType="1"/>
                </p:cNvSpPr>
                <p:nvPr/>
              </p:nvSpPr>
              <p:spPr bwMode="auto">
                <a:xfrm>
                  <a:off x="1812" y="4015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008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531" name="Line 339"/>
                <p:cNvSpPr>
                  <a:spLocks noChangeShapeType="1"/>
                </p:cNvSpPr>
                <p:nvPr/>
              </p:nvSpPr>
              <p:spPr bwMode="auto">
                <a:xfrm>
                  <a:off x="1818" y="4015"/>
                  <a:ext cx="1" cy="1"/>
                </a:xfrm>
                <a:prstGeom prst="line">
                  <a:avLst/>
                </a:prstGeom>
                <a:noFill/>
                <a:ln w="9525">
                  <a:solidFill>
                    <a:srgbClr val="008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532" name="Line 340"/>
                <p:cNvSpPr>
                  <a:spLocks noChangeShapeType="1"/>
                </p:cNvSpPr>
                <p:nvPr/>
              </p:nvSpPr>
              <p:spPr bwMode="auto">
                <a:xfrm>
                  <a:off x="1818" y="4015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008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533" name="Line 341"/>
                <p:cNvSpPr>
                  <a:spLocks noChangeShapeType="1"/>
                </p:cNvSpPr>
                <p:nvPr/>
              </p:nvSpPr>
              <p:spPr bwMode="auto">
                <a:xfrm>
                  <a:off x="1824" y="4015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008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534" name="Line 342"/>
                <p:cNvSpPr>
                  <a:spLocks noChangeShapeType="1"/>
                </p:cNvSpPr>
                <p:nvPr/>
              </p:nvSpPr>
              <p:spPr bwMode="auto">
                <a:xfrm>
                  <a:off x="1830" y="4015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008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535" name="Freeform 343"/>
                <p:cNvSpPr>
                  <a:spLocks/>
                </p:cNvSpPr>
                <p:nvPr/>
              </p:nvSpPr>
              <p:spPr bwMode="auto">
                <a:xfrm>
                  <a:off x="1836" y="4008"/>
                  <a:ext cx="1" cy="7"/>
                </a:xfrm>
                <a:custGeom>
                  <a:avLst/>
                  <a:gdLst>
                    <a:gd name="T0" fmla="*/ 7 h 7"/>
                    <a:gd name="T1" fmla="*/ 0 h 7"/>
                    <a:gd name="T2" fmla="*/ 0 h 7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7">
                      <a:moveTo>
                        <a:pt x="0" y="7"/>
                      </a:moveTo>
                      <a:lnTo>
                        <a:pt x="0" y="0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9525">
                  <a:solidFill>
                    <a:srgbClr val="008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536" name="Line 344"/>
                <p:cNvSpPr>
                  <a:spLocks noChangeShapeType="1"/>
                </p:cNvSpPr>
                <p:nvPr/>
              </p:nvSpPr>
              <p:spPr bwMode="auto">
                <a:xfrm>
                  <a:off x="1836" y="4008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008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537" name="Line 345"/>
                <p:cNvSpPr>
                  <a:spLocks noChangeShapeType="1"/>
                </p:cNvSpPr>
                <p:nvPr/>
              </p:nvSpPr>
              <p:spPr bwMode="auto">
                <a:xfrm>
                  <a:off x="1842" y="4008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008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538" name="Line 346"/>
                <p:cNvSpPr>
                  <a:spLocks noChangeShapeType="1"/>
                </p:cNvSpPr>
                <p:nvPr/>
              </p:nvSpPr>
              <p:spPr bwMode="auto">
                <a:xfrm>
                  <a:off x="1848" y="4008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008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539" name="Line 347"/>
                <p:cNvSpPr>
                  <a:spLocks noChangeShapeType="1"/>
                </p:cNvSpPr>
                <p:nvPr/>
              </p:nvSpPr>
              <p:spPr bwMode="auto">
                <a:xfrm>
                  <a:off x="1854" y="4008"/>
                  <a:ext cx="1" cy="1"/>
                </a:xfrm>
                <a:prstGeom prst="line">
                  <a:avLst/>
                </a:prstGeom>
                <a:noFill/>
                <a:ln w="9525">
                  <a:solidFill>
                    <a:srgbClr val="008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540" name="Line 348"/>
                <p:cNvSpPr>
                  <a:spLocks noChangeShapeType="1"/>
                </p:cNvSpPr>
                <p:nvPr/>
              </p:nvSpPr>
              <p:spPr bwMode="auto">
                <a:xfrm>
                  <a:off x="1854" y="4008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008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541" name="Line 349"/>
                <p:cNvSpPr>
                  <a:spLocks noChangeShapeType="1"/>
                </p:cNvSpPr>
                <p:nvPr/>
              </p:nvSpPr>
              <p:spPr bwMode="auto">
                <a:xfrm>
                  <a:off x="1860" y="4008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008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542" name="Line 350"/>
                <p:cNvSpPr>
                  <a:spLocks noChangeShapeType="1"/>
                </p:cNvSpPr>
                <p:nvPr/>
              </p:nvSpPr>
              <p:spPr bwMode="auto">
                <a:xfrm>
                  <a:off x="1866" y="4008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008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543" name="Line 351"/>
                <p:cNvSpPr>
                  <a:spLocks noChangeShapeType="1"/>
                </p:cNvSpPr>
                <p:nvPr/>
              </p:nvSpPr>
              <p:spPr bwMode="auto">
                <a:xfrm>
                  <a:off x="1872" y="4008"/>
                  <a:ext cx="1" cy="1"/>
                </a:xfrm>
                <a:prstGeom prst="line">
                  <a:avLst/>
                </a:prstGeom>
                <a:noFill/>
                <a:ln w="9525">
                  <a:solidFill>
                    <a:srgbClr val="008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544" name="Line 352"/>
                <p:cNvSpPr>
                  <a:spLocks noChangeShapeType="1"/>
                </p:cNvSpPr>
                <p:nvPr/>
              </p:nvSpPr>
              <p:spPr bwMode="auto">
                <a:xfrm>
                  <a:off x="1872" y="4008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008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545" name="Line 353"/>
                <p:cNvSpPr>
                  <a:spLocks noChangeShapeType="1"/>
                </p:cNvSpPr>
                <p:nvPr/>
              </p:nvSpPr>
              <p:spPr bwMode="auto">
                <a:xfrm>
                  <a:off x="1878" y="4008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008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546" name="Line 354"/>
                <p:cNvSpPr>
                  <a:spLocks noChangeShapeType="1"/>
                </p:cNvSpPr>
                <p:nvPr/>
              </p:nvSpPr>
              <p:spPr bwMode="auto">
                <a:xfrm>
                  <a:off x="1884" y="4008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008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547" name="Line 355"/>
                <p:cNvSpPr>
                  <a:spLocks noChangeShapeType="1"/>
                </p:cNvSpPr>
                <p:nvPr/>
              </p:nvSpPr>
              <p:spPr bwMode="auto">
                <a:xfrm>
                  <a:off x="1890" y="4008"/>
                  <a:ext cx="1" cy="1"/>
                </a:xfrm>
                <a:prstGeom prst="line">
                  <a:avLst/>
                </a:prstGeom>
                <a:noFill/>
                <a:ln w="9525">
                  <a:solidFill>
                    <a:srgbClr val="008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548" name="Line 356"/>
                <p:cNvSpPr>
                  <a:spLocks noChangeShapeType="1"/>
                </p:cNvSpPr>
                <p:nvPr/>
              </p:nvSpPr>
              <p:spPr bwMode="auto">
                <a:xfrm>
                  <a:off x="1890" y="4008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008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549" name="Line 357"/>
                <p:cNvSpPr>
                  <a:spLocks noChangeShapeType="1"/>
                </p:cNvSpPr>
                <p:nvPr/>
              </p:nvSpPr>
              <p:spPr bwMode="auto">
                <a:xfrm>
                  <a:off x="1896" y="4008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008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550" name="Line 358"/>
                <p:cNvSpPr>
                  <a:spLocks noChangeShapeType="1"/>
                </p:cNvSpPr>
                <p:nvPr/>
              </p:nvSpPr>
              <p:spPr bwMode="auto">
                <a:xfrm>
                  <a:off x="1902" y="4008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008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551" name="Line 359"/>
                <p:cNvSpPr>
                  <a:spLocks noChangeShapeType="1"/>
                </p:cNvSpPr>
                <p:nvPr/>
              </p:nvSpPr>
              <p:spPr bwMode="auto">
                <a:xfrm>
                  <a:off x="1908" y="4008"/>
                  <a:ext cx="1" cy="1"/>
                </a:xfrm>
                <a:prstGeom prst="line">
                  <a:avLst/>
                </a:prstGeom>
                <a:noFill/>
                <a:ln w="9525">
                  <a:solidFill>
                    <a:srgbClr val="008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552" name="Line 360"/>
                <p:cNvSpPr>
                  <a:spLocks noChangeShapeType="1"/>
                </p:cNvSpPr>
                <p:nvPr/>
              </p:nvSpPr>
              <p:spPr bwMode="auto">
                <a:xfrm>
                  <a:off x="1908" y="4008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008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553" name="Line 361"/>
                <p:cNvSpPr>
                  <a:spLocks noChangeShapeType="1"/>
                </p:cNvSpPr>
                <p:nvPr/>
              </p:nvSpPr>
              <p:spPr bwMode="auto">
                <a:xfrm>
                  <a:off x="1914" y="4008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008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554" name="Line 362"/>
                <p:cNvSpPr>
                  <a:spLocks noChangeShapeType="1"/>
                </p:cNvSpPr>
                <p:nvPr/>
              </p:nvSpPr>
              <p:spPr bwMode="auto">
                <a:xfrm>
                  <a:off x="1920" y="4008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008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555" name="Line 363"/>
                <p:cNvSpPr>
                  <a:spLocks noChangeShapeType="1"/>
                </p:cNvSpPr>
                <p:nvPr/>
              </p:nvSpPr>
              <p:spPr bwMode="auto">
                <a:xfrm>
                  <a:off x="1926" y="4008"/>
                  <a:ext cx="1" cy="1"/>
                </a:xfrm>
                <a:prstGeom prst="line">
                  <a:avLst/>
                </a:prstGeom>
                <a:noFill/>
                <a:ln w="9525">
                  <a:solidFill>
                    <a:srgbClr val="008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556" name="Line 364"/>
                <p:cNvSpPr>
                  <a:spLocks noChangeShapeType="1"/>
                </p:cNvSpPr>
                <p:nvPr/>
              </p:nvSpPr>
              <p:spPr bwMode="auto">
                <a:xfrm>
                  <a:off x="1926" y="4008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008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557" name="Line 365"/>
                <p:cNvSpPr>
                  <a:spLocks noChangeShapeType="1"/>
                </p:cNvSpPr>
                <p:nvPr/>
              </p:nvSpPr>
              <p:spPr bwMode="auto">
                <a:xfrm>
                  <a:off x="1932" y="4008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008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558" name="Line 366"/>
                <p:cNvSpPr>
                  <a:spLocks noChangeShapeType="1"/>
                </p:cNvSpPr>
                <p:nvPr/>
              </p:nvSpPr>
              <p:spPr bwMode="auto">
                <a:xfrm>
                  <a:off x="1938" y="4008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008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559" name="Line 367"/>
                <p:cNvSpPr>
                  <a:spLocks noChangeShapeType="1"/>
                </p:cNvSpPr>
                <p:nvPr/>
              </p:nvSpPr>
              <p:spPr bwMode="auto">
                <a:xfrm>
                  <a:off x="1944" y="4008"/>
                  <a:ext cx="1" cy="1"/>
                </a:xfrm>
                <a:prstGeom prst="line">
                  <a:avLst/>
                </a:prstGeom>
                <a:noFill/>
                <a:ln w="9525">
                  <a:solidFill>
                    <a:srgbClr val="008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560" name="Line 368"/>
                <p:cNvSpPr>
                  <a:spLocks noChangeShapeType="1"/>
                </p:cNvSpPr>
                <p:nvPr/>
              </p:nvSpPr>
              <p:spPr bwMode="auto">
                <a:xfrm>
                  <a:off x="1944" y="4008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008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561" name="Line 369"/>
                <p:cNvSpPr>
                  <a:spLocks noChangeShapeType="1"/>
                </p:cNvSpPr>
                <p:nvPr/>
              </p:nvSpPr>
              <p:spPr bwMode="auto">
                <a:xfrm>
                  <a:off x="1950" y="4008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008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562" name="Line 370"/>
                <p:cNvSpPr>
                  <a:spLocks noChangeShapeType="1"/>
                </p:cNvSpPr>
                <p:nvPr/>
              </p:nvSpPr>
              <p:spPr bwMode="auto">
                <a:xfrm>
                  <a:off x="1956" y="4008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008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563" name="Line 371"/>
                <p:cNvSpPr>
                  <a:spLocks noChangeShapeType="1"/>
                </p:cNvSpPr>
                <p:nvPr/>
              </p:nvSpPr>
              <p:spPr bwMode="auto">
                <a:xfrm>
                  <a:off x="1962" y="4008"/>
                  <a:ext cx="1" cy="1"/>
                </a:xfrm>
                <a:prstGeom prst="line">
                  <a:avLst/>
                </a:prstGeom>
                <a:noFill/>
                <a:ln w="9525">
                  <a:solidFill>
                    <a:srgbClr val="008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564" name="Line 372"/>
                <p:cNvSpPr>
                  <a:spLocks noChangeShapeType="1"/>
                </p:cNvSpPr>
                <p:nvPr/>
              </p:nvSpPr>
              <p:spPr bwMode="auto">
                <a:xfrm>
                  <a:off x="1962" y="4008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008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565" name="Line 373"/>
                <p:cNvSpPr>
                  <a:spLocks noChangeShapeType="1"/>
                </p:cNvSpPr>
                <p:nvPr/>
              </p:nvSpPr>
              <p:spPr bwMode="auto">
                <a:xfrm>
                  <a:off x="1968" y="4008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008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566" name="Line 374"/>
                <p:cNvSpPr>
                  <a:spLocks noChangeShapeType="1"/>
                </p:cNvSpPr>
                <p:nvPr/>
              </p:nvSpPr>
              <p:spPr bwMode="auto">
                <a:xfrm>
                  <a:off x="1974" y="4008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008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567" name="Line 375"/>
                <p:cNvSpPr>
                  <a:spLocks noChangeShapeType="1"/>
                </p:cNvSpPr>
                <p:nvPr/>
              </p:nvSpPr>
              <p:spPr bwMode="auto">
                <a:xfrm>
                  <a:off x="1980" y="4008"/>
                  <a:ext cx="1" cy="1"/>
                </a:xfrm>
                <a:prstGeom prst="line">
                  <a:avLst/>
                </a:prstGeom>
                <a:noFill/>
                <a:ln w="9525">
                  <a:solidFill>
                    <a:srgbClr val="008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568" name="Line 376"/>
                <p:cNvSpPr>
                  <a:spLocks noChangeShapeType="1"/>
                </p:cNvSpPr>
                <p:nvPr/>
              </p:nvSpPr>
              <p:spPr bwMode="auto">
                <a:xfrm>
                  <a:off x="1980" y="4008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008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569" name="Line 377"/>
                <p:cNvSpPr>
                  <a:spLocks noChangeShapeType="1"/>
                </p:cNvSpPr>
                <p:nvPr/>
              </p:nvSpPr>
              <p:spPr bwMode="auto">
                <a:xfrm>
                  <a:off x="1986" y="4008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008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570" name="Line 378"/>
                <p:cNvSpPr>
                  <a:spLocks noChangeShapeType="1"/>
                </p:cNvSpPr>
                <p:nvPr/>
              </p:nvSpPr>
              <p:spPr bwMode="auto">
                <a:xfrm>
                  <a:off x="1992" y="4008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008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571" name="Line 379"/>
                <p:cNvSpPr>
                  <a:spLocks noChangeShapeType="1"/>
                </p:cNvSpPr>
                <p:nvPr/>
              </p:nvSpPr>
              <p:spPr bwMode="auto">
                <a:xfrm>
                  <a:off x="1998" y="4008"/>
                  <a:ext cx="1" cy="1"/>
                </a:xfrm>
                <a:prstGeom prst="line">
                  <a:avLst/>
                </a:prstGeom>
                <a:noFill/>
                <a:ln w="9525">
                  <a:solidFill>
                    <a:srgbClr val="008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572" name="Line 380"/>
                <p:cNvSpPr>
                  <a:spLocks noChangeShapeType="1"/>
                </p:cNvSpPr>
                <p:nvPr/>
              </p:nvSpPr>
              <p:spPr bwMode="auto">
                <a:xfrm>
                  <a:off x="1998" y="4008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008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573" name="Line 381"/>
                <p:cNvSpPr>
                  <a:spLocks noChangeShapeType="1"/>
                </p:cNvSpPr>
                <p:nvPr/>
              </p:nvSpPr>
              <p:spPr bwMode="auto">
                <a:xfrm>
                  <a:off x="2004" y="4008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008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574" name="Line 382"/>
                <p:cNvSpPr>
                  <a:spLocks noChangeShapeType="1"/>
                </p:cNvSpPr>
                <p:nvPr/>
              </p:nvSpPr>
              <p:spPr bwMode="auto">
                <a:xfrm>
                  <a:off x="2010" y="4008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008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575" name="Line 383"/>
                <p:cNvSpPr>
                  <a:spLocks noChangeShapeType="1"/>
                </p:cNvSpPr>
                <p:nvPr/>
              </p:nvSpPr>
              <p:spPr bwMode="auto">
                <a:xfrm>
                  <a:off x="2016" y="4008"/>
                  <a:ext cx="1" cy="1"/>
                </a:xfrm>
                <a:prstGeom prst="line">
                  <a:avLst/>
                </a:prstGeom>
                <a:noFill/>
                <a:ln w="9525">
                  <a:solidFill>
                    <a:srgbClr val="008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576" name="Line 384"/>
                <p:cNvSpPr>
                  <a:spLocks noChangeShapeType="1"/>
                </p:cNvSpPr>
                <p:nvPr/>
              </p:nvSpPr>
              <p:spPr bwMode="auto">
                <a:xfrm>
                  <a:off x="2016" y="4008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008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577" name="Line 385"/>
                <p:cNvSpPr>
                  <a:spLocks noChangeShapeType="1"/>
                </p:cNvSpPr>
                <p:nvPr/>
              </p:nvSpPr>
              <p:spPr bwMode="auto">
                <a:xfrm>
                  <a:off x="2022" y="4008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008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578" name="Line 386"/>
                <p:cNvSpPr>
                  <a:spLocks noChangeShapeType="1"/>
                </p:cNvSpPr>
                <p:nvPr/>
              </p:nvSpPr>
              <p:spPr bwMode="auto">
                <a:xfrm>
                  <a:off x="2028" y="4008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008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579" name="Line 387"/>
                <p:cNvSpPr>
                  <a:spLocks noChangeShapeType="1"/>
                </p:cNvSpPr>
                <p:nvPr/>
              </p:nvSpPr>
              <p:spPr bwMode="auto">
                <a:xfrm>
                  <a:off x="2034" y="4008"/>
                  <a:ext cx="1" cy="1"/>
                </a:xfrm>
                <a:prstGeom prst="line">
                  <a:avLst/>
                </a:prstGeom>
                <a:noFill/>
                <a:ln w="9525">
                  <a:solidFill>
                    <a:srgbClr val="008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580" name="Line 388"/>
                <p:cNvSpPr>
                  <a:spLocks noChangeShapeType="1"/>
                </p:cNvSpPr>
                <p:nvPr/>
              </p:nvSpPr>
              <p:spPr bwMode="auto">
                <a:xfrm>
                  <a:off x="2034" y="4008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008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581" name="Line 389"/>
                <p:cNvSpPr>
                  <a:spLocks noChangeShapeType="1"/>
                </p:cNvSpPr>
                <p:nvPr/>
              </p:nvSpPr>
              <p:spPr bwMode="auto">
                <a:xfrm>
                  <a:off x="2040" y="4008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008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582" name="Line 390"/>
                <p:cNvSpPr>
                  <a:spLocks noChangeShapeType="1"/>
                </p:cNvSpPr>
                <p:nvPr/>
              </p:nvSpPr>
              <p:spPr bwMode="auto">
                <a:xfrm>
                  <a:off x="2046" y="4008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008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583" name="Line 391"/>
                <p:cNvSpPr>
                  <a:spLocks noChangeShapeType="1"/>
                </p:cNvSpPr>
                <p:nvPr/>
              </p:nvSpPr>
              <p:spPr bwMode="auto">
                <a:xfrm>
                  <a:off x="2052" y="4008"/>
                  <a:ext cx="1" cy="1"/>
                </a:xfrm>
                <a:prstGeom prst="line">
                  <a:avLst/>
                </a:prstGeom>
                <a:noFill/>
                <a:ln w="9525">
                  <a:solidFill>
                    <a:srgbClr val="008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584" name="Line 392"/>
                <p:cNvSpPr>
                  <a:spLocks noChangeShapeType="1"/>
                </p:cNvSpPr>
                <p:nvPr/>
              </p:nvSpPr>
              <p:spPr bwMode="auto">
                <a:xfrm>
                  <a:off x="2052" y="4008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008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585" name="Line 393"/>
                <p:cNvSpPr>
                  <a:spLocks noChangeShapeType="1"/>
                </p:cNvSpPr>
                <p:nvPr/>
              </p:nvSpPr>
              <p:spPr bwMode="auto">
                <a:xfrm>
                  <a:off x="2058" y="4008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008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586" name="Line 394"/>
                <p:cNvSpPr>
                  <a:spLocks noChangeShapeType="1"/>
                </p:cNvSpPr>
                <p:nvPr/>
              </p:nvSpPr>
              <p:spPr bwMode="auto">
                <a:xfrm>
                  <a:off x="2064" y="4008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008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587" name="Line 395"/>
                <p:cNvSpPr>
                  <a:spLocks noChangeShapeType="1"/>
                </p:cNvSpPr>
                <p:nvPr/>
              </p:nvSpPr>
              <p:spPr bwMode="auto">
                <a:xfrm>
                  <a:off x="2070" y="4008"/>
                  <a:ext cx="1" cy="1"/>
                </a:xfrm>
                <a:prstGeom prst="line">
                  <a:avLst/>
                </a:prstGeom>
                <a:noFill/>
                <a:ln w="9525">
                  <a:solidFill>
                    <a:srgbClr val="008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588" name="Line 396"/>
                <p:cNvSpPr>
                  <a:spLocks noChangeShapeType="1"/>
                </p:cNvSpPr>
                <p:nvPr/>
              </p:nvSpPr>
              <p:spPr bwMode="auto">
                <a:xfrm>
                  <a:off x="2070" y="4008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008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589" name="Line 397"/>
                <p:cNvSpPr>
                  <a:spLocks noChangeShapeType="1"/>
                </p:cNvSpPr>
                <p:nvPr/>
              </p:nvSpPr>
              <p:spPr bwMode="auto">
                <a:xfrm>
                  <a:off x="2076" y="4008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008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590" name="Line 398"/>
                <p:cNvSpPr>
                  <a:spLocks noChangeShapeType="1"/>
                </p:cNvSpPr>
                <p:nvPr/>
              </p:nvSpPr>
              <p:spPr bwMode="auto">
                <a:xfrm>
                  <a:off x="2082" y="4008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008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591" name="Line 399"/>
                <p:cNvSpPr>
                  <a:spLocks noChangeShapeType="1"/>
                </p:cNvSpPr>
                <p:nvPr/>
              </p:nvSpPr>
              <p:spPr bwMode="auto">
                <a:xfrm>
                  <a:off x="2088" y="4008"/>
                  <a:ext cx="1" cy="1"/>
                </a:xfrm>
                <a:prstGeom prst="line">
                  <a:avLst/>
                </a:prstGeom>
                <a:noFill/>
                <a:ln w="9525">
                  <a:solidFill>
                    <a:srgbClr val="008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592" name="Line 400"/>
                <p:cNvSpPr>
                  <a:spLocks noChangeShapeType="1"/>
                </p:cNvSpPr>
                <p:nvPr/>
              </p:nvSpPr>
              <p:spPr bwMode="auto">
                <a:xfrm>
                  <a:off x="2088" y="4008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008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593" name="Line 401"/>
                <p:cNvSpPr>
                  <a:spLocks noChangeShapeType="1"/>
                </p:cNvSpPr>
                <p:nvPr/>
              </p:nvSpPr>
              <p:spPr bwMode="auto">
                <a:xfrm>
                  <a:off x="2094" y="4008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008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594" name="Line 402"/>
                <p:cNvSpPr>
                  <a:spLocks noChangeShapeType="1"/>
                </p:cNvSpPr>
                <p:nvPr/>
              </p:nvSpPr>
              <p:spPr bwMode="auto">
                <a:xfrm>
                  <a:off x="2100" y="4008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008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595" name="Line 403"/>
                <p:cNvSpPr>
                  <a:spLocks noChangeShapeType="1"/>
                </p:cNvSpPr>
                <p:nvPr/>
              </p:nvSpPr>
              <p:spPr bwMode="auto">
                <a:xfrm>
                  <a:off x="2106" y="4008"/>
                  <a:ext cx="1" cy="1"/>
                </a:xfrm>
                <a:prstGeom prst="line">
                  <a:avLst/>
                </a:prstGeom>
                <a:noFill/>
                <a:ln w="9525">
                  <a:solidFill>
                    <a:srgbClr val="008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596" name="Line 404"/>
                <p:cNvSpPr>
                  <a:spLocks noChangeShapeType="1"/>
                </p:cNvSpPr>
                <p:nvPr/>
              </p:nvSpPr>
              <p:spPr bwMode="auto">
                <a:xfrm>
                  <a:off x="2106" y="4008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008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597" name="Line 405"/>
                <p:cNvSpPr>
                  <a:spLocks noChangeShapeType="1"/>
                </p:cNvSpPr>
                <p:nvPr/>
              </p:nvSpPr>
              <p:spPr bwMode="auto">
                <a:xfrm>
                  <a:off x="2112" y="4008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008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598" name="Line 406"/>
                <p:cNvSpPr>
                  <a:spLocks noChangeShapeType="1"/>
                </p:cNvSpPr>
                <p:nvPr/>
              </p:nvSpPr>
              <p:spPr bwMode="auto">
                <a:xfrm>
                  <a:off x="2118" y="4008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008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599" name="Line 407"/>
                <p:cNvSpPr>
                  <a:spLocks noChangeShapeType="1"/>
                </p:cNvSpPr>
                <p:nvPr/>
              </p:nvSpPr>
              <p:spPr bwMode="auto">
                <a:xfrm>
                  <a:off x="2124" y="4008"/>
                  <a:ext cx="1" cy="1"/>
                </a:xfrm>
                <a:prstGeom prst="line">
                  <a:avLst/>
                </a:prstGeom>
                <a:noFill/>
                <a:ln w="9525">
                  <a:solidFill>
                    <a:srgbClr val="008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600" name="Line 408"/>
                <p:cNvSpPr>
                  <a:spLocks noChangeShapeType="1"/>
                </p:cNvSpPr>
                <p:nvPr/>
              </p:nvSpPr>
              <p:spPr bwMode="auto">
                <a:xfrm>
                  <a:off x="2124" y="4008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008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601" name="Line 409"/>
                <p:cNvSpPr>
                  <a:spLocks noChangeShapeType="1"/>
                </p:cNvSpPr>
                <p:nvPr/>
              </p:nvSpPr>
              <p:spPr bwMode="auto">
                <a:xfrm>
                  <a:off x="2130" y="4008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008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602" name="Line 410"/>
                <p:cNvSpPr>
                  <a:spLocks noChangeShapeType="1"/>
                </p:cNvSpPr>
                <p:nvPr/>
              </p:nvSpPr>
              <p:spPr bwMode="auto">
                <a:xfrm>
                  <a:off x="2136" y="4008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008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603" name="Line 411"/>
                <p:cNvSpPr>
                  <a:spLocks noChangeShapeType="1"/>
                </p:cNvSpPr>
                <p:nvPr/>
              </p:nvSpPr>
              <p:spPr bwMode="auto">
                <a:xfrm>
                  <a:off x="2142" y="4008"/>
                  <a:ext cx="1" cy="1"/>
                </a:xfrm>
                <a:prstGeom prst="line">
                  <a:avLst/>
                </a:prstGeom>
                <a:noFill/>
                <a:ln w="9525">
                  <a:solidFill>
                    <a:srgbClr val="008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604" name="Line 412"/>
                <p:cNvSpPr>
                  <a:spLocks noChangeShapeType="1"/>
                </p:cNvSpPr>
                <p:nvPr/>
              </p:nvSpPr>
              <p:spPr bwMode="auto">
                <a:xfrm>
                  <a:off x="2142" y="4008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008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605" name="Line 413"/>
                <p:cNvSpPr>
                  <a:spLocks noChangeShapeType="1"/>
                </p:cNvSpPr>
                <p:nvPr/>
              </p:nvSpPr>
              <p:spPr bwMode="auto">
                <a:xfrm>
                  <a:off x="2148" y="4008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008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606" name="Line 414"/>
                <p:cNvSpPr>
                  <a:spLocks noChangeShapeType="1"/>
                </p:cNvSpPr>
                <p:nvPr/>
              </p:nvSpPr>
              <p:spPr bwMode="auto">
                <a:xfrm>
                  <a:off x="2154" y="4008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008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607" name="Line 415"/>
                <p:cNvSpPr>
                  <a:spLocks noChangeShapeType="1"/>
                </p:cNvSpPr>
                <p:nvPr/>
              </p:nvSpPr>
              <p:spPr bwMode="auto">
                <a:xfrm>
                  <a:off x="2160" y="4008"/>
                  <a:ext cx="1" cy="1"/>
                </a:xfrm>
                <a:prstGeom prst="line">
                  <a:avLst/>
                </a:prstGeom>
                <a:noFill/>
                <a:ln w="9525">
                  <a:solidFill>
                    <a:srgbClr val="008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608" name="Line 416"/>
                <p:cNvSpPr>
                  <a:spLocks noChangeShapeType="1"/>
                </p:cNvSpPr>
                <p:nvPr/>
              </p:nvSpPr>
              <p:spPr bwMode="auto">
                <a:xfrm>
                  <a:off x="2160" y="4008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008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609" name="Freeform 417"/>
                <p:cNvSpPr>
                  <a:spLocks/>
                </p:cNvSpPr>
                <p:nvPr/>
              </p:nvSpPr>
              <p:spPr bwMode="auto">
                <a:xfrm>
                  <a:off x="2166" y="4002"/>
                  <a:ext cx="6" cy="6"/>
                </a:xfrm>
                <a:custGeom>
                  <a:avLst/>
                  <a:gdLst>
                    <a:gd name="T0" fmla="*/ 0 w 6"/>
                    <a:gd name="T1" fmla="*/ 6 h 6"/>
                    <a:gd name="T2" fmla="*/ 0 w 6"/>
                    <a:gd name="T3" fmla="*/ 0 h 6"/>
                    <a:gd name="T4" fmla="*/ 6 w 6"/>
                    <a:gd name="T5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6">
                      <a:moveTo>
                        <a:pt x="0" y="6"/>
                      </a:moveTo>
                      <a:lnTo>
                        <a:pt x="0" y="0"/>
                      </a:lnTo>
                      <a:lnTo>
                        <a:pt x="6" y="0"/>
                      </a:lnTo>
                    </a:path>
                  </a:pathLst>
                </a:custGeom>
                <a:noFill/>
                <a:ln w="9525">
                  <a:solidFill>
                    <a:srgbClr val="008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610" name="Line 418"/>
                <p:cNvSpPr>
                  <a:spLocks noChangeShapeType="1"/>
                </p:cNvSpPr>
                <p:nvPr/>
              </p:nvSpPr>
              <p:spPr bwMode="auto">
                <a:xfrm>
                  <a:off x="2172" y="4002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008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611" name="Line 419"/>
                <p:cNvSpPr>
                  <a:spLocks noChangeShapeType="1"/>
                </p:cNvSpPr>
                <p:nvPr/>
              </p:nvSpPr>
              <p:spPr bwMode="auto">
                <a:xfrm>
                  <a:off x="2178" y="4002"/>
                  <a:ext cx="1" cy="1"/>
                </a:xfrm>
                <a:prstGeom prst="line">
                  <a:avLst/>
                </a:prstGeom>
                <a:noFill/>
                <a:ln w="9525">
                  <a:solidFill>
                    <a:srgbClr val="008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612" name="Freeform 420"/>
                <p:cNvSpPr>
                  <a:spLocks/>
                </p:cNvSpPr>
                <p:nvPr/>
              </p:nvSpPr>
              <p:spPr bwMode="auto">
                <a:xfrm>
                  <a:off x="2178" y="3989"/>
                  <a:ext cx="6" cy="13"/>
                </a:xfrm>
                <a:custGeom>
                  <a:avLst/>
                  <a:gdLst>
                    <a:gd name="T0" fmla="*/ 0 w 6"/>
                    <a:gd name="T1" fmla="*/ 13 h 13"/>
                    <a:gd name="T2" fmla="*/ 0 w 6"/>
                    <a:gd name="T3" fmla="*/ 6 h 13"/>
                    <a:gd name="T4" fmla="*/ 6 w 6"/>
                    <a:gd name="T5" fmla="*/ 0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13">
                      <a:moveTo>
                        <a:pt x="0" y="13"/>
                      </a:moveTo>
                      <a:lnTo>
                        <a:pt x="0" y="6"/>
                      </a:lnTo>
                      <a:lnTo>
                        <a:pt x="6" y="0"/>
                      </a:lnTo>
                    </a:path>
                  </a:pathLst>
                </a:custGeom>
                <a:noFill/>
                <a:ln w="9525">
                  <a:solidFill>
                    <a:srgbClr val="008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613" name="Freeform 421"/>
                <p:cNvSpPr>
                  <a:spLocks/>
                </p:cNvSpPr>
                <p:nvPr/>
              </p:nvSpPr>
              <p:spPr bwMode="auto">
                <a:xfrm>
                  <a:off x="2184" y="3976"/>
                  <a:ext cx="6" cy="13"/>
                </a:xfrm>
                <a:custGeom>
                  <a:avLst/>
                  <a:gdLst>
                    <a:gd name="T0" fmla="*/ 0 w 6"/>
                    <a:gd name="T1" fmla="*/ 13 h 13"/>
                    <a:gd name="T2" fmla="*/ 6 w 6"/>
                    <a:gd name="T3" fmla="*/ 6 h 13"/>
                    <a:gd name="T4" fmla="*/ 6 w 6"/>
                    <a:gd name="T5" fmla="*/ 0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13">
                      <a:moveTo>
                        <a:pt x="0" y="13"/>
                      </a:moveTo>
                      <a:lnTo>
                        <a:pt x="6" y="6"/>
                      </a:lnTo>
                      <a:lnTo>
                        <a:pt x="6" y="0"/>
                      </a:lnTo>
                    </a:path>
                  </a:pathLst>
                </a:custGeom>
                <a:noFill/>
                <a:ln w="9525">
                  <a:solidFill>
                    <a:srgbClr val="008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614" name="Freeform 422"/>
                <p:cNvSpPr>
                  <a:spLocks/>
                </p:cNvSpPr>
                <p:nvPr/>
              </p:nvSpPr>
              <p:spPr bwMode="auto">
                <a:xfrm>
                  <a:off x="2190" y="3950"/>
                  <a:ext cx="1" cy="26"/>
                </a:xfrm>
                <a:custGeom>
                  <a:avLst/>
                  <a:gdLst>
                    <a:gd name="T0" fmla="*/ 26 h 26"/>
                    <a:gd name="T1" fmla="*/ 13 h 26"/>
                    <a:gd name="T2" fmla="*/ 0 h 26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6">
                      <a:moveTo>
                        <a:pt x="0" y="26"/>
                      </a:moveTo>
                      <a:lnTo>
                        <a:pt x="0" y="13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9525">
                  <a:solidFill>
                    <a:srgbClr val="008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615" name="Freeform 423"/>
                <p:cNvSpPr>
                  <a:spLocks/>
                </p:cNvSpPr>
                <p:nvPr/>
              </p:nvSpPr>
              <p:spPr bwMode="auto">
                <a:xfrm>
                  <a:off x="2190" y="3898"/>
                  <a:ext cx="6" cy="52"/>
                </a:xfrm>
                <a:custGeom>
                  <a:avLst/>
                  <a:gdLst>
                    <a:gd name="T0" fmla="*/ 0 w 6"/>
                    <a:gd name="T1" fmla="*/ 52 h 52"/>
                    <a:gd name="T2" fmla="*/ 0 w 6"/>
                    <a:gd name="T3" fmla="*/ 26 h 52"/>
                    <a:gd name="T4" fmla="*/ 6 w 6"/>
                    <a:gd name="T5" fmla="*/ 0 h 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52">
                      <a:moveTo>
                        <a:pt x="0" y="52"/>
                      </a:moveTo>
                      <a:lnTo>
                        <a:pt x="0" y="26"/>
                      </a:lnTo>
                      <a:lnTo>
                        <a:pt x="6" y="0"/>
                      </a:lnTo>
                    </a:path>
                  </a:pathLst>
                </a:custGeom>
                <a:noFill/>
                <a:ln w="9525">
                  <a:solidFill>
                    <a:srgbClr val="008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616" name="Freeform 424"/>
                <p:cNvSpPr>
                  <a:spLocks/>
                </p:cNvSpPr>
                <p:nvPr/>
              </p:nvSpPr>
              <p:spPr bwMode="auto">
                <a:xfrm>
                  <a:off x="2196" y="3846"/>
                  <a:ext cx="6" cy="52"/>
                </a:xfrm>
                <a:custGeom>
                  <a:avLst/>
                  <a:gdLst>
                    <a:gd name="T0" fmla="*/ 0 w 6"/>
                    <a:gd name="T1" fmla="*/ 52 h 52"/>
                    <a:gd name="T2" fmla="*/ 0 w 6"/>
                    <a:gd name="T3" fmla="*/ 26 h 52"/>
                    <a:gd name="T4" fmla="*/ 6 w 6"/>
                    <a:gd name="T5" fmla="*/ 0 h 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52">
                      <a:moveTo>
                        <a:pt x="0" y="52"/>
                      </a:moveTo>
                      <a:lnTo>
                        <a:pt x="0" y="26"/>
                      </a:lnTo>
                      <a:lnTo>
                        <a:pt x="6" y="0"/>
                      </a:lnTo>
                    </a:path>
                  </a:pathLst>
                </a:custGeom>
                <a:noFill/>
                <a:ln w="9525">
                  <a:solidFill>
                    <a:srgbClr val="008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617" name="Freeform 425"/>
                <p:cNvSpPr>
                  <a:spLocks/>
                </p:cNvSpPr>
                <p:nvPr/>
              </p:nvSpPr>
              <p:spPr bwMode="auto">
                <a:xfrm>
                  <a:off x="2202" y="3807"/>
                  <a:ext cx="6" cy="39"/>
                </a:xfrm>
                <a:custGeom>
                  <a:avLst/>
                  <a:gdLst>
                    <a:gd name="T0" fmla="*/ 0 w 6"/>
                    <a:gd name="T1" fmla="*/ 39 h 39"/>
                    <a:gd name="T2" fmla="*/ 6 w 6"/>
                    <a:gd name="T3" fmla="*/ 20 h 39"/>
                    <a:gd name="T4" fmla="*/ 6 w 6"/>
                    <a:gd name="T5" fmla="*/ 0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39">
                      <a:moveTo>
                        <a:pt x="0" y="39"/>
                      </a:moveTo>
                      <a:lnTo>
                        <a:pt x="6" y="20"/>
                      </a:lnTo>
                      <a:lnTo>
                        <a:pt x="6" y="0"/>
                      </a:lnTo>
                    </a:path>
                  </a:pathLst>
                </a:custGeom>
                <a:noFill/>
                <a:ln w="9525">
                  <a:solidFill>
                    <a:srgbClr val="008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618" name="Freeform 426"/>
                <p:cNvSpPr>
                  <a:spLocks/>
                </p:cNvSpPr>
                <p:nvPr/>
              </p:nvSpPr>
              <p:spPr bwMode="auto">
                <a:xfrm>
                  <a:off x="2208" y="3788"/>
                  <a:ext cx="1" cy="19"/>
                </a:xfrm>
                <a:custGeom>
                  <a:avLst/>
                  <a:gdLst>
                    <a:gd name="T0" fmla="*/ 19 h 19"/>
                    <a:gd name="T1" fmla="*/ 6 h 19"/>
                    <a:gd name="T2" fmla="*/ 0 h 19"/>
                    <a:gd name="T3" fmla="*/ 0 h 19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9">
                      <a:moveTo>
                        <a:pt x="0" y="19"/>
                      </a:moveTo>
                      <a:lnTo>
                        <a:pt x="0" y="6"/>
                      </a:lnTo>
                      <a:lnTo>
                        <a:pt x="0" y="0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9525">
                  <a:solidFill>
                    <a:srgbClr val="008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619" name="Freeform 427"/>
                <p:cNvSpPr>
                  <a:spLocks/>
                </p:cNvSpPr>
                <p:nvPr/>
              </p:nvSpPr>
              <p:spPr bwMode="auto">
                <a:xfrm>
                  <a:off x="2208" y="3788"/>
                  <a:ext cx="6" cy="32"/>
                </a:xfrm>
                <a:custGeom>
                  <a:avLst/>
                  <a:gdLst>
                    <a:gd name="T0" fmla="*/ 0 w 6"/>
                    <a:gd name="T1" fmla="*/ 0 h 32"/>
                    <a:gd name="T2" fmla="*/ 0 w 6"/>
                    <a:gd name="T3" fmla="*/ 6 h 32"/>
                    <a:gd name="T4" fmla="*/ 0 w 6"/>
                    <a:gd name="T5" fmla="*/ 13 h 32"/>
                    <a:gd name="T6" fmla="*/ 6 w 6"/>
                    <a:gd name="T7" fmla="*/ 32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32">
                      <a:moveTo>
                        <a:pt x="0" y="0"/>
                      </a:moveTo>
                      <a:lnTo>
                        <a:pt x="0" y="6"/>
                      </a:lnTo>
                      <a:lnTo>
                        <a:pt x="0" y="13"/>
                      </a:lnTo>
                      <a:lnTo>
                        <a:pt x="6" y="32"/>
                      </a:lnTo>
                    </a:path>
                  </a:pathLst>
                </a:custGeom>
                <a:noFill/>
                <a:ln w="9525">
                  <a:solidFill>
                    <a:srgbClr val="008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620" name="Freeform 428"/>
                <p:cNvSpPr>
                  <a:spLocks/>
                </p:cNvSpPr>
                <p:nvPr/>
              </p:nvSpPr>
              <p:spPr bwMode="auto">
                <a:xfrm>
                  <a:off x="2214" y="3820"/>
                  <a:ext cx="6" cy="59"/>
                </a:xfrm>
                <a:custGeom>
                  <a:avLst/>
                  <a:gdLst>
                    <a:gd name="T0" fmla="*/ 0 w 6"/>
                    <a:gd name="T1" fmla="*/ 0 h 59"/>
                    <a:gd name="T2" fmla="*/ 0 w 6"/>
                    <a:gd name="T3" fmla="*/ 26 h 59"/>
                    <a:gd name="T4" fmla="*/ 6 w 6"/>
                    <a:gd name="T5" fmla="*/ 59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59">
                      <a:moveTo>
                        <a:pt x="0" y="0"/>
                      </a:moveTo>
                      <a:lnTo>
                        <a:pt x="0" y="26"/>
                      </a:lnTo>
                      <a:lnTo>
                        <a:pt x="6" y="59"/>
                      </a:lnTo>
                    </a:path>
                  </a:pathLst>
                </a:custGeom>
                <a:noFill/>
                <a:ln w="9525">
                  <a:solidFill>
                    <a:srgbClr val="008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621" name="Line 429"/>
                <p:cNvSpPr>
                  <a:spLocks noChangeShapeType="1"/>
                </p:cNvSpPr>
                <p:nvPr/>
              </p:nvSpPr>
              <p:spPr bwMode="auto">
                <a:xfrm>
                  <a:off x="2220" y="3879"/>
                  <a:ext cx="6" cy="45"/>
                </a:xfrm>
                <a:prstGeom prst="line">
                  <a:avLst/>
                </a:prstGeom>
                <a:noFill/>
                <a:ln w="9525">
                  <a:solidFill>
                    <a:srgbClr val="008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622" name="Line 430"/>
                <p:cNvSpPr>
                  <a:spLocks noChangeShapeType="1"/>
                </p:cNvSpPr>
                <p:nvPr/>
              </p:nvSpPr>
              <p:spPr bwMode="auto">
                <a:xfrm>
                  <a:off x="2226" y="3924"/>
                  <a:ext cx="1" cy="33"/>
                </a:xfrm>
                <a:prstGeom prst="line">
                  <a:avLst/>
                </a:prstGeom>
                <a:noFill/>
                <a:ln w="9525">
                  <a:solidFill>
                    <a:srgbClr val="008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623" name="Freeform 431"/>
                <p:cNvSpPr>
                  <a:spLocks/>
                </p:cNvSpPr>
                <p:nvPr/>
              </p:nvSpPr>
              <p:spPr bwMode="auto">
                <a:xfrm>
                  <a:off x="2226" y="3957"/>
                  <a:ext cx="6" cy="19"/>
                </a:xfrm>
                <a:custGeom>
                  <a:avLst/>
                  <a:gdLst>
                    <a:gd name="T0" fmla="*/ 0 w 6"/>
                    <a:gd name="T1" fmla="*/ 0 h 19"/>
                    <a:gd name="T2" fmla="*/ 0 w 6"/>
                    <a:gd name="T3" fmla="*/ 12 h 19"/>
                    <a:gd name="T4" fmla="*/ 6 w 6"/>
                    <a:gd name="T5" fmla="*/ 19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19">
                      <a:moveTo>
                        <a:pt x="0" y="0"/>
                      </a:moveTo>
                      <a:lnTo>
                        <a:pt x="0" y="12"/>
                      </a:lnTo>
                      <a:lnTo>
                        <a:pt x="6" y="19"/>
                      </a:lnTo>
                    </a:path>
                  </a:pathLst>
                </a:custGeom>
                <a:noFill/>
                <a:ln w="9525">
                  <a:solidFill>
                    <a:srgbClr val="008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624" name="Freeform 432"/>
                <p:cNvSpPr>
                  <a:spLocks/>
                </p:cNvSpPr>
                <p:nvPr/>
              </p:nvSpPr>
              <p:spPr bwMode="auto">
                <a:xfrm>
                  <a:off x="2232" y="3976"/>
                  <a:ext cx="6" cy="19"/>
                </a:xfrm>
                <a:custGeom>
                  <a:avLst/>
                  <a:gdLst>
                    <a:gd name="T0" fmla="*/ 0 w 6"/>
                    <a:gd name="T1" fmla="*/ 0 h 19"/>
                    <a:gd name="T2" fmla="*/ 0 w 6"/>
                    <a:gd name="T3" fmla="*/ 13 h 19"/>
                    <a:gd name="T4" fmla="*/ 6 w 6"/>
                    <a:gd name="T5" fmla="*/ 19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19">
                      <a:moveTo>
                        <a:pt x="0" y="0"/>
                      </a:moveTo>
                      <a:lnTo>
                        <a:pt x="0" y="13"/>
                      </a:lnTo>
                      <a:lnTo>
                        <a:pt x="6" y="19"/>
                      </a:lnTo>
                    </a:path>
                  </a:pathLst>
                </a:custGeom>
                <a:noFill/>
                <a:ln w="9525">
                  <a:solidFill>
                    <a:srgbClr val="008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625" name="Freeform 433"/>
                <p:cNvSpPr>
                  <a:spLocks/>
                </p:cNvSpPr>
                <p:nvPr/>
              </p:nvSpPr>
              <p:spPr bwMode="auto">
                <a:xfrm>
                  <a:off x="2238" y="3995"/>
                  <a:ext cx="6" cy="7"/>
                </a:xfrm>
                <a:custGeom>
                  <a:avLst/>
                  <a:gdLst>
                    <a:gd name="T0" fmla="*/ 0 w 6"/>
                    <a:gd name="T1" fmla="*/ 0 h 7"/>
                    <a:gd name="T2" fmla="*/ 6 w 6"/>
                    <a:gd name="T3" fmla="*/ 7 h 7"/>
                    <a:gd name="T4" fmla="*/ 6 w 6"/>
                    <a:gd name="T5" fmla="*/ 7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7">
                      <a:moveTo>
                        <a:pt x="0" y="0"/>
                      </a:moveTo>
                      <a:lnTo>
                        <a:pt x="6" y="7"/>
                      </a:lnTo>
                      <a:lnTo>
                        <a:pt x="6" y="7"/>
                      </a:lnTo>
                    </a:path>
                  </a:pathLst>
                </a:custGeom>
                <a:noFill/>
                <a:ln w="9525">
                  <a:solidFill>
                    <a:srgbClr val="008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626" name="Line 434"/>
                <p:cNvSpPr>
                  <a:spLocks noChangeShapeType="1"/>
                </p:cNvSpPr>
                <p:nvPr/>
              </p:nvSpPr>
              <p:spPr bwMode="auto">
                <a:xfrm>
                  <a:off x="2244" y="4002"/>
                  <a:ext cx="1" cy="6"/>
                </a:xfrm>
                <a:prstGeom prst="line">
                  <a:avLst/>
                </a:prstGeom>
                <a:noFill/>
                <a:ln w="9525">
                  <a:solidFill>
                    <a:srgbClr val="008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627" name="Line 435"/>
                <p:cNvSpPr>
                  <a:spLocks noChangeShapeType="1"/>
                </p:cNvSpPr>
                <p:nvPr/>
              </p:nvSpPr>
              <p:spPr bwMode="auto">
                <a:xfrm>
                  <a:off x="2244" y="4008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008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628" name="Freeform 436"/>
                <p:cNvSpPr>
                  <a:spLocks/>
                </p:cNvSpPr>
                <p:nvPr/>
              </p:nvSpPr>
              <p:spPr bwMode="auto">
                <a:xfrm>
                  <a:off x="2250" y="4008"/>
                  <a:ext cx="6" cy="7"/>
                </a:xfrm>
                <a:custGeom>
                  <a:avLst/>
                  <a:gdLst>
                    <a:gd name="T0" fmla="*/ 0 w 6"/>
                    <a:gd name="T1" fmla="*/ 0 h 7"/>
                    <a:gd name="T2" fmla="*/ 0 w 6"/>
                    <a:gd name="T3" fmla="*/ 0 h 7"/>
                    <a:gd name="T4" fmla="*/ 6 w 6"/>
                    <a:gd name="T5" fmla="*/ 7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7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6" y="7"/>
                      </a:lnTo>
                    </a:path>
                  </a:pathLst>
                </a:custGeom>
                <a:noFill/>
                <a:ln w="9525">
                  <a:solidFill>
                    <a:srgbClr val="008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629" name="Line 437"/>
                <p:cNvSpPr>
                  <a:spLocks noChangeShapeType="1"/>
                </p:cNvSpPr>
                <p:nvPr/>
              </p:nvSpPr>
              <p:spPr bwMode="auto">
                <a:xfrm>
                  <a:off x="2256" y="4015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008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630" name="Line 438"/>
                <p:cNvSpPr>
                  <a:spLocks noChangeShapeType="1"/>
                </p:cNvSpPr>
                <p:nvPr/>
              </p:nvSpPr>
              <p:spPr bwMode="auto">
                <a:xfrm>
                  <a:off x="2262" y="4015"/>
                  <a:ext cx="1" cy="1"/>
                </a:xfrm>
                <a:prstGeom prst="line">
                  <a:avLst/>
                </a:prstGeom>
                <a:noFill/>
                <a:ln w="9525">
                  <a:solidFill>
                    <a:srgbClr val="008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631" name="Line 439"/>
                <p:cNvSpPr>
                  <a:spLocks noChangeShapeType="1"/>
                </p:cNvSpPr>
                <p:nvPr/>
              </p:nvSpPr>
              <p:spPr bwMode="auto">
                <a:xfrm>
                  <a:off x="2262" y="4015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008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632" name="Line 440"/>
                <p:cNvSpPr>
                  <a:spLocks noChangeShapeType="1"/>
                </p:cNvSpPr>
                <p:nvPr/>
              </p:nvSpPr>
              <p:spPr bwMode="auto">
                <a:xfrm>
                  <a:off x="2268" y="4015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008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633" name="Line 441"/>
                <p:cNvSpPr>
                  <a:spLocks noChangeShapeType="1"/>
                </p:cNvSpPr>
                <p:nvPr/>
              </p:nvSpPr>
              <p:spPr bwMode="auto">
                <a:xfrm>
                  <a:off x="2274" y="4015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008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634" name="Line 442"/>
                <p:cNvSpPr>
                  <a:spLocks noChangeShapeType="1"/>
                </p:cNvSpPr>
                <p:nvPr/>
              </p:nvSpPr>
              <p:spPr bwMode="auto">
                <a:xfrm>
                  <a:off x="2280" y="4015"/>
                  <a:ext cx="1" cy="1"/>
                </a:xfrm>
                <a:prstGeom prst="line">
                  <a:avLst/>
                </a:prstGeom>
                <a:noFill/>
                <a:ln w="9525">
                  <a:solidFill>
                    <a:srgbClr val="008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635" name="Line 443"/>
                <p:cNvSpPr>
                  <a:spLocks noChangeShapeType="1"/>
                </p:cNvSpPr>
                <p:nvPr/>
              </p:nvSpPr>
              <p:spPr bwMode="auto">
                <a:xfrm>
                  <a:off x="2280" y="4015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008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636" name="Line 444"/>
                <p:cNvSpPr>
                  <a:spLocks noChangeShapeType="1"/>
                </p:cNvSpPr>
                <p:nvPr/>
              </p:nvSpPr>
              <p:spPr bwMode="auto">
                <a:xfrm>
                  <a:off x="2286" y="4015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008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637" name="Line 445"/>
                <p:cNvSpPr>
                  <a:spLocks noChangeShapeType="1"/>
                </p:cNvSpPr>
                <p:nvPr/>
              </p:nvSpPr>
              <p:spPr bwMode="auto">
                <a:xfrm>
                  <a:off x="2292" y="4015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008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638" name="Line 446"/>
                <p:cNvSpPr>
                  <a:spLocks noChangeShapeType="1"/>
                </p:cNvSpPr>
                <p:nvPr/>
              </p:nvSpPr>
              <p:spPr bwMode="auto">
                <a:xfrm>
                  <a:off x="2298" y="4015"/>
                  <a:ext cx="1" cy="1"/>
                </a:xfrm>
                <a:prstGeom prst="line">
                  <a:avLst/>
                </a:prstGeom>
                <a:noFill/>
                <a:ln w="9525">
                  <a:solidFill>
                    <a:srgbClr val="008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639" name="Freeform 447"/>
                <p:cNvSpPr>
                  <a:spLocks/>
                </p:cNvSpPr>
                <p:nvPr/>
              </p:nvSpPr>
              <p:spPr bwMode="auto">
                <a:xfrm>
                  <a:off x="2298" y="4015"/>
                  <a:ext cx="6" cy="6"/>
                </a:xfrm>
                <a:custGeom>
                  <a:avLst/>
                  <a:gdLst>
                    <a:gd name="T0" fmla="*/ 0 w 6"/>
                    <a:gd name="T1" fmla="*/ 0 h 6"/>
                    <a:gd name="T2" fmla="*/ 0 w 6"/>
                    <a:gd name="T3" fmla="*/ 0 h 6"/>
                    <a:gd name="T4" fmla="*/ 6 w 6"/>
                    <a:gd name="T5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6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6" y="6"/>
                      </a:lnTo>
                    </a:path>
                  </a:pathLst>
                </a:custGeom>
                <a:noFill/>
                <a:ln w="9525">
                  <a:solidFill>
                    <a:srgbClr val="008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640" name="Line 448"/>
                <p:cNvSpPr>
                  <a:spLocks noChangeShapeType="1"/>
                </p:cNvSpPr>
                <p:nvPr/>
              </p:nvSpPr>
              <p:spPr bwMode="auto">
                <a:xfrm>
                  <a:off x="2304" y="4021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008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641" name="Line 449"/>
                <p:cNvSpPr>
                  <a:spLocks noChangeShapeType="1"/>
                </p:cNvSpPr>
                <p:nvPr/>
              </p:nvSpPr>
              <p:spPr bwMode="auto">
                <a:xfrm>
                  <a:off x="2310" y="4021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008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642" name="Line 450"/>
                <p:cNvSpPr>
                  <a:spLocks noChangeShapeType="1"/>
                </p:cNvSpPr>
                <p:nvPr/>
              </p:nvSpPr>
              <p:spPr bwMode="auto">
                <a:xfrm>
                  <a:off x="2316" y="4021"/>
                  <a:ext cx="1" cy="1"/>
                </a:xfrm>
                <a:prstGeom prst="line">
                  <a:avLst/>
                </a:prstGeom>
                <a:noFill/>
                <a:ln w="9525">
                  <a:solidFill>
                    <a:srgbClr val="008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643" name="Line 451"/>
                <p:cNvSpPr>
                  <a:spLocks noChangeShapeType="1"/>
                </p:cNvSpPr>
                <p:nvPr/>
              </p:nvSpPr>
              <p:spPr bwMode="auto">
                <a:xfrm>
                  <a:off x="2316" y="4021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008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644" name="Line 452"/>
                <p:cNvSpPr>
                  <a:spLocks noChangeShapeType="1"/>
                </p:cNvSpPr>
                <p:nvPr/>
              </p:nvSpPr>
              <p:spPr bwMode="auto">
                <a:xfrm>
                  <a:off x="2322" y="4021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008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645" name="Line 453"/>
                <p:cNvSpPr>
                  <a:spLocks noChangeShapeType="1"/>
                </p:cNvSpPr>
                <p:nvPr/>
              </p:nvSpPr>
              <p:spPr bwMode="auto">
                <a:xfrm>
                  <a:off x="2328" y="4021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008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646" name="Line 454"/>
                <p:cNvSpPr>
                  <a:spLocks noChangeShapeType="1"/>
                </p:cNvSpPr>
                <p:nvPr/>
              </p:nvSpPr>
              <p:spPr bwMode="auto">
                <a:xfrm>
                  <a:off x="2334" y="4021"/>
                  <a:ext cx="1" cy="1"/>
                </a:xfrm>
                <a:prstGeom prst="line">
                  <a:avLst/>
                </a:prstGeom>
                <a:noFill/>
                <a:ln w="9525">
                  <a:solidFill>
                    <a:srgbClr val="008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647" name="Freeform 455"/>
                <p:cNvSpPr>
                  <a:spLocks/>
                </p:cNvSpPr>
                <p:nvPr/>
              </p:nvSpPr>
              <p:spPr bwMode="auto">
                <a:xfrm>
                  <a:off x="2334" y="4021"/>
                  <a:ext cx="6" cy="7"/>
                </a:xfrm>
                <a:custGeom>
                  <a:avLst/>
                  <a:gdLst>
                    <a:gd name="T0" fmla="*/ 0 w 6"/>
                    <a:gd name="T1" fmla="*/ 0 h 7"/>
                    <a:gd name="T2" fmla="*/ 0 w 6"/>
                    <a:gd name="T3" fmla="*/ 0 h 7"/>
                    <a:gd name="T4" fmla="*/ 6 w 6"/>
                    <a:gd name="T5" fmla="*/ 7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7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6" y="7"/>
                      </a:lnTo>
                    </a:path>
                  </a:pathLst>
                </a:custGeom>
                <a:noFill/>
                <a:ln w="9525">
                  <a:solidFill>
                    <a:srgbClr val="008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648" name="Line 456"/>
                <p:cNvSpPr>
                  <a:spLocks noChangeShapeType="1"/>
                </p:cNvSpPr>
                <p:nvPr/>
              </p:nvSpPr>
              <p:spPr bwMode="auto">
                <a:xfrm>
                  <a:off x="2340" y="4028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008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649" name="Line 457"/>
                <p:cNvSpPr>
                  <a:spLocks noChangeShapeType="1"/>
                </p:cNvSpPr>
                <p:nvPr/>
              </p:nvSpPr>
              <p:spPr bwMode="auto">
                <a:xfrm>
                  <a:off x="2346" y="4028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008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650" name="Line 458"/>
                <p:cNvSpPr>
                  <a:spLocks noChangeShapeType="1"/>
                </p:cNvSpPr>
                <p:nvPr/>
              </p:nvSpPr>
              <p:spPr bwMode="auto">
                <a:xfrm>
                  <a:off x="2352" y="4028"/>
                  <a:ext cx="1" cy="1"/>
                </a:xfrm>
                <a:prstGeom prst="line">
                  <a:avLst/>
                </a:prstGeom>
                <a:noFill/>
                <a:ln w="9525">
                  <a:solidFill>
                    <a:srgbClr val="008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651" name="Line 459"/>
                <p:cNvSpPr>
                  <a:spLocks noChangeShapeType="1"/>
                </p:cNvSpPr>
                <p:nvPr/>
              </p:nvSpPr>
              <p:spPr bwMode="auto">
                <a:xfrm>
                  <a:off x="2352" y="4028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008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652" name="Freeform 460"/>
                <p:cNvSpPr>
                  <a:spLocks/>
                </p:cNvSpPr>
                <p:nvPr/>
              </p:nvSpPr>
              <p:spPr bwMode="auto">
                <a:xfrm>
                  <a:off x="2358" y="4028"/>
                  <a:ext cx="6" cy="6"/>
                </a:xfrm>
                <a:custGeom>
                  <a:avLst/>
                  <a:gdLst>
                    <a:gd name="T0" fmla="*/ 0 w 6"/>
                    <a:gd name="T1" fmla="*/ 0 h 6"/>
                    <a:gd name="T2" fmla="*/ 0 w 6"/>
                    <a:gd name="T3" fmla="*/ 0 h 6"/>
                    <a:gd name="T4" fmla="*/ 6 w 6"/>
                    <a:gd name="T5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6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6" y="6"/>
                      </a:lnTo>
                    </a:path>
                  </a:pathLst>
                </a:custGeom>
                <a:noFill/>
                <a:ln w="9525">
                  <a:solidFill>
                    <a:srgbClr val="008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653" name="Line 461"/>
                <p:cNvSpPr>
                  <a:spLocks noChangeShapeType="1"/>
                </p:cNvSpPr>
                <p:nvPr/>
              </p:nvSpPr>
              <p:spPr bwMode="auto">
                <a:xfrm>
                  <a:off x="2364" y="4034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008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654" name="Line 462"/>
                <p:cNvSpPr>
                  <a:spLocks noChangeShapeType="1"/>
                </p:cNvSpPr>
                <p:nvPr/>
              </p:nvSpPr>
              <p:spPr bwMode="auto">
                <a:xfrm>
                  <a:off x="2370" y="4034"/>
                  <a:ext cx="1" cy="1"/>
                </a:xfrm>
                <a:prstGeom prst="line">
                  <a:avLst/>
                </a:prstGeom>
                <a:noFill/>
                <a:ln w="9525">
                  <a:solidFill>
                    <a:srgbClr val="008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655" name="Line 463"/>
                <p:cNvSpPr>
                  <a:spLocks noChangeShapeType="1"/>
                </p:cNvSpPr>
                <p:nvPr/>
              </p:nvSpPr>
              <p:spPr bwMode="auto">
                <a:xfrm>
                  <a:off x="2370" y="4034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008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656" name="Line 464"/>
                <p:cNvSpPr>
                  <a:spLocks noChangeShapeType="1"/>
                </p:cNvSpPr>
                <p:nvPr/>
              </p:nvSpPr>
              <p:spPr bwMode="auto">
                <a:xfrm>
                  <a:off x="2376" y="4034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008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657" name="Line 465"/>
                <p:cNvSpPr>
                  <a:spLocks noChangeShapeType="1"/>
                </p:cNvSpPr>
                <p:nvPr/>
              </p:nvSpPr>
              <p:spPr bwMode="auto">
                <a:xfrm>
                  <a:off x="2382" y="4034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008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658" name="Line 466"/>
                <p:cNvSpPr>
                  <a:spLocks noChangeShapeType="1"/>
                </p:cNvSpPr>
                <p:nvPr/>
              </p:nvSpPr>
              <p:spPr bwMode="auto">
                <a:xfrm>
                  <a:off x="2388" y="4034"/>
                  <a:ext cx="1" cy="1"/>
                </a:xfrm>
                <a:prstGeom prst="line">
                  <a:avLst/>
                </a:prstGeom>
                <a:noFill/>
                <a:ln w="9525">
                  <a:solidFill>
                    <a:srgbClr val="008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659" name="Line 467"/>
                <p:cNvSpPr>
                  <a:spLocks noChangeShapeType="1"/>
                </p:cNvSpPr>
                <p:nvPr/>
              </p:nvSpPr>
              <p:spPr bwMode="auto">
                <a:xfrm>
                  <a:off x="2388" y="4034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008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6660" name="Line 468"/>
                <p:cNvSpPr>
                  <a:spLocks noChangeShapeType="1"/>
                </p:cNvSpPr>
                <p:nvPr/>
              </p:nvSpPr>
              <p:spPr bwMode="auto">
                <a:xfrm>
                  <a:off x="2394" y="4034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008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</p:grpSp>
          <p:pic>
            <p:nvPicPr>
              <p:cNvPr id="136661" name="Picture 469" descr="umat-full_39_49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60" y="3264"/>
                <a:ext cx="768" cy="62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36662" name="Text Box 470"/>
              <p:cNvSpPr txBox="1">
                <a:spLocks noChangeArrowheads="1"/>
              </p:cNvSpPr>
              <p:nvPr/>
            </p:nvSpPr>
            <p:spPr bwMode="auto">
              <a:xfrm>
                <a:off x="288" y="3494"/>
                <a:ext cx="0" cy="15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eaLnBrk="1" hangingPunct="1"/>
                <a:endParaRPr lang="en-US" altLang="en-US" sz="2276"/>
              </a:p>
            </p:txBody>
          </p:sp>
          <p:sp>
            <p:nvSpPr>
              <p:cNvPr id="136663" name="Oval 471"/>
              <p:cNvSpPr>
                <a:spLocks noChangeArrowheads="1"/>
              </p:cNvSpPr>
              <p:nvPr/>
            </p:nvSpPr>
            <p:spPr bwMode="auto">
              <a:xfrm>
                <a:off x="1596" y="3768"/>
                <a:ext cx="192" cy="191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>
                <a:spAutoFit/>
              </a:bodyPr>
              <a:lstStyle/>
              <a:p>
                <a:endParaRPr lang="en-US" sz="1991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630827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2"/>
          <p:cNvSpPr>
            <a:spLocks noGrp="1" noChangeArrowheads="1"/>
          </p:cNvSpPr>
          <p:nvPr>
            <p:ph type="title"/>
          </p:nvPr>
        </p:nvSpPr>
        <p:spPr>
          <a:xfrm>
            <a:off x="2384213" y="433493"/>
            <a:ext cx="9645227" cy="1625600"/>
          </a:xfrm>
        </p:spPr>
        <p:txBody>
          <a:bodyPr/>
          <a:lstStyle/>
          <a:p>
            <a:r>
              <a:rPr lang="en-US" altLang="en-US"/>
              <a:t>NIR </a:t>
            </a:r>
            <a:br>
              <a:rPr lang="en-US" altLang="en-US"/>
            </a:br>
            <a:r>
              <a:rPr lang="en-US" altLang="en-US" sz="3556"/>
              <a:t>Significance Spectrum</a:t>
            </a:r>
          </a:p>
        </p:txBody>
      </p:sp>
      <p:grpSp>
        <p:nvGrpSpPr>
          <p:cNvPr id="141317" name="Group 5"/>
          <p:cNvGrpSpPr>
            <a:grpSpLocks/>
          </p:cNvGrpSpPr>
          <p:nvPr/>
        </p:nvGrpSpPr>
        <p:grpSpPr bwMode="auto">
          <a:xfrm>
            <a:off x="2930596" y="4226562"/>
            <a:ext cx="7403255" cy="3883379"/>
            <a:chOff x="1442" y="2602"/>
            <a:chExt cx="3279" cy="1720"/>
          </a:xfrm>
        </p:grpSpPr>
        <p:sp>
          <p:nvSpPr>
            <p:cNvPr id="141318" name="Rectangle 6"/>
            <p:cNvSpPr>
              <a:spLocks noChangeArrowheads="1"/>
            </p:cNvSpPr>
            <p:nvPr/>
          </p:nvSpPr>
          <p:spPr bwMode="auto">
            <a:xfrm>
              <a:off x="3572" y="4034"/>
              <a:ext cx="315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n-US" altLang="en-US" sz="1991"/>
                <a:t> 5000 </a:t>
              </a:r>
              <a:endParaRPr lang="en-US" altLang="en-US" sz="2276">
                <a:latin typeface="Arial Unicode MS" charset="0"/>
              </a:endParaRPr>
            </a:p>
          </p:txBody>
        </p:sp>
        <p:sp>
          <p:nvSpPr>
            <p:cNvPr id="141319" name="Rectangle 7"/>
            <p:cNvSpPr>
              <a:spLocks noChangeArrowheads="1"/>
            </p:cNvSpPr>
            <p:nvPr/>
          </p:nvSpPr>
          <p:spPr bwMode="auto">
            <a:xfrm>
              <a:off x="2704" y="4034"/>
              <a:ext cx="315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n-US" altLang="en-US" sz="1991"/>
                <a:t> 6000 </a:t>
              </a:r>
              <a:endParaRPr lang="en-US" altLang="en-US" sz="2276">
                <a:latin typeface="Arial Unicode MS" charset="0"/>
              </a:endParaRPr>
            </a:p>
          </p:txBody>
        </p:sp>
        <p:sp>
          <p:nvSpPr>
            <p:cNvPr id="141320" name="Rectangle 8"/>
            <p:cNvSpPr>
              <a:spLocks noChangeArrowheads="1"/>
            </p:cNvSpPr>
            <p:nvPr/>
          </p:nvSpPr>
          <p:spPr bwMode="auto">
            <a:xfrm>
              <a:off x="1740" y="4034"/>
              <a:ext cx="315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n-US" altLang="en-US" sz="1991"/>
                <a:t> 7000 </a:t>
              </a:r>
              <a:endParaRPr lang="en-US" altLang="en-US" sz="2276">
                <a:latin typeface="Arial Unicode MS" charset="0"/>
              </a:endParaRPr>
            </a:p>
          </p:txBody>
        </p:sp>
        <p:grpSp>
          <p:nvGrpSpPr>
            <p:cNvPr id="141321" name="Group 9"/>
            <p:cNvGrpSpPr>
              <a:grpSpLocks/>
            </p:cNvGrpSpPr>
            <p:nvPr/>
          </p:nvGrpSpPr>
          <p:grpSpPr bwMode="auto">
            <a:xfrm>
              <a:off x="1442" y="2602"/>
              <a:ext cx="3162" cy="1432"/>
              <a:chOff x="562" y="640"/>
              <a:chExt cx="5054" cy="2347"/>
            </a:xfrm>
          </p:grpSpPr>
          <p:sp>
            <p:nvSpPr>
              <p:cNvPr id="141322" name="Freeform 10"/>
              <p:cNvSpPr>
                <a:spLocks/>
              </p:cNvSpPr>
              <p:nvPr/>
            </p:nvSpPr>
            <p:spPr bwMode="auto">
              <a:xfrm>
                <a:off x="576" y="648"/>
                <a:ext cx="5033" cy="2289"/>
              </a:xfrm>
              <a:custGeom>
                <a:avLst/>
                <a:gdLst>
                  <a:gd name="T0" fmla="*/ 0 w 699"/>
                  <a:gd name="T1" fmla="*/ 318 h 318"/>
                  <a:gd name="T2" fmla="*/ 699 w 699"/>
                  <a:gd name="T3" fmla="*/ 318 h 318"/>
                  <a:gd name="T4" fmla="*/ 699 w 699"/>
                  <a:gd name="T5" fmla="*/ 0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99" h="318">
                    <a:moveTo>
                      <a:pt x="0" y="318"/>
                    </a:moveTo>
                    <a:lnTo>
                      <a:pt x="699" y="318"/>
                    </a:lnTo>
                    <a:lnTo>
                      <a:pt x="699" y="0"/>
                    </a:lnTo>
                  </a:path>
                </a:pathLst>
              </a:custGeom>
              <a:noFill/>
              <a:ln w="25400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41323" name="Freeform 11"/>
              <p:cNvSpPr>
                <a:spLocks/>
              </p:cNvSpPr>
              <p:nvPr/>
            </p:nvSpPr>
            <p:spPr bwMode="auto">
              <a:xfrm>
                <a:off x="576" y="648"/>
                <a:ext cx="5033" cy="2289"/>
              </a:xfrm>
              <a:custGeom>
                <a:avLst/>
                <a:gdLst>
                  <a:gd name="T0" fmla="*/ 699 w 699"/>
                  <a:gd name="T1" fmla="*/ 0 h 318"/>
                  <a:gd name="T2" fmla="*/ 0 w 699"/>
                  <a:gd name="T3" fmla="*/ 0 h 318"/>
                  <a:gd name="T4" fmla="*/ 0 w 699"/>
                  <a:gd name="T5" fmla="*/ 318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99" h="318">
                    <a:moveTo>
                      <a:pt x="699" y="0"/>
                    </a:moveTo>
                    <a:lnTo>
                      <a:pt x="0" y="0"/>
                    </a:lnTo>
                    <a:lnTo>
                      <a:pt x="0" y="318"/>
                    </a:lnTo>
                  </a:path>
                </a:pathLst>
              </a:custGeom>
              <a:noFill/>
              <a:ln w="25400">
                <a:solidFill>
                  <a:srgbClr val="80808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41324" name="Freeform 12"/>
              <p:cNvSpPr>
                <a:spLocks/>
              </p:cNvSpPr>
              <p:nvPr/>
            </p:nvSpPr>
            <p:spPr bwMode="auto">
              <a:xfrm>
                <a:off x="583" y="655"/>
                <a:ext cx="5019" cy="2275"/>
              </a:xfrm>
              <a:custGeom>
                <a:avLst/>
                <a:gdLst>
                  <a:gd name="T0" fmla="*/ 0 w 697"/>
                  <a:gd name="T1" fmla="*/ 316 h 316"/>
                  <a:gd name="T2" fmla="*/ 697 w 697"/>
                  <a:gd name="T3" fmla="*/ 316 h 316"/>
                  <a:gd name="T4" fmla="*/ 697 w 697"/>
                  <a:gd name="T5" fmla="*/ 0 h 3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97" h="316">
                    <a:moveTo>
                      <a:pt x="0" y="316"/>
                    </a:moveTo>
                    <a:lnTo>
                      <a:pt x="697" y="316"/>
                    </a:lnTo>
                    <a:lnTo>
                      <a:pt x="697" y="0"/>
                    </a:lnTo>
                  </a:path>
                </a:pathLst>
              </a:custGeom>
              <a:noFill/>
              <a:ln w="25400">
                <a:solidFill>
                  <a:srgbClr val="C0C0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41325" name="Freeform 13"/>
              <p:cNvSpPr>
                <a:spLocks/>
              </p:cNvSpPr>
              <p:nvPr/>
            </p:nvSpPr>
            <p:spPr bwMode="auto">
              <a:xfrm>
                <a:off x="583" y="655"/>
                <a:ext cx="5019" cy="2275"/>
              </a:xfrm>
              <a:custGeom>
                <a:avLst/>
                <a:gdLst>
                  <a:gd name="T0" fmla="*/ 697 w 697"/>
                  <a:gd name="T1" fmla="*/ 0 h 316"/>
                  <a:gd name="T2" fmla="*/ 0 w 697"/>
                  <a:gd name="T3" fmla="*/ 0 h 316"/>
                  <a:gd name="T4" fmla="*/ 0 w 697"/>
                  <a:gd name="T5" fmla="*/ 316 h 3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97" h="316">
                    <a:moveTo>
                      <a:pt x="697" y="0"/>
                    </a:moveTo>
                    <a:lnTo>
                      <a:pt x="0" y="0"/>
                    </a:lnTo>
                    <a:lnTo>
                      <a:pt x="0" y="316"/>
                    </a:lnTo>
                  </a:path>
                </a:pathLst>
              </a:custGeom>
              <a:noFill/>
              <a:ln w="25400">
                <a:solidFill>
                  <a:srgbClr val="80808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41326" name="Rectangle 14"/>
              <p:cNvSpPr>
                <a:spLocks noChangeArrowheads="1"/>
              </p:cNvSpPr>
              <p:nvPr/>
            </p:nvSpPr>
            <p:spPr bwMode="auto">
              <a:xfrm>
                <a:off x="590" y="662"/>
                <a:ext cx="5012" cy="226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41327" name="Line 15"/>
              <p:cNvSpPr>
                <a:spLocks noChangeShapeType="1"/>
              </p:cNvSpPr>
              <p:nvPr/>
            </p:nvSpPr>
            <p:spPr bwMode="auto">
              <a:xfrm>
                <a:off x="569" y="2944"/>
                <a:ext cx="5047" cy="1"/>
              </a:xfrm>
              <a:prstGeom prst="line">
                <a:avLst/>
              </a:prstGeom>
              <a:noFill/>
              <a:ln w="25400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41328" name="Line 16"/>
              <p:cNvSpPr>
                <a:spLocks noChangeShapeType="1"/>
              </p:cNvSpPr>
              <p:nvPr/>
            </p:nvSpPr>
            <p:spPr bwMode="auto">
              <a:xfrm>
                <a:off x="576" y="2944"/>
                <a:ext cx="1" cy="43"/>
              </a:xfrm>
              <a:prstGeom prst="line">
                <a:avLst/>
              </a:prstGeom>
              <a:noFill/>
              <a:ln w="25400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41329" name="Line 17"/>
              <p:cNvSpPr>
                <a:spLocks noChangeShapeType="1"/>
              </p:cNvSpPr>
              <p:nvPr/>
            </p:nvSpPr>
            <p:spPr bwMode="auto">
              <a:xfrm>
                <a:off x="1296" y="2944"/>
                <a:ext cx="1" cy="43"/>
              </a:xfrm>
              <a:prstGeom prst="line">
                <a:avLst/>
              </a:prstGeom>
              <a:noFill/>
              <a:ln w="25400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41330" name="Line 18"/>
              <p:cNvSpPr>
                <a:spLocks noChangeShapeType="1"/>
              </p:cNvSpPr>
              <p:nvPr/>
            </p:nvSpPr>
            <p:spPr bwMode="auto">
              <a:xfrm>
                <a:off x="2016" y="2944"/>
                <a:ext cx="1" cy="43"/>
              </a:xfrm>
              <a:prstGeom prst="line">
                <a:avLst/>
              </a:prstGeom>
              <a:noFill/>
              <a:ln w="25400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41331" name="Line 19"/>
              <p:cNvSpPr>
                <a:spLocks noChangeShapeType="1"/>
              </p:cNvSpPr>
              <p:nvPr/>
            </p:nvSpPr>
            <p:spPr bwMode="auto">
              <a:xfrm>
                <a:off x="2736" y="2944"/>
                <a:ext cx="1" cy="43"/>
              </a:xfrm>
              <a:prstGeom prst="line">
                <a:avLst/>
              </a:prstGeom>
              <a:noFill/>
              <a:ln w="25400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41332" name="Line 20"/>
              <p:cNvSpPr>
                <a:spLocks noChangeShapeType="1"/>
              </p:cNvSpPr>
              <p:nvPr/>
            </p:nvSpPr>
            <p:spPr bwMode="auto">
              <a:xfrm>
                <a:off x="3449" y="2944"/>
                <a:ext cx="1" cy="43"/>
              </a:xfrm>
              <a:prstGeom prst="line">
                <a:avLst/>
              </a:prstGeom>
              <a:noFill/>
              <a:ln w="25400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41333" name="Line 21"/>
              <p:cNvSpPr>
                <a:spLocks noChangeShapeType="1"/>
              </p:cNvSpPr>
              <p:nvPr/>
            </p:nvSpPr>
            <p:spPr bwMode="auto">
              <a:xfrm>
                <a:off x="4169" y="2944"/>
                <a:ext cx="1" cy="43"/>
              </a:xfrm>
              <a:prstGeom prst="line">
                <a:avLst/>
              </a:prstGeom>
              <a:noFill/>
              <a:ln w="25400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41334" name="Line 22"/>
              <p:cNvSpPr>
                <a:spLocks noChangeShapeType="1"/>
              </p:cNvSpPr>
              <p:nvPr/>
            </p:nvSpPr>
            <p:spPr bwMode="auto">
              <a:xfrm>
                <a:off x="4889" y="2944"/>
                <a:ext cx="1" cy="43"/>
              </a:xfrm>
              <a:prstGeom prst="line">
                <a:avLst/>
              </a:prstGeom>
              <a:noFill/>
              <a:ln w="25400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41335" name="Line 23"/>
              <p:cNvSpPr>
                <a:spLocks noChangeShapeType="1"/>
              </p:cNvSpPr>
              <p:nvPr/>
            </p:nvSpPr>
            <p:spPr bwMode="auto">
              <a:xfrm>
                <a:off x="5609" y="2944"/>
                <a:ext cx="1" cy="43"/>
              </a:xfrm>
              <a:prstGeom prst="line">
                <a:avLst/>
              </a:prstGeom>
              <a:noFill/>
              <a:ln w="25400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41336" name="Freeform 24"/>
              <p:cNvSpPr>
                <a:spLocks/>
              </p:cNvSpPr>
              <p:nvPr/>
            </p:nvSpPr>
            <p:spPr bwMode="auto">
              <a:xfrm>
                <a:off x="562" y="640"/>
                <a:ext cx="5054" cy="2304"/>
              </a:xfrm>
              <a:custGeom>
                <a:avLst/>
                <a:gdLst>
                  <a:gd name="T0" fmla="*/ 702 w 702"/>
                  <a:gd name="T1" fmla="*/ 320 h 320"/>
                  <a:gd name="T2" fmla="*/ 702 w 702"/>
                  <a:gd name="T3" fmla="*/ 0 h 320"/>
                  <a:gd name="T4" fmla="*/ 0 w 702"/>
                  <a:gd name="T5" fmla="*/ 0 h 3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702" h="320">
                    <a:moveTo>
                      <a:pt x="702" y="320"/>
                    </a:moveTo>
                    <a:lnTo>
                      <a:pt x="702" y="0"/>
                    </a:lnTo>
                    <a:lnTo>
                      <a:pt x="0" y="0"/>
                    </a:lnTo>
                  </a:path>
                </a:pathLst>
              </a:custGeom>
              <a:noFill/>
              <a:ln w="25400">
                <a:solidFill>
                  <a:srgbClr val="80808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41337" name="Rectangle 25"/>
              <p:cNvSpPr>
                <a:spLocks noChangeArrowheads="1"/>
              </p:cNvSpPr>
              <p:nvPr/>
            </p:nvSpPr>
            <p:spPr bwMode="auto">
              <a:xfrm>
                <a:off x="576" y="1689"/>
                <a:ext cx="0" cy="222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 anchor="ctr">
                <a:spAutoFit/>
              </a:bodyPr>
              <a:lstStyle/>
              <a:p>
                <a:endParaRPr lang="en-US" sz="1991"/>
              </a:p>
            </p:txBody>
          </p:sp>
        </p:grpSp>
        <p:sp>
          <p:nvSpPr>
            <p:cNvPr id="141338" name="Rectangle 26"/>
            <p:cNvSpPr>
              <a:spLocks noChangeArrowheads="1"/>
            </p:cNvSpPr>
            <p:nvPr/>
          </p:nvSpPr>
          <p:spPr bwMode="auto">
            <a:xfrm>
              <a:off x="4406" y="4034"/>
              <a:ext cx="315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n-US" altLang="en-US" sz="1991"/>
                <a:t> 4000 </a:t>
              </a:r>
              <a:endParaRPr lang="en-US" altLang="en-US" sz="2276">
                <a:latin typeface="Arial Unicode MS" charset="0"/>
              </a:endParaRPr>
            </a:p>
          </p:txBody>
        </p:sp>
        <p:sp>
          <p:nvSpPr>
            <p:cNvPr id="141339" name="Rectangle 27"/>
            <p:cNvSpPr>
              <a:spLocks noChangeArrowheads="1"/>
            </p:cNvSpPr>
            <p:nvPr/>
          </p:nvSpPr>
          <p:spPr bwMode="auto">
            <a:xfrm>
              <a:off x="2544" y="4186"/>
              <a:ext cx="986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n-US" altLang="en-US" sz="1991"/>
                <a:t> Wavenumber, cm</a:t>
              </a:r>
              <a:r>
                <a:rPr lang="en-US" altLang="en-US" sz="1991" baseline="30000"/>
                <a:t>-1</a:t>
              </a:r>
              <a:endParaRPr lang="en-US" altLang="en-US" sz="2276">
                <a:latin typeface="Arial Unicode MS" charset="0"/>
              </a:endParaRPr>
            </a:p>
          </p:txBody>
        </p:sp>
      </p:grpSp>
      <p:grpSp>
        <p:nvGrpSpPr>
          <p:cNvPr id="141340" name="Group 28"/>
          <p:cNvGrpSpPr>
            <a:grpSpLocks/>
          </p:cNvGrpSpPr>
          <p:nvPr/>
        </p:nvGrpSpPr>
        <p:grpSpPr bwMode="auto">
          <a:xfrm flipH="1">
            <a:off x="2817707" y="4578775"/>
            <a:ext cx="7261015" cy="2768036"/>
            <a:chOff x="1528" y="672"/>
            <a:chExt cx="2344" cy="1226"/>
          </a:xfrm>
        </p:grpSpPr>
        <p:sp>
          <p:nvSpPr>
            <p:cNvPr id="141341" name="Freeform 29"/>
            <p:cNvSpPr>
              <a:spLocks/>
            </p:cNvSpPr>
            <p:nvPr/>
          </p:nvSpPr>
          <p:spPr bwMode="auto">
            <a:xfrm>
              <a:off x="1528" y="1807"/>
              <a:ext cx="9" cy="9"/>
            </a:xfrm>
            <a:custGeom>
              <a:avLst/>
              <a:gdLst>
                <a:gd name="T0" fmla="*/ 0 w 9"/>
                <a:gd name="T1" fmla="*/ 9 h 9"/>
                <a:gd name="T2" fmla="*/ 9 w 9"/>
                <a:gd name="T3" fmla="*/ 9 h 9"/>
                <a:gd name="T4" fmla="*/ 9 w 9"/>
                <a:gd name="T5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9">
                  <a:moveTo>
                    <a:pt x="0" y="9"/>
                  </a:moveTo>
                  <a:lnTo>
                    <a:pt x="9" y="9"/>
                  </a:lnTo>
                  <a:lnTo>
                    <a:pt x="9" y="0"/>
                  </a:lnTo>
                </a:path>
              </a:pathLst>
            </a:custGeom>
            <a:noFill/>
            <a:ln w="23876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41342" name="Freeform 30"/>
            <p:cNvSpPr>
              <a:spLocks/>
            </p:cNvSpPr>
            <p:nvPr/>
          </p:nvSpPr>
          <p:spPr bwMode="auto">
            <a:xfrm>
              <a:off x="1537" y="1734"/>
              <a:ext cx="1" cy="73"/>
            </a:xfrm>
            <a:custGeom>
              <a:avLst/>
              <a:gdLst>
                <a:gd name="T0" fmla="*/ 73 h 73"/>
                <a:gd name="T1" fmla="*/ 45 h 73"/>
                <a:gd name="T2" fmla="*/ 0 h 73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73">
                  <a:moveTo>
                    <a:pt x="0" y="73"/>
                  </a:moveTo>
                  <a:lnTo>
                    <a:pt x="0" y="45"/>
                  </a:lnTo>
                  <a:lnTo>
                    <a:pt x="0" y="0"/>
                  </a:lnTo>
                </a:path>
              </a:pathLst>
            </a:custGeom>
            <a:noFill/>
            <a:ln w="23876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41343" name="Freeform 31"/>
            <p:cNvSpPr>
              <a:spLocks/>
            </p:cNvSpPr>
            <p:nvPr/>
          </p:nvSpPr>
          <p:spPr bwMode="auto">
            <a:xfrm>
              <a:off x="1537" y="1616"/>
              <a:ext cx="9" cy="118"/>
            </a:xfrm>
            <a:custGeom>
              <a:avLst/>
              <a:gdLst>
                <a:gd name="T0" fmla="*/ 0 w 9"/>
                <a:gd name="T1" fmla="*/ 118 h 118"/>
                <a:gd name="T2" fmla="*/ 0 w 9"/>
                <a:gd name="T3" fmla="*/ 64 h 118"/>
                <a:gd name="T4" fmla="*/ 9 w 9"/>
                <a:gd name="T5" fmla="*/ 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118">
                  <a:moveTo>
                    <a:pt x="0" y="118"/>
                  </a:moveTo>
                  <a:lnTo>
                    <a:pt x="0" y="64"/>
                  </a:lnTo>
                  <a:lnTo>
                    <a:pt x="9" y="0"/>
                  </a:lnTo>
                </a:path>
              </a:pathLst>
            </a:custGeom>
            <a:noFill/>
            <a:ln w="23876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41344" name="Freeform 32"/>
            <p:cNvSpPr>
              <a:spLocks/>
            </p:cNvSpPr>
            <p:nvPr/>
          </p:nvSpPr>
          <p:spPr bwMode="auto">
            <a:xfrm>
              <a:off x="1546" y="1443"/>
              <a:ext cx="9" cy="173"/>
            </a:xfrm>
            <a:custGeom>
              <a:avLst/>
              <a:gdLst>
                <a:gd name="T0" fmla="*/ 0 w 9"/>
                <a:gd name="T1" fmla="*/ 173 h 173"/>
                <a:gd name="T2" fmla="*/ 0 w 9"/>
                <a:gd name="T3" fmla="*/ 146 h 173"/>
                <a:gd name="T4" fmla="*/ 0 w 9"/>
                <a:gd name="T5" fmla="*/ 109 h 173"/>
                <a:gd name="T6" fmla="*/ 9 w 9"/>
                <a:gd name="T7" fmla="*/ 64 h 173"/>
                <a:gd name="T8" fmla="*/ 9 w 9"/>
                <a:gd name="T9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173">
                  <a:moveTo>
                    <a:pt x="0" y="173"/>
                  </a:moveTo>
                  <a:lnTo>
                    <a:pt x="0" y="146"/>
                  </a:lnTo>
                  <a:lnTo>
                    <a:pt x="0" y="109"/>
                  </a:lnTo>
                  <a:lnTo>
                    <a:pt x="9" y="64"/>
                  </a:lnTo>
                  <a:lnTo>
                    <a:pt x="9" y="0"/>
                  </a:lnTo>
                </a:path>
              </a:pathLst>
            </a:custGeom>
            <a:noFill/>
            <a:ln w="23876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41345" name="Freeform 33"/>
            <p:cNvSpPr>
              <a:spLocks/>
            </p:cNvSpPr>
            <p:nvPr/>
          </p:nvSpPr>
          <p:spPr bwMode="auto">
            <a:xfrm>
              <a:off x="1555" y="672"/>
              <a:ext cx="9" cy="771"/>
            </a:xfrm>
            <a:custGeom>
              <a:avLst/>
              <a:gdLst>
                <a:gd name="T0" fmla="*/ 0 w 9"/>
                <a:gd name="T1" fmla="*/ 771 h 771"/>
                <a:gd name="T2" fmla="*/ 0 w 9"/>
                <a:gd name="T3" fmla="*/ 735 h 771"/>
                <a:gd name="T4" fmla="*/ 0 w 9"/>
                <a:gd name="T5" fmla="*/ 699 h 771"/>
                <a:gd name="T6" fmla="*/ 0 w 9"/>
                <a:gd name="T7" fmla="*/ 644 h 771"/>
                <a:gd name="T8" fmla="*/ 0 w 9"/>
                <a:gd name="T9" fmla="*/ 590 h 771"/>
                <a:gd name="T10" fmla="*/ 0 w 9"/>
                <a:gd name="T11" fmla="*/ 472 h 771"/>
                <a:gd name="T12" fmla="*/ 9 w 9"/>
                <a:gd name="T13" fmla="*/ 345 h 771"/>
                <a:gd name="T14" fmla="*/ 9 w 9"/>
                <a:gd name="T15" fmla="*/ 227 h 771"/>
                <a:gd name="T16" fmla="*/ 9 w 9"/>
                <a:gd name="T17" fmla="*/ 118 h 771"/>
                <a:gd name="T18" fmla="*/ 9 w 9"/>
                <a:gd name="T19" fmla="*/ 72 h 771"/>
                <a:gd name="T20" fmla="*/ 9 w 9"/>
                <a:gd name="T21" fmla="*/ 36 h 771"/>
                <a:gd name="T22" fmla="*/ 9 w 9"/>
                <a:gd name="T23" fmla="*/ 18 h 771"/>
                <a:gd name="T24" fmla="*/ 9 w 9"/>
                <a:gd name="T25" fmla="*/ 0 h 7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771">
                  <a:moveTo>
                    <a:pt x="0" y="771"/>
                  </a:moveTo>
                  <a:lnTo>
                    <a:pt x="0" y="735"/>
                  </a:lnTo>
                  <a:lnTo>
                    <a:pt x="0" y="699"/>
                  </a:lnTo>
                  <a:lnTo>
                    <a:pt x="0" y="644"/>
                  </a:lnTo>
                  <a:lnTo>
                    <a:pt x="0" y="590"/>
                  </a:lnTo>
                  <a:lnTo>
                    <a:pt x="0" y="472"/>
                  </a:lnTo>
                  <a:lnTo>
                    <a:pt x="9" y="345"/>
                  </a:lnTo>
                  <a:lnTo>
                    <a:pt x="9" y="227"/>
                  </a:lnTo>
                  <a:lnTo>
                    <a:pt x="9" y="118"/>
                  </a:lnTo>
                  <a:lnTo>
                    <a:pt x="9" y="72"/>
                  </a:lnTo>
                  <a:lnTo>
                    <a:pt x="9" y="36"/>
                  </a:lnTo>
                  <a:lnTo>
                    <a:pt x="9" y="18"/>
                  </a:lnTo>
                  <a:lnTo>
                    <a:pt x="9" y="0"/>
                  </a:lnTo>
                </a:path>
              </a:pathLst>
            </a:custGeom>
            <a:noFill/>
            <a:ln w="23876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41346" name="Freeform 34"/>
            <p:cNvSpPr>
              <a:spLocks/>
            </p:cNvSpPr>
            <p:nvPr/>
          </p:nvSpPr>
          <p:spPr bwMode="auto">
            <a:xfrm>
              <a:off x="1564" y="672"/>
              <a:ext cx="1" cy="481"/>
            </a:xfrm>
            <a:custGeom>
              <a:avLst/>
              <a:gdLst>
                <a:gd name="T0" fmla="*/ 0 h 481"/>
                <a:gd name="T1" fmla="*/ 0 h 481"/>
                <a:gd name="T2" fmla="*/ 0 h 481"/>
                <a:gd name="T3" fmla="*/ 18 h 481"/>
                <a:gd name="T4" fmla="*/ 36 h 481"/>
                <a:gd name="T5" fmla="*/ 100 h 481"/>
                <a:gd name="T6" fmla="*/ 181 h 481"/>
                <a:gd name="T7" fmla="*/ 272 h 481"/>
                <a:gd name="T8" fmla="*/ 354 h 481"/>
                <a:gd name="T9" fmla="*/ 426 h 481"/>
                <a:gd name="T10" fmla="*/ 454 h 481"/>
                <a:gd name="T11" fmla="*/ 481 h 48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  <a:cxn ang="0">
                  <a:pos x="0" y="T6"/>
                </a:cxn>
                <a:cxn ang="0">
                  <a:pos x="0" y="T7"/>
                </a:cxn>
                <a:cxn ang="0">
                  <a:pos x="0" y="T8"/>
                </a:cxn>
                <a:cxn ang="0">
                  <a:pos x="0" y="T9"/>
                </a:cxn>
                <a:cxn ang="0">
                  <a:pos x="0" y="T10"/>
                </a:cxn>
                <a:cxn ang="0">
                  <a:pos x="0" y="T11"/>
                </a:cxn>
              </a:cxnLst>
              <a:rect l="0" t="0" r="r" b="b"/>
              <a:pathLst>
                <a:path h="481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18"/>
                  </a:lnTo>
                  <a:lnTo>
                    <a:pt x="0" y="36"/>
                  </a:lnTo>
                  <a:lnTo>
                    <a:pt x="0" y="100"/>
                  </a:lnTo>
                  <a:lnTo>
                    <a:pt x="0" y="181"/>
                  </a:lnTo>
                  <a:lnTo>
                    <a:pt x="0" y="272"/>
                  </a:lnTo>
                  <a:lnTo>
                    <a:pt x="0" y="354"/>
                  </a:lnTo>
                  <a:lnTo>
                    <a:pt x="0" y="426"/>
                  </a:lnTo>
                  <a:lnTo>
                    <a:pt x="0" y="454"/>
                  </a:lnTo>
                  <a:lnTo>
                    <a:pt x="0" y="481"/>
                  </a:lnTo>
                </a:path>
              </a:pathLst>
            </a:custGeom>
            <a:noFill/>
            <a:ln w="23876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41347" name="Freeform 35"/>
            <p:cNvSpPr>
              <a:spLocks/>
            </p:cNvSpPr>
            <p:nvPr/>
          </p:nvSpPr>
          <p:spPr bwMode="auto">
            <a:xfrm>
              <a:off x="1564" y="1153"/>
              <a:ext cx="10" cy="136"/>
            </a:xfrm>
            <a:custGeom>
              <a:avLst/>
              <a:gdLst>
                <a:gd name="T0" fmla="*/ 0 w 10"/>
                <a:gd name="T1" fmla="*/ 0 h 136"/>
                <a:gd name="T2" fmla="*/ 0 w 10"/>
                <a:gd name="T3" fmla="*/ 45 h 136"/>
                <a:gd name="T4" fmla="*/ 0 w 10"/>
                <a:gd name="T5" fmla="*/ 73 h 136"/>
                <a:gd name="T6" fmla="*/ 10 w 10"/>
                <a:gd name="T7" fmla="*/ 100 h 136"/>
                <a:gd name="T8" fmla="*/ 10 w 10"/>
                <a:gd name="T9" fmla="*/ 136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36">
                  <a:moveTo>
                    <a:pt x="0" y="0"/>
                  </a:moveTo>
                  <a:lnTo>
                    <a:pt x="0" y="45"/>
                  </a:lnTo>
                  <a:lnTo>
                    <a:pt x="0" y="73"/>
                  </a:lnTo>
                  <a:lnTo>
                    <a:pt x="10" y="100"/>
                  </a:lnTo>
                  <a:lnTo>
                    <a:pt x="10" y="136"/>
                  </a:lnTo>
                </a:path>
              </a:pathLst>
            </a:custGeom>
            <a:noFill/>
            <a:ln w="23876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41348" name="Freeform 36"/>
            <p:cNvSpPr>
              <a:spLocks/>
            </p:cNvSpPr>
            <p:nvPr/>
          </p:nvSpPr>
          <p:spPr bwMode="auto">
            <a:xfrm>
              <a:off x="1574" y="1289"/>
              <a:ext cx="9" cy="318"/>
            </a:xfrm>
            <a:custGeom>
              <a:avLst/>
              <a:gdLst>
                <a:gd name="T0" fmla="*/ 0 w 9"/>
                <a:gd name="T1" fmla="*/ 0 h 318"/>
                <a:gd name="T2" fmla="*/ 0 w 9"/>
                <a:gd name="T3" fmla="*/ 36 h 318"/>
                <a:gd name="T4" fmla="*/ 0 w 9"/>
                <a:gd name="T5" fmla="*/ 82 h 318"/>
                <a:gd name="T6" fmla="*/ 0 w 9"/>
                <a:gd name="T7" fmla="*/ 182 h 318"/>
                <a:gd name="T8" fmla="*/ 9 w 9"/>
                <a:gd name="T9" fmla="*/ 227 h 318"/>
                <a:gd name="T10" fmla="*/ 9 w 9"/>
                <a:gd name="T11" fmla="*/ 272 h 318"/>
                <a:gd name="T12" fmla="*/ 9 w 9"/>
                <a:gd name="T13" fmla="*/ 300 h 318"/>
                <a:gd name="T14" fmla="*/ 9 w 9"/>
                <a:gd name="T15" fmla="*/ 318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318">
                  <a:moveTo>
                    <a:pt x="0" y="0"/>
                  </a:moveTo>
                  <a:lnTo>
                    <a:pt x="0" y="36"/>
                  </a:lnTo>
                  <a:lnTo>
                    <a:pt x="0" y="82"/>
                  </a:lnTo>
                  <a:lnTo>
                    <a:pt x="0" y="182"/>
                  </a:lnTo>
                  <a:lnTo>
                    <a:pt x="9" y="227"/>
                  </a:lnTo>
                  <a:lnTo>
                    <a:pt x="9" y="272"/>
                  </a:lnTo>
                  <a:lnTo>
                    <a:pt x="9" y="300"/>
                  </a:lnTo>
                  <a:lnTo>
                    <a:pt x="9" y="318"/>
                  </a:lnTo>
                </a:path>
              </a:pathLst>
            </a:custGeom>
            <a:noFill/>
            <a:ln w="23876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41349" name="Freeform 37"/>
            <p:cNvSpPr>
              <a:spLocks/>
            </p:cNvSpPr>
            <p:nvPr/>
          </p:nvSpPr>
          <p:spPr bwMode="auto">
            <a:xfrm>
              <a:off x="1583" y="1416"/>
              <a:ext cx="9" cy="191"/>
            </a:xfrm>
            <a:custGeom>
              <a:avLst/>
              <a:gdLst>
                <a:gd name="T0" fmla="*/ 0 w 9"/>
                <a:gd name="T1" fmla="*/ 191 h 191"/>
                <a:gd name="T2" fmla="*/ 0 w 9"/>
                <a:gd name="T3" fmla="*/ 191 h 191"/>
                <a:gd name="T4" fmla="*/ 0 w 9"/>
                <a:gd name="T5" fmla="*/ 173 h 191"/>
                <a:gd name="T6" fmla="*/ 0 w 9"/>
                <a:gd name="T7" fmla="*/ 136 h 191"/>
                <a:gd name="T8" fmla="*/ 9 w 9"/>
                <a:gd name="T9" fmla="*/ 100 h 191"/>
                <a:gd name="T10" fmla="*/ 9 w 9"/>
                <a:gd name="T11" fmla="*/ 64 h 191"/>
                <a:gd name="T12" fmla="*/ 9 w 9"/>
                <a:gd name="T13" fmla="*/ 37 h 191"/>
                <a:gd name="T14" fmla="*/ 9 w 9"/>
                <a:gd name="T15" fmla="*/ 9 h 191"/>
                <a:gd name="T16" fmla="*/ 9 w 9"/>
                <a:gd name="T17" fmla="*/ 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191">
                  <a:moveTo>
                    <a:pt x="0" y="191"/>
                  </a:moveTo>
                  <a:lnTo>
                    <a:pt x="0" y="191"/>
                  </a:lnTo>
                  <a:lnTo>
                    <a:pt x="0" y="173"/>
                  </a:lnTo>
                  <a:lnTo>
                    <a:pt x="0" y="136"/>
                  </a:lnTo>
                  <a:lnTo>
                    <a:pt x="9" y="100"/>
                  </a:lnTo>
                  <a:lnTo>
                    <a:pt x="9" y="64"/>
                  </a:lnTo>
                  <a:lnTo>
                    <a:pt x="9" y="37"/>
                  </a:lnTo>
                  <a:lnTo>
                    <a:pt x="9" y="9"/>
                  </a:lnTo>
                  <a:lnTo>
                    <a:pt x="9" y="0"/>
                  </a:lnTo>
                </a:path>
              </a:pathLst>
            </a:custGeom>
            <a:noFill/>
            <a:ln w="23876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41350" name="Freeform 38"/>
            <p:cNvSpPr>
              <a:spLocks/>
            </p:cNvSpPr>
            <p:nvPr/>
          </p:nvSpPr>
          <p:spPr bwMode="auto">
            <a:xfrm>
              <a:off x="1592" y="1416"/>
              <a:ext cx="1" cy="173"/>
            </a:xfrm>
            <a:custGeom>
              <a:avLst/>
              <a:gdLst>
                <a:gd name="T0" fmla="*/ 0 h 173"/>
                <a:gd name="T1" fmla="*/ 0 h 173"/>
                <a:gd name="T2" fmla="*/ 18 h 173"/>
                <a:gd name="T3" fmla="*/ 37 h 173"/>
                <a:gd name="T4" fmla="*/ 64 h 173"/>
                <a:gd name="T5" fmla="*/ 118 h 173"/>
                <a:gd name="T6" fmla="*/ 173 h 173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  <a:cxn ang="0">
                  <a:pos x="0" y="T6"/>
                </a:cxn>
              </a:cxnLst>
              <a:rect l="0" t="0" r="r" b="b"/>
              <a:pathLst>
                <a:path h="173">
                  <a:moveTo>
                    <a:pt x="0" y="0"/>
                  </a:moveTo>
                  <a:lnTo>
                    <a:pt x="0" y="0"/>
                  </a:lnTo>
                  <a:lnTo>
                    <a:pt x="0" y="18"/>
                  </a:lnTo>
                  <a:lnTo>
                    <a:pt x="0" y="37"/>
                  </a:lnTo>
                  <a:lnTo>
                    <a:pt x="0" y="64"/>
                  </a:lnTo>
                  <a:lnTo>
                    <a:pt x="0" y="118"/>
                  </a:lnTo>
                  <a:lnTo>
                    <a:pt x="0" y="173"/>
                  </a:lnTo>
                </a:path>
              </a:pathLst>
            </a:custGeom>
            <a:noFill/>
            <a:ln w="23876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41351" name="Freeform 39"/>
            <p:cNvSpPr>
              <a:spLocks/>
            </p:cNvSpPr>
            <p:nvPr/>
          </p:nvSpPr>
          <p:spPr bwMode="auto">
            <a:xfrm>
              <a:off x="1592" y="1589"/>
              <a:ext cx="9" cy="154"/>
            </a:xfrm>
            <a:custGeom>
              <a:avLst/>
              <a:gdLst>
                <a:gd name="T0" fmla="*/ 0 w 9"/>
                <a:gd name="T1" fmla="*/ 0 h 154"/>
                <a:gd name="T2" fmla="*/ 0 w 9"/>
                <a:gd name="T3" fmla="*/ 91 h 154"/>
                <a:gd name="T4" fmla="*/ 9 w 9"/>
                <a:gd name="T5" fmla="*/ 127 h 154"/>
                <a:gd name="T6" fmla="*/ 9 w 9"/>
                <a:gd name="T7" fmla="*/ 15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54">
                  <a:moveTo>
                    <a:pt x="0" y="0"/>
                  </a:moveTo>
                  <a:lnTo>
                    <a:pt x="0" y="91"/>
                  </a:lnTo>
                  <a:lnTo>
                    <a:pt x="9" y="127"/>
                  </a:lnTo>
                  <a:lnTo>
                    <a:pt x="9" y="154"/>
                  </a:lnTo>
                </a:path>
              </a:pathLst>
            </a:custGeom>
            <a:noFill/>
            <a:ln w="23876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41352" name="Freeform 40"/>
            <p:cNvSpPr>
              <a:spLocks/>
            </p:cNvSpPr>
            <p:nvPr/>
          </p:nvSpPr>
          <p:spPr bwMode="auto">
            <a:xfrm>
              <a:off x="1601" y="1743"/>
              <a:ext cx="9" cy="27"/>
            </a:xfrm>
            <a:custGeom>
              <a:avLst/>
              <a:gdLst>
                <a:gd name="T0" fmla="*/ 0 w 9"/>
                <a:gd name="T1" fmla="*/ 0 h 27"/>
                <a:gd name="T2" fmla="*/ 0 w 9"/>
                <a:gd name="T3" fmla="*/ 18 h 27"/>
                <a:gd name="T4" fmla="*/ 9 w 9"/>
                <a:gd name="T5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27">
                  <a:moveTo>
                    <a:pt x="0" y="0"/>
                  </a:moveTo>
                  <a:lnTo>
                    <a:pt x="0" y="18"/>
                  </a:lnTo>
                  <a:lnTo>
                    <a:pt x="9" y="27"/>
                  </a:lnTo>
                </a:path>
              </a:pathLst>
            </a:custGeom>
            <a:noFill/>
            <a:ln w="23876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41353" name="Freeform 41"/>
            <p:cNvSpPr>
              <a:spLocks/>
            </p:cNvSpPr>
            <p:nvPr/>
          </p:nvSpPr>
          <p:spPr bwMode="auto">
            <a:xfrm>
              <a:off x="1610" y="1761"/>
              <a:ext cx="9" cy="9"/>
            </a:xfrm>
            <a:custGeom>
              <a:avLst/>
              <a:gdLst>
                <a:gd name="T0" fmla="*/ 0 w 9"/>
                <a:gd name="T1" fmla="*/ 9 h 9"/>
                <a:gd name="T2" fmla="*/ 9 w 9"/>
                <a:gd name="T3" fmla="*/ 9 h 9"/>
                <a:gd name="T4" fmla="*/ 9 w 9"/>
                <a:gd name="T5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9">
                  <a:moveTo>
                    <a:pt x="0" y="9"/>
                  </a:moveTo>
                  <a:lnTo>
                    <a:pt x="9" y="9"/>
                  </a:lnTo>
                  <a:lnTo>
                    <a:pt x="9" y="0"/>
                  </a:lnTo>
                </a:path>
              </a:pathLst>
            </a:custGeom>
            <a:noFill/>
            <a:ln w="23876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41354" name="Freeform 42"/>
            <p:cNvSpPr>
              <a:spLocks/>
            </p:cNvSpPr>
            <p:nvPr/>
          </p:nvSpPr>
          <p:spPr bwMode="auto">
            <a:xfrm>
              <a:off x="1619" y="1761"/>
              <a:ext cx="1" cy="9"/>
            </a:xfrm>
            <a:custGeom>
              <a:avLst/>
              <a:gdLst>
                <a:gd name="T0" fmla="*/ 0 h 9"/>
                <a:gd name="T1" fmla="*/ 9 h 9"/>
                <a:gd name="T2" fmla="*/ 9 h 9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9">
                  <a:moveTo>
                    <a:pt x="0" y="0"/>
                  </a:moveTo>
                  <a:lnTo>
                    <a:pt x="0" y="9"/>
                  </a:lnTo>
                  <a:lnTo>
                    <a:pt x="0" y="9"/>
                  </a:lnTo>
                </a:path>
              </a:pathLst>
            </a:custGeom>
            <a:noFill/>
            <a:ln w="23876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41355" name="Freeform 43"/>
            <p:cNvSpPr>
              <a:spLocks/>
            </p:cNvSpPr>
            <p:nvPr/>
          </p:nvSpPr>
          <p:spPr bwMode="auto">
            <a:xfrm>
              <a:off x="1619" y="1752"/>
              <a:ext cx="9" cy="18"/>
            </a:xfrm>
            <a:custGeom>
              <a:avLst/>
              <a:gdLst>
                <a:gd name="T0" fmla="*/ 0 w 9"/>
                <a:gd name="T1" fmla="*/ 18 h 18"/>
                <a:gd name="T2" fmla="*/ 0 w 9"/>
                <a:gd name="T3" fmla="*/ 9 h 18"/>
                <a:gd name="T4" fmla="*/ 9 w 9"/>
                <a:gd name="T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18">
                  <a:moveTo>
                    <a:pt x="0" y="18"/>
                  </a:moveTo>
                  <a:lnTo>
                    <a:pt x="0" y="9"/>
                  </a:lnTo>
                  <a:lnTo>
                    <a:pt x="9" y="0"/>
                  </a:lnTo>
                </a:path>
              </a:pathLst>
            </a:custGeom>
            <a:noFill/>
            <a:ln w="23876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41356" name="Freeform 44"/>
            <p:cNvSpPr>
              <a:spLocks/>
            </p:cNvSpPr>
            <p:nvPr/>
          </p:nvSpPr>
          <p:spPr bwMode="auto">
            <a:xfrm>
              <a:off x="1628" y="1689"/>
              <a:ext cx="9" cy="63"/>
            </a:xfrm>
            <a:custGeom>
              <a:avLst/>
              <a:gdLst>
                <a:gd name="T0" fmla="*/ 0 w 9"/>
                <a:gd name="T1" fmla="*/ 63 h 63"/>
                <a:gd name="T2" fmla="*/ 0 w 9"/>
                <a:gd name="T3" fmla="*/ 45 h 63"/>
                <a:gd name="T4" fmla="*/ 0 w 9"/>
                <a:gd name="T5" fmla="*/ 27 h 63"/>
                <a:gd name="T6" fmla="*/ 9 w 9"/>
                <a:gd name="T7" fmla="*/ 9 h 63"/>
                <a:gd name="T8" fmla="*/ 9 w 9"/>
                <a:gd name="T9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63">
                  <a:moveTo>
                    <a:pt x="0" y="63"/>
                  </a:moveTo>
                  <a:lnTo>
                    <a:pt x="0" y="45"/>
                  </a:lnTo>
                  <a:lnTo>
                    <a:pt x="0" y="27"/>
                  </a:lnTo>
                  <a:lnTo>
                    <a:pt x="9" y="9"/>
                  </a:lnTo>
                  <a:lnTo>
                    <a:pt x="9" y="0"/>
                  </a:lnTo>
                </a:path>
              </a:pathLst>
            </a:custGeom>
            <a:noFill/>
            <a:ln w="23876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41357" name="Freeform 45"/>
            <p:cNvSpPr>
              <a:spLocks/>
            </p:cNvSpPr>
            <p:nvPr/>
          </p:nvSpPr>
          <p:spPr bwMode="auto">
            <a:xfrm>
              <a:off x="1637" y="1689"/>
              <a:ext cx="9" cy="18"/>
            </a:xfrm>
            <a:custGeom>
              <a:avLst/>
              <a:gdLst>
                <a:gd name="T0" fmla="*/ 0 w 9"/>
                <a:gd name="T1" fmla="*/ 0 h 18"/>
                <a:gd name="T2" fmla="*/ 0 w 9"/>
                <a:gd name="T3" fmla="*/ 0 h 18"/>
                <a:gd name="T4" fmla="*/ 9 w 9"/>
                <a:gd name="T5" fmla="*/ 0 h 18"/>
                <a:gd name="T6" fmla="*/ 9 w 9"/>
                <a:gd name="T7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8">
                  <a:moveTo>
                    <a:pt x="0" y="0"/>
                  </a:moveTo>
                  <a:lnTo>
                    <a:pt x="0" y="0"/>
                  </a:lnTo>
                  <a:lnTo>
                    <a:pt x="9" y="0"/>
                  </a:lnTo>
                  <a:lnTo>
                    <a:pt x="9" y="18"/>
                  </a:lnTo>
                </a:path>
              </a:pathLst>
            </a:custGeom>
            <a:noFill/>
            <a:ln w="23876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41358" name="Freeform 46"/>
            <p:cNvSpPr>
              <a:spLocks/>
            </p:cNvSpPr>
            <p:nvPr/>
          </p:nvSpPr>
          <p:spPr bwMode="auto">
            <a:xfrm>
              <a:off x="1646" y="1707"/>
              <a:ext cx="1" cy="27"/>
            </a:xfrm>
            <a:custGeom>
              <a:avLst/>
              <a:gdLst>
                <a:gd name="T0" fmla="*/ 0 h 27"/>
                <a:gd name="T1" fmla="*/ 18 h 27"/>
                <a:gd name="T2" fmla="*/ 27 h 2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27">
                  <a:moveTo>
                    <a:pt x="0" y="0"/>
                  </a:moveTo>
                  <a:lnTo>
                    <a:pt x="0" y="18"/>
                  </a:lnTo>
                  <a:lnTo>
                    <a:pt x="0" y="27"/>
                  </a:lnTo>
                </a:path>
              </a:pathLst>
            </a:custGeom>
            <a:noFill/>
            <a:ln w="23876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41359" name="Freeform 47"/>
            <p:cNvSpPr>
              <a:spLocks/>
            </p:cNvSpPr>
            <p:nvPr/>
          </p:nvSpPr>
          <p:spPr bwMode="auto">
            <a:xfrm>
              <a:off x="1646" y="1734"/>
              <a:ext cx="9" cy="9"/>
            </a:xfrm>
            <a:custGeom>
              <a:avLst/>
              <a:gdLst>
                <a:gd name="T0" fmla="*/ 0 w 9"/>
                <a:gd name="T1" fmla="*/ 0 h 9"/>
                <a:gd name="T2" fmla="*/ 0 w 9"/>
                <a:gd name="T3" fmla="*/ 9 h 9"/>
                <a:gd name="T4" fmla="*/ 9 w 9"/>
                <a:gd name="T5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9">
                  <a:moveTo>
                    <a:pt x="0" y="0"/>
                  </a:moveTo>
                  <a:lnTo>
                    <a:pt x="0" y="9"/>
                  </a:lnTo>
                  <a:lnTo>
                    <a:pt x="9" y="9"/>
                  </a:lnTo>
                </a:path>
              </a:pathLst>
            </a:custGeom>
            <a:noFill/>
            <a:ln w="23876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41360" name="Freeform 48"/>
            <p:cNvSpPr>
              <a:spLocks/>
            </p:cNvSpPr>
            <p:nvPr/>
          </p:nvSpPr>
          <p:spPr bwMode="auto">
            <a:xfrm>
              <a:off x="1655" y="1743"/>
              <a:ext cx="9" cy="18"/>
            </a:xfrm>
            <a:custGeom>
              <a:avLst/>
              <a:gdLst>
                <a:gd name="T0" fmla="*/ 0 w 9"/>
                <a:gd name="T1" fmla="*/ 0 h 18"/>
                <a:gd name="T2" fmla="*/ 0 w 9"/>
                <a:gd name="T3" fmla="*/ 9 h 18"/>
                <a:gd name="T4" fmla="*/ 9 w 9"/>
                <a:gd name="T5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18">
                  <a:moveTo>
                    <a:pt x="0" y="0"/>
                  </a:moveTo>
                  <a:lnTo>
                    <a:pt x="0" y="9"/>
                  </a:lnTo>
                  <a:lnTo>
                    <a:pt x="9" y="18"/>
                  </a:lnTo>
                </a:path>
              </a:pathLst>
            </a:custGeom>
            <a:noFill/>
            <a:ln w="23876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41361" name="Line 49"/>
            <p:cNvSpPr>
              <a:spLocks noChangeShapeType="1"/>
            </p:cNvSpPr>
            <p:nvPr/>
          </p:nvSpPr>
          <p:spPr bwMode="auto">
            <a:xfrm>
              <a:off x="1664" y="1761"/>
              <a:ext cx="9" cy="1"/>
            </a:xfrm>
            <a:prstGeom prst="line">
              <a:avLst/>
            </a:prstGeom>
            <a:noFill/>
            <a:ln w="23876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41362" name="Freeform 50"/>
            <p:cNvSpPr>
              <a:spLocks/>
            </p:cNvSpPr>
            <p:nvPr/>
          </p:nvSpPr>
          <p:spPr bwMode="auto">
            <a:xfrm>
              <a:off x="1673" y="1743"/>
              <a:ext cx="1" cy="18"/>
            </a:xfrm>
            <a:custGeom>
              <a:avLst/>
              <a:gdLst>
                <a:gd name="T0" fmla="*/ 18 h 18"/>
                <a:gd name="T1" fmla="*/ 9 h 18"/>
                <a:gd name="T2" fmla="*/ 0 h 18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8">
                  <a:moveTo>
                    <a:pt x="0" y="18"/>
                  </a:moveTo>
                  <a:lnTo>
                    <a:pt x="0" y="9"/>
                  </a:lnTo>
                  <a:lnTo>
                    <a:pt x="0" y="0"/>
                  </a:lnTo>
                </a:path>
              </a:pathLst>
            </a:custGeom>
            <a:noFill/>
            <a:ln w="23876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41363" name="Freeform 51"/>
            <p:cNvSpPr>
              <a:spLocks/>
            </p:cNvSpPr>
            <p:nvPr/>
          </p:nvSpPr>
          <p:spPr bwMode="auto">
            <a:xfrm>
              <a:off x="1673" y="1725"/>
              <a:ext cx="9" cy="18"/>
            </a:xfrm>
            <a:custGeom>
              <a:avLst/>
              <a:gdLst>
                <a:gd name="T0" fmla="*/ 0 w 9"/>
                <a:gd name="T1" fmla="*/ 18 h 18"/>
                <a:gd name="T2" fmla="*/ 0 w 9"/>
                <a:gd name="T3" fmla="*/ 9 h 18"/>
                <a:gd name="T4" fmla="*/ 9 w 9"/>
                <a:gd name="T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18">
                  <a:moveTo>
                    <a:pt x="0" y="18"/>
                  </a:moveTo>
                  <a:lnTo>
                    <a:pt x="0" y="9"/>
                  </a:lnTo>
                  <a:lnTo>
                    <a:pt x="9" y="0"/>
                  </a:lnTo>
                </a:path>
              </a:pathLst>
            </a:custGeom>
            <a:noFill/>
            <a:ln w="23876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41364" name="Freeform 52"/>
            <p:cNvSpPr>
              <a:spLocks/>
            </p:cNvSpPr>
            <p:nvPr/>
          </p:nvSpPr>
          <p:spPr bwMode="auto">
            <a:xfrm>
              <a:off x="1682" y="1661"/>
              <a:ext cx="10" cy="64"/>
            </a:xfrm>
            <a:custGeom>
              <a:avLst/>
              <a:gdLst>
                <a:gd name="T0" fmla="*/ 0 w 10"/>
                <a:gd name="T1" fmla="*/ 64 h 64"/>
                <a:gd name="T2" fmla="*/ 0 w 10"/>
                <a:gd name="T3" fmla="*/ 37 h 64"/>
                <a:gd name="T4" fmla="*/ 10 w 10"/>
                <a:gd name="T5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64">
                  <a:moveTo>
                    <a:pt x="0" y="64"/>
                  </a:moveTo>
                  <a:lnTo>
                    <a:pt x="0" y="37"/>
                  </a:lnTo>
                  <a:lnTo>
                    <a:pt x="10" y="0"/>
                  </a:lnTo>
                </a:path>
              </a:pathLst>
            </a:custGeom>
            <a:noFill/>
            <a:ln w="23876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41365" name="Freeform 53"/>
            <p:cNvSpPr>
              <a:spLocks/>
            </p:cNvSpPr>
            <p:nvPr/>
          </p:nvSpPr>
          <p:spPr bwMode="auto">
            <a:xfrm>
              <a:off x="1692" y="1471"/>
              <a:ext cx="9" cy="190"/>
            </a:xfrm>
            <a:custGeom>
              <a:avLst/>
              <a:gdLst>
                <a:gd name="T0" fmla="*/ 0 w 9"/>
                <a:gd name="T1" fmla="*/ 190 h 190"/>
                <a:gd name="T2" fmla="*/ 0 w 9"/>
                <a:gd name="T3" fmla="*/ 172 h 190"/>
                <a:gd name="T4" fmla="*/ 0 w 9"/>
                <a:gd name="T5" fmla="*/ 145 h 190"/>
                <a:gd name="T6" fmla="*/ 9 w 9"/>
                <a:gd name="T7" fmla="*/ 81 h 190"/>
                <a:gd name="T8" fmla="*/ 9 w 9"/>
                <a:gd name="T9" fmla="*/ 27 h 190"/>
                <a:gd name="T10" fmla="*/ 9 w 9"/>
                <a:gd name="T11" fmla="*/ 9 h 190"/>
                <a:gd name="T12" fmla="*/ 9 w 9"/>
                <a:gd name="T13" fmla="*/ 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190">
                  <a:moveTo>
                    <a:pt x="0" y="190"/>
                  </a:moveTo>
                  <a:lnTo>
                    <a:pt x="0" y="172"/>
                  </a:lnTo>
                  <a:lnTo>
                    <a:pt x="0" y="145"/>
                  </a:lnTo>
                  <a:lnTo>
                    <a:pt x="9" y="81"/>
                  </a:lnTo>
                  <a:lnTo>
                    <a:pt x="9" y="27"/>
                  </a:lnTo>
                  <a:lnTo>
                    <a:pt x="9" y="9"/>
                  </a:lnTo>
                  <a:lnTo>
                    <a:pt x="9" y="0"/>
                  </a:lnTo>
                </a:path>
              </a:pathLst>
            </a:custGeom>
            <a:noFill/>
            <a:ln w="23876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41366" name="Freeform 54"/>
            <p:cNvSpPr>
              <a:spLocks/>
            </p:cNvSpPr>
            <p:nvPr/>
          </p:nvSpPr>
          <p:spPr bwMode="auto">
            <a:xfrm>
              <a:off x="1701" y="1471"/>
              <a:ext cx="1" cy="127"/>
            </a:xfrm>
            <a:custGeom>
              <a:avLst/>
              <a:gdLst>
                <a:gd name="T0" fmla="*/ 0 h 127"/>
                <a:gd name="T1" fmla="*/ 0 h 127"/>
                <a:gd name="T2" fmla="*/ 9 h 127"/>
                <a:gd name="T3" fmla="*/ 45 h 127"/>
                <a:gd name="T4" fmla="*/ 90 h 127"/>
                <a:gd name="T5" fmla="*/ 127 h 12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</a:cxnLst>
              <a:rect l="0" t="0" r="r" b="b"/>
              <a:pathLst>
                <a:path h="127">
                  <a:moveTo>
                    <a:pt x="0" y="0"/>
                  </a:moveTo>
                  <a:lnTo>
                    <a:pt x="0" y="0"/>
                  </a:lnTo>
                  <a:lnTo>
                    <a:pt x="0" y="9"/>
                  </a:lnTo>
                  <a:lnTo>
                    <a:pt x="0" y="45"/>
                  </a:lnTo>
                  <a:lnTo>
                    <a:pt x="0" y="90"/>
                  </a:lnTo>
                  <a:lnTo>
                    <a:pt x="0" y="127"/>
                  </a:lnTo>
                </a:path>
              </a:pathLst>
            </a:custGeom>
            <a:noFill/>
            <a:ln w="23876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41367" name="Freeform 55"/>
            <p:cNvSpPr>
              <a:spLocks/>
            </p:cNvSpPr>
            <p:nvPr/>
          </p:nvSpPr>
          <p:spPr bwMode="auto">
            <a:xfrm>
              <a:off x="1701" y="1598"/>
              <a:ext cx="9" cy="91"/>
            </a:xfrm>
            <a:custGeom>
              <a:avLst/>
              <a:gdLst>
                <a:gd name="T0" fmla="*/ 0 w 9"/>
                <a:gd name="T1" fmla="*/ 0 h 91"/>
                <a:gd name="T2" fmla="*/ 0 w 9"/>
                <a:gd name="T3" fmla="*/ 54 h 91"/>
                <a:gd name="T4" fmla="*/ 9 w 9"/>
                <a:gd name="T5" fmla="*/ 72 h 91"/>
                <a:gd name="T6" fmla="*/ 9 w 9"/>
                <a:gd name="T7" fmla="*/ 91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91">
                  <a:moveTo>
                    <a:pt x="0" y="0"/>
                  </a:moveTo>
                  <a:lnTo>
                    <a:pt x="0" y="54"/>
                  </a:lnTo>
                  <a:lnTo>
                    <a:pt x="9" y="72"/>
                  </a:lnTo>
                  <a:lnTo>
                    <a:pt x="9" y="91"/>
                  </a:lnTo>
                </a:path>
              </a:pathLst>
            </a:custGeom>
            <a:noFill/>
            <a:ln w="23876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41368" name="Freeform 56"/>
            <p:cNvSpPr>
              <a:spLocks/>
            </p:cNvSpPr>
            <p:nvPr/>
          </p:nvSpPr>
          <p:spPr bwMode="auto">
            <a:xfrm>
              <a:off x="1710" y="1670"/>
              <a:ext cx="9" cy="19"/>
            </a:xfrm>
            <a:custGeom>
              <a:avLst/>
              <a:gdLst>
                <a:gd name="T0" fmla="*/ 0 w 9"/>
                <a:gd name="T1" fmla="*/ 19 h 19"/>
                <a:gd name="T2" fmla="*/ 0 w 9"/>
                <a:gd name="T3" fmla="*/ 19 h 19"/>
                <a:gd name="T4" fmla="*/ 9 w 9"/>
                <a:gd name="T5" fmla="*/ 19 h 19"/>
                <a:gd name="T6" fmla="*/ 9 w 9"/>
                <a:gd name="T7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9">
                  <a:moveTo>
                    <a:pt x="0" y="19"/>
                  </a:moveTo>
                  <a:lnTo>
                    <a:pt x="0" y="19"/>
                  </a:lnTo>
                  <a:lnTo>
                    <a:pt x="9" y="19"/>
                  </a:lnTo>
                  <a:lnTo>
                    <a:pt x="9" y="0"/>
                  </a:lnTo>
                </a:path>
              </a:pathLst>
            </a:custGeom>
            <a:noFill/>
            <a:ln w="23876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41369" name="Freeform 57"/>
            <p:cNvSpPr>
              <a:spLocks/>
            </p:cNvSpPr>
            <p:nvPr/>
          </p:nvSpPr>
          <p:spPr bwMode="auto">
            <a:xfrm>
              <a:off x="1719" y="1598"/>
              <a:ext cx="1" cy="72"/>
            </a:xfrm>
            <a:custGeom>
              <a:avLst/>
              <a:gdLst>
                <a:gd name="T0" fmla="*/ 72 h 72"/>
                <a:gd name="T1" fmla="*/ 54 h 72"/>
                <a:gd name="T2" fmla="*/ 36 h 72"/>
                <a:gd name="T3" fmla="*/ 0 h 7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72">
                  <a:moveTo>
                    <a:pt x="0" y="72"/>
                  </a:moveTo>
                  <a:lnTo>
                    <a:pt x="0" y="54"/>
                  </a:lnTo>
                  <a:lnTo>
                    <a:pt x="0" y="36"/>
                  </a:lnTo>
                  <a:lnTo>
                    <a:pt x="0" y="0"/>
                  </a:lnTo>
                </a:path>
              </a:pathLst>
            </a:custGeom>
            <a:noFill/>
            <a:ln w="23876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41370" name="Freeform 58"/>
            <p:cNvSpPr>
              <a:spLocks/>
            </p:cNvSpPr>
            <p:nvPr/>
          </p:nvSpPr>
          <p:spPr bwMode="auto">
            <a:xfrm>
              <a:off x="1719" y="1525"/>
              <a:ext cx="9" cy="73"/>
            </a:xfrm>
            <a:custGeom>
              <a:avLst/>
              <a:gdLst>
                <a:gd name="T0" fmla="*/ 0 w 9"/>
                <a:gd name="T1" fmla="*/ 73 h 73"/>
                <a:gd name="T2" fmla="*/ 0 w 9"/>
                <a:gd name="T3" fmla="*/ 36 h 73"/>
                <a:gd name="T4" fmla="*/ 9 w 9"/>
                <a:gd name="T5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73">
                  <a:moveTo>
                    <a:pt x="0" y="73"/>
                  </a:moveTo>
                  <a:lnTo>
                    <a:pt x="0" y="36"/>
                  </a:lnTo>
                  <a:lnTo>
                    <a:pt x="9" y="0"/>
                  </a:lnTo>
                </a:path>
              </a:pathLst>
            </a:custGeom>
            <a:noFill/>
            <a:ln w="23876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41371" name="Freeform 59"/>
            <p:cNvSpPr>
              <a:spLocks/>
            </p:cNvSpPr>
            <p:nvPr/>
          </p:nvSpPr>
          <p:spPr bwMode="auto">
            <a:xfrm>
              <a:off x="1728" y="1480"/>
              <a:ext cx="9" cy="45"/>
            </a:xfrm>
            <a:custGeom>
              <a:avLst/>
              <a:gdLst>
                <a:gd name="T0" fmla="*/ 0 w 9"/>
                <a:gd name="T1" fmla="*/ 45 h 45"/>
                <a:gd name="T2" fmla="*/ 0 w 9"/>
                <a:gd name="T3" fmla="*/ 27 h 45"/>
                <a:gd name="T4" fmla="*/ 9 w 9"/>
                <a:gd name="T5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45">
                  <a:moveTo>
                    <a:pt x="0" y="45"/>
                  </a:moveTo>
                  <a:lnTo>
                    <a:pt x="0" y="27"/>
                  </a:lnTo>
                  <a:lnTo>
                    <a:pt x="9" y="0"/>
                  </a:lnTo>
                </a:path>
              </a:pathLst>
            </a:custGeom>
            <a:noFill/>
            <a:ln w="23876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41372" name="Freeform 60"/>
            <p:cNvSpPr>
              <a:spLocks/>
            </p:cNvSpPr>
            <p:nvPr/>
          </p:nvSpPr>
          <p:spPr bwMode="auto">
            <a:xfrm>
              <a:off x="1737" y="1307"/>
              <a:ext cx="9" cy="173"/>
            </a:xfrm>
            <a:custGeom>
              <a:avLst/>
              <a:gdLst>
                <a:gd name="T0" fmla="*/ 0 w 9"/>
                <a:gd name="T1" fmla="*/ 173 h 173"/>
                <a:gd name="T2" fmla="*/ 0 w 9"/>
                <a:gd name="T3" fmla="*/ 155 h 173"/>
                <a:gd name="T4" fmla="*/ 0 w 9"/>
                <a:gd name="T5" fmla="*/ 136 h 173"/>
                <a:gd name="T6" fmla="*/ 9 w 9"/>
                <a:gd name="T7" fmla="*/ 82 h 173"/>
                <a:gd name="T8" fmla="*/ 9 w 9"/>
                <a:gd name="T9" fmla="*/ 28 h 173"/>
                <a:gd name="T10" fmla="*/ 9 w 9"/>
                <a:gd name="T11" fmla="*/ 9 h 173"/>
                <a:gd name="T12" fmla="*/ 9 w 9"/>
                <a:gd name="T13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173">
                  <a:moveTo>
                    <a:pt x="0" y="173"/>
                  </a:moveTo>
                  <a:lnTo>
                    <a:pt x="0" y="155"/>
                  </a:lnTo>
                  <a:lnTo>
                    <a:pt x="0" y="136"/>
                  </a:lnTo>
                  <a:lnTo>
                    <a:pt x="9" y="82"/>
                  </a:lnTo>
                  <a:lnTo>
                    <a:pt x="9" y="28"/>
                  </a:lnTo>
                  <a:lnTo>
                    <a:pt x="9" y="9"/>
                  </a:lnTo>
                  <a:lnTo>
                    <a:pt x="9" y="0"/>
                  </a:lnTo>
                </a:path>
              </a:pathLst>
            </a:custGeom>
            <a:noFill/>
            <a:ln w="23876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41373" name="Freeform 61"/>
            <p:cNvSpPr>
              <a:spLocks/>
            </p:cNvSpPr>
            <p:nvPr/>
          </p:nvSpPr>
          <p:spPr bwMode="auto">
            <a:xfrm>
              <a:off x="1746" y="1307"/>
              <a:ext cx="1" cy="46"/>
            </a:xfrm>
            <a:custGeom>
              <a:avLst/>
              <a:gdLst>
                <a:gd name="T0" fmla="*/ 0 h 46"/>
                <a:gd name="T1" fmla="*/ 0 h 46"/>
                <a:gd name="T2" fmla="*/ 9 h 46"/>
                <a:gd name="T3" fmla="*/ 28 h 46"/>
                <a:gd name="T4" fmla="*/ 46 h 46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</a:cxnLst>
              <a:rect l="0" t="0" r="r" b="b"/>
              <a:pathLst>
                <a:path h="46">
                  <a:moveTo>
                    <a:pt x="0" y="0"/>
                  </a:moveTo>
                  <a:lnTo>
                    <a:pt x="0" y="0"/>
                  </a:lnTo>
                  <a:lnTo>
                    <a:pt x="0" y="9"/>
                  </a:lnTo>
                  <a:lnTo>
                    <a:pt x="0" y="28"/>
                  </a:lnTo>
                  <a:lnTo>
                    <a:pt x="0" y="46"/>
                  </a:lnTo>
                </a:path>
              </a:pathLst>
            </a:custGeom>
            <a:noFill/>
            <a:ln w="23876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41374" name="Freeform 62"/>
            <p:cNvSpPr>
              <a:spLocks/>
            </p:cNvSpPr>
            <p:nvPr/>
          </p:nvSpPr>
          <p:spPr bwMode="auto">
            <a:xfrm>
              <a:off x="1746" y="1353"/>
              <a:ext cx="9" cy="136"/>
            </a:xfrm>
            <a:custGeom>
              <a:avLst/>
              <a:gdLst>
                <a:gd name="T0" fmla="*/ 0 w 9"/>
                <a:gd name="T1" fmla="*/ 0 h 136"/>
                <a:gd name="T2" fmla="*/ 0 w 9"/>
                <a:gd name="T3" fmla="*/ 27 h 136"/>
                <a:gd name="T4" fmla="*/ 0 w 9"/>
                <a:gd name="T5" fmla="*/ 63 h 136"/>
                <a:gd name="T6" fmla="*/ 9 w 9"/>
                <a:gd name="T7" fmla="*/ 100 h 136"/>
                <a:gd name="T8" fmla="*/ 9 w 9"/>
                <a:gd name="T9" fmla="*/ 136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136">
                  <a:moveTo>
                    <a:pt x="0" y="0"/>
                  </a:moveTo>
                  <a:lnTo>
                    <a:pt x="0" y="27"/>
                  </a:lnTo>
                  <a:lnTo>
                    <a:pt x="0" y="63"/>
                  </a:lnTo>
                  <a:lnTo>
                    <a:pt x="9" y="100"/>
                  </a:lnTo>
                  <a:lnTo>
                    <a:pt x="9" y="136"/>
                  </a:lnTo>
                </a:path>
              </a:pathLst>
            </a:custGeom>
            <a:noFill/>
            <a:ln w="23876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41375" name="Freeform 63"/>
            <p:cNvSpPr>
              <a:spLocks/>
            </p:cNvSpPr>
            <p:nvPr/>
          </p:nvSpPr>
          <p:spPr bwMode="auto">
            <a:xfrm>
              <a:off x="1755" y="1489"/>
              <a:ext cx="9" cy="100"/>
            </a:xfrm>
            <a:custGeom>
              <a:avLst/>
              <a:gdLst>
                <a:gd name="T0" fmla="*/ 0 w 9"/>
                <a:gd name="T1" fmla="*/ 0 h 100"/>
                <a:gd name="T2" fmla="*/ 0 w 9"/>
                <a:gd name="T3" fmla="*/ 54 h 100"/>
                <a:gd name="T4" fmla="*/ 9 w 9"/>
                <a:gd name="T5" fmla="*/ 82 h 100"/>
                <a:gd name="T6" fmla="*/ 9 w 9"/>
                <a:gd name="T7" fmla="*/ 10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00">
                  <a:moveTo>
                    <a:pt x="0" y="0"/>
                  </a:moveTo>
                  <a:lnTo>
                    <a:pt x="0" y="54"/>
                  </a:lnTo>
                  <a:lnTo>
                    <a:pt x="9" y="82"/>
                  </a:lnTo>
                  <a:lnTo>
                    <a:pt x="9" y="100"/>
                  </a:lnTo>
                </a:path>
              </a:pathLst>
            </a:custGeom>
            <a:noFill/>
            <a:ln w="23876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41376" name="Freeform 64"/>
            <p:cNvSpPr>
              <a:spLocks/>
            </p:cNvSpPr>
            <p:nvPr/>
          </p:nvSpPr>
          <p:spPr bwMode="auto">
            <a:xfrm>
              <a:off x="1764" y="1589"/>
              <a:ext cx="9" cy="9"/>
            </a:xfrm>
            <a:custGeom>
              <a:avLst/>
              <a:gdLst>
                <a:gd name="T0" fmla="*/ 0 w 9"/>
                <a:gd name="T1" fmla="*/ 0 h 9"/>
                <a:gd name="T2" fmla="*/ 9 w 9"/>
                <a:gd name="T3" fmla="*/ 9 h 9"/>
                <a:gd name="T4" fmla="*/ 9 w 9"/>
                <a:gd name="T5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9">
                  <a:moveTo>
                    <a:pt x="0" y="0"/>
                  </a:moveTo>
                  <a:lnTo>
                    <a:pt x="9" y="9"/>
                  </a:lnTo>
                  <a:lnTo>
                    <a:pt x="9" y="9"/>
                  </a:lnTo>
                </a:path>
              </a:pathLst>
            </a:custGeom>
            <a:noFill/>
            <a:ln w="23876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41377" name="Freeform 65"/>
            <p:cNvSpPr>
              <a:spLocks/>
            </p:cNvSpPr>
            <p:nvPr/>
          </p:nvSpPr>
          <p:spPr bwMode="auto">
            <a:xfrm>
              <a:off x="1773" y="1598"/>
              <a:ext cx="1" cy="9"/>
            </a:xfrm>
            <a:custGeom>
              <a:avLst/>
              <a:gdLst>
                <a:gd name="T0" fmla="*/ 0 h 9"/>
                <a:gd name="T1" fmla="*/ 9 h 9"/>
                <a:gd name="T2" fmla="*/ 9 h 9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9">
                  <a:moveTo>
                    <a:pt x="0" y="0"/>
                  </a:moveTo>
                  <a:lnTo>
                    <a:pt x="0" y="9"/>
                  </a:lnTo>
                  <a:lnTo>
                    <a:pt x="0" y="9"/>
                  </a:lnTo>
                </a:path>
              </a:pathLst>
            </a:custGeom>
            <a:noFill/>
            <a:ln w="23876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41378" name="Freeform 66"/>
            <p:cNvSpPr>
              <a:spLocks/>
            </p:cNvSpPr>
            <p:nvPr/>
          </p:nvSpPr>
          <p:spPr bwMode="auto">
            <a:xfrm>
              <a:off x="1773" y="1589"/>
              <a:ext cx="9" cy="18"/>
            </a:xfrm>
            <a:custGeom>
              <a:avLst/>
              <a:gdLst>
                <a:gd name="T0" fmla="*/ 0 w 9"/>
                <a:gd name="T1" fmla="*/ 18 h 18"/>
                <a:gd name="T2" fmla="*/ 0 w 9"/>
                <a:gd name="T3" fmla="*/ 9 h 18"/>
                <a:gd name="T4" fmla="*/ 9 w 9"/>
                <a:gd name="T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18">
                  <a:moveTo>
                    <a:pt x="0" y="18"/>
                  </a:moveTo>
                  <a:lnTo>
                    <a:pt x="0" y="9"/>
                  </a:lnTo>
                  <a:lnTo>
                    <a:pt x="9" y="0"/>
                  </a:lnTo>
                </a:path>
              </a:pathLst>
            </a:custGeom>
            <a:noFill/>
            <a:ln w="23876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41379" name="Freeform 67"/>
            <p:cNvSpPr>
              <a:spLocks/>
            </p:cNvSpPr>
            <p:nvPr/>
          </p:nvSpPr>
          <p:spPr bwMode="auto">
            <a:xfrm>
              <a:off x="1782" y="1571"/>
              <a:ext cx="9" cy="18"/>
            </a:xfrm>
            <a:custGeom>
              <a:avLst/>
              <a:gdLst>
                <a:gd name="T0" fmla="*/ 0 w 9"/>
                <a:gd name="T1" fmla="*/ 18 h 18"/>
                <a:gd name="T2" fmla="*/ 0 w 9"/>
                <a:gd name="T3" fmla="*/ 9 h 18"/>
                <a:gd name="T4" fmla="*/ 9 w 9"/>
                <a:gd name="T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18">
                  <a:moveTo>
                    <a:pt x="0" y="18"/>
                  </a:moveTo>
                  <a:lnTo>
                    <a:pt x="0" y="9"/>
                  </a:lnTo>
                  <a:lnTo>
                    <a:pt x="9" y="0"/>
                  </a:lnTo>
                </a:path>
              </a:pathLst>
            </a:custGeom>
            <a:noFill/>
            <a:ln w="23876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41380" name="Freeform 68"/>
            <p:cNvSpPr>
              <a:spLocks/>
            </p:cNvSpPr>
            <p:nvPr/>
          </p:nvSpPr>
          <p:spPr bwMode="auto">
            <a:xfrm>
              <a:off x="1791" y="1534"/>
              <a:ext cx="9" cy="37"/>
            </a:xfrm>
            <a:custGeom>
              <a:avLst/>
              <a:gdLst>
                <a:gd name="T0" fmla="*/ 0 w 9"/>
                <a:gd name="T1" fmla="*/ 37 h 37"/>
                <a:gd name="T2" fmla="*/ 9 w 9"/>
                <a:gd name="T3" fmla="*/ 18 h 37"/>
                <a:gd name="T4" fmla="*/ 9 w 9"/>
                <a:gd name="T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37">
                  <a:moveTo>
                    <a:pt x="0" y="37"/>
                  </a:moveTo>
                  <a:lnTo>
                    <a:pt x="9" y="18"/>
                  </a:lnTo>
                  <a:lnTo>
                    <a:pt x="9" y="0"/>
                  </a:lnTo>
                </a:path>
              </a:pathLst>
            </a:custGeom>
            <a:noFill/>
            <a:ln w="23876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41381" name="Freeform 69"/>
            <p:cNvSpPr>
              <a:spLocks/>
            </p:cNvSpPr>
            <p:nvPr/>
          </p:nvSpPr>
          <p:spPr bwMode="auto">
            <a:xfrm>
              <a:off x="1800" y="1462"/>
              <a:ext cx="1" cy="72"/>
            </a:xfrm>
            <a:custGeom>
              <a:avLst/>
              <a:gdLst>
                <a:gd name="T0" fmla="*/ 72 h 72"/>
                <a:gd name="T1" fmla="*/ 54 h 72"/>
                <a:gd name="T2" fmla="*/ 36 h 72"/>
                <a:gd name="T3" fmla="*/ 18 h 72"/>
                <a:gd name="T4" fmla="*/ 0 h 7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</a:cxnLst>
              <a:rect l="0" t="0" r="r" b="b"/>
              <a:pathLst>
                <a:path h="72">
                  <a:moveTo>
                    <a:pt x="0" y="72"/>
                  </a:moveTo>
                  <a:lnTo>
                    <a:pt x="0" y="54"/>
                  </a:lnTo>
                  <a:lnTo>
                    <a:pt x="0" y="36"/>
                  </a:lnTo>
                  <a:lnTo>
                    <a:pt x="0" y="18"/>
                  </a:lnTo>
                  <a:lnTo>
                    <a:pt x="0" y="0"/>
                  </a:lnTo>
                </a:path>
              </a:pathLst>
            </a:custGeom>
            <a:noFill/>
            <a:ln w="23876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41382" name="Freeform 70"/>
            <p:cNvSpPr>
              <a:spLocks/>
            </p:cNvSpPr>
            <p:nvPr/>
          </p:nvSpPr>
          <p:spPr bwMode="auto">
            <a:xfrm>
              <a:off x="1800" y="1462"/>
              <a:ext cx="10" cy="1"/>
            </a:xfrm>
            <a:custGeom>
              <a:avLst/>
              <a:gdLst>
                <a:gd name="T0" fmla="*/ 0 w 10"/>
                <a:gd name="T1" fmla="*/ 0 w 10"/>
                <a:gd name="T2" fmla="*/ 10 w 1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0">
                  <a:moveTo>
                    <a:pt x="0" y="0"/>
                  </a:moveTo>
                  <a:lnTo>
                    <a:pt x="0" y="0"/>
                  </a:lnTo>
                  <a:lnTo>
                    <a:pt x="10" y="0"/>
                  </a:lnTo>
                </a:path>
              </a:pathLst>
            </a:custGeom>
            <a:noFill/>
            <a:ln w="23876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41383" name="Freeform 71"/>
            <p:cNvSpPr>
              <a:spLocks/>
            </p:cNvSpPr>
            <p:nvPr/>
          </p:nvSpPr>
          <p:spPr bwMode="auto">
            <a:xfrm>
              <a:off x="1810" y="1462"/>
              <a:ext cx="9" cy="109"/>
            </a:xfrm>
            <a:custGeom>
              <a:avLst/>
              <a:gdLst>
                <a:gd name="T0" fmla="*/ 0 w 9"/>
                <a:gd name="T1" fmla="*/ 0 h 109"/>
                <a:gd name="T2" fmla="*/ 0 w 9"/>
                <a:gd name="T3" fmla="*/ 18 h 109"/>
                <a:gd name="T4" fmla="*/ 0 w 9"/>
                <a:gd name="T5" fmla="*/ 45 h 109"/>
                <a:gd name="T6" fmla="*/ 9 w 9"/>
                <a:gd name="T7" fmla="*/ 109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09">
                  <a:moveTo>
                    <a:pt x="0" y="0"/>
                  </a:moveTo>
                  <a:lnTo>
                    <a:pt x="0" y="18"/>
                  </a:lnTo>
                  <a:lnTo>
                    <a:pt x="0" y="45"/>
                  </a:lnTo>
                  <a:lnTo>
                    <a:pt x="9" y="109"/>
                  </a:lnTo>
                </a:path>
              </a:pathLst>
            </a:custGeom>
            <a:noFill/>
            <a:ln w="23876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41384" name="Freeform 72"/>
            <p:cNvSpPr>
              <a:spLocks/>
            </p:cNvSpPr>
            <p:nvPr/>
          </p:nvSpPr>
          <p:spPr bwMode="auto">
            <a:xfrm>
              <a:off x="1819" y="1571"/>
              <a:ext cx="9" cy="145"/>
            </a:xfrm>
            <a:custGeom>
              <a:avLst/>
              <a:gdLst>
                <a:gd name="T0" fmla="*/ 0 w 9"/>
                <a:gd name="T1" fmla="*/ 0 h 145"/>
                <a:gd name="T2" fmla="*/ 0 w 9"/>
                <a:gd name="T3" fmla="*/ 36 h 145"/>
                <a:gd name="T4" fmla="*/ 9 w 9"/>
                <a:gd name="T5" fmla="*/ 72 h 145"/>
                <a:gd name="T6" fmla="*/ 9 w 9"/>
                <a:gd name="T7" fmla="*/ 109 h 145"/>
                <a:gd name="T8" fmla="*/ 9 w 9"/>
                <a:gd name="T9" fmla="*/ 145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145">
                  <a:moveTo>
                    <a:pt x="0" y="0"/>
                  </a:moveTo>
                  <a:lnTo>
                    <a:pt x="0" y="36"/>
                  </a:lnTo>
                  <a:lnTo>
                    <a:pt x="9" y="72"/>
                  </a:lnTo>
                  <a:lnTo>
                    <a:pt x="9" y="109"/>
                  </a:lnTo>
                  <a:lnTo>
                    <a:pt x="9" y="145"/>
                  </a:lnTo>
                </a:path>
              </a:pathLst>
            </a:custGeom>
            <a:noFill/>
            <a:ln w="23876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41385" name="Freeform 73"/>
            <p:cNvSpPr>
              <a:spLocks/>
            </p:cNvSpPr>
            <p:nvPr/>
          </p:nvSpPr>
          <p:spPr bwMode="auto">
            <a:xfrm>
              <a:off x="1828" y="1716"/>
              <a:ext cx="1" cy="72"/>
            </a:xfrm>
            <a:custGeom>
              <a:avLst/>
              <a:gdLst>
                <a:gd name="T0" fmla="*/ 0 h 72"/>
                <a:gd name="T1" fmla="*/ 45 h 72"/>
                <a:gd name="T2" fmla="*/ 72 h 7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72">
                  <a:moveTo>
                    <a:pt x="0" y="0"/>
                  </a:moveTo>
                  <a:lnTo>
                    <a:pt x="0" y="45"/>
                  </a:lnTo>
                  <a:lnTo>
                    <a:pt x="0" y="72"/>
                  </a:lnTo>
                </a:path>
              </a:pathLst>
            </a:custGeom>
            <a:noFill/>
            <a:ln w="23876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41386" name="Freeform 74"/>
            <p:cNvSpPr>
              <a:spLocks/>
            </p:cNvSpPr>
            <p:nvPr/>
          </p:nvSpPr>
          <p:spPr bwMode="auto">
            <a:xfrm>
              <a:off x="1828" y="1788"/>
              <a:ext cx="9" cy="46"/>
            </a:xfrm>
            <a:custGeom>
              <a:avLst/>
              <a:gdLst>
                <a:gd name="T0" fmla="*/ 0 w 9"/>
                <a:gd name="T1" fmla="*/ 0 h 46"/>
                <a:gd name="T2" fmla="*/ 0 w 9"/>
                <a:gd name="T3" fmla="*/ 28 h 46"/>
                <a:gd name="T4" fmla="*/ 9 w 9"/>
                <a:gd name="T5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46">
                  <a:moveTo>
                    <a:pt x="0" y="0"/>
                  </a:moveTo>
                  <a:lnTo>
                    <a:pt x="0" y="28"/>
                  </a:lnTo>
                  <a:lnTo>
                    <a:pt x="9" y="46"/>
                  </a:lnTo>
                </a:path>
              </a:pathLst>
            </a:custGeom>
            <a:noFill/>
            <a:ln w="23876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41387" name="Freeform 75"/>
            <p:cNvSpPr>
              <a:spLocks/>
            </p:cNvSpPr>
            <p:nvPr/>
          </p:nvSpPr>
          <p:spPr bwMode="auto">
            <a:xfrm>
              <a:off x="1837" y="1834"/>
              <a:ext cx="9" cy="18"/>
            </a:xfrm>
            <a:custGeom>
              <a:avLst/>
              <a:gdLst>
                <a:gd name="T0" fmla="*/ 0 w 9"/>
                <a:gd name="T1" fmla="*/ 0 h 18"/>
                <a:gd name="T2" fmla="*/ 0 w 9"/>
                <a:gd name="T3" fmla="*/ 9 h 18"/>
                <a:gd name="T4" fmla="*/ 9 w 9"/>
                <a:gd name="T5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18">
                  <a:moveTo>
                    <a:pt x="0" y="0"/>
                  </a:moveTo>
                  <a:lnTo>
                    <a:pt x="0" y="9"/>
                  </a:lnTo>
                  <a:lnTo>
                    <a:pt x="9" y="18"/>
                  </a:lnTo>
                </a:path>
              </a:pathLst>
            </a:custGeom>
            <a:noFill/>
            <a:ln w="23876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41388" name="Line 76"/>
            <p:cNvSpPr>
              <a:spLocks noChangeShapeType="1"/>
            </p:cNvSpPr>
            <p:nvPr/>
          </p:nvSpPr>
          <p:spPr bwMode="auto">
            <a:xfrm>
              <a:off x="1846" y="1852"/>
              <a:ext cx="9" cy="9"/>
            </a:xfrm>
            <a:prstGeom prst="line">
              <a:avLst/>
            </a:prstGeom>
            <a:noFill/>
            <a:ln w="23876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41389" name="Freeform 77"/>
            <p:cNvSpPr>
              <a:spLocks/>
            </p:cNvSpPr>
            <p:nvPr/>
          </p:nvSpPr>
          <p:spPr bwMode="auto">
            <a:xfrm>
              <a:off x="1855" y="1852"/>
              <a:ext cx="1" cy="9"/>
            </a:xfrm>
            <a:custGeom>
              <a:avLst/>
              <a:gdLst>
                <a:gd name="T0" fmla="*/ 9 h 9"/>
                <a:gd name="T1" fmla="*/ 9 h 9"/>
                <a:gd name="T2" fmla="*/ 0 h 9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9">
                  <a:moveTo>
                    <a:pt x="0" y="9"/>
                  </a:moveTo>
                  <a:lnTo>
                    <a:pt x="0" y="9"/>
                  </a:lnTo>
                  <a:lnTo>
                    <a:pt x="0" y="0"/>
                  </a:lnTo>
                </a:path>
              </a:pathLst>
            </a:custGeom>
            <a:noFill/>
            <a:ln w="23876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41390" name="Freeform 78"/>
            <p:cNvSpPr>
              <a:spLocks/>
            </p:cNvSpPr>
            <p:nvPr/>
          </p:nvSpPr>
          <p:spPr bwMode="auto">
            <a:xfrm>
              <a:off x="1855" y="1825"/>
              <a:ext cx="9" cy="27"/>
            </a:xfrm>
            <a:custGeom>
              <a:avLst/>
              <a:gdLst>
                <a:gd name="T0" fmla="*/ 0 w 9"/>
                <a:gd name="T1" fmla="*/ 27 h 27"/>
                <a:gd name="T2" fmla="*/ 0 w 9"/>
                <a:gd name="T3" fmla="*/ 18 h 27"/>
                <a:gd name="T4" fmla="*/ 9 w 9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27">
                  <a:moveTo>
                    <a:pt x="0" y="27"/>
                  </a:moveTo>
                  <a:lnTo>
                    <a:pt x="0" y="18"/>
                  </a:lnTo>
                  <a:lnTo>
                    <a:pt x="9" y="0"/>
                  </a:lnTo>
                </a:path>
              </a:pathLst>
            </a:custGeom>
            <a:noFill/>
            <a:ln w="23876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41391" name="Freeform 79"/>
            <p:cNvSpPr>
              <a:spLocks/>
            </p:cNvSpPr>
            <p:nvPr/>
          </p:nvSpPr>
          <p:spPr bwMode="auto">
            <a:xfrm>
              <a:off x="1864" y="1807"/>
              <a:ext cx="9" cy="18"/>
            </a:xfrm>
            <a:custGeom>
              <a:avLst/>
              <a:gdLst>
                <a:gd name="T0" fmla="*/ 0 w 9"/>
                <a:gd name="T1" fmla="*/ 18 h 18"/>
                <a:gd name="T2" fmla="*/ 9 w 9"/>
                <a:gd name="T3" fmla="*/ 9 h 18"/>
                <a:gd name="T4" fmla="*/ 9 w 9"/>
                <a:gd name="T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18">
                  <a:moveTo>
                    <a:pt x="0" y="18"/>
                  </a:moveTo>
                  <a:lnTo>
                    <a:pt x="9" y="9"/>
                  </a:lnTo>
                  <a:lnTo>
                    <a:pt x="9" y="0"/>
                  </a:lnTo>
                </a:path>
              </a:pathLst>
            </a:custGeom>
            <a:noFill/>
            <a:ln w="23876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41392" name="Freeform 80"/>
            <p:cNvSpPr>
              <a:spLocks/>
            </p:cNvSpPr>
            <p:nvPr/>
          </p:nvSpPr>
          <p:spPr bwMode="auto">
            <a:xfrm>
              <a:off x="1873" y="1807"/>
              <a:ext cx="1" cy="36"/>
            </a:xfrm>
            <a:custGeom>
              <a:avLst/>
              <a:gdLst>
                <a:gd name="T0" fmla="*/ 0 h 36"/>
                <a:gd name="T1" fmla="*/ 9 h 36"/>
                <a:gd name="T2" fmla="*/ 18 h 36"/>
                <a:gd name="T3" fmla="*/ 27 h 36"/>
                <a:gd name="T4" fmla="*/ 36 h 36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</a:cxnLst>
              <a:rect l="0" t="0" r="r" b="b"/>
              <a:pathLst>
                <a:path h="36">
                  <a:moveTo>
                    <a:pt x="0" y="0"/>
                  </a:moveTo>
                  <a:lnTo>
                    <a:pt x="0" y="9"/>
                  </a:lnTo>
                  <a:lnTo>
                    <a:pt x="0" y="18"/>
                  </a:lnTo>
                  <a:lnTo>
                    <a:pt x="0" y="27"/>
                  </a:lnTo>
                  <a:lnTo>
                    <a:pt x="0" y="36"/>
                  </a:lnTo>
                </a:path>
              </a:pathLst>
            </a:custGeom>
            <a:noFill/>
            <a:ln w="23876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41393" name="Freeform 81"/>
            <p:cNvSpPr>
              <a:spLocks/>
            </p:cNvSpPr>
            <p:nvPr/>
          </p:nvSpPr>
          <p:spPr bwMode="auto">
            <a:xfrm>
              <a:off x="1873" y="1843"/>
              <a:ext cx="9" cy="9"/>
            </a:xfrm>
            <a:custGeom>
              <a:avLst/>
              <a:gdLst>
                <a:gd name="T0" fmla="*/ 0 w 9"/>
                <a:gd name="T1" fmla="*/ 0 h 9"/>
                <a:gd name="T2" fmla="*/ 0 w 9"/>
                <a:gd name="T3" fmla="*/ 9 h 9"/>
                <a:gd name="T4" fmla="*/ 9 w 9"/>
                <a:gd name="T5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9">
                  <a:moveTo>
                    <a:pt x="0" y="0"/>
                  </a:moveTo>
                  <a:lnTo>
                    <a:pt x="0" y="9"/>
                  </a:lnTo>
                  <a:lnTo>
                    <a:pt x="9" y="9"/>
                  </a:lnTo>
                </a:path>
              </a:pathLst>
            </a:custGeom>
            <a:noFill/>
            <a:ln w="23876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41394" name="Line 82"/>
            <p:cNvSpPr>
              <a:spLocks noChangeShapeType="1"/>
            </p:cNvSpPr>
            <p:nvPr/>
          </p:nvSpPr>
          <p:spPr bwMode="auto">
            <a:xfrm>
              <a:off x="1882" y="1852"/>
              <a:ext cx="9" cy="1"/>
            </a:xfrm>
            <a:prstGeom prst="line">
              <a:avLst/>
            </a:prstGeom>
            <a:noFill/>
            <a:ln w="23876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41395" name="Line 83"/>
            <p:cNvSpPr>
              <a:spLocks noChangeShapeType="1"/>
            </p:cNvSpPr>
            <p:nvPr/>
          </p:nvSpPr>
          <p:spPr bwMode="auto">
            <a:xfrm>
              <a:off x="1891" y="1852"/>
              <a:ext cx="9" cy="1"/>
            </a:xfrm>
            <a:prstGeom prst="line">
              <a:avLst/>
            </a:prstGeom>
            <a:noFill/>
            <a:ln w="23876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41396" name="Line 84"/>
            <p:cNvSpPr>
              <a:spLocks noChangeShapeType="1"/>
            </p:cNvSpPr>
            <p:nvPr/>
          </p:nvSpPr>
          <p:spPr bwMode="auto">
            <a:xfrm flipV="1">
              <a:off x="1900" y="1843"/>
              <a:ext cx="1" cy="9"/>
            </a:xfrm>
            <a:prstGeom prst="line">
              <a:avLst/>
            </a:prstGeom>
            <a:noFill/>
            <a:ln w="23876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41397" name="Line 85"/>
            <p:cNvSpPr>
              <a:spLocks noChangeShapeType="1"/>
            </p:cNvSpPr>
            <p:nvPr/>
          </p:nvSpPr>
          <p:spPr bwMode="auto">
            <a:xfrm flipV="1">
              <a:off x="1900" y="1825"/>
              <a:ext cx="9" cy="18"/>
            </a:xfrm>
            <a:prstGeom prst="line">
              <a:avLst/>
            </a:prstGeom>
            <a:noFill/>
            <a:ln w="23876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41398" name="Freeform 86"/>
            <p:cNvSpPr>
              <a:spLocks/>
            </p:cNvSpPr>
            <p:nvPr/>
          </p:nvSpPr>
          <p:spPr bwMode="auto">
            <a:xfrm>
              <a:off x="1909" y="1798"/>
              <a:ext cx="10" cy="27"/>
            </a:xfrm>
            <a:custGeom>
              <a:avLst/>
              <a:gdLst>
                <a:gd name="T0" fmla="*/ 0 w 10"/>
                <a:gd name="T1" fmla="*/ 27 h 27"/>
                <a:gd name="T2" fmla="*/ 0 w 10"/>
                <a:gd name="T3" fmla="*/ 18 h 27"/>
                <a:gd name="T4" fmla="*/ 10 w 1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27">
                  <a:moveTo>
                    <a:pt x="0" y="27"/>
                  </a:moveTo>
                  <a:lnTo>
                    <a:pt x="0" y="18"/>
                  </a:lnTo>
                  <a:lnTo>
                    <a:pt x="10" y="0"/>
                  </a:lnTo>
                </a:path>
              </a:pathLst>
            </a:custGeom>
            <a:noFill/>
            <a:ln w="23876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41399" name="Freeform 87"/>
            <p:cNvSpPr>
              <a:spLocks/>
            </p:cNvSpPr>
            <p:nvPr/>
          </p:nvSpPr>
          <p:spPr bwMode="auto">
            <a:xfrm>
              <a:off x="1919" y="1743"/>
              <a:ext cx="9" cy="55"/>
            </a:xfrm>
            <a:custGeom>
              <a:avLst/>
              <a:gdLst>
                <a:gd name="T0" fmla="*/ 0 w 9"/>
                <a:gd name="T1" fmla="*/ 55 h 55"/>
                <a:gd name="T2" fmla="*/ 9 w 9"/>
                <a:gd name="T3" fmla="*/ 27 h 55"/>
                <a:gd name="T4" fmla="*/ 9 w 9"/>
                <a:gd name="T5" fmla="*/ 9 h 55"/>
                <a:gd name="T6" fmla="*/ 9 w 9"/>
                <a:gd name="T7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55">
                  <a:moveTo>
                    <a:pt x="0" y="55"/>
                  </a:moveTo>
                  <a:lnTo>
                    <a:pt x="9" y="27"/>
                  </a:lnTo>
                  <a:lnTo>
                    <a:pt x="9" y="9"/>
                  </a:lnTo>
                  <a:lnTo>
                    <a:pt x="9" y="0"/>
                  </a:lnTo>
                </a:path>
              </a:pathLst>
            </a:custGeom>
            <a:noFill/>
            <a:ln w="23876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41400" name="Line 88"/>
            <p:cNvSpPr>
              <a:spLocks noChangeShapeType="1"/>
            </p:cNvSpPr>
            <p:nvPr/>
          </p:nvSpPr>
          <p:spPr bwMode="auto">
            <a:xfrm>
              <a:off x="1928" y="1743"/>
              <a:ext cx="1" cy="1"/>
            </a:xfrm>
            <a:prstGeom prst="line">
              <a:avLst/>
            </a:prstGeom>
            <a:noFill/>
            <a:ln w="23876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41401" name="Freeform 89"/>
            <p:cNvSpPr>
              <a:spLocks/>
            </p:cNvSpPr>
            <p:nvPr/>
          </p:nvSpPr>
          <p:spPr bwMode="auto">
            <a:xfrm>
              <a:off x="1928" y="1743"/>
              <a:ext cx="9" cy="9"/>
            </a:xfrm>
            <a:custGeom>
              <a:avLst/>
              <a:gdLst>
                <a:gd name="T0" fmla="*/ 0 w 9"/>
                <a:gd name="T1" fmla="*/ 0 h 9"/>
                <a:gd name="T2" fmla="*/ 0 w 9"/>
                <a:gd name="T3" fmla="*/ 9 h 9"/>
                <a:gd name="T4" fmla="*/ 9 w 9"/>
                <a:gd name="T5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9">
                  <a:moveTo>
                    <a:pt x="0" y="0"/>
                  </a:moveTo>
                  <a:lnTo>
                    <a:pt x="0" y="9"/>
                  </a:lnTo>
                  <a:lnTo>
                    <a:pt x="9" y="9"/>
                  </a:lnTo>
                </a:path>
              </a:pathLst>
            </a:custGeom>
            <a:noFill/>
            <a:ln w="23876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41402" name="Line 90"/>
            <p:cNvSpPr>
              <a:spLocks noChangeShapeType="1"/>
            </p:cNvSpPr>
            <p:nvPr/>
          </p:nvSpPr>
          <p:spPr bwMode="auto">
            <a:xfrm flipV="1">
              <a:off x="1937" y="1743"/>
              <a:ext cx="9" cy="9"/>
            </a:xfrm>
            <a:prstGeom prst="line">
              <a:avLst/>
            </a:prstGeom>
            <a:noFill/>
            <a:ln w="23876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41403" name="Freeform 91"/>
            <p:cNvSpPr>
              <a:spLocks/>
            </p:cNvSpPr>
            <p:nvPr/>
          </p:nvSpPr>
          <p:spPr bwMode="auto">
            <a:xfrm>
              <a:off x="1946" y="1716"/>
              <a:ext cx="9" cy="27"/>
            </a:xfrm>
            <a:custGeom>
              <a:avLst/>
              <a:gdLst>
                <a:gd name="T0" fmla="*/ 0 w 9"/>
                <a:gd name="T1" fmla="*/ 27 h 27"/>
                <a:gd name="T2" fmla="*/ 9 w 9"/>
                <a:gd name="T3" fmla="*/ 18 h 27"/>
                <a:gd name="T4" fmla="*/ 9 w 9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27">
                  <a:moveTo>
                    <a:pt x="0" y="27"/>
                  </a:moveTo>
                  <a:lnTo>
                    <a:pt x="9" y="18"/>
                  </a:lnTo>
                  <a:lnTo>
                    <a:pt x="9" y="0"/>
                  </a:lnTo>
                </a:path>
              </a:pathLst>
            </a:custGeom>
            <a:noFill/>
            <a:ln w="23876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41404" name="Freeform 92"/>
            <p:cNvSpPr>
              <a:spLocks/>
            </p:cNvSpPr>
            <p:nvPr/>
          </p:nvSpPr>
          <p:spPr bwMode="auto">
            <a:xfrm>
              <a:off x="1955" y="1607"/>
              <a:ext cx="1" cy="109"/>
            </a:xfrm>
            <a:custGeom>
              <a:avLst/>
              <a:gdLst>
                <a:gd name="T0" fmla="*/ 109 h 109"/>
                <a:gd name="T1" fmla="*/ 82 h 109"/>
                <a:gd name="T2" fmla="*/ 54 h 109"/>
                <a:gd name="T3" fmla="*/ 27 h 109"/>
                <a:gd name="T4" fmla="*/ 0 h 109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</a:cxnLst>
              <a:rect l="0" t="0" r="r" b="b"/>
              <a:pathLst>
                <a:path h="109">
                  <a:moveTo>
                    <a:pt x="0" y="109"/>
                  </a:moveTo>
                  <a:lnTo>
                    <a:pt x="0" y="82"/>
                  </a:lnTo>
                  <a:lnTo>
                    <a:pt x="0" y="54"/>
                  </a:lnTo>
                  <a:lnTo>
                    <a:pt x="0" y="27"/>
                  </a:lnTo>
                  <a:lnTo>
                    <a:pt x="0" y="0"/>
                  </a:lnTo>
                </a:path>
              </a:pathLst>
            </a:custGeom>
            <a:noFill/>
            <a:ln w="23876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41405" name="Freeform 93"/>
            <p:cNvSpPr>
              <a:spLocks/>
            </p:cNvSpPr>
            <p:nvPr/>
          </p:nvSpPr>
          <p:spPr bwMode="auto">
            <a:xfrm>
              <a:off x="1955" y="1561"/>
              <a:ext cx="9" cy="46"/>
            </a:xfrm>
            <a:custGeom>
              <a:avLst/>
              <a:gdLst>
                <a:gd name="T0" fmla="*/ 0 w 9"/>
                <a:gd name="T1" fmla="*/ 46 h 46"/>
                <a:gd name="T2" fmla="*/ 0 w 9"/>
                <a:gd name="T3" fmla="*/ 10 h 46"/>
                <a:gd name="T4" fmla="*/ 9 w 9"/>
                <a:gd name="T5" fmla="*/ 0 h 46"/>
                <a:gd name="T6" fmla="*/ 9 w 9"/>
                <a:gd name="T7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46">
                  <a:moveTo>
                    <a:pt x="0" y="46"/>
                  </a:moveTo>
                  <a:lnTo>
                    <a:pt x="0" y="10"/>
                  </a:lnTo>
                  <a:lnTo>
                    <a:pt x="9" y="0"/>
                  </a:lnTo>
                  <a:lnTo>
                    <a:pt x="9" y="0"/>
                  </a:lnTo>
                </a:path>
              </a:pathLst>
            </a:custGeom>
            <a:noFill/>
            <a:ln w="23876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41406" name="Freeform 94"/>
            <p:cNvSpPr>
              <a:spLocks/>
            </p:cNvSpPr>
            <p:nvPr/>
          </p:nvSpPr>
          <p:spPr bwMode="auto">
            <a:xfrm>
              <a:off x="1964" y="1561"/>
              <a:ext cx="9" cy="128"/>
            </a:xfrm>
            <a:custGeom>
              <a:avLst/>
              <a:gdLst>
                <a:gd name="T0" fmla="*/ 0 w 9"/>
                <a:gd name="T1" fmla="*/ 0 h 128"/>
                <a:gd name="T2" fmla="*/ 0 w 9"/>
                <a:gd name="T3" fmla="*/ 19 h 128"/>
                <a:gd name="T4" fmla="*/ 0 w 9"/>
                <a:gd name="T5" fmla="*/ 55 h 128"/>
                <a:gd name="T6" fmla="*/ 9 w 9"/>
                <a:gd name="T7" fmla="*/ 100 h 128"/>
                <a:gd name="T8" fmla="*/ 9 w 9"/>
                <a:gd name="T9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128">
                  <a:moveTo>
                    <a:pt x="0" y="0"/>
                  </a:moveTo>
                  <a:lnTo>
                    <a:pt x="0" y="19"/>
                  </a:lnTo>
                  <a:lnTo>
                    <a:pt x="0" y="55"/>
                  </a:lnTo>
                  <a:lnTo>
                    <a:pt x="9" y="100"/>
                  </a:lnTo>
                  <a:lnTo>
                    <a:pt x="9" y="128"/>
                  </a:lnTo>
                </a:path>
              </a:pathLst>
            </a:custGeom>
            <a:noFill/>
            <a:ln w="23876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41407" name="Freeform 95"/>
            <p:cNvSpPr>
              <a:spLocks/>
            </p:cNvSpPr>
            <p:nvPr/>
          </p:nvSpPr>
          <p:spPr bwMode="auto">
            <a:xfrm>
              <a:off x="1973" y="1689"/>
              <a:ext cx="9" cy="63"/>
            </a:xfrm>
            <a:custGeom>
              <a:avLst/>
              <a:gdLst>
                <a:gd name="T0" fmla="*/ 0 w 9"/>
                <a:gd name="T1" fmla="*/ 0 h 63"/>
                <a:gd name="T2" fmla="*/ 0 w 9"/>
                <a:gd name="T3" fmla="*/ 18 h 63"/>
                <a:gd name="T4" fmla="*/ 9 w 9"/>
                <a:gd name="T5" fmla="*/ 36 h 63"/>
                <a:gd name="T6" fmla="*/ 9 w 9"/>
                <a:gd name="T7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63">
                  <a:moveTo>
                    <a:pt x="0" y="0"/>
                  </a:moveTo>
                  <a:lnTo>
                    <a:pt x="0" y="18"/>
                  </a:lnTo>
                  <a:lnTo>
                    <a:pt x="9" y="36"/>
                  </a:lnTo>
                  <a:lnTo>
                    <a:pt x="9" y="63"/>
                  </a:lnTo>
                </a:path>
              </a:pathLst>
            </a:custGeom>
            <a:noFill/>
            <a:ln w="23876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41408" name="Line 96"/>
            <p:cNvSpPr>
              <a:spLocks noChangeShapeType="1"/>
            </p:cNvSpPr>
            <p:nvPr/>
          </p:nvSpPr>
          <p:spPr bwMode="auto">
            <a:xfrm>
              <a:off x="1982" y="1752"/>
              <a:ext cx="1" cy="64"/>
            </a:xfrm>
            <a:prstGeom prst="line">
              <a:avLst/>
            </a:prstGeom>
            <a:noFill/>
            <a:ln w="23876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41409" name="Freeform 97"/>
            <p:cNvSpPr>
              <a:spLocks/>
            </p:cNvSpPr>
            <p:nvPr/>
          </p:nvSpPr>
          <p:spPr bwMode="auto">
            <a:xfrm>
              <a:off x="1982" y="1816"/>
              <a:ext cx="9" cy="54"/>
            </a:xfrm>
            <a:custGeom>
              <a:avLst/>
              <a:gdLst>
                <a:gd name="T0" fmla="*/ 0 w 9"/>
                <a:gd name="T1" fmla="*/ 0 h 54"/>
                <a:gd name="T2" fmla="*/ 0 w 9"/>
                <a:gd name="T3" fmla="*/ 27 h 54"/>
                <a:gd name="T4" fmla="*/ 9 w 9"/>
                <a:gd name="T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54">
                  <a:moveTo>
                    <a:pt x="0" y="0"/>
                  </a:moveTo>
                  <a:lnTo>
                    <a:pt x="0" y="27"/>
                  </a:lnTo>
                  <a:lnTo>
                    <a:pt x="9" y="54"/>
                  </a:lnTo>
                </a:path>
              </a:pathLst>
            </a:custGeom>
            <a:noFill/>
            <a:ln w="23876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41410" name="Line 98"/>
            <p:cNvSpPr>
              <a:spLocks noChangeShapeType="1"/>
            </p:cNvSpPr>
            <p:nvPr/>
          </p:nvSpPr>
          <p:spPr bwMode="auto">
            <a:xfrm>
              <a:off x="1991" y="1870"/>
              <a:ext cx="9" cy="9"/>
            </a:xfrm>
            <a:prstGeom prst="line">
              <a:avLst/>
            </a:prstGeom>
            <a:noFill/>
            <a:ln w="23876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41411" name="Line 99"/>
            <p:cNvSpPr>
              <a:spLocks noChangeShapeType="1"/>
            </p:cNvSpPr>
            <p:nvPr/>
          </p:nvSpPr>
          <p:spPr bwMode="auto">
            <a:xfrm>
              <a:off x="2000" y="1879"/>
              <a:ext cx="9" cy="9"/>
            </a:xfrm>
            <a:prstGeom prst="line">
              <a:avLst/>
            </a:prstGeom>
            <a:noFill/>
            <a:ln w="23876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41412" name="Line 100"/>
            <p:cNvSpPr>
              <a:spLocks noChangeShapeType="1"/>
            </p:cNvSpPr>
            <p:nvPr/>
          </p:nvSpPr>
          <p:spPr bwMode="auto">
            <a:xfrm>
              <a:off x="2009" y="1888"/>
              <a:ext cx="1" cy="1"/>
            </a:xfrm>
            <a:prstGeom prst="line">
              <a:avLst/>
            </a:prstGeom>
            <a:noFill/>
            <a:ln w="23876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41413" name="Line 101"/>
            <p:cNvSpPr>
              <a:spLocks noChangeShapeType="1"/>
            </p:cNvSpPr>
            <p:nvPr/>
          </p:nvSpPr>
          <p:spPr bwMode="auto">
            <a:xfrm>
              <a:off x="2009" y="1888"/>
              <a:ext cx="9" cy="1"/>
            </a:xfrm>
            <a:prstGeom prst="line">
              <a:avLst/>
            </a:prstGeom>
            <a:noFill/>
            <a:ln w="23876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41414" name="Line 102"/>
            <p:cNvSpPr>
              <a:spLocks noChangeShapeType="1"/>
            </p:cNvSpPr>
            <p:nvPr/>
          </p:nvSpPr>
          <p:spPr bwMode="auto">
            <a:xfrm>
              <a:off x="2018" y="1888"/>
              <a:ext cx="9" cy="1"/>
            </a:xfrm>
            <a:prstGeom prst="line">
              <a:avLst/>
            </a:prstGeom>
            <a:noFill/>
            <a:ln w="23876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41415" name="Freeform 103"/>
            <p:cNvSpPr>
              <a:spLocks/>
            </p:cNvSpPr>
            <p:nvPr/>
          </p:nvSpPr>
          <p:spPr bwMode="auto">
            <a:xfrm>
              <a:off x="2027" y="1879"/>
              <a:ext cx="10" cy="9"/>
            </a:xfrm>
            <a:custGeom>
              <a:avLst/>
              <a:gdLst>
                <a:gd name="T0" fmla="*/ 0 w 10"/>
                <a:gd name="T1" fmla="*/ 9 h 9"/>
                <a:gd name="T2" fmla="*/ 10 w 10"/>
                <a:gd name="T3" fmla="*/ 0 h 9"/>
                <a:gd name="T4" fmla="*/ 10 w 10"/>
                <a:gd name="T5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9">
                  <a:moveTo>
                    <a:pt x="0" y="9"/>
                  </a:moveTo>
                  <a:lnTo>
                    <a:pt x="10" y="0"/>
                  </a:lnTo>
                  <a:lnTo>
                    <a:pt x="10" y="0"/>
                  </a:lnTo>
                </a:path>
              </a:pathLst>
            </a:custGeom>
            <a:noFill/>
            <a:ln w="23876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41416" name="Line 104"/>
            <p:cNvSpPr>
              <a:spLocks noChangeShapeType="1"/>
            </p:cNvSpPr>
            <p:nvPr/>
          </p:nvSpPr>
          <p:spPr bwMode="auto">
            <a:xfrm>
              <a:off x="2037" y="1879"/>
              <a:ext cx="1" cy="1"/>
            </a:xfrm>
            <a:prstGeom prst="line">
              <a:avLst/>
            </a:prstGeom>
            <a:noFill/>
            <a:ln w="23876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41417" name="Line 105"/>
            <p:cNvSpPr>
              <a:spLocks noChangeShapeType="1"/>
            </p:cNvSpPr>
            <p:nvPr/>
          </p:nvSpPr>
          <p:spPr bwMode="auto">
            <a:xfrm>
              <a:off x="2037" y="1879"/>
              <a:ext cx="9" cy="1"/>
            </a:xfrm>
            <a:prstGeom prst="line">
              <a:avLst/>
            </a:prstGeom>
            <a:noFill/>
            <a:ln w="23876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41418" name="Line 106"/>
            <p:cNvSpPr>
              <a:spLocks noChangeShapeType="1"/>
            </p:cNvSpPr>
            <p:nvPr/>
          </p:nvSpPr>
          <p:spPr bwMode="auto">
            <a:xfrm>
              <a:off x="2046" y="1879"/>
              <a:ext cx="9" cy="1"/>
            </a:xfrm>
            <a:prstGeom prst="line">
              <a:avLst/>
            </a:prstGeom>
            <a:noFill/>
            <a:ln w="23876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41419" name="Line 107"/>
            <p:cNvSpPr>
              <a:spLocks noChangeShapeType="1"/>
            </p:cNvSpPr>
            <p:nvPr/>
          </p:nvSpPr>
          <p:spPr bwMode="auto">
            <a:xfrm>
              <a:off x="2055" y="1879"/>
              <a:ext cx="1" cy="1"/>
            </a:xfrm>
            <a:prstGeom prst="line">
              <a:avLst/>
            </a:prstGeom>
            <a:noFill/>
            <a:ln w="23876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41420" name="Line 108"/>
            <p:cNvSpPr>
              <a:spLocks noChangeShapeType="1"/>
            </p:cNvSpPr>
            <p:nvPr/>
          </p:nvSpPr>
          <p:spPr bwMode="auto">
            <a:xfrm>
              <a:off x="2055" y="1879"/>
              <a:ext cx="9" cy="1"/>
            </a:xfrm>
            <a:prstGeom prst="line">
              <a:avLst/>
            </a:prstGeom>
            <a:noFill/>
            <a:ln w="23876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41421" name="Line 109"/>
            <p:cNvSpPr>
              <a:spLocks noChangeShapeType="1"/>
            </p:cNvSpPr>
            <p:nvPr/>
          </p:nvSpPr>
          <p:spPr bwMode="auto">
            <a:xfrm>
              <a:off x="2064" y="1879"/>
              <a:ext cx="9" cy="1"/>
            </a:xfrm>
            <a:prstGeom prst="line">
              <a:avLst/>
            </a:prstGeom>
            <a:noFill/>
            <a:ln w="23876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41422" name="Line 110"/>
            <p:cNvSpPr>
              <a:spLocks noChangeShapeType="1"/>
            </p:cNvSpPr>
            <p:nvPr/>
          </p:nvSpPr>
          <p:spPr bwMode="auto">
            <a:xfrm>
              <a:off x="2073" y="1879"/>
              <a:ext cx="9" cy="1"/>
            </a:xfrm>
            <a:prstGeom prst="line">
              <a:avLst/>
            </a:prstGeom>
            <a:noFill/>
            <a:ln w="23876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41423" name="Line 111"/>
            <p:cNvSpPr>
              <a:spLocks noChangeShapeType="1"/>
            </p:cNvSpPr>
            <p:nvPr/>
          </p:nvSpPr>
          <p:spPr bwMode="auto">
            <a:xfrm>
              <a:off x="2082" y="1879"/>
              <a:ext cx="1" cy="1"/>
            </a:xfrm>
            <a:prstGeom prst="line">
              <a:avLst/>
            </a:prstGeom>
            <a:noFill/>
            <a:ln w="23876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41424" name="Line 112"/>
            <p:cNvSpPr>
              <a:spLocks noChangeShapeType="1"/>
            </p:cNvSpPr>
            <p:nvPr/>
          </p:nvSpPr>
          <p:spPr bwMode="auto">
            <a:xfrm>
              <a:off x="2082" y="1879"/>
              <a:ext cx="9" cy="1"/>
            </a:xfrm>
            <a:prstGeom prst="line">
              <a:avLst/>
            </a:prstGeom>
            <a:noFill/>
            <a:ln w="23876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41425" name="Line 113"/>
            <p:cNvSpPr>
              <a:spLocks noChangeShapeType="1"/>
            </p:cNvSpPr>
            <p:nvPr/>
          </p:nvSpPr>
          <p:spPr bwMode="auto">
            <a:xfrm>
              <a:off x="2091" y="1879"/>
              <a:ext cx="9" cy="1"/>
            </a:xfrm>
            <a:prstGeom prst="line">
              <a:avLst/>
            </a:prstGeom>
            <a:noFill/>
            <a:ln w="23876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41426" name="Line 114"/>
            <p:cNvSpPr>
              <a:spLocks noChangeShapeType="1"/>
            </p:cNvSpPr>
            <p:nvPr/>
          </p:nvSpPr>
          <p:spPr bwMode="auto">
            <a:xfrm>
              <a:off x="2100" y="1879"/>
              <a:ext cx="9" cy="1"/>
            </a:xfrm>
            <a:prstGeom prst="line">
              <a:avLst/>
            </a:prstGeom>
            <a:noFill/>
            <a:ln w="23876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41427" name="Line 115"/>
            <p:cNvSpPr>
              <a:spLocks noChangeShapeType="1"/>
            </p:cNvSpPr>
            <p:nvPr/>
          </p:nvSpPr>
          <p:spPr bwMode="auto">
            <a:xfrm>
              <a:off x="2109" y="1879"/>
              <a:ext cx="1" cy="1"/>
            </a:xfrm>
            <a:prstGeom prst="line">
              <a:avLst/>
            </a:prstGeom>
            <a:noFill/>
            <a:ln w="23876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41428" name="Freeform 116"/>
            <p:cNvSpPr>
              <a:spLocks/>
            </p:cNvSpPr>
            <p:nvPr/>
          </p:nvSpPr>
          <p:spPr bwMode="auto">
            <a:xfrm>
              <a:off x="2109" y="1879"/>
              <a:ext cx="9" cy="9"/>
            </a:xfrm>
            <a:custGeom>
              <a:avLst/>
              <a:gdLst>
                <a:gd name="T0" fmla="*/ 0 w 9"/>
                <a:gd name="T1" fmla="*/ 0 h 9"/>
                <a:gd name="T2" fmla="*/ 0 w 9"/>
                <a:gd name="T3" fmla="*/ 0 h 9"/>
                <a:gd name="T4" fmla="*/ 9 w 9"/>
                <a:gd name="T5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9">
                  <a:moveTo>
                    <a:pt x="0" y="0"/>
                  </a:moveTo>
                  <a:lnTo>
                    <a:pt x="0" y="0"/>
                  </a:lnTo>
                  <a:lnTo>
                    <a:pt x="9" y="9"/>
                  </a:lnTo>
                </a:path>
              </a:pathLst>
            </a:custGeom>
            <a:noFill/>
            <a:ln w="23876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41429" name="Line 117"/>
            <p:cNvSpPr>
              <a:spLocks noChangeShapeType="1"/>
            </p:cNvSpPr>
            <p:nvPr/>
          </p:nvSpPr>
          <p:spPr bwMode="auto">
            <a:xfrm>
              <a:off x="2118" y="1888"/>
              <a:ext cx="9" cy="1"/>
            </a:xfrm>
            <a:prstGeom prst="line">
              <a:avLst/>
            </a:prstGeom>
            <a:noFill/>
            <a:ln w="23876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41430" name="Line 118"/>
            <p:cNvSpPr>
              <a:spLocks noChangeShapeType="1"/>
            </p:cNvSpPr>
            <p:nvPr/>
          </p:nvSpPr>
          <p:spPr bwMode="auto">
            <a:xfrm>
              <a:off x="2127" y="1888"/>
              <a:ext cx="9" cy="1"/>
            </a:xfrm>
            <a:prstGeom prst="line">
              <a:avLst/>
            </a:prstGeom>
            <a:noFill/>
            <a:ln w="23876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41431" name="Line 119"/>
            <p:cNvSpPr>
              <a:spLocks noChangeShapeType="1"/>
            </p:cNvSpPr>
            <p:nvPr/>
          </p:nvSpPr>
          <p:spPr bwMode="auto">
            <a:xfrm>
              <a:off x="2136" y="1888"/>
              <a:ext cx="1" cy="1"/>
            </a:xfrm>
            <a:prstGeom prst="line">
              <a:avLst/>
            </a:prstGeom>
            <a:noFill/>
            <a:ln w="23876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41432" name="Freeform 120"/>
            <p:cNvSpPr>
              <a:spLocks/>
            </p:cNvSpPr>
            <p:nvPr/>
          </p:nvSpPr>
          <p:spPr bwMode="auto">
            <a:xfrm>
              <a:off x="2136" y="1879"/>
              <a:ext cx="9" cy="9"/>
            </a:xfrm>
            <a:custGeom>
              <a:avLst/>
              <a:gdLst>
                <a:gd name="T0" fmla="*/ 0 w 9"/>
                <a:gd name="T1" fmla="*/ 9 h 9"/>
                <a:gd name="T2" fmla="*/ 0 w 9"/>
                <a:gd name="T3" fmla="*/ 0 h 9"/>
                <a:gd name="T4" fmla="*/ 9 w 9"/>
                <a:gd name="T5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9">
                  <a:moveTo>
                    <a:pt x="0" y="9"/>
                  </a:moveTo>
                  <a:lnTo>
                    <a:pt x="0" y="0"/>
                  </a:lnTo>
                  <a:lnTo>
                    <a:pt x="9" y="0"/>
                  </a:lnTo>
                </a:path>
              </a:pathLst>
            </a:custGeom>
            <a:noFill/>
            <a:ln w="23876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41433" name="Line 121"/>
            <p:cNvSpPr>
              <a:spLocks noChangeShapeType="1"/>
            </p:cNvSpPr>
            <p:nvPr/>
          </p:nvSpPr>
          <p:spPr bwMode="auto">
            <a:xfrm>
              <a:off x="2145" y="1879"/>
              <a:ext cx="10" cy="1"/>
            </a:xfrm>
            <a:prstGeom prst="line">
              <a:avLst/>
            </a:prstGeom>
            <a:noFill/>
            <a:ln w="23876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41434" name="Freeform 122"/>
            <p:cNvSpPr>
              <a:spLocks/>
            </p:cNvSpPr>
            <p:nvPr/>
          </p:nvSpPr>
          <p:spPr bwMode="auto">
            <a:xfrm>
              <a:off x="2155" y="1879"/>
              <a:ext cx="9" cy="9"/>
            </a:xfrm>
            <a:custGeom>
              <a:avLst/>
              <a:gdLst>
                <a:gd name="T0" fmla="*/ 0 w 9"/>
                <a:gd name="T1" fmla="*/ 0 h 9"/>
                <a:gd name="T2" fmla="*/ 9 w 9"/>
                <a:gd name="T3" fmla="*/ 0 h 9"/>
                <a:gd name="T4" fmla="*/ 9 w 9"/>
                <a:gd name="T5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9">
                  <a:moveTo>
                    <a:pt x="0" y="0"/>
                  </a:moveTo>
                  <a:lnTo>
                    <a:pt x="9" y="0"/>
                  </a:lnTo>
                  <a:lnTo>
                    <a:pt x="9" y="9"/>
                  </a:lnTo>
                </a:path>
              </a:pathLst>
            </a:custGeom>
            <a:noFill/>
            <a:ln w="23876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41435" name="Line 123"/>
            <p:cNvSpPr>
              <a:spLocks noChangeShapeType="1"/>
            </p:cNvSpPr>
            <p:nvPr/>
          </p:nvSpPr>
          <p:spPr bwMode="auto">
            <a:xfrm>
              <a:off x="2164" y="1888"/>
              <a:ext cx="1" cy="1"/>
            </a:xfrm>
            <a:prstGeom prst="line">
              <a:avLst/>
            </a:prstGeom>
            <a:noFill/>
            <a:ln w="23876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41436" name="Line 124"/>
            <p:cNvSpPr>
              <a:spLocks noChangeShapeType="1"/>
            </p:cNvSpPr>
            <p:nvPr/>
          </p:nvSpPr>
          <p:spPr bwMode="auto">
            <a:xfrm>
              <a:off x="2164" y="1888"/>
              <a:ext cx="9" cy="1"/>
            </a:xfrm>
            <a:prstGeom prst="line">
              <a:avLst/>
            </a:prstGeom>
            <a:noFill/>
            <a:ln w="23876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41437" name="Line 125"/>
            <p:cNvSpPr>
              <a:spLocks noChangeShapeType="1"/>
            </p:cNvSpPr>
            <p:nvPr/>
          </p:nvSpPr>
          <p:spPr bwMode="auto">
            <a:xfrm>
              <a:off x="2173" y="1888"/>
              <a:ext cx="9" cy="1"/>
            </a:xfrm>
            <a:prstGeom prst="line">
              <a:avLst/>
            </a:prstGeom>
            <a:noFill/>
            <a:ln w="23876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41438" name="Line 126"/>
            <p:cNvSpPr>
              <a:spLocks noChangeShapeType="1"/>
            </p:cNvSpPr>
            <p:nvPr/>
          </p:nvSpPr>
          <p:spPr bwMode="auto">
            <a:xfrm>
              <a:off x="2182" y="1888"/>
              <a:ext cx="9" cy="1"/>
            </a:xfrm>
            <a:prstGeom prst="line">
              <a:avLst/>
            </a:prstGeom>
            <a:noFill/>
            <a:ln w="23876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41439" name="Line 127"/>
            <p:cNvSpPr>
              <a:spLocks noChangeShapeType="1"/>
            </p:cNvSpPr>
            <p:nvPr/>
          </p:nvSpPr>
          <p:spPr bwMode="auto">
            <a:xfrm>
              <a:off x="2191" y="1888"/>
              <a:ext cx="1" cy="1"/>
            </a:xfrm>
            <a:prstGeom prst="line">
              <a:avLst/>
            </a:prstGeom>
            <a:noFill/>
            <a:ln w="23876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41440" name="Line 128"/>
            <p:cNvSpPr>
              <a:spLocks noChangeShapeType="1"/>
            </p:cNvSpPr>
            <p:nvPr/>
          </p:nvSpPr>
          <p:spPr bwMode="auto">
            <a:xfrm>
              <a:off x="2191" y="1888"/>
              <a:ext cx="9" cy="1"/>
            </a:xfrm>
            <a:prstGeom prst="line">
              <a:avLst/>
            </a:prstGeom>
            <a:noFill/>
            <a:ln w="23876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41441" name="Line 129"/>
            <p:cNvSpPr>
              <a:spLocks noChangeShapeType="1"/>
            </p:cNvSpPr>
            <p:nvPr/>
          </p:nvSpPr>
          <p:spPr bwMode="auto">
            <a:xfrm>
              <a:off x="2200" y="1888"/>
              <a:ext cx="9" cy="1"/>
            </a:xfrm>
            <a:prstGeom prst="line">
              <a:avLst/>
            </a:prstGeom>
            <a:noFill/>
            <a:ln w="23876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41442" name="Line 130"/>
            <p:cNvSpPr>
              <a:spLocks noChangeShapeType="1"/>
            </p:cNvSpPr>
            <p:nvPr/>
          </p:nvSpPr>
          <p:spPr bwMode="auto">
            <a:xfrm flipV="1">
              <a:off x="2209" y="1879"/>
              <a:ext cx="1" cy="9"/>
            </a:xfrm>
            <a:prstGeom prst="line">
              <a:avLst/>
            </a:prstGeom>
            <a:noFill/>
            <a:ln w="23876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41443" name="Line 131"/>
            <p:cNvSpPr>
              <a:spLocks noChangeShapeType="1"/>
            </p:cNvSpPr>
            <p:nvPr/>
          </p:nvSpPr>
          <p:spPr bwMode="auto">
            <a:xfrm flipV="1">
              <a:off x="2209" y="1870"/>
              <a:ext cx="9" cy="9"/>
            </a:xfrm>
            <a:prstGeom prst="line">
              <a:avLst/>
            </a:prstGeom>
            <a:noFill/>
            <a:ln w="23876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41444" name="Line 132"/>
            <p:cNvSpPr>
              <a:spLocks noChangeShapeType="1"/>
            </p:cNvSpPr>
            <p:nvPr/>
          </p:nvSpPr>
          <p:spPr bwMode="auto">
            <a:xfrm flipV="1">
              <a:off x="2218" y="1852"/>
              <a:ext cx="9" cy="18"/>
            </a:xfrm>
            <a:prstGeom prst="line">
              <a:avLst/>
            </a:prstGeom>
            <a:noFill/>
            <a:ln w="23876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41445" name="Freeform 133"/>
            <p:cNvSpPr>
              <a:spLocks/>
            </p:cNvSpPr>
            <p:nvPr/>
          </p:nvSpPr>
          <p:spPr bwMode="auto">
            <a:xfrm>
              <a:off x="2227" y="1834"/>
              <a:ext cx="9" cy="18"/>
            </a:xfrm>
            <a:custGeom>
              <a:avLst/>
              <a:gdLst>
                <a:gd name="T0" fmla="*/ 0 w 9"/>
                <a:gd name="T1" fmla="*/ 18 h 18"/>
                <a:gd name="T2" fmla="*/ 9 w 9"/>
                <a:gd name="T3" fmla="*/ 9 h 18"/>
                <a:gd name="T4" fmla="*/ 9 w 9"/>
                <a:gd name="T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18">
                  <a:moveTo>
                    <a:pt x="0" y="18"/>
                  </a:moveTo>
                  <a:lnTo>
                    <a:pt x="9" y="9"/>
                  </a:lnTo>
                  <a:lnTo>
                    <a:pt x="9" y="0"/>
                  </a:lnTo>
                </a:path>
              </a:pathLst>
            </a:custGeom>
            <a:noFill/>
            <a:ln w="23876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41446" name="Line 134"/>
            <p:cNvSpPr>
              <a:spLocks noChangeShapeType="1"/>
            </p:cNvSpPr>
            <p:nvPr/>
          </p:nvSpPr>
          <p:spPr bwMode="auto">
            <a:xfrm>
              <a:off x="2236" y="1834"/>
              <a:ext cx="1" cy="1"/>
            </a:xfrm>
            <a:prstGeom prst="line">
              <a:avLst/>
            </a:prstGeom>
            <a:noFill/>
            <a:ln w="23876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41447" name="Freeform 135"/>
            <p:cNvSpPr>
              <a:spLocks/>
            </p:cNvSpPr>
            <p:nvPr/>
          </p:nvSpPr>
          <p:spPr bwMode="auto">
            <a:xfrm>
              <a:off x="2236" y="1834"/>
              <a:ext cx="9" cy="27"/>
            </a:xfrm>
            <a:custGeom>
              <a:avLst/>
              <a:gdLst>
                <a:gd name="T0" fmla="*/ 0 w 9"/>
                <a:gd name="T1" fmla="*/ 0 h 27"/>
                <a:gd name="T2" fmla="*/ 0 w 9"/>
                <a:gd name="T3" fmla="*/ 9 h 27"/>
                <a:gd name="T4" fmla="*/ 9 w 9"/>
                <a:gd name="T5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27">
                  <a:moveTo>
                    <a:pt x="0" y="0"/>
                  </a:moveTo>
                  <a:lnTo>
                    <a:pt x="0" y="9"/>
                  </a:lnTo>
                  <a:lnTo>
                    <a:pt x="9" y="27"/>
                  </a:lnTo>
                </a:path>
              </a:pathLst>
            </a:custGeom>
            <a:noFill/>
            <a:ln w="23876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41448" name="Line 136"/>
            <p:cNvSpPr>
              <a:spLocks noChangeShapeType="1"/>
            </p:cNvSpPr>
            <p:nvPr/>
          </p:nvSpPr>
          <p:spPr bwMode="auto">
            <a:xfrm>
              <a:off x="2245" y="1861"/>
              <a:ext cx="9" cy="18"/>
            </a:xfrm>
            <a:prstGeom prst="line">
              <a:avLst/>
            </a:prstGeom>
            <a:noFill/>
            <a:ln w="23876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41449" name="Line 137"/>
            <p:cNvSpPr>
              <a:spLocks noChangeShapeType="1"/>
            </p:cNvSpPr>
            <p:nvPr/>
          </p:nvSpPr>
          <p:spPr bwMode="auto">
            <a:xfrm>
              <a:off x="2254" y="1879"/>
              <a:ext cx="10" cy="9"/>
            </a:xfrm>
            <a:prstGeom prst="line">
              <a:avLst/>
            </a:prstGeom>
            <a:noFill/>
            <a:ln w="23876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41450" name="Line 138"/>
            <p:cNvSpPr>
              <a:spLocks noChangeShapeType="1"/>
            </p:cNvSpPr>
            <p:nvPr/>
          </p:nvSpPr>
          <p:spPr bwMode="auto">
            <a:xfrm>
              <a:off x="2264" y="1888"/>
              <a:ext cx="1" cy="9"/>
            </a:xfrm>
            <a:prstGeom prst="line">
              <a:avLst/>
            </a:prstGeom>
            <a:noFill/>
            <a:ln w="23876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41451" name="Line 139"/>
            <p:cNvSpPr>
              <a:spLocks noChangeShapeType="1"/>
            </p:cNvSpPr>
            <p:nvPr/>
          </p:nvSpPr>
          <p:spPr bwMode="auto">
            <a:xfrm>
              <a:off x="2264" y="1897"/>
              <a:ext cx="9" cy="1"/>
            </a:xfrm>
            <a:prstGeom prst="line">
              <a:avLst/>
            </a:prstGeom>
            <a:noFill/>
            <a:ln w="23876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41452" name="Line 140"/>
            <p:cNvSpPr>
              <a:spLocks noChangeShapeType="1"/>
            </p:cNvSpPr>
            <p:nvPr/>
          </p:nvSpPr>
          <p:spPr bwMode="auto">
            <a:xfrm>
              <a:off x="2273" y="1897"/>
              <a:ext cx="9" cy="1"/>
            </a:xfrm>
            <a:prstGeom prst="line">
              <a:avLst/>
            </a:prstGeom>
            <a:noFill/>
            <a:ln w="23876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41453" name="Line 141"/>
            <p:cNvSpPr>
              <a:spLocks noChangeShapeType="1"/>
            </p:cNvSpPr>
            <p:nvPr/>
          </p:nvSpPr>
          <p:spPr bwMode="auto">
            <a:xfrm>
              <a:off x="2282" y="1897"/>
              <a:ext cx="9" cy="1"/>
            </a:xfrm>
            <a:prstGeom prst="line">
              <a:avLst/>
            </a:prstGeom>
            <a:noFill/>
            <a:ln w="23876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41454" name="Line 142"/>
            <p:cNvSpPr>
              <a:spLocks noChangeShapeType="1"/>
            </p:cNvSpPr>
            <p:nvPr/>
          </p:nvSpPr>
          <p:spPr bwMode="auto">
            <a:xfrm>
              <a:off x="2291" y="1897"/>
              <a:ext cx="1" cy="1"/>
            </a:xfrm>
            <a:prstGeom prst="line">
              <a:avLst/>
            </a:prstGeom>
            <a:noFill/>
            <a:ln w="23876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41455" name="Line 143"/>
            <p:cNvSpPr>
              <a:spLocks noChangeShapeType="1"/>
            </p:cNvSpPr>
            <p:nvPr/>
          </p:nvSpPr>
          <p:spPr bwMode="auto">
            <a:xfrm>
              <a:off x="2291" y="1897"/>
              <a:ext cx="9" cy="1"/>
            </a:xfrm>
            <a:prstGeom prst="line">
              <a:avLst/>
            </a:prstGeom>
            <a:noFill/>
            <a:ln w="23876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41456" name="Line 144"/>
            <p:cNvSpPr>
              <a:spLocks noChangeShapeType="1"/>
            </p:cNvSpPr>
            <p:nvPr/>
          </p:nvSpPr>
          <p:spPr bwMode="auto">
            <a:xfrm>
              <a:off x="2300" y="1897"/>
              <a:ext cx="9" cy="1"/>
            </a:xfrm>
            <a:prstGeom prst="line">
              <a:avLst/>
            </a:prstGeom>
            <a:noFill/>
            <a:ln w="23876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41457" name="Line 145"/>
            <p:cNvSpPr>
              <a:spLocks noChangeShapeType="1"/>
            </p:cNvSpPr>
            <p:nvPr/>
          </p:nvSpPr>
          <p:spPr bwMode="auto">
            <a:xfrm>
              <a:off x="2309" y="1897"/>
              <a:ext cx="9" cy="1"/>
            </a:xfrm>
            <a:prstGeom prst="line">
              <a:avLst/>
            </a:prstGeom>
            <a:noFill/>
            <a:ln w="23876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41458" name="Line 146"/>
            <p:cNvSpPr>
              <a:spLocks noChangeShapeType="1"/>
            </p:cNvSpPr>
            <p:nvPr/>
          </p:nvSpPr>
          <p:spPr bwMode="auto">
            <a:xfrm>
              <a:off x="2318" y="1897"/>
              <a:ext cx="1" cy="1"/>
            </a:xfrm>
            <a:prstGeom prst="line">
              <a:avLst/>
            </a:prstGeom>
            <a:noFill/>
            <a:ln w="23876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41459" name="Line 147"/>
            <p:cNvSpPr>
              <a:spLocks noChangeShapeType="1"/>
            </p:cNvSpPr>
            <p:nvPr/>
          </p:nvSpPr>
          <p:spPr bwMode="auto">
            <a:xfrm>
              <a:off x="2318" y="1897"/>
              <a:ext cx="9" cy="1"/>
            </a:xfrm>
            <a:prstGeom prst="line">
              <a:avLst/>
            </a:prstGeom>
            <a:noFill/>
            <a:ln w="23876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41460" name="Line 148"/>
            <p:cNvSpPr>
              <a:spLocks noChangeShapeType="1"/>
            </p:cNvSpPr>
            <p:nvPr/>
          </p:nvSpPr>
          <p:spPr bwMode="auto">
            <a:xfrm>
              <a:off x="2327" y="1897"/>
              <a:ext cx="9" cy="1"/>
            </a:xfrm>
            <a:prstGeom prst="line">
              <a:avLst/>
            </a:prstGeom>
            <a:noFill/>
            <a:ln w="23876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41461" name="Line 149"/>
            <p:cNvSpPr>
              <a:spLocks noChangeShapeType="1"/>
            </p:cNvSpPr>
            <p:nvPr/>
          </p:nvSpPr>
          <p:spPr bwMode="auto">
            <a:xfrm>
              <a:off x="2336" y="1897"/>
              <a:ext cx="9" cy="1"/>
            </a:xfrm>
            <a:prstGeom prst="line">
              <a:avLst/>
            </a:prstGeom>
            <a:noFill/>
            <a:ln w="23876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41462" name="Line 150"/>
            <p:cNvSpPr>
              <a:spLocks noChangeShapeType="1"/>
            </p:cNvSpPr>
            <p:nvPr/>
          </p:nvSpPr>
          <p:spPr bwMode="auto">
            <a:xfrm>
              <a:off x="2345" y="1897"/>
              <a:ext cx="1" cy="1"/>
            </a:xfrm>
            <a:prstGeom prst="line">
              <a:avLst/>
            </a:prstGeom>
            <a:noFill/>
            <a:ln w="23876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41463" name="Line 151"/>
            <p:cNvSpPr>
              <a:spLocks noChangeShapeType="1"/>
            </p:cNvSpPr>
            <p:nvPr/>
          </p:nvSpPr>
          <p:spPr bwMode="auto">
            <a:xfrm>
              <a:off x="2345" y="1897"/>
              <a:ext cx="9" cy="1"/>
            </a:xfrm>
            <a:prstGeom prst="line">
              <a:avLst/>
            </a:prstGeom>
            <a:noFill/>
            <a:ln w="23876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41464" name="Line 152"/>
            <p:cNvSpPr>
              <a:spLocks noChangeShapeType="1"/>
            </p:cNvSpPr>
            <p:nvPr/>
          </p:nvSpPr>
          <p:spPr bwMode="auto">
            <a:xfrm>
              <a:off x="2354" y="1897"/>
              <a:ext cx="9" cy="1"/>
            </a:xfrm>
            <a:prstGeom prst="line">
              <a:avLst/>
            </a:prstGeom>
            <a:noFill/>
            <a:ln w="23876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41465" name="Line 153"/>
            <p:cNvSpPr>
              <a:spLocks noChangeShapeType="1"/>
            </p:cNvSpPr>
            <p:nvPr/>
          </p:nvSpPr>
          <p:spPr bwMode="auto">
            <a:xfrm>
              <a:off x="2363" y="1897"/>
              <a:ext cx="9" cy="1"/>
            </a:xfrm>
            <a:prstGeom prst="line">
              <a:avLst/>
            </a:prstGeom>
            <a:noFill/>
            <a:ln w="23876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41466" name="Line 154"/>
            <p:cNvSpPr>
              <a:spLocks noChangeShapeType="1"/>
            </p:cNvSpPr>
            <p:nvPr/>
          </p:nvSpPr>
          <p:spPr bwMode="auto">
            <a:xfrm>
              <a:off x="2372" y="1897"/>
              <a:ext cx="1" cy="1"/>
            </a:xfrm>
            <a:prstGeom prst="line">
              <a:avLst/>
            </a:prstGeom>
            <a:noFill/>
            <a:ln w="23876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41467" name="Line 155"/>
            <p:cNvSpPr>
              <a:spLocks noChangeShapeType="1"/>
            </p:cNvSpPr>
            <p:nvPr/>
          </p:nvSpPr>
          <p:spPr bwMode="auto">
            <a:xfrm>
              <a:off x="2372" y="1897"/>
              <a:ext cx="10" cy="1"/>
            </a:xfrm>
            <a:prstGeom prst="line">
              <a:avLst/>
            </a:prstGeom>
            <a:noFill/>
            <a:ln w="23876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41468" name="Line 156"/>
            <p:cNvSpPr>
              <a:spLocks noChangeShapeType="1"/>
            </p:cNvSpPr>
            <p:nvPr/>
          </p:nvSpPr>
          <p:spPr bwMode="auto">
            <a:xfrm>
              <a:off x="2382" y="1897"/>
              <a:ext cx="9" cy="1"/>
            </a:xfrm>
            <a:prstGeom prst="line">
              <a:avLst/>
            </a:prstGeom>
            <a:noFill/>
            <a:ln w="23876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41469" name="Line 157"/>
            <p:cNvSpPr>
              <a:spLocks noChangeShapeType="1"/>
            </p:cNvSpPr>
            <p:nvPr/>
          </p:nvSpPr>
          <p:spPr bwMode="auto">
            <a:xfrm>
              <a:off x="2391" y="1897"/>
              <a:ext cx="1" cy="1"/>
            </a:xfrm>
            <a:prstGeom prst="line">
              <a:avLst/>
            </a:prstGeom>
            <a:noFill/>
            <a:ln w="23876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41470" name="Line 158"/>
            <p:cNvSpPr>
              <a:spLocks noChangeShapeType="1"/>
            </p:cNvSpPr>
            <p:nvPr/>
          </p:nvSpPr>
          <p:spPr bwMode="auto">
            <a:xfrm>
              <a:off x="2391" y="1897"/>
              <a:ext cx="9" cy="1"/>
            </a:xfrm>
            <a:prstGeom prst="line">
              <a:avLst/>
            </a:prstGeom>
            <a:noFill/>
            <a:ln w="23876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41471" name="Line 159"/>
            <p:cNvSpPr>
              <a:spLocks noChangeShapeType="1"/>
            </p:cNvSpPr>
            <p:nvPr/>
          </p:nvSpPr>
          <p:spPr bwMode="auto">
            <a:xfrm>
              <a:off x="2400" y="1897"/>
              <a:ext cx="9" cy="1"/>
            </a:xfrm>
            <a:prstGeom prst="line">
              <a:avLst/>
            </a:prstGeom>
            <a:noFill/>
            <a:ln w="23876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41472" name="Line 160"/>
            <p:cNvSpPr>
              <a:spLocks noChangeShapeType="1"/>
            </p:cNvSpPr>
            <p:nvPr/>
          </p:nvSpPr>
          <p:spPr bwMode="auto">
            <a:xfrm>
              <a:off x="2409" y="1897"/>
              <a:ext cx="9" cy="1"/>
            </a:xfrm>
            <a:prstGeom prst="line">
              <a:avLst/>
            </a:prstGeom>
            <a:noFill/>
            <a:ln w="23876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41473" name="Line 161"/>
            <p:cNvSpPr>
              <a:spLocks noChangeShapeType="1"/>
            </p:cNvSpPr>
            <p:nvPr/>
          </p:nvSpPr>
          <p:spPr bwMode="auto">
            <a:xfrm>
              <a:off x="2418" y="1897"/>
              <a:ext cx="1" cy="1"/>
            </a:xfrm>
            <a:prstGeom prst="line">
              <a:avLst/>
            </a:prstGeom>
            <a:noFill/>
            <a:ln w="23876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41474" name="Line 162"/>
            <p:cNvSpPr>
              <a:spLocks noChangeShapeType="1"/>
            </p:cNvSpPr>
            <p:nvPr/>
          </p:nvSpPr>
          <p:spPr bwMode="auto">
            <a:xfrm>
              <a:off x="2418" y="1897"/>
              <a:ext cx="9" cy="1"/>
            </a:xfrm>
            <a:prstGeom prst="line">
              <a:avLst/>
            </a:prstGeom>
            <a:noFill/>
            <a:ln w="23876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41475" name="Line 163"/>
            <p:cNvSpPr>
              <a:spLocks noChangeShapeType="1"/>
            </p:cNvSpPr>
            <p:nvPr/>
          </p:nvSpPr>
          <p:spPr bwMode="auto">
            <a:xfrm>
              <a:off x="2427" y="1897"/>
              <a:ext cx="9" cy="1"/>
            </a:xfrm>
            <a:prstGeom prst="line">
              <a:avLst/>
            </a:prstGeom>
            <a:noFill/>
            <a:ln w="23876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41476" name="Line 164"/>
            <p:cNvSpPr>
              <a:spLocks noChangeShapeType="1"/>
            </p:cNvSpPr>
            <p:nvPr/>
          </p:nvSpPr>
          <p:spPr bwMode="auto">
            <a:xfrm>
              <a:off x="2436" y="1897"/>
              <a:ext cx="9" cy="1"/>
            </a:xfrm>
            <a:prstGeom prst="line">
              <a:avLst/>
            </a:prstGeom>
            <a:noFill/>
            <a:ln w="23876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41477" name="Line 165"/>
            <p:cNvSpPr>
              <a:spLocks noChangeShapeType="1"/>
            </p:cNvSpPr>
            <p:nvPr/>
          </p:nvSpPr>
          <p:spPr bwMode="auto">
            <a:xfrm>
              <a:off x="2445" y="1897"/>
              <a:ext cx="1" cy="1"/>
            </a:xfrm>
            <a:prstGeom prst="line">
              <a:avLst/>
            </a:prstGeom>
            <a:noFill/>
            <a:ln w="23876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41478" name="Line 166"/>
            <p:cNvSpPr>
              <a:spLocks noChangeShapeType="1"/>
            </p:cNvSpPr>
            <p:nvPr/>
          </p:nvSpPr>
          <p:spPr bwMode="auto">
            <a:xfrm>
              <a:off x="2445" y="1897"/>
              <a:ext cx="9" cy="1"/>
            </a:xfrm>
            <a:prstGeom prst="line">
              <a:avLst/>
            </a:prstGeom>
            <a:noFill/>
            <a:ln w="23876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41479" name="Line 167"/>
            <p:cNvSpPr>
              <a:spLocks noChangeShapeType="1"/>
            </p:cNvSpPr>
            <p:nvPr/>
          </p:nvSpPr>
          <p:spPr bwMode="auto">
            <a:xfrm>
              <a:off x="2454" y="1897"/>
              <a:ext cx="9" cy="1"/>
            </a:xfrm>
            <a:prstGeom prst="line">
              <a:avLst/>
            </a:prstGeom>
            <a:noFill/>
            <a:ln w="23876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41480" name="Line 168"/>
            <p:cNvSpPr>
              <a:spLocks noChangeShapeType="1"/>
            </p:cNvSpPr>
            <p:nvPr/>
          </p:nvSpPr>
          <p:spPr bwMode="auto">
            <a:xfrm>
              <a:off x="2463" y="1897"/>
              <a:ext cx="9" cy="1"/>
            </a:xfrm>
            <a:prstGeom prst="line">
              <a:avLst/>
            </a:prstGeom>
            <a:noFill/>
            <a:ln w="23876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41481" name="Line 169"/>
            <p:cNvSpPr>
              <a:spLocks noChangeShapeType="1"/>
            </p:cNvSpPr>
            <p:nvPr/>
          </p:nvSpPr>
          <p:spPr bwMode="auto">
            <a:xfrm>
              <a:off x="2472" y="1897"/>
              <a:ext cx="1" cy="1"/>
            </a:xfrm>
            <a:prstGeom prst="line">
              <a:avLst/>
            </a:prstGeom>
            <a:noFill/>
            <a:ln w="23876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41482" name="Line 170"/>
            <p:cNvSpPr>
              <a:spLocks noChangeShapeType="1"/>
            </p:cNvSpPr>
            <p:nvPr/>
          </p:nvSpPr>
          <p:spPr bwMode="auto">
            <a:xfrm>
              <a:off x="2472" y="1897"/>
              <a:ext cx="9" cy="1"/>
            </a:xfrm>
            <a:prstGeom prst="line">
              <a:avLst/>
            </a:prstGeom>
            <a:noFill/>
            <a:ln w="23876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41483" name="Line 171"/>
            <p:cNvSpPr>
              <a:spLocks noChangeShapeType="1"/>
            </p:cNvSpPr>
            <p:nvPr/>
          </p:nvSpPr>
          <p:spPr bwMode="auto">
            <a:xfrm>
              <a:off x="2481" y="1897"/>
              <a:ext cx="10" cy="1"/>
            </a:xfrm>
            <a:prstGeom prst="line">
              <a:avLst/>
            </a:prstGeom>
            <a:noFill/>
            <a:ln w="23876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41484" name="Line 172"/>
            <p:cNvSpPr>
              <a:spLocks noChangeShapeType="1"/>
            </p:cNvSpPr>
            <p:nvPr/>
          </p:nvSpPr>
          <p:spPr bwMode="auto">
            <a:xfrm>
              <a:off x="2491" y="1897"/>
              <a:ext cx="9" cy="1"/>
            </a:xfrm>
            <a:prstGeom prst="line">
              <a:avLst/>
            </a:prstGeom>
            <a:noFill/>
            <a:ln w="23876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41485" name="Line 173"/>
            <p:cNvSpPr>
              <a:spLocks noChangeShapeType="1"/>
            </p:cNvSpPr>
            <p:nvPr/>
          </p:nvSpPr>
          <p:spPr bwMode="auto">
            <a:xfrm>
              <a:off x="2500" y="1897"/>
              <a:ext cx="1" cy="1"/>
            </a:xfrm>
            <a:prstGeom prst="line">
              <a:avLst/>
            </a:prstGeom>
            <a:noFill/>
            <a:ln w="23876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41486" name="Line 174"/>
            <p:cNvSpPr>
              <a:spLocks noChangeShapeType="1"/>
            </p:cNvSpPr>
            <p:nvPr/>
          </p:nvSpPr>
          <p:spPr bwMode="auto">
            <a:xfrm>
              <a:off x="2500" y="1897"/>
              <a:ext cx="9" cy="1"/>
            </a:xfrm>
            <a:prstGeom prst="line">
              <a:avLst/>
            </a:prstGeom>
            <a:noFill/>
            <a:ln w="23876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41487" name="Line 175"/>
            <p:cNvSpPr>
              <a:spLocks noChangeShapeType="1"/>
            </p:cNvSpPr>
            <p:nvPr/>
          </p:nvSpPr>
          <p:spPr bwMode="auto">
            <a:xfrm>
              <a:off x="2509" y="1897"/>
              <a:ext cx="9" cy="1"/>
            </a:xfrm>
            <a:prstGeom prst="line">
              <a:avLst/>
            </a:prstGeom>
            <a:noFill/>
            <a:ln w="23876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41488" name="Line 176"/>
            <p:cNvSpPr>
              <a:spLocks noChangeShapeType="1"/>
            </p:cNvSpPr>
            <p:nvPr/>
          </p:nvSpPr>
          <p:spPr bwMode="auto">
            <a:xfrm>
              <a:off x="2518" y="1897"/>
              <a:ext cx="9" cy="1"/>
            </a:xfrm>
            <a:prstGeom prst="line">
              <a:avLst/>
            </a:prstGeom>
            <a:noFill/>
            <a:ln w="23876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41489" name="Line 177"/>
            <p:cNvSpPr>
              <a:spLocks noChangeShapeType="1"/>
            </p:cNvSpPr>
            <p:nvPr/>
          </p:nvSpPr>
          <p:spPr bwMode="auto">
            <a:xfrm>
              <a:off x="2527" y="1897"/>
              <a:ext cx="1" cy="1"/>
            </a:xfrm>
            <a:prstGeom prst="line">
              <a:avLst/>
            </a:prstGeom>
            <a:noFill/>
            <a:ln w="23876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41490" name="Line 178"/>
            <p:cNvSpPr>
              <a:spLocks noChangeShapeType="1"/>
            </p:cNvSpPr>
            <p:nvPr/>
          </p:nvSpPr>
          <p:spPr bwMode="auto">
            <a:xfrm>
              <a:off x="2527" y="1897"/>
              <a:ext cx="9" cy="1"/>
            </a:xfrm>
            <a:prstGeom prst="line">
              <a:avLst/>
            </a:prstGeom>
            <a:noFill/>
            <a:ln w="23876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41491" name="Line 179"/>
            <p:cNvSpPr>
              <a:spLocks noChangeShapeType="1"/>
            </p:cNvSpPr>
            <p:nvPr/>
          </p:nvSpPr>
          <p:spPr bwMode="auto">
            <a:xfrm>
              <a:off x="2536" y="1897"/>
              <a:ext cx="9" cy="1"/>
            </a:xfrm>
            <a:prstGeom prst="line">
              <a:avLst/>
            </a:prstGeom>
            <a:noFill/>
            <a:ln w="23876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41492" name="Line 180"/>
            <p:cNvSpPr>
              <a:spLocks noChangeShapeType="1"/>
            </p:cNvSpPr>
            <p:nvPr/>
          </p:nvSpPr>
          <p:spPr bwMode="auto">
            <a:xfrm>
              <a:off x="2545" y="1897"/>
              <a:ext cx="1" cy="1"/>
            </a:xfrm>
            <a:prstGeom prst="line">
              <a:avLst/>
            </a:prstGeom>
            <a:noFill/>
            <a:ln w="23876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41493" name="Line 181"/>
            <p:cNvSpPr>
              <a:spLocks noChangeShapeType="1"/>
            </p:cNvSpPr>
            <p:nvPr/>
          </p:nvSpPr>
          <p:spPr bwMode="auto">
            <a:xfrm>
              <a:off x="2545" y="1897"/>
              <a:ext cx="9" cy="1"/>
            </a:xfrm>
            <a:prstGeom prst="line">
              <a:avLst/>
            </a:prstGeom>
            <a:noFill/>
            <a:ln w="23876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41494" name="Line 182"/>
            <p:cNvSpPr>
              <a:spLocks noChangeShapeType="1"/>
            </p:cNvSpPr>
            <p:nvPr/>
          </p:nvSpPr>
          <p:spPr bwMode="auto">
            <a:xfrm>
              <a:off x="2554" y="1897"/>
              <a:ext cx="9" cy="1"/>
            </a:xfrm>
            <a:prstGeom prst="line">
              <a:avLst/>
            </a:prstGeom>
            <a:noFill/>
            <a:ln w="23876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41495" name="Line 183"/>
            <p:cNvSpPr>
              <a:spLocks noChangeShapeType="1"/>
            </p:cNvSpPr>
            <p:nvPr/>
          </p:nvSpPr>
          <p:spPr bwMode="auto">
            <a:xfrm>
              <a:off x="2563" y="1897"/>
              <a:ext cx="9" cy="1"/>
            </a:xfrm>
            <a:prstGeom prst="line">
              <a:avLst/>
            </a:prstGeom>
            <a:noFill/>
            <a:ln w="23876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41496" name="Line 184"/>
            <p:cNvSpPr>
              <a:spLocks noChangeShapeType="1"/>
            </p:cNvSpPr>
            <p:nvPr/>
          </p:nvSpPr>
          <p:spPr bwMode="auto">
            <a:xfrm>
              <a:off x="2572" y="1897"/>
              <a:ext cx="1" cy="1"/>
            </a:xfrm>
            <a:prstGeom prst="line">
              <a:avLst/>
            </a:prstGeom>
            <a:noFill/>
            <a:ln w="23876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41497" name="Line 185"/>
            <p:cNvSpPr>
              <a:spLocks noChangeShapeType="1"/>
            </p:cNvSpPr>
            <p:nvPr/>
          </p:nvSpPr>
          <p:spPr bwMode="auto">
            <a:xfrm>
              <a:off x="2572" y="1897"/>
              <a:ext cx="9" cy="1"/>
            </a:xfrm>
            <a:prstGeom prst="line">
              <a:avLst/>
            </a:prstGeom>
            <a:noFill/>
            <a:ln w="23876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41498" name="Line 186"/>
            <p:cNvSpPr>
              <a:spLocks noChangeShapeType="1"/>
            </p:cNvSpPr>
            <p:nvPr/>
          </p:nvSpPr>
          <p:spPr bwMode="auto">
            <a:xfrm>
              <a:off x="2581" y="1897"/>
              <a:ext cx="9" cy="1"/>
            </a:xfrm>
            <a:prstGeom prst="line">
              <a:avLst/>
            </a:prstGeom>
            <a:noFill/>
            <a:ln w="23876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41499" name="Line 187"/>
            <p:cNvSpPr>
              <a:spLocks noChangeShapeType="1"/>
            </p:cNvSpPr>
            <p:nvPr/>
          </p:nvSpPr>
          <p:spPr bwMode="auto">
            <a:xfrm>
              <a:off x="2590" y="1897"/>
              <a:ext cx="9" cy="1"/>
            </a:xfrm>
            <a:prstGeom prst="line">
              <a:avLst/>
            </a:prstGeom>
            <a:noFill/>
            <a:ln w="23876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41500" name="Line 188"/>
            <p:cNvSpPr>
              <a:spLocks noChangeShapeType="1"/>
            </p:cNvSpPr>
            <p:nvPr/>
          </p:nvSpPr>
          <p:spPr bwMode="auto">
            <a:xfrm>
              <a:off x="2599" y="1897"/>
              <a:ext cx="1" cy="1"/>
            </a:xfrm>
            <a:prstGeom prst="line">
              <a:avLst/>
            </a:prstGeom>
            <a:noFill/>
            <a:ln w="23876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41501" name="Freeform 189"/>
            <p:cNvSpPr>
              <a:spLocks/>
            </p:cNvSpPr>
            <p:nvPr/>
          </p:nvSpPr>
          <p:spPr bwMode="auto">
            <a:xfrm>
              <a:off x="2599" y="1888"/>
              <a:ext cx="10" cy="9"/>
            </a:xfrm>
            <a:custGeom>
              <a:avLst/>
              <a:gdLst>
                <a:gd name="T0" fmla="*/ 0 w 10"/>
                <a:gd name="T1" fmla="*/ 9 h 9"/>
                <a:gd name="T2" fmla="*/ 0 w 10"/>
                <a:gd name="T3" fmla="*/ 0 h 9"/>
                <a:gd name="T4" fmla="*/ 10 w 10"/>
                <a:gd name="T5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9">
                  <a:moveTo>
                    <a:pt x="0" y="9"/>
                  </a:moveTo>
                  <a:lnTo>
                    <a:pt x="0" y="0"/>
                  </a:lnTo>
                  <a:lnTo>
                    <a:pt x="10" y="0"/>
                  </a:lnTo>
                </a:path>
              </a:pathLst>
            </a:custGeom>
            <a:noFill/>
            <a:ln w="23876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41502" name="Line 190"/>
            <p:cNvSpPr>
              <a:spLocks noChangeShapeType="1"/>
            </p:cNvSpPr>
            <p:nvPr/>
          </p:nvSpPr>
          <p:spPr bwMode="auto">
            <a:xfrm>
              <a:off x="2609" y="1888"/>
              <a:ext cx="9" cy="1"/>
            </a:xfrm>
            <a:prstGeom prst="line">
              <a:avLst/>
            </a:prstGeom>
            <a:noFill/>
            <a:ln w="23876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41503" name="Line 191"/>
            <p:cNvSpPr>
              <a:spLocks noChangeShapeType="1"/>
            </p:cNvSpPr>
            <p:nvPr/>
          </p:nvSpPr>
          <p:spPr bwMode="auto">
            <a:xfrm>
              <a:off x="2618" y="1888"/>
              <a:ext cx="9" cy="1"/>
            </a:xfrm>
            <a:prstGeom prst="line">
              <a:avLst/>
            </a:prstGeom>
            <a:noFill/>
            <a:ln w="23876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41504" name="Line 192"/>
            <p:cNvSpPr>
              <a:spLocks noChangeShapeType="1"/>
            </p:cNvSpPr>
            <p:nvPr/>
          </p:nvSpPr>
          <p:spPr bwMode="auto">
            <a:xfrm>
              <a:off x="2627" y="1888"/>
              <a:ext cx="1" cy="1"/>
            </a:xfrm>
            <a:prstGeom prst="line">
              <a:avLst/>
            </a:prstGeom>
            <a:noFill/>
            <a:ln w="23876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41505" name="Line 193"/>
            <p:cNvSpPr>
              <a:spLocks noChangeShapeType="1"/>
            </p:cNvSpPr>
            <p:nvPr/>
          </p:nvSpPr>
          <p:spPr bwMode="auto">
            <a:xfrm>
              <a:off x="2627" y="1888"/>
              <a:ext cx="9" cy="1"/>
            </a:xfrm>
            <a:prstGeom prst="line">
              <a:avLst/>
            </a:prstGeom>
            <a:noFill/>
            <a:ln w="23876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41506" name="Freeform 194"/>
            <p:cNvSpPr>
              <a:spLocks/>
            </p:cNvSpPr>
            <p:nvPr/>
          </p:nvSpPr>
          <p:spPr bwMode="auto">
            <a:xfrm>
              <a:off x="2636" y="1879"/>
              <a:ext cx="9" cy="9"/>
            </a:xfrm>
            <a:custGeom>
              <a:avLst/>
              <a:gdLst>
                <a:gd name="T0" fmla="*/ 0 w 9"/>
                <a:gd name="T1" fmla="*/ 9 h 9"/>
                <a:gd name="T2" fmla="*/ 0 w 9"/>
                <a:gd name="T3" fmla="*/ 0 h 9"/>
                <a:gd name="T4" fmla="*/ 9 w 9"/>
                <a:gd name="T5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9">
                  <a:moveTo>
                    <a:pt x="0" y="9"/>
                  </a:moveTo>
                  <a:lnTo>
                    <a:pt x="0" y="0"/>
                  </a:lnTo>
                  <a:lnTo>
                    <a:pt x="9" y="0"/>
                  </a:lnTo>
                </a:path>
              </a:pathLst>
            </a:custGeom>
            <a:noFill/>
            <a:ln w="23876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41507" name="Line 195"/>
            <p:cNvSpPr>
              <a:spLocks noChangeShapeType="1"/>
            </p:cNvSpPr>
            <p:nvPr/>
          </p:nvSpPr>
          <p:spPr bwMode="auto">
            <a:xfrm>
              <a:off x="2645" y="1879"/>
              <a:ext cx="9" cy="1"/>
            </a:xfrm>
            <a:prstGeom prst="line">
              <a:avLst/>
            </a:prstGeom>
            <a:noFill/>
            <a:ln w="23876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41508" name="Line 196"/>
            <p:cNvSpPr>
              <a:spLocks noChangeShapeType="1"/>
            </p:cNvSpPr>
            <p:nvPr/>
          </p:nvSpPr>
          <p:spPr bwMode="auto">
            <a:xfrm>
              <a:off x="2654" y="1879"/>
              <a:ext cx="1" cy="1"/>
            </a:xfrm>
            <a:prstGeom prst="line">
              <a:avLst/>
            </a:prstGeom>
            <a:noFill/>
            <a:ln w="23876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41509" name="Line 197"/>
            <p:cNvSpPr>
              <a:spLocks noChangeShapeType="1"/>
            </p:cNvSpPr>
            <p:nvPr/>
          </p:nvSpPr>
          <p:spPr bwMode="auto">
            <a:xfrm>
              <a:off x="2654" y="1879"/>
              <a:ext cx="9" cy="1"/>
            </a:xfrm>
            <a:prstGeom prst="line">
              <a:avLst/>
            </a:prstGeom>
            <a:noFill/>
            <a:ln w="23876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41510" name="Line 198"/>
            <p:cNvSpPr>
              <a:spLocks noChangeShapeType="1"/>
            </p:cNvSpPr>
            <p:nvPr/>
          </p:nvSpPr>
          <p:spPr bwMode="auto">
            <a:xfrm>
              <a:off x="2663" y="1879"/>
              <a:ext cx="9" cy="1"/>
            </a:xfrm>
            <a:prstGeom prst="line">
              <a:avLst/>
            </a:prstGeom>
            <a:noFill/>
            <a:ln w="23876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41511" name="Line 199"/>
            <p:cNvSpPr>
              <a:spLocks noChangeShapeType="1"/>
            </p:cNvSpPr>
            <p:nvPr/>
          </p:nvSpPr>
          <p:spPr bwMode="auto">
            <a:xfrm>
              <a:off x="2672" y="1879"/>
              <a:ext cx="9" cy="1"/>
            </a:xfrm>
            <a:prstGeom prst="line">
              <a:avLst/>
            </a:prstGeom>
            <a:noFill/>
            <a:ln w="23876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41512" name="Line 200"/>
            <p:cNvSpPr>
              <a:spLocks noChangeShapeType="1"/>
            </p:cNvSpPr>
            <p:nvPr/>
          </p:nvSpPr>
          <p:spPr bwMode="auto">
            <a:xfrm>
              <a:off x="2681" y="1879"/>
              <a:ext cx="1" cy="1"/>
            </a:xfrm>
            <a:prstGeom prst="line">
              <a:avLst/>
            </a:prstGeom>
            <a:noFill/>
            <a:ln w="23876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41513" name="Line 201"/>
            <p:cNvSpPr>
              <a:spLocks noChangeShapeType="1"/>
            </p:cNvSpPr>
            <p:nvPr/>
          </p:nvSpPr>
          <p:spPr bwMode="auto">
            <a:xfrm>
              <a:off x="2681" y="1879"/>
              <a:ext cx="9" cy="1"/>
            </a:xfrm>
            <a:prstGeom prst="line">
              <a:avLst/>
            </a:prstGeom>
            <a:noFill/>
            <a:ln w="23876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41514" name="Line 202"/>
            <p:cNvSpPr>
              <a:spLocks noChangeShapeType="1"/>
            </p:cNvSpPr>
            <p:nvPr/>
          </p:nvSpPr>
          <p:spPr bwMode="auto">
            <a:xfrm>
              <a:off x="2690" y="1879"/>
              <a:ext cx="9" cy="1"/>
            </a:xfrm>
            <a:prstGeom prst="line">
              <a:avLst/>
            </a:prstGeom>
            <a:noFill/>
            <a:ln w="23876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41515" name="Line 203"/>
            <p:cNvSpPr>
              <a:spLocks noChangeShapeType="1"/>
            </p:cNvSpPr>
            <p:nvPr/>
          </p:nvSpPr>
          <p:spPr bwMode="auto">
            <a:xfrm>
              <a:off x="2699" y="1879"/>
              <a:ext cx="9" cy="1"/>
            </a:xfrm>
            <a:prstGeom prst="line">
              <a:avLst/>
            </a:prstGeom>
            <a:noFill/>
            <a:ln w="23876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41516" name="Line 204"/>
            <p:cNvSpPr>
              <a:spLocks noChangeShapeType="1"/>
            </p:cNvSpPr>
            <p:nvPr/>
          </p:nvSpPr>
          <p:spPr bwMode="auto">
            <a:xfrm flipV="1">
              <a:off x="2708" y="1870"/>
              <a:ext cx="1" cy="9"/>
            </a:xfrm>
            <a:prstGeom prst="line">
              <a:avLst/>
            </a:prstGeom>
            <a:noFill/>
            <a:ln w="23876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41517" name="Line 205"/>
            <p:cNvSpPr>
              <a:spLocks noChangeShapeType="1"/>
            </p:cNvSpPr>
            <p:nvPr/>
          </p:nvSpPr>
          <p:spPr bwMode="auto">
            <a:xfrm flipV="1">
              <a:off x="2708" y="1861"/>
              <a:ext cx="9" cy="9"/>
            </a:xfrm>
            <a:prstGeom prst="line">
              <a:avLst/>
            </a:prstGeom>
            <a:noFill/>
            <a:ln w="23876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41518" name="Line 206"/>
            <p:cNvSpPr>
              <a:spLocks noChangeShapeType="1"/>
            </p:cNvSpPr>
            <p:nvPr/>
          </p:nvSpPr>
          <p:spPr bwMode="auto">
            <a:xfrm>
              <a:off x="2717" y="1861"/>
              <a:ext cx="10" cy="1"/>
            </a:xfrm>
            <a:prstGeom prst="line">
              <a:avLst/>
            </a:prstGeom>
            <a:noFill/>
            <a:ln w="23876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41519" name="Line 207"/>
            <p:cNvSpPr>
              <a:spLocks noChangeShapeType="1"/>
            </p:cNvSpPr>
            <p:nvPr/>
          </p:nvSpPr>
          <p:spPr bwMode="auto">
            <a:xfrm>
              <a:off x="2727" y="1861"/>
              <a:ext cx="1" cy="1"/>
            </a:xfrm>
            <a:prstGeom prst="line">
              <a:avLst/>
            </a:prstGeom>
            <a:noFill/>
            <a:ln w="23876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41520" name="Freeform 208"/>
            <p:cNvSpPr>
              <a:spLocks/>
            </p:cNvSpPr>
            <p:nvPr/>
          </p:nvSpPr>
          <p:spPr bwMode="auto">
            <a:xfrm>
              <a:off x="2727" y="1861"/>
              <a:ext cx="9" cy="9"/>
            </a:xfrm>
            <a:custGeom>
              <a:avLst/>
              <a:gdLst>
                <a:gd name="T0" fmla="*/ 0 w 9"/>
                <a:gd name="T1" fmla="*/ 0 h 9"/>
                <a:gd name="T2" fmla="*/ 0 w 9"/>
                <a:gd name="T3" fmla="*/ 0 h 9"/>
                <a:gd name="T4" fmla="*/ 9 w 9"/>
                <a:gd name="T5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9">
                  <a:moveTo>
                    <a:pt x="0" y="0"/>
                  </a:moveTo>
                  <a:lnTo>
                    <a:pt x="0" y="0"/>
                  </a:lnTo>
                  <a:lnTo>
                    <a:pt x="9" y="9"/>
                  </a:lnTo>
                </a:path>
              </a:pathLst>
            </a:custGeom>
            <a:noFill/>
            <a:ln w="23876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41521" name="Line 209"/>
            <p:cNvSpPr>
              <a:spLocks noChangeShapeType="1"/>
            </p:cNvSpPr>
            <p:nvPr/>
          </p:nvSpPr>
          <p:spPr bwMode="auto">
            <a:xfrm>
              <a:off x="2736" y="1870"/>
              <a:ext cx="9" cy="1"/>
            </a:xfrm>
            <a:prstGeom prst="line">
              <a:avLst/>
            </a:prstGeom>
            <a:noFill/>
            <a:ln w="23876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41522" name="Freeform 210"/>
            <p:cNvSpPr>
              <a:spLocks/>
            </p:cNvSpPr>
            <p:nvPr/>
          </p:nvSpPr>
          <p:spPr bwMode="auto">
            <a:xfrm>
              <a:off x="2745" y="1870"/>
              <a:ext cx="9" cy="9"/>
            </a:xfrm>
            <a:custGeom>
              <a:avLst/>
              <a:gdLst>
                <a:gd name="T0" fmla="*/ 0 w 9"/>
                <a:gd name="T1" fmla="*/ 0 h 9"/>
                <a:gd name="T2" fmla="*/ 9 w 9"/>
                <a:gd name="T3" fmla="*/ 0 h 9"/>
                <a:gd name="T4" fmla="*/ 9 w 9"/>
                <a:gd name="T5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9">
                  <a:moveTo>
                    <a:pt x="0" y="0"/>
                  </a:moveTo>
                  <a:lnTo>
                    <a:pt x="9" y="0"/>
                  </a:lnTo>
                  <a:lnTo>
                    <a:pt x="9" y="9"/>
                  </a:lnTo>
                </a:path>
              </a:pathLst>
            </a:custGeom>
            <a:noFill/>
            <a:ln w="23876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41523" name="Line 211"/>
            <p:cNvSpPr>
              <a:spLocks noChangeShapeType="1"/>
            </p:cNvSpPr>
            <p:nvPr/>
          </p:nvSpPr>
          <p:spPr bwMode="auto">
            <a:xfrm>
              <a:off x="2754" y="1879"/>
              <a:ext cx="1" cy="1"/>
            </a:xfrm>
            <a:prstGeom prst="line">
              <a:avLst/>
            </a:prstGeom>
            <a:noFill/>
            <a:ln w="23876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41524" name="Line 212"/>
            <p:cNvSpPr>
              <a:spLocks noChangeShapeType="1"/>
            </p:cNvSpPr>
            <p:nvPr/>
          </p:nvSpPr>
          <p:spPr bwMode="auto">
            <a:xfrm>
              <a:off x="2754" y="1879"/>
              <a:ext cx="9" cy="1"/>
            </a:xfrm>
            <a:prstGeom prst="line">
              <a:avLst/>
            </a:prstGeom>
            <a:noFill/>
            <a:ln w="23876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41525" name="Line 213"/>
            <p:cNvSpPr>
              <a:spLocks noChangeShapeType="1"/>
            </p:cNvSpPr>
            <p:nvPr/>
          </p:nvSpPr>
          <p:spPr bwMode="auto">
            <a:xfrm flipV="1">
              <a:off x="2763" y="1870"/>
              <a:ext cx="9" cy="9"/>
            </a:xfrm>
            <a:prstGeom prst="line">
              <a:avLst/>
            </a:prstGeom>
            <a:noFill/>
            <a:ln w="23876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41526" name="Freeform 214"/>
            <p:cNvSpPr>
              <a:spLocks/>
            </p:cNvSpPr>
            <p:nvPr/>
          </p:nvSpPr>
          <p:spPr bwMode="auto">
            <a:xfrm>
              <a:off x="2772" y="1852"/>
              <a:ext cx="9" cy="18"/>
            </a:xfrm>
            <a:custGeom>
              <a:avLst/>
              <a:gdLst>
                <a:gd name="T0" fmla="*/ 0 w 9"/>
                <a:gd name="T1" fmla="*/ 18 h 18"/>
                <a:gd name="T2" fmla="*/ 9 w 9"/>
                <a:gd name="T3" fmla="*/ 9 h 18"/>
                <a:gd name="T4" fmla="*/ 9 w 9"/>
                <a:gd name="T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18">
                  <a:moveTo>
                    <a:pt x="0" y="18"/>
                  </a:moveTo>
                  <a:lnTo>
                    <a:pt x="9" y="9"/>
                  </a:lnTo>
                  <a:lnTo>
                    <a:pt x="9" y="0"/>
                  </a:lnTo>
                </a:path>
              </a:pathLst>
            </a:custGeom>
            <a:noFill/>
            <a:ln w="23876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41527" name="Freeform 215"/>
            <p:cNvSpPr>
              <a:spLocks/>
            </p:cNvSpPr>
            <p:nvPr/>
          </p:nvSpPr>
          <p:spPr bwMode="auto">
            <a:xfrm>
              <a:off x="2781" y="1852"/>
              <a:ext cx="1" cy="9"/>
            </a:xfrm>
            <a:custGeom>
              <a:avLst/>
              <a:gdLst>
                <a:gd name="T0" fmla="*/ 0 h 9"/>
                <a:gd name="T1" fmla="*/ 0 h 9"/>
                <a:gd name="T2" fmla="*/ 9 h 9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9">
                  <a:moveTo>
                    <a:pt x="0" y="0"/>
                  </a:moveTo>
                  <a:lnTo>
                    <a:pt x="0" y="0"/>
                  </a:lnTo>
                  <a:lnTo>
                    <a:pt x="0" y="9"/>
                  </a:lnTo>
                </a:path>
              </a:pathLst>
            </a:custGeom>
            <a:noFill/>
            <a:ln w="23876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41528" name="Line 216"/>
            <p:cNvSpPr>
              <a:spLocks noChangeShapeType="1"/>
            </p:cNvSpPr>
            <p:nvPr/>
          </p:nvSpPr>
          <p:spPr bwMode="auto">
            <a:xfrm>
              <a:off x="2781" y="1861"/>
              <a:ext cx="9" cy="1"/>
            </a:xfrm>
            <a:prstGeom prst="line">
              <a:avLst/>
            </a:prstGeom>
            <a:noFill/>
            <a:ln w="23876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41529" name="Freeform 217"/>
            <p:cNvSpPr>
              <a:spLocks/>
            </p:cNvSpPr>
            <p:nvPr/>
          </p:nvSpPr>
          <p:spPr bwMode="auto">
            <a:xfrm>
              <a:off x="2790" y="1861"/>
              <a:ext cx="9" cy="1"/>
            </a:xfrm>
            <a:custGeom>
              <a:avLst/>
              <a:gdLst>
                <a:gd name="T0" fmla="*/ 0 w 9"/>
                <a:gd name="T1" fmla="*/ 0 w 9"/>
                <a:gd name="T2" fmla="*/ 9 w 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9">
                  <a:moveTo>
                    <a:pt x="0" y="0"/>
                  </a:moveTo>
                  <a:lnTo>
                    <a:pt x="0" y="0"/>
                  </a:lnTo>
                  <a:lnTo>
                    <a:pt x="9" y="0"/>
                  </a:lnTo>
                </a:path>
              </a:pathLst>
            </a:custGeom>
            <a:noFill/>
            <a:ln w="23876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41530" name="Freeform 218"/>
            <p:cNvSpPr>
              <a:spLocks/>
            </p:cNvSpPr>
            <p:nvPr/>
          </p:nvSpPr>
          <p:spPr bwMode="auto">
            <a:xfrm>
              <a:off x="2799" y="1843"/>
              <a:ext cx="9" cy="18"/>
            </a:xfrm>
            <a:custGeom>
              <a:avLst/>
              <a:gdLst>
                <a:gd name="T0" fmla="*/ 0 w 9"/>
                <a:gd name="T1" fmla="*/ 18 h 18"/>
                <a:gd name="T2" fmla="*/ 9 w 9"/>
                <a:gd name="T3" fmla="*/ 9 h 18"/>
                <a:gd name="T4" fmla="*/ 9 w 9"/>
                <a:gd name="T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18">
                  <a:moveTo>
                    <a:pt x="0" y="18"/>
                  </a:moveTo>
                  <a:lnTo>
                    <a:pt x="9" y="9"/>
                  </a:lnTo>
                  <a:lnTo>
                    <a:pt x="9" y="0"/>
                  </a:lnTo>
                </a:path>
              </a:pathLst>
            </a:custGeom>
            <a:noFill/>
            <a:ln w="23876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41531" name="Line 219"/>
            <p:cNvSpPr>
              <a:spLocks noChangeShapeType="1"/>
            </p:cNvSpPr>
            <p:nvPr/>
          </p:nvSpPr>
          <p:spPr bwMode="auto">
            <a:xfrm flipV="1">
              <a:off x="2808" y="1825"/>
              <a:ext cx="1" cy="18"/>
            </a:xfrm>
            <a:prstGeom prst="line">
              <a:avLst/>
            </a:prstGeom>
            <a:noFill/>
            <a:ln w="23876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41532" name="Freeform 220"/>
            <p:cNvSpPr>
              <a:spLocks/>
            </p:cNvSpPr>
            <p:nvPr/>
          </p:nvSpPr>
          <p:spPr bwMode="auto">
            <a:xfrm>
              <a:off x="2808" y="1788"/>
              <a:ext cx="9" cy="37"/>
            </a:xfrm>
            <a:custGeom>
              <a:avLst/>
              <a:gdLst>
                <a:gd name="T0" fmla="*/ 0 w 9"/>
                <a:gd name="T1" fmla="*/ 37 h 37"/>
                <a:gd name="T2" fmla="*/ 0 w 9"/>
                <a:gd name="T3" fmla="*/ 19 h 37"/>
                <a:gd name="T4" fmla="*/ 9 w 9"/>
                <a:gd name="T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37">
                  <a:moveTo>
                    <a:pt x="0" y="37"/>
                  </a:moveTo>
                  <a:lnTo>
                    <a:pt x="0" y="19"/>
                  </a:lnTo>
                  <a:lnTo>
                    <a:pt x="9" y="0"/>
                  </a:lnTo>
                </a:path>
              </a:pathLst>
            </a:custGeom>
            <a:noFill/>
            <a:ln w="23876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41533" name="Freeform 221"/>
            <p:cNvSpPr>
              <a:spLocks/>
            </p:cNvSpPr>
            <p:nvPr/>
          </p:nvSpPr>
          <p:spPr bwMode="auto">
            <a:xfrm>
              <a:off x="2817" y="1752"/>
              <a:ext cx="9" cy="36"/>
            </a:xfrm>
            <a:custGeom>
              <a:avLst/>
              <a:gdLst>
                <a:gd name="T0" fmla="*/ 0 w 9"/>
                <a:gd name="T1" fmla="*/ 36 h 36"/>
                <a:gd name="T2" fmla="*/ 0 w 9"/>
                <a:gd name="T3" fmla="*/ 18 h 36"/>
                <a:gd name="T4" fmla="*/ 9 w 9"/>
                <a:gd name="T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36">
                  <a:moveTo>
                    <a:pt x="0" y="36"/>
                  </a:moveTo>
                  <a:lnTo>
                    <a:pt x="0" y="18"/>
                  </a:lnTo>
                  <a:lnTo>
                    <a:pt x="9" y="0"/>
                  </a:lnTo>
                </a:path>
              </a:pathLst>
            </a:custGeom>
            <a:noFill/>
            <a:ln w="23876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41534" name="Freeform 222"/>
            <p:cNvSpPr>
              <a:spLocks/>
            </p:cNvSpPr>
            <p:nvPr/>
          </p:nvSpPr>
          <p:spPr bwMode="auto">
            <a:xfrm>
              <a:off x="2826" y="1698"/>
              <a:ext cx="10" cy="54"/>
            </a:xfrm>
            <a:custGeom>
              <a:avLst/>
              <a:gdLst>
                <a:gd name="T0" fmla="*/ 0 w 10"/>
                <a:gd name="T1" fmla="*/ 54 h 54"/>
                <a:gd name="T2" fmla="*/ 10 w 10"/>
                <a:gd name="T3" fmla="*/ 27 h 54"/>
                <a:gd name="T4" fmla="*/ 10 w 10"/>
                <a:gd name="T5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54">
                  <a:moveTo>
                    <a:pt x="0" y="54"/>
                  </a:moveTo>
                  <a:lnTo>
                    <a:pt x="10" y="27"/>
                  </a:lnTo>
                  <a:lnTo>
                    <a:pt x="10" y="0"/>
                  </a:lnTo>
                </a:path>
              </a:pathLst>
            </a:custGeom>
            <a:noFill/>
            <a:ln w="23876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41535" name="Freeform 223"/>
            <p:cNvSpPr>
              <a:spLocks/>
            </p:cNvSpPr>
            <p:nvPr/>
          </p:nvSpPr>
          <p:spPr bwMode="auto">
            <a:xfrm>
              <a:off x="2836" y="1661"/>
              <a:ext cx="1" cy="37"/>
            </a:xfrm>
            <a:custGeom>
              <a:avLst/>
              <a:gdLst>
                <a:gd name="T0" fmla="*/ 37 h 37"/>
                <a:gd name="T1" fmla="*/ 19 h 37"/>
                <a:gd name="T2" fmla="*/ 0 h 3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37">
                  <a:moveTo>
                    <a:pt x="0" y="37"/>
                  </a:moveTo>
                  <a:lnTo>
                    <a:pt x="0" y="19"/>
                  </a:lnTo>
                  <a:lnTo>
                    <a:pt x="0" y="0"/>
                  </a:lnTo>
                </a:path>
              </a:pathLst>
            </a:custGeom>
            <a:noFill/>
            <a:ln w="23876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41536" name="Freeform 224"/>
            <p:cNvSpPr>
              <a:spLocks/>
            </p:cNvSpPr>
            <p:nvPr/>
          </p:nvSpPr>
          <p:spPr bwMode="auto">
            <a:xfrm>
              <a:off x="2836" y="1661"/>
              <a:ext cx="9" cy="9"/>
            </a:xfrm>
            <a:custGeom>
              <a:avLst/>
              <a:gdLst>
                <a:gd name="T0" fmla="*/ 0 w 9"/>
                <a:gd name="T1" fmla="*/ 0 h 9"/>
                <a:gd name="T2" fmla="*/ 0 w 9"/>
                <a:gd name="T3" fmla="*/ 0 h 9"/>
                <a:gd name="T4" fmla="*/ 9 w 9"/>
                <a:gd name="T5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9">
                  <a:moveTo>
                    <a:pt x="0" y="0"/>
                  </a:moveTo>
                  <a:lnTo>
                    <a:pt x="0" y="0"/>
                  </a:lnTo>
                  <a:lnTo>
                    <a:pt x="9" y="9"/>
                  </a:lnTo>
                </a:path>
              </a:pathLst>
            </a:custGeom>
            <a:noFill/>
            <a:ln w="23876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41537" name="Freeform 225"/>
            <p:cNvSpPr>
              <a:spLocks/>
            </p:cNvSpPr>
            <p:nvPr/>
          </p:nvSpPr>
          <p:spPr bwMode="auto">
            <a:xfrm>
              <a:off x="2845" y="1670"/>
              <a:ext cx="9" cy="10"/>
            </a:xfrm>
            <a:custGeom>
              <a:avLst/>
              <a:gdLst>
                <a:gd name="T0" fmla="*/ 0 w 9"/>
                <a:gd name="T1" fmla="*/ 0 h 10"/>
                <a:gd name="T2" fmla="*/ 0 w 9"/>
                <a:gd name="T3" fmla="*/ 10 h 10"/>
                <a:gd name="T4" fmla="*/ 9 w 9"/>
                <a:gd name="T5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10">
                  <a:moveTo>
                    <a:pt x="0" y="0"/>
                  </a:moveTo>
                  <a:lnTo>
                    <a:pt x="0" y="10"/>
                  </a:lnTo>
                  <a:lnTo>
                    <a:pt x="9" y="10"/>
                  </a:lnTo>
                </a:path>
              </a:pathLst>
            </a:custGeom>
            <a:noFill/>
            <a:ln w="23876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41538" name="Freeform 226"/>
            <p:cNvSpPr>
              <a:spLocks/>
            </p:cNvSpPr>
            <p:nvPr/>
          </p:nvSpPr>
          <p:spPr bwMode="auto">
            <a:xfrm>
              <a:off x="2854" y="1643"/>
              <a:ext cx="9" cy="37"/>
            </a:xfrm>
            <a:custGeom>
              <a:avLst/>
              <a:gdLst>
                <a:gd name="T0" fmla="*/ 0 w 9"/>
                <a:gd name="T1" fmla="*/ 37 h 37"/>
                <a:gd name="T2" fmla="*/ 0 w 9"/>
                <a:gd name="T3" fmla="*/ 27 h 37"/>
                <a:gd name="T4" fmla="*/ 9 w 9"/>
                <a:gd name="T5" fmla="*/ 18 h 37"/>
                <a:gd name="T6" fmla="*/ 9 w 9"/>
                <a:gd name="T7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37">
                  <a:moveTo>
                    <a:pt x="0" y="37"/>
                  </a:moveTo>
                  <a:lnTo>
                    <a:pt x="0" y="27"/>
                  </a:lnTo>
                  <a:lnTo>
                    <a:pt x="9" y="18"/>
                  </a:lnTo>
                  <a:lnTo>
                    <a:pt x="9" y="0"/>
                  </a:lnTo>
                </a:path>
              </a:pathLst>
            </a:custGeom>
            <a:noFill/>
            <a:ln w="23876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41539" name="Freeform 227"/>
            <p:cNvSpPr>
              <a:spLocks/>
            </p:cNvSpPr>
            <p:nvPr/>
          </p:nvSpPr>
          <p:spPr bwMode="auto">
            <a:xfrm>
              <a:off x="2863" y="1634"/>
              <a:ext cx="1" cy="9"/>
            </a:xfrm>
            <a:custGeom>
              <a:avLst/>
              <a:gdLst>
                <a:gd name="T0" fmla="*/ 9 h 9"/>
                <a:gd name="T1" fmla="*/ 0 h 9"/>
                <a:gd name="T2" fmla="*/ 0 h 9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9">
                  <a:moveTo>
                    <a:pt x="0" y="9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w="23876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41540" name="Freeform 228"/>
            <p:cNvSpPr>
              <a:spLocks/>
            </p:cNvSpPr>
            <p:nvPr/>
          </p:nvSpPr>
          <p:spPr bwMode="auto">
            <a:xfrm>
              <a:off x="2863" y="1634"/>
              <a:ext cx="9" cy="18"/>
            </a:xfrm>
            <a:custGeom>
              <a:avLst/>
              <a:gdLst>
                <a:gd name="T0" fmla="*/ 0 w 9"/>
                <a:gd name="T1" fmla="*/ 0 h 18"/>
                <a:gd name="T2" fmla="*/ 0 w 9"/>
                <a:gd name="T3" fmla="*/ 9 h 18"/>
                <a:gd name="T4" fmla="*/ 9 w 9"/>
                <a:gd name="T5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18">
                  <a:moveTo>
                    <a:pt x="0" y="0"/>
                  </a:moveTo>
                  <a:lnTo>
                    <a:pt x="0" y="9"/>
                  </a:lnTo>
                  <a:lnTo>
                    <a:pt x="9" y="18"/>
                  </a:lnTo>
                </a:path>
              </a:pathLst>
            </a:custGeom>
            <a:noFill/>
            <a:ln w="23876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41541" name="Freeform 229"/>
            <p:cNvSpPr>
              <a:spLocks/>
            </p:cNvSpPr>
            <p:nvPr/>
          </p:nvSpPr>
          <p:spPr bwMode="auto">
            <a:xfrm>
              <a:off x="2872" y="1652"/>
              <a:ext cx="9" cy="55"/>
            </a:xfrm>
            <a:custGeom>
              <a:avLst/>
              <a:gdLst>
                <a:gd name="T0" fmla="*/ 0 w 9"/>
                <a:gd name="T1" fmla="*/ 0 h 55"/>
                <a:gd name="T2" fmla="*/ 9 w 9"/>
                <a:gd name="T3" fmla="*/ 28 h 55"/>
                <a:gd name="T4" fmla="*/ 9 w 9"/>
                <a:gd name="T5" fmla="*/ 5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55">
                  <a:moveTo>
                    <a:pt x="0" y="0"/>
                  </a:moveTo>
                  <a:lnTo>
                    <a:pt x="9" y="28"/>
                  </a:lnTo>
                  <a:lnTo>
                    <a:pt x="9" y="55"/>
                  </a:lnTo>
                </a:path>
              </a:pathLst>
            </a:custGeom>
            <a:noFill/>
            <a:ln w="23876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41542" name="Freeform 230"/>
            <p:cNvSpPr>
              <a:spLocks/>
            </p:cNvSpPr>
            <p:nvPr/>
          </p:nvSpPr>
          <p:spPr bwMode="auto">
            <a:xfrm>
              <a:off x="2881" y="1707"/>
              <a:ext cx="1" cy="72"/>
            </a:xfrm>
            <a:custGeom>
              <a:avLst/>
              <a:gdLst>
                <a:gd name="T0" fmla="*/ 0 h 72"/>
                <a:gd name="T1" fmla="*/ 36 h 72"/>
                <a:gd name="T2" fmla="*/ 72 h 7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72">
                  <a:moveTo>
                    <a:pt x="0" y="0"/>
                  </a:moveTo>
                  <a:lnTo>
                    <a:pt x="0" y="36"/>
                  </a:lnTo>
                  <a:lnTo>
                    <a:pt x="0" y="72"/>
                  </a:lnTo>
                </a:path>
              </a:pathLst>
            </a:custGeom>
            <a:noFill/>
            <a:ln w="23876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41543" name="Freeform 231"/>
            <p:cNvSpPr>
              <a:spLocks/>
            </p:cNvSpPr>
            <p:nvPr/>
          </p:nvSpPr>
          <p:spPr bwMode="auto">
            <a:xfrm>
              <a:off x="2881" y="1779"/>
              <a:ext cx="9" cy="46"/>
            </a:xfrm>
            <a:custGeom>
              <a:avLst/>
              <a:gdLst>
                <a:gd name="T0" fmla="*/ 0 w 9"/>
                <a:gd name="T1" fmla="*/ 0 h 46"/>
                <a:gd name="T2" fmla="*/ 0 w 9"/>
                <a:gd name="T3" fmla="*/ 28 h 46"/>
                <a:gd name="T4" fmla="*/ 9 w 9"/>
                <a:gd name="T5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46">
                  <a:moveTo>
                    <a:pt x="0" y="0"/>
                  </a:moveTo>
                  <a:lnTo>
                    <a:pt x="0" y="28"/>
                  </a:lnTo>
                  <a:lnTo>
                    <a:pt x="9" y="46"/>
                  </a:lnTo>
                </a:path>
              </a:pathLst>
            </a:custGeom>
            <a:noFill/>
            <a:ln w="23876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41544" name="Freeform 232"/>
            <p:cNvSpPr>
              <a:spLocks/>
            </p:cNvSpPr>
            <p:nvPr/>
          </p:nvSpPr>
          <p:spPr bwMode="auto">
            <a:xfrm>
              <a:off x="2890" y="1825"/>
              <a:ext cx="9" cy="18"/>
            </a:xfrm>
            <a:custGeom>
              <a:avLst/>
              <a:gdLst>
                <a:gd name="T0" fmla="*/ 0 w 9"/>
                <a:gd name="T1" fmla="*/ 0 h 18"/>
                <a:gd name="T2" fmla="*/ 0 w 9"/>
                <a:gd name="T3" fmla="*/ 9 h 18"/>
                <a:gd name="T4" fmla="*/ 9 w 9"/>
                <a:gd name="T5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18">
                  <a:moveTo>
                    <a:pt x="0" y="0"/>
                  </a:moveTo>
                  <a:lnTo>
                    <a:pt x="0" y="9"/>
                  </a:lnTo>
                  <a:lnTo>
                    <a:pt x="9" y="18"/>
                  </a:lnTo>
                </a:path>
              </a:pathLst>
            </a:custGeom>
            <a:noFill/>
            <a:ln w="23876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41545" name="Line 233"/>
            <p:cNvSpPr>
              <a:spLocks noChangeShapeType="1"/>
            </p:cNvSpPr>
            <p:nvPr/>
          </p:nvSpPr>
          <p:spPr bwMode="auto">
            <a:xfrm>
              <a:off x="2899" y="1843"/>
              <a:ext cx="9" cy="18"/>
            </a:xfrm>
            <a:prstGeom prst="line">
              <a:avLst/>
            </a:prstGeom>
            <a:noFill/>
            <a:ln w="23876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41546" name="Line 234"/>
            <p:cNvSpPr>
              <a:spLocks noChangeShapeType="1"/>
            </p:cNvSpPr>
            <p:nvPr/>
          </p:nvSpPr>
          <p:spPr bwMode="auto">
            <a:xfrm>
              <a:off x="2908" y="1861"/>
              <a:ext cx="1" cy="9"/>
            </a:xfrm>
            <a:prstGeom prst="line">
              <a:avLst/>
            </a:prstGeom>
            <a:noFill/>
            <a:ln w="23876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41547" name="Freeform 235"/>
            <p:cNvSpPr>
              <a:spLocks/>
            </p:cNvSpPr>
            <p:nvPr/>
          </p:nvSpPr>
          <p:spPr bwMode="auto">
            <a:xfrm>
              <a:off x="2908" y="1870"/>
              <a:ext cx="9" cy="18"/>
            </a:xfrm>
            <a:custGeom>
              <a:avLst/>
              <a:gdLst>
                <a:gd name="T0" fmla="*/ 0 w 9"/>
                <a:gd name="T1" fmla="*/ 0 h 18"/>
                <a:gd name="T2" fmla="*/ 0 w 9"/>
                <a:gd name="T3" fmla="*/ 9 h 18"/>
                <a:gd name="T4" fmla="*/ 9 w 9"/>
                <a:gd name="T5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18">
                  <a:moveTo>
                    <a:pt x="0" y="0"/>
                  </a:moveTo>
                  <a:lnTo>
                    <a:pt x="0" y="9"/>
                  </a:lnTo>
                  <a:lnTo>
                    <a:pt x="9" y="18"/>
                  </a:lnTo>
                </a:path>
              </a:pathLst>
            </a:custGeom>
            <a:noFill/>
            <a:ln w="23876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41548" name="Freeform 236"/>
            <p:cNvSpPr>
              <a:spLocks/>
            </p:cNvSpPr>
            <p:nvPr/>
          </p:nvSpPr>
          <p:spPr bwMode="auto">
            <a:xfrm>
              <a:off x="2917" y="1888"/>
              <a:ext cx="9" cy="1"/>
            </a:xfrm>
            <a:custGeom>
              <a:avLst/>
              <a:gdLst>
                <a:gd name="T0" fmla="*/ 0 w 9"/>
                <a:gd name="T1" fmla="*/ 0 w 9"/>
                <a:gd name="T2" fmla="*/ 9 w 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9">
                  <a:moveTo>
                    <a:pt x="0" y="0"/>
                  </a:moveTo>
                  <a:lnTo>
                    <a:pt x="0" y="0"/>
                  </a:lnTo>
                  <a:lnTo>
                    <a:pt x="9" y="0"/>
                  </a:lnTo>
                </a:path>
              </a:pathLst>
            </a:custGeom>
            <a:noFill/>
            <a:ln w="23876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41549" name="Line 237"/>
            <p:cNvSpPr>
              <a:spLocks noChangeShapeType="1"/>
            </p:cNvSpPr>
            <p:nvPr/>
          </p:nvSpPr>
          <p:spPr bwMode="auto">
            <a:xfrm>
              <a:off x="2926" y="1888"/>
              <a:ext cx="9" cy="1"/>
            </a:xfrm>
            <a:prstGeom prst="line">
              <a:avLst/>
            </a:prstGeom>
            <a:noFill/>
            <a:ln w="23876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41550" name="Line 238"/>
            <p:cNvSpPr>
              <a:spLocks noChangeShapeType="1"/>
            </p:cNvSpPr>
            <p:nvPr/>
          </p:nvSpPr>
          <p:spPr bwMode="auto">
            <a:xfrm>
              <a:off x="2935" y="1888"/>
              <a:ext cx="1" cy="1"/>
            </a:xfrm>
            <a:prstGeom prst="line">
              <a:avLst/>
            </a:prstGeom>
            <a:noFill/>
            <a:ln w="23876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41551" name="Freeform 239"/>
            <p:cNvSpPr>
              <a:spLocks/>
            </p:cNvSpPr>
            <p:nvPr/>
          </p:nvSpPr>
          <p:spPr bwMode="auto">
            <a:xfrm>
              <a:off x="2935" y="1888"/>
              <a:ext cx="9" cy="9"/>
            </a:xfrm>
            <a:custGeom>
              <a:avLst/>
              <a:gdLst>
                <a:gd name="T0" fmla="*/ 0 w 9"/>
                <a:gd name="T1" fmla="*/ 0 h 9"/>
                <a:gd name="T2" fmla="*/ 0 w 9"/>
                <a:gd name="T3" fmla="*/ 0 h 9"/>
                <a:gd name="T4" fmla="*/ 9 w 9"/>
                <a:gd name="T5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9">
                  <a:moveTo>
                    <a:pt x="0" y="0"/>
                  </a:moveTo>
                  <a:lnTo>
                    <a:pt x="0" y="0"/>
                  </a:lnTo>
                  <a:lnTo>
                    <a:pt x="9" y="9"/>
                  </a:lnTo>
                </a:path>
              </a:pathLst>
            </a:custGeom>
            <a:noFill/>
            <a:ln w="23876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41552" name="Line 240"/>
            <p:cNvSpPr>
              <a:spLocks noChangeShapeType="1"/>
            </p:cNvSpPr>
            <p:nvPr/>
          </p:nvSpPr>
          <p:spPr bwMode="auto">
            <a:xfrm>
              <a:off x="2944" y="1897"/>
              <a:ext cx="10" cy="1"/>
            </a:xfrm>
            <a:prstGeom prst="line">
              <a:avLst/>
            </a:prstGeom>
            <a:noFill/>
            <a:ln w="23876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41553" name="Line 241"/>
            <p:cNvSpPr>
              <a:spLocks noChangeShapeType="1"/>
            </p:cNvSpPr>
            <p:nvPr/>
          </p:nvSpPr>
          <p:spPr bwMode="auto">
            <a:xfrm>
              <a:off x="2954" y="1897"/>
              <a:ext cx="9" cy="1"/>
            </a:xfrm>
            <a:prstGeom prst="line">
              <a:avLst/>
            </a:prstGeom>
            <a:noFill/>
            <a:ln w="23876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41554" name="Line 242"/>
            <p:cNvSpPr>
              <a:spLocks noChangeShapeType="1"/>
            </p:cNvSpPr>
            <p:nvPr/>
          </p:nvSpPr>
          <p:spPr bwMode="auto">
            <a:xfrm>
              <a:off x="2963" y="1897"/>
              <a:ext cx="1" cy="1"/>
            </a:xfrm>
            <a:prstGeom prst="line">
              <a:avLst/>
            </a:prstGeom>
            <a:noFill/>
            <a:ln w="23876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41555" name="Line 243"/>
            <p:cNvSpPr>
              <a:spLocks noChangeShapeType="1"/>
            </p:cNvSpPr>
            <p:nvPr/>
          </p:nvSpPr>
          <p:spPr bwMode="auto">
            <a:xfrm>
              <a:off x="2963" y="1897"/>
              <a:ext cx="9" cy="1"/>
            </a:xfrm>
            <a:prstGeom prst="line">
              <a:avLst/>
            </a:prstGeom>
            <a:noFill/>
            <a:ln w="23876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41556" name="Line 244"/>
            <p:cNvSpPr>
              <a:spLocks noChangeShapeType="1"/>
            </p:cNvSpPr>
            <p:nvPr/>
          </p:nvSpPr>
          <p:spPr bwMode="auto">
            <a:xfrm>
              <a:off x="2972" y="1897"/>
              <a:ext cx="9" cy="1"/>
            </a:xfrm>
            <a:prstGeom prst="line">
              <a:avLst/>
            </a:prstGeom>
            <a:noFill/>
            <a:ln w="23876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41557" name="Line 245"/>
            <p:cNvSpPr>
              <a:spLocks noChangeShapeType="1"/>
            </p:cNvSpPr>
            <p:nvPr/>
          </p:nvSpPr>
          <p:spPr bwMode="auto">
            <a:xfrm>
              <a:off x="2981" y="1897"/>
              <a:ext cx="9" cy="1"/>
            </a:xfrm>
            <a:prstGeom prst="line">
              <a:avLst/>
            </a:prstGeom>
            <a:noFill/>
            <a:ln w="23876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41558" name="Line 246"/>
            <p:cNvSpPr>
              <a:spLocks noChangeShapeType="1"/>
            </p:cNvSpPr>
            <p:nvPr/>
          </p:nvSpPr>
          <p:spPr bwMode="auto">
            <a:xfrm>
              <a:off x="2990" y="1897"/>
              <a:ext cx="1" cy="1"/>
            </a:xfrm>
            <a:prstGeom prst="line">
              <a:avLst/>
            </a:prstGeom>
            <a:noFill/>
            <a:ln w="23876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41559" name="Line 247"/>
            <p:cNvSpPr>
              <a:spLocks noChangeShapeType="1"/>
            </p:cNvSpPr>
            <p:nvPr/>
          </p:nvSpPr>
          <p:spPr bwMode="auto">
            <a:xfrm>
              <a:off x="2990" y="1897"/>
              <a:ext cx="9" cy="1"/>
            </a:xfrm>
            <a:prstGeom prst="line">
              <a:avLst/>
            </a:prstGeom>
            <a:noFill/>
            <a:ln w="23876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41560" name="Line 248"/>
            <p:cNvSpPr>
              <a:spLocks noChangeShapeType="1"/>
            </p:cNvSpPr>
            <p:nvPr/>
          </p:nvSpPr>
          <p:spPr bwMode="auto">
            <a:xfrm>
              <a:off x="2999" y="1897"/>
              <a:ext cx="9" cy="1"/>
            </a:xfrm>
            <a:prstGeom prst="line">
              <a:avLst/>
            </a:prstGeom>
            <a:noFill/>
            <a:ln w="23876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41561" name="Line 249"/>
            <p:cNvSpPr>
              <a:spLocks noChangeShapeType="1"/>
            </p:cNvSpPr>
            <p:nvPr/>
          </p:nvSpPr>
          <p:spPr bwMode="auto">
            <a:xfrm>
              <a:off x="3008" y="1897"/>
              <a:ext cx="9" cy="1"/>
            </a:xfrm>
            <a:prstGeom prst="line">
              <a:avLst/>
            </a:prstGeom>
            <a:noFill/>
            <a:ln w="23876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41562" name="Line 250"/>
            <p:cNvSpPr>
              <a:spLocks noChangeShapeType="1"/>
            </p:cNvSpPr>
            <p:nvPr/>
          </p:nvSpPr>
          <p:spPr bwMode="auto">
            <a:xfrm>
              <a:off x="3017" y="1897"/>
              <a:ext cx="1" cy="1"/>
            </a:xfrm>
            <a:prstGeom prst="line">
              <a:avLst/>
            </a:prstGeom>
            <a:noFill/>
            <a:ln w="23876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41563" name="Line 251"/>
            <p:cNvSpPr>
              <a:spLocks noChangeShapeType="1"/>
            </p:cNvSpPr>
            <p:nvPr/>
          </p:nvSpPr>
          <p:spPr bwMode="auto">
            <a:xfrm>
              <a:off x="3017" y="1897"/>
              <a:ext cx="9" cy="1"/>
            </a:xfrm>
            <a:prstGeom prst="line">
              <a:avLst/>
            </a:prstGeom>
            <a:noFill/>
            <a:ln w="23876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41564" name="Line 252"/>
            <p:cNvSpPr>
              <a:spLocks noChangeShapeType="1"/>
            </p:cNvSpPr>
            <p:nvPr/>
          </p:nvSpPr>
          <p:spPr bwMode="auto">
            <a:xfrm>
              <a:off x="3026" y="1897"/>
              <a:ext cx="9" cy="1"/>
            </a:xfrm>
            <a:prstGeom prst="line">
              <a:avLst/>
            </a:prstGeom>
            <a:noFill/>
            <a:ln w="23876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41565" name="Line 253"/>
            <p:cNvSpPr>
              <a:spLocks noChangeShapeType="1"/>
            </p:cNvSpPr>
            <p:nvPr/>
          </p:nvSpPr>
          <p:spPr bwMode="auto">
            <a:xfrm>
              <a:off x="3035" y="1897"/>
              <a:ext cx="9" cy="1"/>
            </a:xfrm>
            <a:prstGeom prst="line">
              <a:avLst/>
            </a:prstGeom>
            <a:noFill/>
            <a:ln w="23876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41566" name="Line 254"/>
            <p:cNvSpPr>
              <a:spLocks noChangeShapeType="1"/>
            </p:cNvSpPr>
            <p:nvPr/>
          </p:nvSpPr>
          <p:spPr bwMode="auto">
            <a:xfrm>
              <a:off x="3044" y="1897"/>
              <a:ext cx="1" cy="1"/>
            </a:xfrm>
            <a:prstGeom prst="line">
              <a:avLst/>
            </a:prstGeom>
            <a:noFill/>
            <a:ln w="23876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41567" name="Line 255"/>
            <p:cNvSpPr>
              <a:spLocks noChangeShapeType="1"/>
            </p:cNvSpPr>
            <p:nvPr/>
          </p:nvSpPr>
          <p:spPr bwMode="auto">
            <a:xfrm>
              <a:off x="3044" y="1897"/>
              <a:ext cx="9" cy="1"/>
            </a:xfrm>
            <a:prstGeom prst="line">
              <a:avLst/>
            </a:prstGeom>
            <a:noFill/>
            <a:ln w="23876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41568" name="Line 256"/>
            <p:cNvSpPr>
              <a:spLocks noChangeShapeType="1"/>
            </p:cNvSpPr>
            <p:nvPr/>
          </p:nvSpPr>
          <p:spPr bwMode="auto">
            <a:xfrm>
              <a:off x="3053" y="1897"/>
              <a:ext cx="9" cy="1"/>
            </a:xfrm>
            <a:prstGeom prst="line">
              <a:avLst/>
            </a:prstGeom>
            <a:noFill/>
            <a:ln w="23876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41569" name="Line 257"/>
            <p:cNvSpPr>
              <a:spLocks noChangeShapeType="1"/>
            </p:cNvSpPr>
            <p:nvPr/>
          </p:nvSpPr>
          <p:spPr bwMode="auto">
            <a:xfrm>
              <a:off x="3062" y="1897"/>
              <a:ext cx="1" cy="1"/>
            </a:xfrm>
            <a:prstGeom prst="line">
              <a:avLst/>
            </a:prstGeom>
            <a:noFill/>
            <a:ln w="23876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41570" name="Line 258"/>
            <p:cNvSpPr>
              <a:spLocks noChangeShapeType="1"/>
            </p:cNvSpPr>
            <p:nvPr/>
          </p:nvSpPr>
          <p:spPr bwMode="auto">
            <a:xfrm>
              <a:off x="3062" y="1897"/>
              <a:ext cx="10" cy="1"/>
            </a:xfrm>
            <a:prstGeom prst="line">
              <a:avLst/>
            </a:prstGeom>
            <a:noFill/>
            <a:ln w="23876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41571" name="Line 259"/>
            <p:cNvSpPr>
              <a:spLocks noChangeShapeType="1"/>
            </p:cNvSpPr>
            <p:nvPr/>
          </p:nvSpPr>
          <p:spPr bwMode="auto">
            <a:xfrm>
              <a:off x="3072" y="1897"/>
              <a:ext cx="9" cy="1"/>
            </a:xfrm>
            <a:prstGeom prst="line">
              <a:avLst/>
            </a:prstGeom>
            <a:noFill/>
            <a:ln w="23876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41572" name="Line 260"/>
            <p:cNvSpPr>
              <a:spLocks noChangeShapeType="1"/>
            </p:cNvSpPr>
            <p:nvPr/>
          </p:nvSpPr>
          <p:spPr bwMode="auto">
            <a:xfrm>
              <a:off x="3081" y="1897"/>
              <a:ext cx="9" cy="1"/>
            </a:xfrm>
            <a:prstGeom prst="line">
              <a:avLst/>
            </a:prstGeom>
            <a:noFill/>
            <a:ln w="23876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41573" name="Line 261"/>
            <p:cNvSpPr>
              <a:spLocks noChangeShapeType="1"/>
            </p:cNvSpPr>
            <p:nvPr/>
          </p:nvSpPr>
          <p:spPr bwMode="auto">
            <a:xfrm>
              <a:off x="3090" y="1897"/>
              <a:ext cx="1" cy="1"/>
            </a:xfrm>
            <a:prstGeom prst="line">
              <a:avLst/>
            </a:prstGeom>
            <a:noFill/>
            <a:ln w="23876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41574" name="Line 262"/>
            <p:cNvSpPr>
              <a:spLocks noChangeShapeType="1"/>
            </p:cNvSpPr>
            <p:nvPr/>
          </p:nvSpPr>
          <p:spPr bwMode="auto">
            <a:xfrm>
              <a:off x="3090" y="1897"/>
              <a:ext cx="9" cy="1"/>
            </a:xfrm>
            <a:prstGeom prst="line">
              <a:avLst/>
            </a:prstGeom>
            <a:noFill/>
            <a:ln w="23876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41575" name="Line 263"/>
            <p:cNvSpPr>
              <a:spLocks noChangeShapeType="1"/>
            </p:cNvSpPr>
            <p:nvPr/>
          </p:nvSpPr>
          <p:spPr bwMode="auto">
            <a:xfrm>
              <a:off x="3099" y="1897"/>
              <a:ext cx="9" cy="1"/>
            </a:xfrm>
            <a:prstGeom prst="line">
              <a:avLst/>
            </a:prstGeom>
            <a:noFill/>
            <a:ln w="23876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41576" name="Line 264"/>
            <p:cNvSpPr>
              <a:spLocks noChangeShapeType="1"/>
            </p:cNvSpPr>
            <p:nvPr/>
          </p:nvSpPr>
          <p:spPr bwMode="auto">
            <a:xfrm>
              <a:off x="3108" y="1897"/>
              <a:ext cx="9" cy="1"/>
            </a:xfrm>
            <a:prstGeom prst="line">
              <a:avLst/>
            </a:prstGeom>
            <a:noFill/>
            <a:ln w="23876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41577" name="Line 265"/>
            <p:cNvSpPr>
              <a:spLocks noChangeShapeType="1"/>
            </p:cNvSpPr>
            <p:nvPr/>
          </p:nvSpPr>
          <p:spPr bwMode="auto">
            <a:xfrm>
              <a:off x="3117" y="1897"/>
              <a:ext cx="1" cy="1"/>
            </a:xfrm>
            <a:prstGeom prst="line">
              <a:avLst/>
            </a:prstGeom>
            <a:noFill/>
            <a:ln w="23876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41578" name="Line 266"/>
            <p:cNvSpPr>
              <a:spLocks noChangeShapeType="1"/>
            </p:cNvSpPr>
            <p:nvPr/>
          </p:nvSpPr>
          <p:spPr bwMode="auto">
            <a:xfrm>
              <a:off x="3117" y="1897"/>
              <a:ext cx="9" cy="1"/>
            </a:xfrm>
            <a:prstGeom prst="line">
              <a:avLst/>
            </a:prstGeom>
            <a:noFill/>
            <a:ln w="23876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41579" name="Line 267"/>
            <p:cNvSpPr>
              <a:spLocks noChangeShapeType="1"/>
            </p:cNvSpPr>
            <p:nvPr/>
          </p:nvSpPr>
          <p:spPr bwMode="auto">
            <a:xfrm>
              <a:off x="3126" y="1897"/>
              <a:ext cx="9" cy="1"/>
            </a:xfrm>
            <a:prstGeom prst="line">
              <a:avLst/>
            </a:prstGeom>
            <a:noFill/>
            <a:ln w="23876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41580" name="Line 268"/>
            <p:cNvSpPr>
              <a:spLocks noChangeShapeType="1"/>
            </p:cNvSpPr>
            <p:nvPr/>
          </p:nvSpPr>
          <p:spPr bwMode="auto">
            <a:xfrm>
              <a:off x="3135" y="1897"/>
              <a:ext cx="9" cy="1"/>
            </a:xfrm>
            <a:prstGeom prst="line">
              <a:avLst/>
            </a:prstGeom>
            <a:noFill/>
            <a:ln w="23876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41581" name="Line 269"/>
            <p:cNvSpPr>
              <a:spLocks noChangeShapeType="1"/>
            </p:cNvSpPr>
            <p:nvPr/>
          </p:nvSpPr>
          <p:spPr bwMode="auto">
            <a:xfrm>
              <a:off x="3144" y="1897"/>
              <a:ext cx="1" cy="1"/>
            </a:xfrm>
            <a:prstGeom prst="line">
              <a:avLst/>
            </a:prstGeom>
            <a:noFill/>
            <a:ln w="23876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41582" name="Line 270"/>
            <p:cNvSpPr>
              <a:spLocks noChangeShapeType="1"/>
            </p:cNvSpPr>
            <p:nvPr/>
          </p:nvSpPr>
          <p:spPr bwMode="auto">
            <a:xfrm>
              <a:off x="3144" y="1897"/>
              <a:ext cx="9" cy="1"/>
            </a:xfrm>
            <a:prstGeom prst="line">
              <a:avLst/>
            </a:prstGeom>
            <a:noFill/>
            <a:ln w="23876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41583" name="Line 271"/>
            <p:cNvSpPr>
              <a:spLocks noChangeShapeType="1"/>
            </p:cNvSpPr>
            <p:nvPr/>
          </p:nvSpPr>
          <p:spPr bwMode="auto">
            <a:xfrm>
              <a:off x="3153" y="1897"/>
              <a:ext cx="9" cy="1"/>
            </a:xfrm>
            <a:prstGeom prst="line">
              <a:avLst/>
            </a:prstGeom>
            <a:noFill/>
            <a:ln w="23876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41584" name="Line 272"/>
            <p:cNvSpPr>
              <a:spLocks noChangeShapeType="1"/>
            </p:cNvSpPr>
            <p:nvPr/>
          </p:nvSpPr>
          <p:spPr bwMode="auto">
            <a:xfrm>
              <a:off x="3162" y="1897"/>
              <a:ext cx="9" cy="1"/>
            </a:xfrm>
            <a:prstGeom prst="line">
              <a:avLst/>
            </a:prstGeom>
            <a:noFill/>
            <a:ln w="23876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41585" name="Line 273"/>
            <p:cNvSpPr>
              <a:spLocks noChangeShapeType="1"/>
            </p:cNvSpPr>
            <p:nvPr/>
          </p:nvSpPr>
          <p:spPr bwMode="auto">
            <a:xfrm>
              <a:off x="3171" y="1897"/>
              <a:ext cx="1" cy="1"/>
            </a:xfrm>
            <a:prstGeom prst="line">
              <a:avLst/>
            </a:prstGeom>
            <a:noFill/>
            <a:ln w="23876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41586" name="Line 274"/>
            <p:cNvSpPr>
              <a:spLocks noChangeShapeType="1"/>
            </p:cNvSpPr>
            <p:nvPr/>
          </p:nvSpPr>
          <p:spPr bwMode="auto">
            <a:xfrm>
              <a:off x="3171" y="1897"/>
              <a:ext cx="10" cy="1"/>
            </a:xfrm>
            <a:prstGeom prst="line">
              <a:avLst/>
            </a:prstGeom>
            <a:noFill/>
            <a:ln w="23876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41587" name="Line 275"/>
            <p:cNvSpPr>
              <a:spLocks noChangeShapeType="1"/>
            </p:cNvSpPr>
            <p:nvPr/>
          </p:nvSpPr>
          <p:spPr bwMode="auto">
            <a:xfrm>
              <a:off x="3181" y="1897"/>
              <a:ext cx="9" cy="1"/>
            </a:xfrm>
            <a:prstGeom prst="line">
              <a:avLst/>
            </a:prstGeom>
            <a:noFill/>
            <a:ln w="23876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41588" name="Line 276"/>
            <p:cNvSpPr>
              <a:spLocks noChangeShapeType="1"/>
            </p:cNvSpPr>
            <p:nvPr/>
          </p:nvSpPr>
          <p:spPr bwMode="auto">
            <a:xfrm>
              <a:off x="3190" y="1897"/>
              <a:ext cx="9" cy="1"/>
            </a:xfrm>
            <a:prstGeom prst="line">
              <a:avLst/>
            </a:prstGeom>
            <a:noFill/>
            <a:ln w="23876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41589" name="Freeform 277"/>
            <p:cNvSpPr>
              <a:spLocks/>
            </p:cNvSpPr>
            <p:nvPr/>
          </p:nvSpPr>
          <p:spPr bwMode="auto">
            <a:xfrm>
              <a:off x="3199" y="1888"/>
              <a:ext cx="1" cy="9"/>
            </a:xfrm>
            <a:custGeom>
              <a:avLst/>
              <a:gdLst>
                <a:gd name="T0" fmla="*/ 9 h 9"/>
                <a:gd name="T1" fmla="*/ 0 h 9"/>
                <a:gd name="T2" fmla="*/ 0 h 9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9">
                  <a:moveTo>
                    <a:pt x="0" y="9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w="23876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41590" name="Line 278"/>
            <p:cNvSpPr>
              <a:spLocks noChangeShapeType="1"/>
            </p:cNvSpPr>
            <p:nvPr/>
          </p:nvSpPr>
          <p:spPr bwMode="auto">
            <a:xfrm>
              <a:off x="3199" y="1888"/>
              <a:ext cx="9" cy="1"/>
            </a:xfrm>
            <a:prstGeom prst="line">
              <a:avLst/>
            </a:prstGeom>
            <a:noFill/>
            <a:ln w="23876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41591" name="Line 279"/>
            <p:cNvSpPr>
              <a:spLocks noChangeShapeType="1"/>
            </p:cNvSpPr>
            <p:nvPr/>
          </p:nvSpPr>
          <p:spPr bwMode="auto">
            <a:xfrm>
              <a:off x="3208" y="1888"/>
              <a:ext cx="9" cy="1"/>
            </a:xfrm>
            <a:prstGeom prst="line">
              <a:avLst/>
            </a:prstGeom>
            <a:noFill/>
            <a:ln w="23876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41592" name="Line 280"/>
            <p:cNvSpPr>
              <a:spLocks noChangeShapeType="1"/>
            </p:cNvSpPr>
            <p:nvPr/>
          </p:nvSpPr>
          <p:spPr bwMode="auto">
            <a:xfrm>
              <a:off x="3217" y="1888"/>
              <a:ext cx="1" cy="1"/>
            </a:xfrm>
            <a:prstGeom prst="line">
              <a:avLst/>
            </a:prstGeom>
            <a:noFill/>
            <a:ln w="23876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41593" name="Line 281"/>
            <p:cNvSpPr>
              <a:spLocks noChangeShapeType="1"/>
            </p:cNvSpPr>
            <p:nvPr/>
          </p:nvSpPr>
          <p:spPr bwMode="auto">
            <a:xfrm>
              <a:off x="3217" y="1888"/>
              <a:ext cx="9" cy="1"/>
            </a:xfrm>
            <a:prstGeom prst="line">
              <a:avLst/>
            </a:prstGeom>
            <a:noFill/>
            <a:ln w="23876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41594" name="Line 282"/>
            <p:cNvSpPr>
              <a:spLocks noChangeShapeType="1"/>
            </p:cNvSpPr>
            <p:nvPr/>
          </p:nvSpPr>
          <p:spPr bwMode="auto">
            <a:xfrm>
              <a:off x="3226" y="1888"/>
              <a:ext cx="9" cy="1"/>
            </a:xfrm>
            <a:prstGeom prst="line">
              <a:avLst/>
            </a:prstGeom>
            <a:noFill/>
            <a:ln w="23876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41595" name="Line 283"/>
            <p:cNvSpPr>
              <a:spLocks noChangeShapeType="1"/>
            </p:cNvSpPr>
            <p:nvPr/>
          </p:nvSpPr>
          <p:spPr bwMode="auto">
            <a:xfrm>
              <a:off x="3235" y="1888"/>
              <a:ext cx="9" cy="1"/>
            </a:xfrm>
            <a:prstGeom prst="line">
              <a:avLst/>
            </a:prstGeom>
            <a:noFill/>
            <a:ln w="23876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41596" name="Line 284"/>
            <p:cNvSpPr>
              <a:spLocks noChangeShapeType="1"/>
            </p:cNvSpPr>
            <p:nvPr/>
          </p:nvSpPr>
          <p:spPr bwMode="auto">
            <a:xfrm>
              <a:off x="3244" y="1888"/>
              <a:ext cx="1" cy="1"/>
            </a:xfrm>
            <a:prstGeom prst="line">
              <a:avLst/>
            </a:prstGeom>
            <a:noFill/>
            <a:ln w="23876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41597" name="Line 285"/>
            <p:cNvSpPr>
              <a:spLocks noChangeShapeType="1"/>
            </p:cNvSpPr>
            <p:nvPr/>
          </p:nvSpPr>
          <p:spPr bwMode="auto">
            <a:xfrm>
              <a:off x="3244" y="1888"/>
              <a:ext cx="9" cy="1"/>
            </a:xfrm>
            <a:prstGeom prst="line">
              <a:avLst/>
            </a:prstGeom>
            <a:noFill/>
            <a:ln w="23876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41598" name="Line 286"/>
            <p:cNvSpPr>
              <a:spLocks noChangeShapeType="1"/>
            </p:cNvSpPr>
            <p:nvPr/>
          </p:nvSpPr>
          <p:spPr bwMode="auto">
            <a:xfrm>
              <a:off x="3253" y="1888"/>
              <a:ext cx="9" cy="1"/>
            </a:xfrm>
            <a:prstGeom prst="line">
              <a:avLst/>
            </a:prstGeom>
            <a:noFill/>
            <a:ln w="23876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41599" name="Line 287"/>
            <p:cNvSpPr>
              <a:spLocks noChangeShapeType="1"/>
            </p:cNvSpPr>
            <p:nvPr/>
          </p:nvSpPr>
          <p:spPr bwMode="auto">
            <a:xfrm>
              <a:off x="3262" y="1888"/>
              <a:ext cx="9" cy="1"/>
            </a:xfrm>
            <a:prstGeom prst="line">
              <a:avLst/>
            </a:prstGeom>
            <a:noFill/>
            <a:ln w="23876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41600" name="Line 288"/>
            <p:cNvSpPr>
              <a:spLocks noChangeShapeType="1"/>
            </p:cNvSpPr>
            <p:nvPr/>
          </p:nvSpPr>
          <p:spPr bwMode="auto">
            <a:xfrm>
              <a:off x="3271" y="1888"/>
              <a:ext cx="1" cy="1"/>
            </a:xfrm>
            <a:prstGeom prst="line">
              <a:avLst/>
            </a:prstGeom>
            <a:noFill/>
            <a:ln w="23876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41601" name="Line 289"/>
            <p:cNvSpPr>
              <a:spLocks noChangeShapeType="1"/>
            </p:cNvSpPr>
            <p:nvPr/>
          </p:nvSpPr>
          <p:spPr bwMode="auto">
            <a:xfrm>
              <a:off x="3271" y="1888"/>
              <a:ext cx="9" cy="1"/>
            </a:xfrm>
            <a:prstGeom prst="line">
              <a:avLst/>
            </a:prstGeom>
            <a:noFill/>
            <a:ln w="23876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41602" name="Line 290"/>
            <p:cNvSpPr>
              <a:spLocks noChangeShapeType="1"/>
            </p:cNvSpPr>
            <p:nvPr/>
          </p:nvSpPr>
          <p:spPr bwMode="auto">
            <a:xfrm>
              <a:off x="3280" y="1888"/>
              <a:ext cx="9" cy="1"/>
            </a:xfrm>
            <a:prstGeom prst="line">
              <a:avLst/>
            </a:prstGeom>
            <a:noFill/>
            <a:ln w="23876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41603" name="Line 291"/>
            <p:cNvSpPr>
              <a:spLocks noChangeShapeType="1"/>
            </p:cNvSpPr>
            <p:nvPr/>
          </p:nvSpPr>
          <p:spPr bwMode="auto">
            <a:xfrm>
              <a:off x="3289" y="1888"/>
              <a:ext cx="10" cy="1"/>
            </a:xfrm>
            <a:prstGeom prst="line">
              <a:avLst/>
            </a:prstGeom>
            <a:noFill/>
            <a:ln w="23876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41604" name="Line 292"/>
            <p:cNvSpPr>
              <a:spLocks noChangeShapeType="1"/>
            </p:cNvSpPr>
            <p:nvPr/>
          </p:nvSpPr>
          <p:spPr bwMode="auto">
            <a:xfrm flipV="1">
              <a:off x="3299" y="1879"/>
              <a:ext cx="1" cy="9"/>
            </a:xfrm>
            <a:prstGeom prst="line">
              <a:avLst/>
            </a:prstGeom>
            <a:noFill/>
            <a:ln w="23876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41605" name="Line 293"/>
            <p:cNvSpPr>
              <a:spLocks noChangeShapeType="1"/>
            </p:cNvSpPr>
            <p:nvPr/>
          </p:nvSpPr>
          <p:spPr bwMode="auto">
            <a:xfrm flipV="1">
              <a:off x="3299" y="1870"/>
              <a:ext cx="9" cy="9"/>
            </a:xfrm>
            <a:prstGeom prst="line">
              <a:avLst/>
            </a:prstGeom>
            <a:noFill/>
            <a:ln w="23876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41606" name="Line 294"/>
            <p:cNvSpPr>
              <a:spLocks noChangeShapeType="1"/>
            </p:cNvSpPr>
            <p:nvPr/>
          </p:nvSpPr>
          <p:spPr bwMode="auto">
            <a:xfrm flipV="1">
              <a:off x="3308" y="1861"/>
              <a:ext cx="9" cy="9"/>
            </a:xfrm>
            <a:prstGeom prst="line">
              <a:avLst/>
            </a:prstGeom>
            <a:noFill/>
            <a:ln w="23876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41607" name="Line 295"/>
            <p:cNvSpPr>
              <a:spLocks noChangeShapeType="1"/>
            </p:cNvSpPr>
            <p:nvPr/>
          </p:nvSpPr>
          <p:spPr bwMode="auto">
            <a:xfrm flipV="1">
              <a:off x="3317" y="1852"/>
              <a:ext cx="9" cy="9"/>
            </a:xfrm>
            <a:prstGeom prst="line">
              <a:avLst/>
            </a:prstGeom>
            <a:noFill/>
            <a:ln w="23876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41608" name="Line 296"/>
            <p:cNvSpPr>
              <a:spLocks noChangeShapeType="1"/>
            </p:cNvSpPr>
            <p:nvPr/>
          </p:nvSpPr>
          <p:spPr bwMode="auto">
            <a:xfrm>
              <a:off x="3326" y="1852"/>
              <a:ext cx="1" cy="1"/>
            </a:xfrm>
            <a:prstGeom prst="line">
              <a:avLst/>
            </a:prstGeom>
            <a:noFill/>
            <a:ln w="23876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41609" name="Line 297"/>
            <p:cNvSpPr>
              <a:spLocks noChangeShapeType="1"/>
            </p:cNvSpPr>
            <p:nvPr/>
          </p:nvSpPr>
          <p:spPr bwMode="auto">
            <a:xfrm>
              <a:off x="3326" y="1852"/>
              <a:ext cx="9" cy="9"/>
            </a:xfrm>
            <a:prstGeom prst="line">
              <a:avLst/>
            </a:prstGeom>
            <a:noFill/>
            <a:ln w="23876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41610" name="Line 298"/>
            <p:cNvSpPr>
              <a:spLocks noChangeShapeType="1"/>
            </p:cNvSpPr>
            <p:nvPr/>
          </p:nvSpPr>
          <p:spPr bwMode="auto">
            <a:xfrm>
              <a:off x="3335" y="1861"/>
              <a:ext cx="9" cy="9"/>
            </a:xfrm>
            <a:prstGeom prst="line">
              <a:avLst/>
            </a:prstGeom>
            <a:noFill/>
            <a:ln w="23876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41611" name="Line 299"/>
            <p:cNvSpPr>
              <a:spLocks noChangeShapeType="1"/>
            </p:cNvSpPr>
            <p:nvPr/>
          </p:nvSpPr>
          <p:spPr bwMode="auto">
            <a:xfrm>
              <a:off x="3344" y="1870"/>
              <a:ext cx="9" cy="9"/>
            </a:xfrm>
            <a:prstGeom prst="line">
              <a:avLst/>
            </a:prstGeom>
            <a:noFill/>
            <a:ln w="23876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41612" name="Line 300"/>
            <p:cNvSpPr>
              <a:spLocks noChangeShapeType="1"/>
            </p:cNvSpPr>
            <p:nvPr/>
          </p:nvSpPr>
          <p:spPr bwMode="auto">
            <a:xfrm>
              <a:off x="3353" y="1879"/>
              <a:ext cx="1" cy="1"/>
            </a:xfrm>
            <a:prstGeom prst="line">
              <a:avLst/>
            </a:prstGeom>
            <a:noFill/>
            <a:ln w="23876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41613" name="Freeform 301"/>
            <p:cNvSpPr>
              <a:spLocks/>
            </p:cNvSpPr>
            <p:nvPr/>
          </p:nvSpPr>
          <p:spPr bwMode="auto">
            <a:xfrm>
              <a:off x="3353" y="1879"/>
              <a:ext cx="9" cy="9"/>
            </a:xfrm>
            <a:custGeom>
              <a:avLst/>
              <a:gdLst>
                <a:gd name="T0" fmla="*/ 0 w 9"/>
                <a:gd name="T1" fmla="*/ 0 h 9"/>
                <a:gd name="T2" fmla="*/ 0 w 9"/>
                <a:gd name="T3" fmla="*/ 0 h 9"/>
                <a:gd name="T4" fmla="*/ 9 w 9"/>
                <a:gd name="T5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9">
                  <a:moveTo>
                    <a:pt x="0" y="0"/>
                  </a:moveTo>
                  <a:lnTo>
                    <a:pt x="0" y="0"/>
                  </a:lnTo>
                  <a:lnTo>
                    <a:pt x="9" y="9"/>
                  </a:lnTo>
                </a:path>
              </a:pathLst>
            </a:custGeom>
            <a:noFill/>
            <a:ln w="23876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41614" name="Line 302"/>
            <p:cNvSpPr>
              <a:spLocks noChangeShapeType="1"/>
            </p:cNvSpPr>
            <p:nvPr/>
          </p:nvSpPr>
          <p:spPr bwMode="auto">
            <a:xfrm>
              <a:off x="3362" y="1888"/>
              <a:ext cx="9" cy="1"/>
            </a:xfrm>
            <a:prstGeom prst="line">
              <a:avLst/>
            </a:prstGeom>
            <a:noFill/>
            <a:ln w="23876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41615" name="Freeform 303"/>
            <p:cNvSpPr>
              <a:spLocks/>
            </p:cNvSpPr>
            <p:nvPr/>
          </p:nvSpPr>
          <p:spPr bwMode="auto">
            <a:xfrm>
              <a:off x="3371" y="1888"/>
              <a:ext cx="9" cy="9"/>
            </a:xfrm>
            <a:custGeom>
              <a:avLst/>
              <a:gdLst>
                <a:gd name="T0" fmla="*/ 0 w 9"/>
                <a:gd name="T1" fmla="*/ 0 h 9"/>
                <a:gd name="T2" fmla="*/ 9 w 9"/>
                <a:gd name="T3" fmla="*/ 0 h 9"/>
                <a:gd name="T4" fmla="*/ 9 w 9"/>
                <a:gd name="T5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9">
                  <a:moveTo>
                    <a:pt x="0" y="0"/>
                  </a:moveTo>
                  <a:lnTo>
                    <a:pt x="9" y="0"/>
                  </a:lnTo>
                  <a:lnTo>
                    <a:pt x="9" y="9"/>
                  </a:lnTo>
                </a:path>
              </a:pathLst>
            </a:custGeom>
            <a:noFill/>
            <a:ln w="23876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41616" name="Line 304"/>
            <p:cNvSpPr>
              <a:spLocks noChangeShapeType="1"/>
            </p:cNvSpPr>
            <p:nvPr/>
          </p:nvSpPr>
          <p:spPr bwMode="auto">
            <a:xfrm>
              <a:off x="3380" y="1897"/>
              <a:ext cx="1" cy="1"/>
            </a:xfrm>
            <a:prstGeom prst="line">
              <a:avLst/>
            </a:prstGeom>
            <a:noFill/>
            <a:ln w="23876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41617" name="Line 305"/>
            <p:cNvSpPr>
              <a:spLocks noChangeShapeType="1"/>
            </p:cNvSpPr>
            <p:nvPr/>
          </p:nvSpPr>
          <p:spPr bwMode="auto">
            <a:xfrm>
              <a:off x="3380" y="1897"/>
              <a:ext cx="9" cy="1"/>
            </a:xfrm>
            <a:prstGeom prst="line">
              <a:avLst/>
            </a:prstGeom>
            <a:noFill/>
            <a:ln w="23876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41618" name="Line 306"/>
            <p:cNvSpPr>
              <a:spLocks noChangeShapeType="1"/>
            </p:cNvSpPr>
            <p:nvPr/>
          </p:nvSpPr>
          <p:spPr bwMode="auto">
            <a:xfrm>
              <a:off x="3389" y="1897"/>
              <a:ext cx="9" cy="1"/>
            </a:xfrm>
            <a:prstGeom prst="line">
              <a:avLst/>
            </a:prstGeom>
            <a:noFill/>
            <a:ln w="23876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41619" name="Line 307"/>
            <p:cNvSpPr>
              <a:spLocks noChangeShapeType="1"/>
            </p:cNvSpPr>
            <p:nvPr/>
          </p:nvSpPr>
          <p:spPr bwMode="auto">
            <a:xfrm>
              <a:off x="3398" y="1897"/>
              <a:ext cx="1" cy="1"/>
            </a:xfrm>
            <a:prstGeom prst="line">
              <a:avLst/>
            </a:prstGeom>
            <a:noFill/>
            <a:ln w="23876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41620" name="Line 308"/>
            <p:cNvSpPr>
              <a:spLocks noChangeShapeType="1"/>
            </p:cNvSpPr>
            <p:nvPr/>
          </p:nvSpPr>
          <p:spPr bwMode="auto">
            <a:xfrm>
              <a:off x="3398" y="1897"/>
              <a:ext cx="10" cy="1"/>
            </a:xfrm>
            <a:prstGeom prst="line">
              <a:avLst/>
            </a:prstGeom>
            <a:noFill/>
            <a:ln w="23876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41621" name="Line 309"/>
            <p:cNvSpPr>
              <a:spLocks noChangeShapeType="1"/>
            </p:cNvSpPr>
            <p:nvPr/>
          </p:nvSpPr>
          <p:spPr bwMode="auto">
            <a:xfrm>
              <a:off x="3408" y="1897"/>
              <a:ext cx="9" cy="1"/>
            </a:xfrm>
            <a:prstGeom prst="line">
              <a:avLst/>
            </a:prstGeom>
            <a:noFill/>
            <a:ln w="23876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41622" name="Line 310"/>
            <p:cNvSpPr>
              <a:spLocks noChangeShapeType="1"/>
            </p:cNvSpPr>
            <p:nvPr/>
          </p:nvSpPr>
          <p:spPr bwMode="auto">
            <a:xfrm>
              <a:off x="3417" y="1897"/>
              <a:ext cx="9" cy="1"/>
            </a:xfrm>
            <a:prstGeom prst="line">
              <a:avLst/>
            </a:prstGeom>
            <a:noFill/>
            <a:ln w="23876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41623" name="Line 311"/>
            <p:cNvSpPr>
              <a:spLocks noChangeShapeType="1"/>
            </p:cNvSpPr>
            <p:nvPr/>
          </p:nvSpPr>
          <p:spPr bwMode="auto">
            <a:xfrm>
              <a:off x="3426" y="1897"/>
              <a:ext cx="1" cy="1"/>
            </a:xfrm>
            <a:prstGeom prst="line">
              <a:avLst/>
            </a:prstGeom>
            <a:noFill/>
            <a:ln w="23876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41624" name="Line 312"/>
            <p:cNvSpPr>
              <a:spLocks noChangeShapeType="1"/>
            </p:cNvSpPr>
            <p:nvPr/>
          </p:nvSpPr>
          <p:spPr bwMode="auto">
            <a:xfrm>
              <a:off x="3426" y="1897"/>
              <a:ext cx="9" cy="1"/>
            </a:xfrm>
            <a:prstGeom prst="line">
              <a:avLst/>
            </a:prstGeom>
            <a:noFill/>
            <a:ln w="23876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41625" name="Line 313"/>
            <p:cNvSpPr>
              <a:spLocks noChangeShapeType="1"/>
            </p:cNvSpPr>
            <p:nvPr/>
          </p:nvSpPr>
          <p:spPr bwMode="auto">
            <a:xfrm>
              <a:off x="3435" y="1897"/>
              <a:ext cx="9" cy="1"/>
            </a:xfrm>
            <a:prstGeom prst="line">
              <a:avLst/>
            </a:prstGeom>
            <a:noFill/>
            <a:ln w="23876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41626" name="Line 314"/>
            <p:cNvSpPr>
              <a:spLocks noChangeShapeType="1"/>
            </p:cNvSpPr>
            <p:nvPr/>
          </p:nvSpPr>
          <p:spPr bwMode="auto">
            <a:xfrm>
              <a:off x="3444" y="1897"/>
              <a:ext cx="9" cy="1"/>
            </a:xfrm>
            <a:prstGeom prst="line">
              <a:avLst/>
            </a:prstGeom>
            <a:noFill/>
            <a:ln w="23876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41627" name="Line 315"/>
            <p:cNvSpPr>
              <a:spLocks noChangeShapeType="1"/>
            </p:cNvSpPr>
            <p:nvPr/>
          </p:nvSpPr>
          <p:spPr bwMode="auto">
            <a:xfrm>
              <a:off x="3453" y="1897"/>
              <a:ext cx="1" cy="1"/>
            </a:xfrm>
            <a:prstGeom prst="line">
              <a:avLst/>
            </a:prstGeom>
            <a:noFill/>
            <a:ln w="23876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41628" name="Line 316"/>
            <p:cNvSpPr>
              <a:spLocks noChangeShapeType="1"/>
            </p:cNvSpPr>
            <p:nvPr/>
          </p:nvSpPr>
          <p:spPr bwMode="auto">
            <a:xfrm>
              <a:off x="3453" y="1897"/>
              <a:ext cx="9" cy="1"/>
            </a:xfrm>
            <a:prstGeom prst="line">
              <a:avLst/>
            </a:prstGeom>
            <a:noFill/>
            <a:ln w="23876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41629" name="Line 317"/>
            <p:cNvSpPr>
              <a:spLocks noChangeShapeType="1"/>
            </p:cNvSpPr>
            <p:nvPr/>
          </p:nvSpPr>
          <p:spPr bwMode="auto">
            <a:xfrm>
              <a:off x="3462" y="1897"/>
              <a:ext cx="9" cy="1"/>
            </a:xfrm>
            <a:prstGeom prst="line">
              <a:avLst/>
            </a:prstGeom>
            <a:noFill/>
            <a:ln w="23876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41630" name="Line 318"/>
            <p:cNvSpPr>
              <a:spLocks noChangeShapeType="1"/>
            </p:cNvSpPr>
            <p:nvPr/>
          </p:nvSpPr>
          <p:spPr bwMode="auto">
            <a:xfrm>
              <a:off x="3471" y="1897"/>
              <a:ext cx="9" cy="1"/>
            </a:xfrm>
            <a:prstGeom prst="line">
              <a:avLst/>
            </a:prstGeom>
            <a:noFill/>
            <a:ln w="23876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41631" name="Line 319"/>
            <p:cNvSpPr>
              <a:spLocks noChangeShapeType="1"/>
            </p:cNvSpPr>
            <p:nvPr/>
          </p:nvSpPr>
          <p:spPr bwMode="auto">
            <a:xfrm>
              <a:off x="3480" y="1897"/>
              <a:ext cx="1" cy="1"/>
            </a:xfrm>
            <a:prstGeom prst="line">
              <a:avLst/>
            </a:prstGeom>
            <a:noFill/>
            <a:ln w="23876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41632" name="Line 320"/>
            <p:cNvSpPr>
              <a:spLocks noChangeShapeType="1"/>
            </p:cNvSpPr>
            <p:nvPr/>
          </p:nvSpPr>
          <p:spPr bwMode="auto">
            <a:xfrm>
              <a:off x="3480" y="1897"/>
              <a:ext cx="9" cy="1"/>
            </a:xfrm>
            <a:prstGeom prst="line">
              <a:avLst/>
            </a:prstGeom>
            <a:noFill/>
            <a:ln w="23876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41633" name="Line 321"/>
            <p:cNvSpPr>
              <a:spLocks noChangeShapeType="1"/>
            </p:cNvSpPr>
            <p:nvPr/>
          </p:nvSpPr>
          <p:spPr bwMode="auto">
            <a:xfrm>
              <a:off x="3489" y="1897"/>
              <a:ext cx="9" cy="1"/>
            </a:xfrm>
            <a:prstGeom prst="line">
              <a:avLst/>
            </a:prstGeom>
            <a:noFill/>
            <a:ln w="23876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41634" name="Line 322"/>
            <p:cNvSpPr>
              <a:spLocks noChangeShapeType="1"/>
            </p:cNvSpPr>
            <p:nvPr/>
          </p:nvSpPr>
          <p:spPr bwMode="auto">
            <a:xfrm>
              <a:off x="3498" y="1897"/>
              <a:ext cx="9" cy="1"/>
            </a:xfrm>
            <a:prstGeom prst="line">
              <a:avLst/>
            </a:prstGeom>
            <a:noFill/>
            <a:ln w="23876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41635" name="Line 323"/>
            <p:cNvSpPr>
              <a:spLocks noChangeShapeType="1"/>
            </p:cNvSpPr>
            <p:nvPr/>
          </p:nvSpPr>
          <p:spPr bwMode="auto">
            <a:xfrm>
              <a:off x="3507" y="1897"/>
              <a:ext cx="1" cy="1"/>
            </a:xfrm>
            <a:prstGeom prst="line">
              <a:avLst/>
            </a:prstGeom>
            <a:noFill/>
            <a:ln w="23876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41636" name="Line 324"/>
            <p:cNvSpPr>
              <a:spLocks noChangeShapeType="1"/>
            </p:cNvSpPr>
            <p:nvPr/>
          </p:nvSpPr>
          <p:spPr bwMode="auto">
            <a:xfrm>
              <a:off x="3507" y="1897"/>
              <a:ext cx="9" cy="1"/>
            </a:xfrm>
            <a:prstGeom prst="line">
              <a:avLst/>
            </a:prstGeom>
            <a:noFill/>
            <a:ln w="23876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41637" name="Line 325"/>
            <p:cNvSpPr>
              <a:spLocks noChangeShapeType="1"/>
            </p:cNvSpPr>
            <p:nvPr/>
          </p:nvSpPr>
          <p:spPr bwMode="auto">
            <a:xfrm>
              <a:off x="3516" y="1897"/>
              <a:ext cx="10" cy="1"/>
            </a:xfrm>
            <a:prstGeom prst="line">
              <a:avLst/>
            </a:prstGeom>
            <a:noFill/>
            <a:ln w="23876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41638" name="Line 326"/>
            <p:cNvSpPr>
              <a:spLocks noChangeShapeType="1"/>
            </p:cNvSpPr>
            <p:nvPr/>
          </p:nvSpPr>
          <p:spPr bwMode="auto">
            <a:xfrm>
              <a:off x="3526" y="1897"/>
              <a:ext cx="9" cy="1"/>
            </a:xfrm>
            <a:prstGeom prst="line">
              <a:avLst/>
            </a:prstGeom>
            <a:noFill/>
            <a:ln w="23876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41639" name="Line 327"/>
            <p:cNvSpPr>
              <a:spLocks noChangeShapeType="1"/>
            </p:cNvSpPr>
            <p:nvPr/>
          </p:nvSpPr>
          <p:spPr bwMode="auto">
            <a:xfrm>
              <a:off x="3535" y="1897"/>
              <a:ext cx="1" cy="1"/>
            </a:xfrm>
            <a:prstGeom prst="line">
              <a:avLst/>
            </a:prstGeom>
            <a:noFill/>
            <a:ln w="23876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41640" name="Line 328"/>
            <p:cNvSpPr>
              <a:spLocks noChangeShapeType="1"/>
            </p:cNvSpPr>
            <p:nvPr/>
          </p:nvSpPr>
          <p:spPr bwMode="auto">
            <a:xfrm>
              <a:off x="3535" y="1897"/>
              <a:ext cx="9" cy="1"/>
            </a:xfrm>
            <a:prstGeom prst="line">
              <a:avLst/>
            </a:prstGeom>
            <a:noFill/>
            <a:ln w="23876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41641" name="Line 329"/>
            <p:cNvSpPr>
              <a:spLocks noChangeShapeType="1"/>
            </p:cNvSpPr>
            <p:nvPr/>
          </p:nvSpPr>
          <p:spPr bwMode="auto">
            <a:xfrm>
              <a:off x="3544" y="1897"/>
              <a:ext cx="9" cy="1"/>
            </a:xfrm>
            <a:prstGeom prst="line">
              <a:avLst/>
            </a:prstGeom>
            <a:noFill/>
            <a:ln w="23876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41642" name="Freeform 330"/>
            <p:cNvSpPr>
              <a:spLocks/>
            </p:cNvSpPr>
            <p:nvPr/>
          </p:nvSpPr>
          <p:spPr bwMode="auto">
            <a:xfrm>
              <a:off x="3553" y="1888"/>
              <a:ext cx="1" cy="9"/>
            </a:xfrm>
            <a:custGeom>
              <a:avLst/>
              <a:gdLst>
                <a:gd name="T0" fmla="*/ 9 h 9"/>
                <a:gd name="T1" fmla="*/ 0 h 9"/>
                <a:gd name="T2" fmla="*/ 0 h 9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9">
                  <a:moveTo>
                    <a:pt x="0" y="9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w="23876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41643" name="Freeform 331"/>
            <p:cNvSpPr>
              <a:spLocks/>
            </p:cNvSpPr>
            <p:nvPr/>
          </p:nvSpPr>
          <p:spPr bwMode="auto">
            <a:xfrm>
              <a:off x="3553" y="1888"/>
              <a:ext cx="9" cy="1"/>
            </a:xfrm>
            <a:custGeom>
              <a:avLst/>
              <a:gdLst>
                <a:gd name="T0" fmla="*/ 0 w 9"/>
                <a:gd name="T1" fmla="*/ 0 w 9"/>
                <a:gd name="T2" fmla="*/ 9 w 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9">
                  <a:moveTo>
                    <a:pt x="0" y="0"/>
                  </a:moveTo>
                  <a:lnTo>
                    <a:pt x="0" y="0"/>
                  </a:lnTo>
                  <a:lnTo>
                    <a:pt x="9" y="0"/>
                  </a:lnTo>
                </a:path>
              </a:pathLst>
            </a:custGeom>
            <a:noFill/>
            <a:ln w="23876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41644" name="Freeform 332"/>
            <p:cNvSpPr>
              <a:spLocks/>
            </p:cNvSpPr>
            <p:nvPr/>
          </p:nvSpPr>
          <p:spPr bwMode="auto">
            <a:xfrm>
              <a:off x="3562" y="1870"/>
              <a:ext cx="9" cy="18"/>
            </a:xfrm>
            <a:custGeom>
              <a:avLst/>
              <a:gdLst>
                <a:gd name="T0" fmla="*/ 0 w 9"/>
                <a:gd name="T1" fmla="*/ 18 h 18"/>
                <a:gd name="T2" fmla="*/ 0 w 9"/>
                <a:gd name="T3" fmla="*/ 9 h 18"/>
                <a:gd name="T4" fmla="*/ 9 w 9"/>
                <a:gd name="T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18">
                  <a:moveTo>
                    <a:pt x="0" y="18"/>
                  </a:moveTo>
                  <a:lnTo>
                    <a:pt x="0" y="9"/>
                  </a:lnTo>
                  <a:lnTo>
                    <a:pt x="9" y="0"/>
                  </a:lnTo>
                </a:path>
              </a:pathLst>
            </a:custGeom>
            <a:noFill/>
            <a:ln w="23876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41645" name="Line 333"/>
            <p:cNvSpPr>
              <a:spLocks noChangeShapeType="1"/>
            </p:cNvSpPr>
            <p:nvPr/>
          </p:nvSpPr>
          <p:spPr bwMode="auto">
            <a:xfrm flipV="1">
              <a:off x="3571" y="1852"/>
              <a:ext cx="9" cy="18"/>
            </a:xfrm>
            <a:prstGeom prst="line">
              <a:avLst/>
            </a:prstGeom>
            <a:noFill/>
            <a:ln w="23876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41646" name="Line 334"/>
            <p:cNvSpPr>
              <a:spLocks noChangeShapeType="1"/>
            </p:cNvSpPr>
            <p:nvPr/>
          </p:nvSpPr>
          <p:spPr bwMode="auto">
            <a:xfrm flipV="1">
              <a:off x="3580" y="1834"/>
              <a:ext cx="1" cy="18"/>
            </a:xfrm>
            <a:prstGeom prst="line">
              <a:avLst/>
            </a:prstGeom>
            <a:noFill/>
            <a:ln w="23876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41647" name="Line 335"/>
            <p:cNvSpPr>
              <a:spLocks noChangeShapeType="1"/>
            </p:cNvSpPr>
            <p:nvPr/>
          </p:nvSpPr>
          <p:spPr bwMode="auto">
            <a:xfrm flipV="1">
              <a:off x="3580" y="1825"/>
              <a:ext cx="9" cy="9"/>
            </a:xfrm>
            <a:prstGeom prst="line">
              <a:avLst/>
            </a:prstGeom>
            <a:noFill/>
            <a:ln w="23876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41648" name="Line 336"/>
            <p:cNvSpPr>
              <a:spLocks noChangeShapeType="1"/>
            </p:cNvSpPr>
            <p:nvPr/>
          </p:nvSpPr>
          <p:spPr bwMode="auto">
            <a:xfrm>
              <a:off x="3589" y="1825"/>
              <a:ext cx="9" cy="1"/>
            </a:xfrm>
            <a:prstGeom prst="line">
              <a:avLst/>
            </a:prstGeom>
            <a:noFill/>
            <a:ln w="23876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41649" name="Freeform 337"/>
            <p:cNvSpPr>
              <a:spLocks/>
            </p:cNvSpPr>
            <p:nvPr/>
          </p:nvSpPr>
          <p:spPr bwMode="auto">
            <a:xfrm>
              <a:off x="3598" y="1825"/>
              <a:ext cx="9" cy="18"/>
            </a:xfrm>
            <a:custGeom>
              <a:avLst/>
              <a:gdLst>
                <a:gd name="T0" fmla="*/ 0 w 9"/>
                <a:gd name="T1" fmla="*/ 0 h 18"/>
                <a:gd name="T2" fmla="*/ 9 w 9"/>
                <a:gd name="T3" fmla="*/ 9 h 18"/>
                <a:gd name="T4" fmla="*/ 9 w 9"/>
                <a:gd name="T5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18">
                  <a:moveTo>
                    <a:pt x="0" y="0"/>
                  </a:moveTo>
                  <a:lnTo>
                    <a:pt x="9" y="9"/>
                  </a:lnTo>
                  <a:lnTo>
                    <a:pt x="9" y="18"/>
                  </a:lnTo>
                </a:path>
              </a:pathLst>
            </a:custGeom>
            <a:noFill/>
            <a:ln w="23876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41650" name="Line 338"/>
            <p:cNvSpPr>
              <a:spLocks noChangeShapeType="1"/>
            </p:cNvSpPr>
            <p:nvPr/>
          </p:nvSpPr>
          <p:spPr bwMode="auto">
            <a:xfrm>
              <a:off x="3607" y="1843"/>
              <a:ext cx="1" cy="9"/>
            </a:xfrm>
            <a:prstGeom prst="line">
              <a:avLst/>
            </a:prstGeom>
            <a:noFill/>
            <a:ln w="23876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41651" name="Line 339"/>
            <p:cNvSpPr>
              <a:spLocks noChangeShapeType="1"/>
            </p:cNvSpPr>
            <p:nvPr/>
          </p:nvSpPr>
          <p:spPr bwMode="auto">
            <a:xfrm>
              <a:off x="3607" y="1852"/>
              <a:ext cx="9" cy="18"/>
            </a:xfrm>
            <a:prstGeom prst="line">
              <a:avLst/>
            </a:prstGeom>
            <a:noFill/>
            <a:ln w="23876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41652" name="Line 340"/>
            <p:cNvSpPr>
              <a:spLocks noChangeShapeType="1"/>
            </p:cNvSpPr>
            <p:nvPr/>
          </p:nvSpPr>
          <p:spPr bwMode="auto">
            <a:xfrm>
              <a:off x="3616" y="1870"/>
              <a:ext cx="9" cy="18"/>
            </a:xfrm>
            <a:prstGeom prst="line">
              <a:avLst/>
            </a:prstGeom>
            <a:noFill/>
            <a:ln w="23876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41653" name="Line 341"/>
            <p:cNvSpPr>
              <a:spLocks noChangeShapeType="1"/>
            </p:cNvSpPr>
            <p:nvPr/>
          </p:nvSpPr>
          <p:spPr bwMode="auto">
            <a:xfrm>
              <a:off x="3625" y="1888"/>
              <a:ext cx="9" cy="9"/>
            </a:xfrm>
            <a:prstGeom prst="line">
              <a:avLst/>
            </a:prstGeom>
            <a:noFill/>
            <a:ln w="23876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41654" name="Line 342"/>
            <p:cNvSpPr>
              <a:spLocks noChangeShapeType="1"/>
            </p:cNvSpPr>
            <p:nvPr/>
          </p:nvSpPr>
          <p:spPr bwMode="auto">
            <a:xfrm>
              <a:off x="3634" y="1897"/>
              <a:ext cx="1" cy="1"/>
            </a:xfrm>
            <a:prstGeom prst="line">
              <a:avLst/>
            </a:prstGeom>
            <a:noFill/>
            <a:ln w="23876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41655" name="Line 343"/>
            <p:cNvSpPr>
              <a:spLocks noChangeShapeType="1"/>
            </p:cNvSpPr>
            <p:nvPr/>
          </p:nvSpPr>
          <p:spPr bwMode="auto">
            <a:xfrm>
              <a:off x="3634" y="1897"/>
              <a:ext cx="10" cy="1"/>
            </a:xfrm>
            <a:prstGeom prst="line">
              <a:avLst/>
            </a:prstGeom>
            <a:noFill/>
            <a:ln w="23876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41656" name="Line 344"/>
            <p:cNvSpPr>
              <a:spLocks noChangeShapeType="1"/>
            </p:cNvSpPr>
            <p:nvPr/>
          </p:nvSpPr>
          <p:spPr bwMode="auto">
            <a:xfrm>
              <a:off x="3644" y="1897"/>
              <a:ext cx="9" cy="1"/>
            </a:xfrm>
            <a:prstGeom prst="line">
              <a:avLst/>
            </a:prstGeom>
            <a:noFill/>
            <a:ln w="23876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41657" name="Line 345"/>
            <p:cNvSpPr>
              <a:spLocks noChangeShapeType="1"/>
            </p:cNvSpPr>
            <p:nvPr/>
          </p:nvSpPr>
          <p:spPr bwMode="auto">
            <a:xfrm>
              <a:off x="3653" y="1897"/>
              <a:ext cx="9" cy="1"/>
            </a:xfrm>
            <a:prstGeom prst="line">
              <a:avLst/>
            </a:prstGeom>
            <a:noFill/>
            <a:ln w="23876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41658" name="Line 346"/>
            <p:cNvSpPr>
              <a:spLocks noChangeShapeType="1"/>
            </p:cNvSpPr>
            <p:nvPr/>
          </p:nvSpPr>
          <p:spPr bwMode="auto">
            <a:xfrm>
              <a:off x="3662" y="1897"/>
              <a:ext cx="1" cy="1"/>
            </a:xfrm>
            <a:prstGeom prst="line">
              <a:avLst/>
            </a:prstGeom>
            <a:noFill/>
            <a:ln w="23876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41659" name="Line 347"/>
            <p:cNvSpPr>
              <a:spLocks noChangeShapeType="1"/>
            </p:cNvSpPr>
            <p:nvPr/>
          </p:nvSpPr>
          <p:spPr bwMode="auto">
            <a:xfrm>
              <a:off x="3662" y="1897"/>
              <a:ext cx="9" cy="1"/>
            </a:xfrm>
            <a:prstGeom prst="line">
              <a:avLst/>
            </a:prstGeom>
            <a:noFill/>
            <a:ln w="23876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41660" name="Line 348"/>
            <p:cNvSpPr>
              <a:spLocks noChangeShapeType="1"/>
            </p:cNvSpPr>
            <p:nvPr/>
          </p:nvSpPr>
          <p:spPr bwMode="auto">
            <a:xfrm>
              <a:off x="3671" y="1897"/>
              <a:ext cx="9" cy="1"/>
            </a:xfrm>
            <a:prstGeom prst="line">
              <a:avLst/>
            </a:prstGeom>
            <a:noFill/>
            <a:ln w="23876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41661" name="Line 349"/>
            <p:cNvSpPr>
              <a:spLocks noChangeShapeType="1"/>
            </p:cNvSpPr>
            <p:nvPr/>
          </p:nvSpPr>
          <p:spPr bwMode="auto">
            <a:xfrm>
              <a:off x="3680" y="1897"/>
              <a:ext cx="9" cy="1"/>
            </a:xfrm>
            <a:prstGeom prst="line">
              <a:avLst/>
            </a:prstGeom>
            <a:noFill/>
            <a:ln w="23876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41662" name="Line 350"/>
            <p:cNvSpPr>
              <a:spLocks noChangeShapeType="1"/>
            </p:cNvSpPr>
            <p:nvPr/>
          </p:nvSpPr>
          <p:spPr bwMode="auto">
            <a:xfrm>
              <a:off x="3689" y="1897"/>
              <a:ext cx="1" cy="1"/>
            </a:xfrm>
            <a:prstGeom prst="line">
              <a:avLst/>
            </a:prstGeom>
            <a:noFill/>
            <a:ln w="23876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41663" name="Line 351"/>
            <p:cNvSpPr>
              <a:spLocks noChangeShapeType="1"/>
            </p:cNvSpPr>
            <p:nvPr/>
          </p:nvSpPr>
          <p:spPr bwMode="auto">
            <a:xfrm>
              <a:off x="3689" y="1897"/>
              <a:ext cx="9" cy="1"/>
            </a:xfrm>
            <a:prstGeom prst="line">
              <a:avLst/>
            </a:prstGeom>
            <a:noFill/>
            <a:ln w="23876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41664" name="Line 352"/>
            <p:cNvSpPr>
              <a:spLocks noChangeShapeType="1"/>
            </p:cNvSpPr>
            <p:nvPr/>
          </p:nvSpPr>
          <p:spPr bwMode="auto">
            <a:xfrm>
              <a:off x="3698" y="1897"/>
              <a:ext cx="9" cy="1"/>
            </a:xfrm>
            <a:prstGeom prst="line">
              <a:avLst/>
            </a:prstGeom>
            <a:noFill/>
            <a:ln w="23876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41665" name="Line 353"/>
            <p:cNvSpPr>
              <a:spLocks noChangeShapeType="1"/>
            </p:cNvSpPr>
            <p:nvPr/>
          </p:nvSpPr>
          <p:spPr bwMode="auto">
            <a:xfrm>
              <a:off x="3707" y="1897"/>
              <a:ext cx="9" cy="1"/>
            </a:xfrm>
            <a:prstGeom prst="line">
              <a:avLst/>
            </a:prstGeom>
            <a:noFill/>
            <a:ln w="23876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41666" name="Line 354"/>
            <p:cNvSpPr>
              <a:spLocks noChangeShapeType="1"/>
            </p:cNvSpPr>
            <p:nvPr/>
          </p:nvSpPr>
          <p:spPr bwMode="auto">
            <a:xfrm>
              <a:off x="3716" y="1897"/>
              <a:ext cx="1" cy="1"/>
            </a:xfrm>
            <a:prstGeom prst="line">
              <a:avLst/>
            </a:prstGeom>
            <a:noFill/>
            <a:ln w="23876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41667" name="Line 355"/>
            <p:cNvSpPr>
              <a:spLocks noChangeShapeType="1"/>
            </p:cNvSpPr>
            <p:nvPr/>
          </p:nvSpPr>
          <p:spPr bwMode="auto">
            <a:xfrm>
              <a:off x="3716" y="1897"/>
              <a:ext cx="9" cy="1"/>
            </a:xfrm>
            <a:prstGeom prst="line">
              <a:avLst/>
            </a:prstGeom>
            <a:noFill/>
            <a:ln w="23876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41668" name="Line 356"/>
            <p:cNvSpPr>
              <a:spLocks noChangeShapeType="1"/>
            </p:cNvSpPr>
            <p:nvPr/>
          </p:nvSpPr>
          <p:spPr bwMode="auto">
            <a:xfrm>
              <a:off x="3725" y="1897"/>
              <a:ext cx="9" cy="1"/>
            </a:xfrm>
            <a:prstGeom prst="line">
              <a:avLst/>
            </a:prstGeom>
            <a:noFill/>
            <a:ln w="23876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41669" name="Line 357"/>
            <p:cNvSpPr>
              <a:spLocks noChangeShapeType="1"/>
            </p:cNvSpPr>
            <p:nvPr/>
          </p:nvSpPr>
          <p:spPr bwMode="auto">
            <a:xfrm>
              <a:off x="3734" y="1897"/>
              <a:ext cx="1" cy="1"/>
            </a:xfrm>
            <a:prstGeom prst="line">
              <a:avLst/>
            </a:prstGeom>
            <a:noFill/>
            <a:ln w="23876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41670" name="Line 358"/>
            <p:cNvSpPr>
              <a:spLocks noChangeShapeType="1"/>
            </p:cNvSpPr>
            <p:nvPr/>
          </p:nvSpPr>
          <p:spPr bwMode="auto">
            <a:xfrm>
              <a:off x="3734" y="1897"/>
              <a:ext cx="9" cy="1"/>
            </a:xfrm>
            <a:prstGeom prst="line">
              <a:avLst/>
            </a:prstGeom>
            <a:noFill/>
            <a:ln w="23876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41671" name="Line 359"/>
            <p:cNvSpPr>
              <a:spLocks noChangeShapeType="1"/>
            </p:cNvSpPr>
            <p:nvPr/>
          </p:nvSpPr>
          <p:spPr bwMode="auto">
            <a:xfrm>
              <a:off x="3743" y="1897"/>
              <a:ext cx="10" cy="1"/>
            </a:xfrm>
            <a:prstGeom prst="line">
              <a:avLst/>
            </a:prstGeom>
            <a:noFill/>
            <a:ln w="23876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41672" name="Line 360"/>
            <p:cNvSpPr>
              <a:spLocks noChangeShapeType="1"/>
            </p:cNvSpPr>
            <p:nvPr/>
          </p:nvSpPr>
          <p:spPr bwMode="auto">
            <a:xfrm>
              <a:off x="3753" y="1897"/>
              <a:ext cx="9" cy="1"/>
            </a:xfrm>
            <a:prstGeom prst="line">
              <a:avLst/>
            </a:prstGeom>
            <a:noFill/>
            <a:ln w="23876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41673" name="Line 361"/>
            <p:cNvSpPr>
              <a:spLocks noChangeShapeType="1"/>
            </p:cNvSpPr>
            <p:nvPr/>
          </p:nvSpPr>
          <p:spPr bwMode="auto">
            <a:xfrm>
              <a:off x="3762" y="1897"/>
              <a:ext cx="1" cy="1"/>
            </a:xfrm>
            <a:prstGeom prst="line">
              <a:avLst/>
            </a:prstGeom>
            <a:noFill/>
            <a:ln w="23876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41674" name="Line 362"/>
            <p:cNvSpPr>
              <a:spLocks noChangeShapeType="1"/>
            </p:cNvSpPr>
            <p:nvPr/>
          </p:nvSpPr>
          <p:spPr bwMode="auto">
            <a:xfrm>
              <a:off x="3762" y="1897"/>
              <a:ext cx="9" cy="1"/>
            </a:xfrm>
            <a:prstGeom prst="line">
              <a:avLst/>
            </a:prstGeom>
            <a:noFill/>
            <a:ln w="23876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41675" name="Line 363"/>
            <p:cNvSpPr>
              <a:spLocks noChangeShapeType="1"/>
            </p:cNvSpPr>
            <p:nvPr/>
          </p:nvSpPr>
          <p:spPr bwMode="auto">
            <a:xfrm>
              <a:off x="3771" y="1897"/>
              <a:ext cx="9" cy="1"/>
            </a:xfrm>
            <a:prstGeom prst="line">
              <a:avLst/>
            </a:prstGeom>
            <a:noFill/>
            <a:ln w="23876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41676" name="Line 364"/>
            <p:cNvSpPr>
              <a:spLocks noChangeShapeType="1"/>
            </p:cNvSpPr>
            <p:nvPr/>
          </p:nvSpPr>
          <p:spPr bwMode="auto">
            <a:xfrm>
              <a:off x="3780" y="1897"/>
              <a:ext cx="9" cy="1"/>
            </a:xfrm>
            <a:prstGeom prst="line">
              <a:avLst/>
            </a:prstGeom>
            <a:noFill/>
            <a:ln w="23876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41677" name="Line 365"/>
            <p:cNvSpPr>
              <a:spLocks noChangeShapeType="1"/>
            </p:cNvSpPr>
            <p:nvPr/>
          </p:nvSpPr>
          <p:spPr bwMode="auto">
            <a:xfrm>
              <a:off x="3789" y="1897"/>
              <a:ext cx="1" cy="1"/>
            </a:xfrm>
            <a:prstGeom prst="line">
              <a:avLst/>
            </a:prstGeom>
            <a:noFill/>
            <a:ln w="23876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41678" name="Line 366"/>
            <p:cNvSpPr>
              <a:spLocks noChangeShapeType="1"/>
            </p:cNvSpPr>
            <p:nvPr/>
          </p:nvSpPr>
          <p:spPr bwMode="auto">
            <a:xfrm>
              <a:off x="3789" y="1897"/>
              <a:ext cx="9" cy="1"/>
            </a:xfrm>
            <a:prstGeom prst="line">
              <a:avLst/>
            </a:prstGeom>
            <a:noFill/>
            <a:ln w="23876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41679" name="Line 367"/>
            <p:cNvSpPr>
              <a:spLocks noChangeShapeType="1"/>
            </p:cNvSpPr>
            <p:nvPr/>
          </p:nvSpPr>
          <p:spPr bwMode="auto">
            <a:xfrm>
              <a:off x="3798" y="1897"/>
              <a:ext cx="9" cy="1"/>
            </a:xfrm>
            <a:prstGeom prst="line">
              <a:avLst/>
            </a:prstGeom>
            <a:noFill/>
            <a:ln w="23876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41680" name="Line 368"/>
            <p:cNvSpPr>
              <a:spLocks noChangeShapeType="1"/>
            </p:cNvSpPr>
            <p:nvPr/>
          </p:nvSpPr>
          <p:spPr bwMode="auto">
            <a:xfrm>
              <a:off x="3807" y="1897"/>
              <a:ext cx="9" cy="1"/>
            </a:xfrm>
            <a:prstGeom prst="line">
              <a:avLst/>
            </a:prstGeom>
            <a:noFill/>
            <a:ln w="23876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41681" name="Line 369"/>
            <p:cNvSpPr>
              <a:spLocks noChangeShapeType="1"/>
            </p:cNvSpPr>
            <p:nvPr/>
          </p:nvSpPr>
          <p:spPr bwMode="auto">
            <a:xfrm>
              <a:off x="3816" y="1897"/>
              <a:ext cx="1" cy="1"/>
            </a:xfrm>
            <a:prstGeom prst="line">
              <a:avLst/>
            </a:prstGeom>
            <a:noFill/>
            <a:ln w="23876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41682" name="Line 370"/>
            <p:cNvSpPr>
              <a:spLocks noChangeShapeType="1"/>
            </p:cNvSpPr>
            <p:nvPr/>
          </p:nvSpPr>
          <p:spPr bwMode="auto">
            <a:xfrm>
              <a:off x="3816" y="1897"/>
              <a:ext cx="9" cy="1"/>
            </a:xfrm>
            <a:prstGeom prst="line">
              <a:avLst/>
            </a:prstGeom>
            <a:noFill/>
            <a:ln w="23876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41683" name="Line 371"/>
            <p:cNvSpPr>
              <a:spLocks noChangeShapeType="1"/>
            </p:cNvSpPr>
            <p:nvPr/>
          </p:nvSpPr>
          <p:spPr bwMode="auto">
            <a:xfrm>
              <a:off x="3825" y="1897"/>
              <a:ext cx="9" cy="1"/>
            </a:xfrm>
            <a:prstGeom prst="line">
              <a:avLst/>
            </a:prstGeom>
            <a:noFill/>
            <a:ln w="23876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41684" name="Line 372"/>
            <p:cNvSpPr>
              <a:spLocks noChangeShapeType="1"/>
            </p:cNvSpPr>
            <p:nvPr/>
          </p:nvSpPr>
          <p:spPr bwMode="auto">
            <a:xfrm>
              <a:off x="3834" y="1897"/>
              <a:ext cx="9" cy="1"/>
            </a:xfrm>
            <a:prstGeom prst="line">
              <a:avLst/>
            </a:prstGeom>
            <a:noFill/>
            <a:ln w="23876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41685" name="Line 373"/>
            <p:cNvSpPr>
              <a:spLocks noChangeShapeType="1"/>
            </p:cNvSpPr>
            <p:nvPr/>
          </p:nvSpPr>
          <p:spPr bwMode="auto">
            <a:xfrm>
              <a:off x="3843" y="1897"/>
              <a:ext cx="1" cy="1"/>
            </a:xfrm>
            <a:prstGeom prst="line">
              <a:avLst/>
            </a:prstGeom>
            <a:noFill/>
            <a:ln w="23876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41686" name="Line 374"/>
            <p:cNvSpPr>
              <a:spLocks noChangeShapeType="1"/>
            </p:cNvSpPr>
            <p:nvPr/>
          </p:nvSpPr>
          <p:spPr bwMode="auto">
            <a:xfrm>
              <a:off x="3843" y="1897"/>
              <a:ext cx="9" cy="1"/>
            </a:xfrm>
            <a:prstGeom prst="line">
              <a:avLst/>
            </a:prstGeom>
            <a:noFill/>
            <a:ln w="23876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41687" name="Line 375"/>
            <p:cNvSpPr>
              <a:spLocks noChangeShapeType="1"/>
            </p:cNvSpPr>
            <p:nvPr/>
          </p:nvSpPr>
          <p:spPr bwMode="auto">
            <a:xfrm>
              <a:off x="3852" y="1897"/>
              <a:ext cx="9" cy="1"/>
            </a:xfrm>
            <a:prstGeom prst="line">
              <a:avLst/>
            </a:prstGeom>
            <a:noFill/>
            <a:ln w="23876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41688" name="Line 376"/>
            <p:cNvSpPr>
              <a:spLocks noChangeShapeType="1"/>
            </p:cNvSpPr>
            <p:nvPr/>
          </p:nvSpPr>
          <p:spPr bwMode="auto">
            <a:xfrm>
              <a:off x="3861" y="1897"/>
              <a:ext cx="10" cy="1"/>
            </a:xfrm>
            <a:prstGeom prst="line">
              <a:avLst/>
            </a:prstGeom>
            <a:noFill/>
            <a:ln w="23876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41689" name="Line 377"/>
            <p:cNvSpPr>
              <a:spLocks noChangeShapeType="1"/>
            </p:cNvSpPr>
            <p:nvPr/>
          </p:nvSpPr>
          <p:spPr bwMode="auto">
            <a:xfrm>
              <a:off x="3871" y="1897"/>
              <a:ext cx="1" cy="1"/>
            </a:xfrm>
            <a:prstGeom prst="line">
              <a:avLst/>
            </a:prstGeom>
            <a:noFill/>
            <a:ln w="23876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</p:grpSp>
      <p:sp>
        <p:nvSpPr>
          <p:cNvPr id="141690" name="Rectangle 378"/>
          <p:cNvSpPr>
            <a:spLocks noChangeArrowheads="1"/>
          </p:cNvSpPr>
          <p:nvPr/>
        </p:nvSpPr>
        <p:spPr bwMode="auto">
          <a:xfrm rot="-5400000">
            <a:off x="1924933" y="5653078"/>
            <a:ext cx="1178208" cy="2627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n-US" altLang="en-US" sz="1707"/>
              <a:t>Significance</a:t>
            </a:r>
          </a:p>
        </p:txBody>
      </p:sp>
      <p:sp>
        <p:nvSpPr>
          <p:cNvPr id="141691" name="Text Box 379"/>
          <p:cNvSpPr txBox="1">
            <a:spLocks noChangeArrowheads="1"/>
          </p:cNvSpPr>
          <p:nvPr/>
        </p:nvSpPr>
        <p:spPr bwMode="auto">
          <a:xfrm>
            <a:off x="3359574" y="6696569"/>
            <a:ext cx="468077" cy="3063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n-US" altLang="en-US" sz="1991" dirty="0">
                <a:latin typeface="Arial Unicode MS" charset="0"/>
              </a:rPr>
              <a:t>-OH</a:t>
            </a:r>
          </a:p>
        </p:txBody>
      </p:sp>
      <p:sp>
        <p:nvSpPr>
          <p:cNvPr id="141692" name="Text Box 380"/>
          <p:cNvSpPr txBox="1">
            <a:spLocks noChangeArrowheads="1"/>
          </p:cNvSpPr>
          <p:nvPr/>
        </p:nvSpPr>
        <p:spPr bwMode="auto">
          <a:xfrm>
            <a:off x="6287912" y="6719146"/>
            <a:ext cx="548227" cy="3063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n-US" altLang="en-US" sz="1991">
                <a:latin typeface="Arial Unicode MS" charset="0"/>
              </a:rPr>
              <a:t>-CH</a:t>
            </a:r>
            <a:r>
              <a:rPr lang="en-US" altLang="en-US" sz="1991" baseline="-25000">
                <a:latin typeface="Arial Unicode MS" charset="0"/>
              </a:rPr>
              <a:t>3</a:t>
            </a:r>
            <a:endParaRPr lang="en-US" altLang="en-US" sz="1991">
              <a:latin typeface="Arial Unicode MS" charset="0"/>
            </a:endParaRPr>
          </a:p>
        </p:txBody>
      </p:sp>
      <p:sp>
        <p:nvSpPr>
          <p:cNvPr id="141693" name="Text Box 381"/>
          <p:cNvSpPr txBox="1">
            <a:spLocks noChangeArrowheads="1"/>
          </p:cNvSpPr>
          <p:nvPr/>
        </p:nvSpPr>
        <p:spPr bwMode="auto">
          <a:xfrm>
            <a:off x="6746241" y="7044266"/>
            <a:ext cx="633187" cy="3063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n-US" altLang="en-US" sz="1991">
                <a:latin typeface="Arial Unicode MS" charset="0"/>
              </a:rPr>
              <a:t>-CH</a:t>
            </a:r>
            <a:r>
              <a:rPr lang="en-US" altLang="en-US" sz="1991" baseline="-25000">
                <a:latin typeface="Arial Unicode MS" charset="0"/>
              </a:rPr>
              <a:t>2</a:t>
            </a:r>
            <a:r>
              <a:rPr lang="en-US" altLang="en-US" sz="1991">
                <a:latin typeface="Arial Unicode MS" charset="0"/>
              </a:rPr>
              <a:t>-</a:t>
            </a:r>
          </a:p>
        </p:txBody>
      </p:sp>
      <p:sp>
        <p:nvSpPr>
          <p:cNvPr id="141694" name="Rectangle 382"/>
          <p:cNvSpPr>
            <a:spLocks noChangeArrowheads="1"/>
          </p:cNvSpPr>
          <p:nvPr/>
        </p:nvSpPr>
        <p:spPr bwMode="auto">
          <a:xfrm>
            <a:off x="9645227" y="4420729"/>
            <a:ext cx="262892" cy="4376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n-US" altLang="en-US" sz="2844" b="1">
                <a:latin typeface="WP Greek Courier" charset="0"/>
              </a:rPr>
              <a:t>N</a:t>
            </a:r>
          </a:p>
        </p:txBody>
      </p:sp>
      <p:sp>
        <p:nvSpPr>
          <p:cNvPr id="141695" name="Rectangle 383"/>
          <p:cNvSpPr>
            <a:spLocks noChangeArrowheads="1"/>
          </p:cNvSpPr>
          <p:nvPr/>
        </p:nvSpPr>
        <p:spPr bwMode="auto">
          <a:xfrm>
            <a:off x="5635414" y="6154702"/>
            <a:ext cx="545021" cy="4376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n-US" altLang="en-US" sz="2844" b="1">
                <a:latin typeface="WP Greek Courier" charset="0"/>
              </a:rPr>
              <a:t>N</a:t>
            </a:r>
            <a:r>
              <a:rPr lang="en-US" altLang="en-US" sz="2276"/>
              <a:t>-</a:t>
            </a:r>
            <a:r>
              <a:rPr lang="en-US" altLang="en-US" sz="1991"/>
              <a:t>H</a:t>
            </a:r>
          </a:p>
        </p:txBody>
      </p:sp>
      <p:sp>
        <p:nvSpPr>
          <p:cNvPr id="141701" name="Line 389"/>
          <p:cNvSpPr>
            <a:spLocks noChangeShapeType="1"/>
          </p:cNvSpPr>
          <p:nvPr/>
        </p:nvSpPr>
        <p:spPr bwMode="auto">
          <a:xfrm>
            <a:off x="2939627" y="4258169"/>
            <a:ext cx="7130062" cy="0"/>
          </a:xfrm>
          <a:prstGeom prst="line">
            <a:avLst/>
          </a:prstGeom>
          <a:noFill/>
          <a:ln w="25400">
            <a:solidFill>
              <a:srgbClr val="808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991"/>
          </a:p>
        </p:txBody>
      </p:sp>
      <p:sp>
        <p:nvSpPr>
          <p:cNvPr id="141702" name="Line 390"/>
          <p:cNvSpPr>
            <a:spLocks noChangeShapeType="1"/>
          </p:cNvSpPr>
          <p:nvPr/>
        </p:nvSpPr>
        <p:spPr bwMode="auto">
          <a:xfrm>
            <a:off x="2950916" y="4258170"/>
            <a:ext cx="0" cy="58702"/>
          </a:xfrm>
          <a:prstGeom prst="line">
            <a:avLst/>
          </a:prstGeom>
          <a:noFill/>
          <a:ln w="25400">
            <a:solidFill>
              <a:srgbClr val="808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991"/>
          </a:p>
        </p:txBody>
      </p:sp>
      <p:sp>
        <p:nvSpPr>
          <p:cNvPr id="141703" name="Line 391"/>
          <p:cNvSpPr>
            <a:spLocks noChangeShapeType="1"/>
          </p:cNvSpPr>
          <p:nvPr/>
        </p:nvSpPr>
        <p:spPr bwMode="auto">
          <a:xfrm>
            <a:off x="3966917" y="4258170"/>
            <a:ext cx="2257" cy="58702"/>
          </a:xfrm>
          <a:prstGeom prst="line">
            <a:avLst/>
          </a:prstGeom>
          <a:noFill/>
          <a:ln w="25400">
            <a:solidFill>
              <a:srgbClr val="808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991"/>
          </a:p>
        </p:txBody>
      </p:sp>
      <p:sp>
        <p:nvSpPr>
          <p:cNvPr id="141704" name="Line 392"/>
          <p:cNvSpPr>
            <a:spLocks noChangeShapeType="1"/>
          </p:cNvSpPr>
          <p:nvPr/>
        </p:nvSpPr>
        <p:spPr bwMode="auto">
          <a:xfrm>
            <a:off x="4985173" y="4258170"/>
            <a:ext cx="0" cy="58702"/>
          </a:xfrm>
          <a:prstGeom prst="line">
            <a:avLst/>
          </a:prstGeom>
          <a:noFill/>
          <a:ln w="25400">
            <a:solidFill>
              <a:srgbClr val="808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991"/>
          </a:p>
        </p:txBody>
      </p:sp>
      <p:sp>
        <p:nvSpPr>
          <p:cNvPr id="141705" name="Line 393"/>
          <p:cNvSpPr>
            <a:spLocks noChangeShapeType="1"/>
          </p:cNvSpPr>
          <p:nvPr/>
        </p:nvSpPr>
        <p:spPr bwMode="auto">
          <a:xfrm>
            <a:off x="6001174" y="4258170"/>
            <a:ext cx="2258" cy="58702"/>
          </a:xfrm>
          <a:prstGeom prst="line">
            <a:avLst/>
          </a:prstGeom>
          <a:noFill/>
          <a:ln w="25400">
            <a:solidFill>
              <a:srgbClr val="808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991"/>
          </a:p>
        </p:txBody>
      </p:sp>
      <p:sp>
        <p:nvSpPr>
          <p:cNvPr id="141706" name="Line 394"/>
          <p:cNvSpPr>
            <a:spLocks noChangeShapeType="1"/>
          </p:cNvSpPr>
          <p:nvPr/>
        </p:nvSpPr>
        <p:spPr bwMode="auto">
          <a:xfrm>
            <a:off x="7008142" y="4258170"/>
            <a:ext cx="2258" cy="58702"/>
          </a:xfrm>
          <a:prstGeom prst="line">
            <a:avLst/>
          </a:prstGeom>
          <a:noFill/>
          <a:ln w="25400">
            <a:solidFill>
              <a:srgbClr val="808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991"/>
          </a:p>
        </p:txBody>
      </p:sp>
      <p:sp>
        <p:nvSpPr>
          <p:cNvPr id="141707" name="Line 395"/>
          <p:cNvSpPr>
            <a:spLocks noChangeShapeType="1"/>
          </p:cNvSpPr>
          <p:nvPr/>
        </p:nvSpPr>
        <p:spPr bwMode="auto">
          <a:xfrm>
            <a:off x="8026401" y="4258170"/>
            <a:ext cx="0" cy="58702"/>
          </a:xfrm>
          <a:prstGeom prst="line">
            <a:avLst/>
          </a:prstGeom>
          <a:noFill/>
          <a:ln w="25400">
            <a:solidFill>
              <a:srgbClr val="808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991"/>
          </a:p>
        </p:txBody>
      </p:sp>
      <p:sp>
        <p:nvSpPr>
          <p:cNvPr id="141708" name="Line 396"/>
          <p:cNvSpPr>
            <a:spLocks noChangeShapeType="1"/>
          </p:cNvSpPr>
          <p:nvPr/>
        </p:nvSpPr>
        <p:spPr bwMode="auto">
          <a:xfrm>
            <a:off x="9042401" y="4258170"/>
            <a:ext cx="2257" cy="58702"/>
          </a:xfrm>
          <a:prstGeom prst="line">
            <a:avLst/>
          </a:prstGeom>
          <a:noFill/>
          <a:ln w="25400">
            <a:solidFill>
              <a:srgbClr val="808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991"/>
          </a:p>
        </p:txBody>
      </p:sp>
      <p:sp>
        <p:nvSpPr>
          <p:cNvPr id="141709" name="Line 397"/>
          <p:cNvSpPr>
            <a:spLocks noChangeShapeType="1"/>
          </p:cNvSpPr>
          <p:nvPr/>
        </p:nvSpPr>
        <p:spPr bwMode="auto">
          <a:xfrm>
            <a:off x="10060658" y="4258170"/>
            <a:ext cx="0" cy="58702"/>
          </a:xfrm>
          <a:prstGeom prst="line">
            <a:avLst/>
          </a:prstGeom>
          <a:noFill/>
          <a:ln w="25400">
            <a:solidFill>
              <a:srgbClr val="808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991"/>
          </a:p>
        </p:txBody>
      </p:sp>
    </p:spTree>
    <p:extLst>
      <p:ext uri="{BB962C8B-B14F-4D97-AF65-F5344CB8AC3E}">
        <p14:creationId xmlns:p14="http://schemas.microsoft.com/office/powerpoint/2010/main" val="16632735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Rectangle 2"/>
          <p:cNvSpPr>
            <a:spLocks noGrp="1" noChangeArrowheads="1"/>
          </p:cNvSpPr>
          <p:nvPr>
            <p:ph type="title"/>
          </p:nvPr>
        </p:nvSpPr>
        <p:spPr>
          <a:xfrm>
            <a:off x="2275840" y="352213"/>
            <a:ext cx="9753600" cy="1625600"/>
          </a:xfrm>
        </p:spPr>
        <p:txBody>
          <a:bodyPr>
            <a:normAutofit fontScale="90000"/>
          </a:bodyPr>
          <a:lstStyle/>
          <a:p>
            <a:r>
              <a:rPr lang="en-US" altLang="en-US" sz="4835" dirty="0"/>
              <a:t>SOM</a:t>
            </a:r>
            <a:br>
              <a:rPr lang="en-US" altLang="en-US" sz="4835" dirty="0"/>
            </a:br>
            <a:r>
              <a:rPr lang="en-US" altLang="en-US" sz="3556" dirty="0"/>
              <a:t>Bacterium </a:t>
            </a:r>
            <a:r>
              <a:rPr lang="en-US" altLang="en-US" sz="3556" i="1" dirty="0"/>
              <a:t>b-cereus</a:t>
            </a:r>
            <a:r>
              <a:rPr lang="en-US" altLang="en-US" sz="3556" dirty="0"/>
              <a:t> on different </a:t>
            </a:r>
            <a:r>
              <a:rPr lang="en-US" altLang="en-US" sz="3556" dirty="0" smtClean="0"/>
              <a:t>agars</a:t>
            </a:r>
            <a:br>
              <a:rPr lang="en-US" altLang="en-US" sz="3556" dirty="0" smtClean="0"/>
            </a:br>
            <a:r>
              <a:rPr lang="en-US" altLang="en-US" sz="3556" dirty="0" smtClean="0"/>
              <a:t>“You are what you eat!”</a:t>
            </a:r>
            <a:endParaRPr lang="en-US" altLang="en-US" sz="3556" dirty="0"/>
          </a:p>
        </p:txBody>
      </p:sp>
      <p:pic>
        <p:nvPicPr>
          <p:cNvPr id="151555" name="Picture 3" descr="file:///F:/Meetings/PittCon09/bcereusvege/umat-full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453" y="2817707"/>
            <a:ext cx="10945707" cy="5852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1565" name="Group 13"/>
          <p:cNvGrpSpPr>
            <a:grpSpLocks/>
          </p:cNvGrpSpPr>
          <p:nvPr/>
        </p:nvGrpSpPr>
        <p:grpSpPr bwMode="auto">
          <a:xfrm>
            <a:off x="1219200" y="3034454"/>
            <a:ext cx="10512213" cy="6251787"/>
            <a:chOff x="540" y="1344"/>
            <a:chExt cx="4656" cy="2769"/>
          </a:xfrm>
        </p:grpSpPr>
        <p:grpSp>
          <p:nvGrpSpPr>
            <p:cNvPr id="151556" name="Group 4"/>
            <p:cNvGrpSpPr>
              <a:grpSpLocks/>
            </p:cNvGrpSpPr>
            <p:nvPr/>
          </p:nvGrpSpPr>
          <p:grpSpPr bwMode="auto">
            <a:xfrm>
              <a:off x="540" y="1344"/>
              <a:ext cx="4656" cy="2352"/>
              <a:chOff x="576" y="1344"/>
              <a:chExt cx="4656" cy="2352"/>
            </a:xfrm>
          </p:grpSpPr>
          <p:sp>
            <p:nvSpPr>
              <p:cNvPr id="151557" name="Freeform 5"/>
              <p:cNvSpPr>
                <a:spLocks/>
              </p:cNvSpPr>
              <p:nvPr/>
            </p:nvSpPr>
            <p:spPr bwMode="auto">
              <a:xfrm>
                <a:off x="576" y="1344"/>
                <a:ext cx="1008" cy="624"/>
              </a:xfrm>
              <a:custGeom>
                <a:avLst/>
                <a:gdLst>
                  <a:gd name="T0" fmla="*/ 0 w 1008"/>
                  <a:gd name="T1" fmla="*/ 624 h 624"/>
                  <a:gd name="T2" fmla="*/ 720 w 1008"/>
                  <a:gd name="T3" fmla="*/ 432 h 624"/>
                  <a:gd name="T4" fmla="*/ 1008 w 1008"/>
                  <a:gd name="T5" fmla="*/ 0 h 6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008" h="624">
                    <a:moveTo>
                      <a:pt x="0" y="624"/>
                    </a:moveTo>
                    <a:cubicBezTo>
                      <a:pt x="276" y="580"/>
                      <a:pt x="552" y="536"/>
                      <a:pt x="720" y="432"/>
                    </a:cubicBezTo>
                    <a:cubicBezTo>
                      <a:pt x="888" y="328"/>
                      <a:pt x="948" y="164"/>
                      <a:pt x="1008" y="0"/>
                    </a:cubicBezTo>
                  </a:path>
                </a:pathLst>
              </a:custGeom>
              <a:noFill/>
              <a:ln w="38100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51558" name="Line 6"/>
              <p:cNvSpPr>
                <a:spLocks noChangeShapeType="1"/>
              </p:cNvSpPr>
              <p:nvPr/>
            </p:nvSpPr>
            <p:spPr bwMode="auto">
              <a:xfrm flipV="1">
                <a:off x="2448" y="1344"/>
                <a:ext cx="96" cy="2352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51559" name="Freeform 7"/>
              <p:cNvSpPr>
                <a:spLocks/>
              </p:cNvSpPr>
              <p:nvPr/>
            </p:nvSpPr>
            <p:spPr bwMode="auto">
              <a:xfrm>
                <a:off x="3408" y="1344"/>
                <a:ext cx="1824" cy="1144"/>
              </a:xfrm>
              <a:custGeom>
                <a:avLst/>
                <a:gdLst>
                  <a:gd name="T0" fmla="*/ 0 w 1824"/>
                  <a:gd name="T1" fmla="*/ 0 h 1144"/>
                  <a:gd name="T2" fmla="*/ 960 w 1824"/>
                  <a:gd name="T3" fmla="*/ 960 h 1144"/>
                  <a:gd name="T4" fmla="*/ 1824 w 1824"/>
                  <a:gd name="T5" fmla="*/ 1104 h 1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824" h="1144">
                    <a:moveTo>
                      <a:pt x="0" y="0"/>
                    </a:moveTo>
                    <a:cubicBezTo>
                      <a:pt x="328" y="388"/>
                      <a:pt x="656" y="776"/>
                      <a:pt x="960" y="960"/>
                    </a:cubicBezTo>
                    <a:cubicBezTo>
                      <a:pt x="1264" y="1144"/>
                      <a:pt x="1544" y="1124"/>
                      <a:pt x="1824" y="1104"/>
                    </a:cubicBezTo>
                  </a:path>
                </a:pathLst>
              </a:custGeom>
              <a:noFill/>
              <a:ln w="38100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51560" name="Text Box 8"/>
              <p:cNvSpPr txBox="1">
                <a:spLocks noChangeArrowheads="1"/>
              </p:cNvSpPr>
              <p:nvPr/>
            </p:nvSpPr>
            <p:spPr bwMode="auto">
              <a:xfrm>
                <a:off x="672" y="1546"/>
                <a:ext cx="464" cy="13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eaLnBrk="1" hangingPunct="1"/>
                <a:r>
                  <a:rPr lang="en-US" altLang="en-US" sz="1991" b="1">
                    <a:solidFill>
                      <a:srgbClr val="CC0000"/>
                    </a:solidFill>
                  </a:rPr>
                  <a:t>Mannitol</a:t>
                </a:r>
              </a:p>
            </p:txBody>
          </p:sp>
          <p:sp>
            <p:nvSpPr>
              <p:cNvPr id="151561" name="Text Box 9"/>
              <p:cNvSpPr txBox="1">
                <a:spLocks noChangeArrowheads="1"/>
              </p:cNvSpPr>
              <p:nvPr/>
            </p:nvSpPr>
            <p:spPr bwMode="auto">
              <a:xfrm>
                <a:off x="1498" y="2650"/>
                <a:ext cx="433" cy="13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eaLnBrk="1" hangingPunct="1"/>
                <a:r>
                  <a:rPr lang="en-US" altLang="en-US" sz="1991" b="1">
                    <a:solidFill>
                      <a:srgbClr val="CC0000"/>
                    </a:solidFill>
                  </a:rPr>
                  <a:t>Nutrient</a:t>
                </a:r>
              </a:p>
            </p:txBody>
          </p:sp>
          <p:sp>
            <p:nvSpPr>
              <p:cNvPr id="151562" name="Text Box 10"/>
              <p:cNvSpPr txBox="1">
                <a:spLocks noChangeArrowheads="1"/>
              </p:cNvSpPr>
              <p:nvPr/>
            </p:nvSpPr>
            <p:spPr bwMode="auto">
              <a:xfrm>
                <a:off x="3604" y="2592"/>
                <a:ext cx="319" cy="13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eaLnBrk="1" hangingPunct="1"/>
                <a:r>
                  <a:rPr lang="en-US" altLang="en-US" sz="1991" b="1">
                    <a:solidFill>
                      <a:srgbClr val="CC0000"/>
                    </a:solidFill>
                  </a:rPr>
                  <a:t>Blood</a:t>
                </a:r>
              </a:p>
            </p:txBody>
          </p:sp>
          <p:sp>
            <p:nvSpPr>
              <p:cNvPr id="151563" name="Text Box 11"/>
              <p:cNvSpPr txBox="1">
                <a:spLocks noChangeArrowheads="1"/>
              </p:cNvSpPr>
              <p:nvPr/>
            </p:nvSpPr>
            <p:spPr bwMode="auto">
              <a:xfrm>
                <a:off x="4128" y="1776"/>
                <a:ext cx="897" cy="13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eaLnBrk="1" hangingPunct="1"/>
                <a:r>
                  <a:rPr lang="en-US" altLang="en-US" sz="1991" b="1">
                    <a:solidFill>
                      <a:srgbClr val="CC0000"/>
                    </a:solidFill>
                  </a:rPr>
                  <a:t>Chocolate Blood</a:t>
                </a:r>
              </a:p>
            </p:txBody>
          </p:sp>
        </p:grpSp>
        <p:sp>
          <p:nvSpPr>
            <p:cNvPr id="151564" name="Text Box 12"/>
            <p:cNvSpPr txBox="1">
              <a:spLocks noChangeArrowheads="1"/>
            </p:cNvSpPr>
            <p:nvPr/>
          </p:nvSpPr>
          <p:spPr bwMode="auto">
            <a:xfrm>
              <a:off x="2080" y="3936"/>
              <a:ext cx="1259" cy="1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1991" i="1"/>
                <a:t>“You are what you eat!”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856818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1515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2"/>
          <p:cNvSpPr>
            <a:spLocks noGrp="1" noChangeArrowheads="1"/>
          </p:cNvSpPr>
          <p:nvPr>
            <p:ph type="title"/>
          </p:nvPr>
        </p:nvSpPr>
        <p:spPr>
          <a:xfrm>
            <a:off x="2167467" y="433493"/>
            <a:ext cx="9861973" cy="1625600"/>
          </a:xfrm>
        </p:spPr>
        <p:txBody>
          <a:bodyPr/>
          <a:lstStyle/>
          <a:p>
            <a:r>
              <a:rPr lang="en-US" altLang="en-US" sz="4835"/>
              <a:t> Significance Spectrum</a:t>
            </a:r>
            <a:br>
              <a:rPr lang="en-US" altLang="en-US" sz="4835"/>
            </a:br>
            <a:r>
              <a:rPr lang="en-US" altLang="en-US" sz="4835"/>
              <a:t> </a:t>
            </a:r>
            <a:r>
              <a:rPr lang="en-US" altLang="en-US" sz="3556" i="1"/>
              <a:t>b-cereus</a:t>
            </a:r>
            <a:r>
              <a:rPr lang="en-US" altLang="en-US" sz="3556"/>
              <a:t> on different</a:t>
            </a:r>
            <a:r>
              <a:rPr lang="en-US" altLang="en-US" sz="3556">
                <a:solidFill>
                  <a:schemeClr val="tx1"/>
                </a:solidFill>
                <a:latin typeface="Arial Unicode MS" charset="0"/>
              </a:rPr>
              <a:t> </a:t>
            </a:r>
            <a:r>
              <a:rPr lang="en-US" altLang="en-US" sz="3556"/>
              <a:t>agars</a:t>
            </a:r>
          </a:p>
        </p:txBody>
      </p:sp>
      <p:sp>
        <p:nvSpPr>
          <p:cNvPr id="153604" name="Rectangle 4"/>
          <p:cNvSpPr>
            <a:spLocks noChangeArrowheads="1"/>
          </p:cNvSpPr>
          <p:nvPr/>
        </p:nvSpPr>
        <p:spPr bwMode="auto">
          <a:xfrm>
            <a:off x="2405662" y="6275918"/>
            <a:ext cx="609600" cy="261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n-US" altLang="en-US" sz="1707"/>
              <a:t> 2000 </a:t>
            </a:r>
            <a:endParaRPr lang="en-US" altLang="en-US" sz="2276">
              <a:latin typeface="Arial Unicode MS" charset="0"/>
            </a:endParaRPr>
          </a:p>
        </p:txBody>
      </p:sp>
      <p:sp>
        <p:nvSpPr>
          <p:cNvPr id="153605" name="Rectangle 5"/>
          <p:cNvSpPr>
            <a:spLocks noChangeArrowheads="1"/>
          </p:cNvSpPr>
          <p:nvPr/>
        </p:nvSpPr>
        <p:spPr bwMode="auto">
          <a:xfrm>
            <a:off x="4464756" y="6275918"/>
            <a:ext cx="609600" cy="261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n-US" altLang="en-US" sz="1707"/>
              <a:t> 1600 </a:t>
            </a:r>
            <a:endParaRPr lang="en-US" altLang="en-US" sz="2276">
              <a:latin typeface="Arial Unicode MS" charset="0"/>
            </a:endParaRPr>
          </a:p>
        </p:txBody>
      </p:sp>
      <p:sp>
        <p:nvSpPr>
          <p:cNvPr id="153606" name="Rectangle 6"/>
          <p:cNvSpPr>
            <a:spLocks noChangeArrowheads="1"/>
          </p:cNvSpPr>
          <p:nvPr/>
        </p:nvSpPr>
        <p:spPr bwMode="auto">
          <a:xfrm>
            <a:off x="6550943" y="6275918"/>
            <a:ext cx="609600" cy="261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n-US" altLang="en-US" sz="1707"/>
              <a:t> 1200 </a:t>
            </a:r>
            <a:endParaRPr lang="en-US" altLang="en-US" sz="2276">
              <a:latin typeface="Arial Unicode MS" charset="0"/>
            </a:endParaRPr>
          </a:p>
        </p:txBody>
      </p:sp>
      <p:sp>
        <p:nvSpPr>
          <p:cNvPr id="153607" name="Rectangle 7"/>
          <p:cNvSpPr>
            <a:spLocks noChangeArrowheads="1"/>
          </p:cNvSpPr>
          <p:nvPr/>
        </p:nvSpPr>
        <p:spPr bwMode="auto">
          <a:xfrm>
            <a:off x="8777112" y="6275918"/>
            <a:ext cx="487680" cy="261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n-US" altLang="en-US" sz="1707"/>
              <a:t> 800 </a:t>
            </a:r>
            <a:endParaRPr lang="en-US" altLang="en-US" sz="2276">
              <a:latin typeface="Arial Unicode MS" charset="0"/>
            </a:endParaRPr>
          </a:p>
        </p:txBody>
      </p:sp>
      <p:sp>
        <p:nvSpPr>
          <p:cNvPr id="153631" name="Rectangle 31"/>
          <p:cNvSpPr>
            <a:spLocks noChangeArrowheads="1"/>
          </p:cNvSpPr>
          <p:nvPr/>
        </p:nvSpPr>
        <p:spPr bwMode="auto">
          <a:xfrm>
            <a:off x="5200791" y="6558140"/>
            <a:ext cx="1905565" cy="261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n-US" altLang="en-US" sz="1707"/>
              <a:t> Wavenumber, cm</a:t>
            </a:r>
            <a:r>
              <a:rPr lang="en-US" altLang="en-US" sz="1707" baseline="30000"/>
              <a:t>-1</a:t>
            </a:r>
            <a:endParaRPr lang="en-US" altLang="en-US" sz="2276">
              <a:latin typeface="Arial Unicode MS" charset="0"/>
            </a:endParaRPr>
          </a:p>
        </p:txBody>
      </p:sp>
      <p:sp>
        <p:nvSpPr>
          <p:cNvPr id="153633" name="Rectangle 33"/>
          <p:cNvSpPr>
            <a:spLocks noChangeArrowheads="1"/>
          </p:cNvSpPr>
          <p:nvPr/>
        </p:nvSpPr>
        <p:spPr bwMode="auto">
          <a:xfrm rot="16200000">
            <a:off x="1678658" y="5261611"/>
            <a:ext cx="1239520" cy="261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n-US" altLang="en-US" sz="1707"/>
              <a:t> Significance</a:t>
            </a:r>
            <a:endParaRPr lang="en-US" altLang="en-US" sz="2276">
              <a:latin typeface="Arial Unicode MS" charset="0"/>
            </a:endParaRPr>
          </a:p>
        </p:txBody>
      </p:sp>
      <p:grpSp>
        <p:nvGrpSpPr>
          <p:cNvPr id="153634" name="Group 34"/>
          <p:cNvGrpSpPr>
            <a:grpSpLocks/>
          </p:cNvGrpSpPr>
          <p:nvPr/>
        </p:nvGrpSpPr>
        <p:grpSpPr bwMode="auto">
          <a:xfrm>
            <a:off x="2599831" y="4514851"/>
            <a:ext cx="7152641" cy="1706880"/>
            <a:chOff x="1248" y="1344"/>
            <a:chExt cx="3168" cy="1632"/>
          </a:xfrm>
        </p:grpSpPr>
        <p:sp>
          <p:nvSpPr>
            <p:cNvPr id="153635" name="Freeform 35"/>
            <p:cNvSpPr>
              <a:spLocks/>
            </p:cNvSpPr>
            <p:nvPr/>
          </p:nvSpPr>
          <p:spPr bwMode="auto">
            <a:xfrm>
              <a:off x="1279" y="1349"/>
              <a:ext cx="3133" cy="1592"/>
            </a:xfrm>
            <a:custGeom>
              <a:avLst/>
              <a:gdLst>
                <a:gd name="T0" fmla="*/ 0 w 699"/>
                <a:gd name="T1" fmla="*/ 318 h 318"/>
                <a:gd name="T2" fmla="*/ 699 w 699"/>
                <a:gd name="T3" fmla="*/ 318 h 318"/>
                <a:gd name="T4" fmla="*/ 699 w 699"/>
                <a:gd name="T5" fmla="*/ 0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99" h="318">
                  <a:moveTo>
                    <a:pt x="0" y="318"/>
                  </a:moveTo>
                  <a:lnTo>
                    <a:pt x="699" y="318"/>
                  </a:lnTo>
                  <a:lnTo>
                    <a:pt x="699" y="0"/>
                  </a:lnTo>
                </a:path>
              </a:pathLst>
            </a:custGeom>
            <a:noFill/>
            <a:ln w="11113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53636" name="Freeform 36"/>
            <p:cNvSpPr>
              <a:spLocks/>
            </p:cNvSpPr>
            <p:nvPr/>
          </p:nvSpPr>
          <p:spPr bwMode="auto">
            <a:xfrm>
              <a:off x="1279" y="1349"/>
              <a:ext cx="3133" cy="1592"/>
            </a:xfrm>
            <a:custGeom>
              <a:avLst/>
              <a:gdLst>
                <a:gd name="T0" fmla="*/ 699 w 699"/>
                <a:gd name="T1" fmla="*/ 0 h 318"/>
                <a:gd name="T2" fmla="*/ 0 w 699"/>
                <a:gd name="T3" fmla="*/ 0 h 318"/>
                <a:gd name="T4" fmla="*/ 0 w 699"/>
                <a:gd name="T5" fmla="*/ 318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99" h="318">
                  <a:moveTo>
                    <a:pt x="699" y="0"/>
                  </a:moveTo>
                  <a:lnTo>
                    <a:pt x="0" y="0"/>
                  </a:lnTo>
                  <a:lnTo>
                    <a:pt x="0" y="318"/>
                  </a:lnTo>
                </a:path>
              </a:pathLst>
            </a:custGeom>
            <a:noFill/>
            <a:ln w="11113">
              <a:solidFill>
                <a:srgbClr val="80808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53637" name="Freeform 37"/>
            <p:cNvSpPr>
              <a:spLocks/>
            </p:cNvSpPr>
            <p:nvPr/>
          </p:nvSpPr>
          <p:spPr bwMode="auto">
            <a:xfrm>
              <a:off x="1283" y="1354"/>
              <a:ext cx="3124" cy="1582"/>
            </a:xfrm>
            <a:custGeom>
              <a:avLst/>
              <a:gdLst>
                <a:gd name="T0" fmla="*/ 697 w 697"/>
                <a:gd name="T1" fmla="*/ 0 h 316"/>
                <a:gd name="T2" fmla="*/ 0 w 697"/>
                <a:gd name="T3" fmla="*/ 0 h 316"/>
                <a:gd name="T4" fmla="*/ 0 w 697"/>
                <a:gd name="T5" fmla="*/ 316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97" h="316">
                  <a:moveTo>
                    <a:pt x="697" y="0"/>
                  </a:moveTo>
                  <a:lnTo>
                    <a:pt x="0" y="0"/>
                  </a:lnTo>
                  <a:lnTo>
                    <a:pt x="0" y="316"/>
                  </a:lnTo>
                </a:path>
              </a:pathLst>
            </a:custGeom>
            <a:noFill/>
            <a:ln w="11113">
              <a:solidFill>
                <a:srgbClr val="80808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53638" name="Line 38"/>
            <p:cNvSpPr>
              <a:spLocks noChangeShapeType="1"/>
            </p:cNvSpPr>
            <p:nvPr/>
          </p:nvSpPr>
          <p:spPr bwMode="auto">
            <a:xfrm flipV="1">
              <a:off x="1275" y="1344"/>
              <a:ext cx="0" cy="1602"/>
            </a:xfrm>
            <a:prstGeom prst="line">
              <a:avLst/>
            </a:prstGeom>
            <a:noFill/>
            <a:ln w="11113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53639" name="Line 39"/>
            <p:cNvSpPr>
              <a:spLocks noChangeShapeType="1"/>
            </p:cNvSpPr>
            <p:nvPr/>
          </p:nvSpPr>
          <p:spPr bwMode="auto">
            <a:xfrm flipH="1">
              <a:off x="1248" y="2876"/>
              <a:ext cx="27" cy="1"/>
            </a:xfrm>
            <a:prstGeom prst="line">
              <a:avLst/>
            </a:prstGeom>
            <a:noFill/>
            <a:ln w="11113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53640" name="Line 40"/>
            <p:cNvSpPr>
              <a:spLocks noChangeShapeType="1"/>
            </p:cNvSpPr>
            <p:nvPr/>
          </p:nvSpPr>
          <p:spPr bwMode="auto">
            <a:xfrm flipH="1">
              <a:off x="1248" y="2676"/>
              <a:ext cx="27" cy="0"/>
            </a:xfrm>
            <a:prstGeom prst="line">
              <a:avLst/>
            </a:prstGeom>
            <a:noFill/>
            <a:ln w="11113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53641" name="Line 41"/>
            <p:cNvSpPr>
              <a:spLocks noChangeShapeType="1"/>
            </p:cNvSpPr>
            <p:nvPr/>
          </p:nvSpPr>
          <p:spPr bwMode="auto">
            <a:xfrm flipH="1">
              <a:off x="1248" y="2476"/>
              <a:ext cx="27" cy="0"/>
            </a:xfrm>
            <a:prstGeom prst="line">
              <a:avLst/>
            </a:prstGeom>
            <a:noFill/>
            <a:ln w="11113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53642" name="Line 42"/>
            <p:cNvSpPr>
              <a:spLocks noChangeShapeType="1"/>
            </p:cNvSpPr>
            <p:nvPr/>
          </p:nvSpPr>
          <p:spPr bwMode="auto">
            <a:xfrm flipH="1">
              <a:off x="1248" y="2275"/>
              <a:ext cx="27" cy="1"/>
            </a:xfrm>
            <a:prstGeom prst="line">
              <a:avLst/>
            </a:prstGeom>
            <a:noFill/>
            <a:ln w="11113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53643" name="Line 43"/>
            <p:cNvSpPr>
              <a:spLocks noChangeShapeType="1"/>
            </p:cNvSpPr>
            <p:nvPr/>
          </p:nvSpPr>
          <p:spPr bwMode="auto">
            <a:xfrm flipH="1">
              <a:off x="1248" y="2075"/>
              <a:ext cx="27" cy="1"/>
            </a:xfrm>
            <a:prstGeom prst="line">
              <a:avLst/>
            </a:prstGeom>
            <a:noFill/>
            <a:ln w="11113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53644" name="Line 44"/>
            <p:cNvSpPr>
              <a:spLocks noChangeShapeType="1"/>
            </p:cNvSpPr>
            <p:nvPr/>
          </p:nvSpPr>
          <p:spPr bwMode="auto">
            <a:xfrm flipH="1">
              <a:off x="1248" y="1875"/>
              <a:ext cx="27" cy="0"/>
            </a:xfrm>
            <a:prstGeom prst="line">
              <a:avLst/>
            </a:prstGeom>
            <a:noFill/>
            <a:ln w="11113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53645" name="Line 45"/>
            <p:cNvSpPr>
              <a:spLocks noChangeShapeType="1"/>
            </p:cNvSpPr>
            <p:nvPr/>
          </p:nvSpPr>
          <p:spPr bwMode="auto">
            <a:xfrm flipH="1">
              <a:off x="1248" y="1680"/>
              <a:ext cx="27" cy="0"/>
            </a:xfrm>
            <a:prstGeom prst="line">
              <a:avLst/>
            </a:prstGeom>
            <a:noFill/>
            <a:ln w="11113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53646" name="Line 46"/>
            <p:cNvSpPr>
              <a:spLocks noChangeShapeType="1"/>
            </p:cNvSpPr>
            <p:nvPr/>
          </p:nvSpPr>
          <p:spPr bwMode="auto">
            <a:xfrm flipH="1">
              <a:off x="1248" y="1479"/>
              <a:ext cx="27" cy="1"/>
            </a:xfrm>
            <a:prstGeom prst="line">
              <a:avLst/>
            </a:prstGeom>
            <a:noFill/>
            <a:ln w="11113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53647" name="Line 47"/>
            <p:cNvSpPr>
              <a:spLocks noChangeShapeType="1"/>
            </p:cNvSpPr>
            <p:nvPr/>
          </p:nvSpPr>
          <p:spPr bwMode="auto">
            <a:xfrm>
              <a:off x="1275" y="2946"/>
              <a:ext cx="3141" cy="1"/>
            </a:xfrm>
            <a:prstGeom prst="line">
              <a:avLst/>
            </a:prstGeom>
            <a:noFill/>
            <a:ln w="11113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53648" name="Line 48"/>
            <p:cNvSpPr>
              <a:spLocks noChangeShapeType="1"/>
            </p:cNvSpPr>
            <p:nvPr/>
          </p:nvSpPr>
          <p:spPr bwMode="auto">
            <a:xfrm>
              <a:off x="1279" y="2946"/>
              <a:ext cx="1" cy="30"/>
            </a:xfrm>
            <a:prstGeom prst="line">
              <a:avLst/>
            </a:prstGeom>
            <a:noFill/>
            <a:ln w="11113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53649" name="Line 49"/>
            <p:cNvSpPr>
              <a:spLocks noChangeShapeType="1"/>
            </p:cNvSpPr>
            <p:nvPr/>
          </p:nvSpPr>
          <p:spPr bwMode="auto">
            <a:xfrm>
              <a:off x="1745" y="2946"/>
              <a:ext cx="1" cy="30"/>
            </a:xfrm>
            <a:prstGeom prst="line">
              <a:avLst/>
            </a:prstGeom>
            <a:noFill/>
            <a:ln w="11113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53650" name="Line 50"/>
            <p:cNvSpPr>
              <a:spLocks noChangeShapeType="1"/>
            </p:cNvSpPr>
            <p:nvPr/>
          </p:nvSpPr>
          <p:spPr bwMode="auto">
            <a:xfrm>
              <a:off x="2206" y="2946"/>
              <a:ext cx="1" cy="30"/>
            </a:xfrm>
            <a:prstGeom prst="line">
              <a:avLst/>
            </a:prstGeom>
            <a:noFill/>
            <a:ln w="11113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53651" name="Line 51"/>
            <p:cNvSpPr>
              <a:spLocks noChangeShapeType="1"/>
            </p:cNvSpPr>
            <p:nvPr/>
          </p:nvSpPr>
          <p:spPr bwMode="auto">
            <a:xfrm>
              <a:off x="2673" y="2946"/>
              <a:ext cx="0" cy="30"/>
            </a:xfrm>
            <a:prstGeom prst="line">
              <a:avLst/>
            </a:prstGeom>
            <a:noFill/>
            <a:ln w="11113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53652" name="Line 52"/>
            <p:cNvSpPr>
              <a:spLocks noChangeShapeType="1"/>
            </p:cNvSpPr>
            <p:nvPr/>
          </p:nvSpPr>
          <p:spPr bwMode="auto">
            <a:xfrm>
              <a:off x="3134" y="2946"/>
              <a:ext cx="1" cy="30"/>
            </a:xfrm>
            <a:prstGeom prst="line">
              <a:avLst/>
            </a:prstGeom>
            <a:noFill/>
            <a:ln w="11113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53653" name="Line 53"/>
            <p:cNvSpPr>
              <a:spLocks noChangeShapeType="1"/>
            </p:cNvSpPr>
            <p:nvPr/>
          </p:nvSpPr>
          <p:spPr bwMode="auto">
            <a:xfrm>
              <a:off x="3601" y="2946"/>
              <a:ext cx="0" cy="30"/>
            </a:xfrm>
            <a:prstGeom prst="line">
              <a:avLst/>
            </a:prstGeom>
            <a:noFill/>
            <a:ln w="11113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53654" name="Line 54"/>
            <p:cNvSpPr>
              <a:spLocks noChangeShapeType="1"/>
            </p:cNvSpPr>
            <p:nvPr/>
          </p:nvSpPr>
          <p:spPr bwMode="auto">
            <a:xfrm>
              <a:off x="4062" y="2946"/>
              <a:ext cx="0" cy="30"/>
            </a:xfrm>
            <a:prstGeom prst="line">
              <a:avLst/>
            </a:prstGeom>
            <a:noFill/>
            <a:ln w="11113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53655" name="Freeform 55"/>
            <p:cNvSpPr>
              <a:spLocks/>
            </p:cNvSpPr>
            <p:nvPr/>
          </p:nvSpPr>
          <p:spPr bwMode="auto">
            <a:xfrm>
              <a:off x="1270" y="1344"/>
              <a:ext cx="3146" cy="1602"/>
            </a:xfrm>
            <a:custGeom>
              <a:avLst/>
              <a:gdLst>
                <a:gd name="T0" fmla="*/ 702 w 702"/>
                <a:gd name="T1" fmla="*/ 320 h 320"/>
                <a:gd name="T2" fmla="*/ 702 w 702"/>
                <a:gd name="T3" fmla="*/ 0 h 320"/>
                <a:gd name="T4" fmla="*/ 0 w 702"/>
                <a:gd name="T5" fmla="*/ 0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02" h="320">
                  <a:moveTo>
                    <a:pt x="702" y="320"/>
                  </a:moveTo>
                  <a:lnTo>
                    <a:pt x="702" y="0"/>
                  </a:lnTo>
                  <a:lnTo>
                    <a:pt x="0" y="0"/>
                  </a:lnTo>
                </a:path>
              </a:pathLst>
            </a:custGeom>
            <a:noFill/>
            <a:ln w="11113">
              <a:solidFill>
                <a:srgbClr val="80808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53656" name="Rectangle 56"/>
            <p:cNvSpPr>
              <a:spLocks noChangeArrowheads="1"/>
            </p:cNvSpPr>
            <p:nvPr/>
          </p:nvSpPr>
          <p:spPr bwMode="auto">
            <a:xfrm>
              <a:off x="1279" y="2013"/>
              <a:ext cx="0" cy="293"/>
            </a:xfrm>
            <a:prstGeom prst="rect">
              <a:avLst/>
            </a:prstGeom>
            <a:noFill/>
            <a:ln w="317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endParaRPr lang="en-US" sz="1991"/>
            </a:p>
          </p:txBody>
        </p:sp>
      </p:grpSp>
      <p:grpSp>
        <p:nvGrpSpPr>
          <p:cNvPr id="153658" name="Group 58"/>
          <p:cNvGrpSpPr>
            <a:grpSpLocks/>
          </p:cNvGrpSpPr>
          <p:nvPr/>
        </p:nvGrpSpPr>
        <p:grpSpPr bwMode="auto">
          <a:xfrm flipH="1">
            <a:off x="3387796" y="4623224"/>
            <a:ext cx="6177281" cy="1365956"/>
            <a:chOff x="1534" y="1733"/>
            <a:chExt cx="2560" cy="1047"/>
          </a:xfrm>
        </p:grpSpPr>
        <p:sp>
          <p:nvSpPr>
            <p:cNvPr id="153659" name="Freeform 59"/>
            <p:cNvSpPr>
              <a:spLocks/>
            </p:cNvSpPr>
            <p:nvPr/>
          </p:nvSpPr>
          <p:spPr bwMode="auto">
            <a:xfrm>
              <a:off x="1534" y="2708"/>
              <a:ext cx="11" cy="20"/>
            </a:xfrm>
            <a:custGeom>
              <a:avLst/>
              <a:gdLst>
                <a:gd name="T0" fmla="*/ 0 w 11"/>
                <a:gd name="T1" fmla="*/ 0 h 20"/>
                <a:gd name="T2" fmla="*/ 11 w 11"/>
                <a:gd name="T3" fmla="*/ 10 h 20"/>
                <a:gd name="T4" fmla="*/ 11 w 11"/>
                <a:gd name="T5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20">
                  <a:moveTo>
                    <a:pt x="0" y="0"/>
                  </a:moveTo>
                  <a:lnTo>
                    <a:pt x="11" y="10"/>
                  </a:lnTo>
                  <a:lnTo>
                    <a:pt x="11" y="20"/>
                  </a:lnTo>
                </a:path>
              </a:pathLst>
            </a:custGeom>
            <a:noFill/>
            <a:ln w="15875">
              <a:solidFill>
                <a:srgbClr val="00008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53660" name="Freeform 60"/>
            <p:cNvSpPr>
              <a:spLocks/>
            </p:cNvSpPr>
            <p:nvPr/>
          </p:nvSpPr>
          <p:spPr bwMode="auto">
            <a:xfrm>
              <a:off x="1545" y="2718"/>
              <a:ext cx="1" cy="10"/>
            </a:xfrm>
            <a:custGeom>
              <a:avLst/>
              <a:gdLst>
                <a:gd name="T0" fmla="*/ 10 h 10"/>
                <a:gd name="T1" fmla="*/ 10 h 10"/>
                <a:gd name="T2" fmla="*/ 0 h 1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0">
                  <a:moveTo>
                    <a:pt x="0" y="10"/>
                  </a:moveTo>
                  <a:lnTo>
                    <a:pt x="0" y="10"/>
                  </a:lnTo>
                  <a:lnTo>
                    <a:pt x="0" y="0"/>
                  </a:lnTo>
                </a:path>
              </a:pathLst>
            </a:custGeom>
            <a:noFill/>
            <a:ln w="15875">
              <a:solidFill>
                <a:srgbClr val="00008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53661" name="Line 61"/>
            <p:cNvSpPr>
              <a:spLocks noChangeShapeType="1"/>
            </p:cNvSpPr>
            <p:nvPr/>
          </p:nvSpPr>
          <p:spPr bwMode="auto">
            <a:xfrm flipV="1">
              <a:off x="1545" y="2708"/>
              <a:ext cx="10" cy="10"/>
            </a:xfrm>
            <a:prstGeom prst="line">
              <a:avLst/>
            </a:prstGeom>
            <a:noFill/>
            <a:ln w="15875">
              <a:solidFill>
                <a:srgbClr val="000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53662" name="Line 62"/>
            <p:cNvSpPr>
              <a:spLocks noChangeShapeType="1"/>
            </p:cNvSpPr>
            <p:nvPr/>
          </p:nvSpPr>
          <p:spPr bwMode="auto">
            <a:xfrm flipV="1">
              <a:off x="1555" y="2688"/>
              <a:ext cx="10" cy="20"/>
            </a:xfrm>
            <a:prstGeom prst="line">
              <a:avLst/>
            </a:prstGeom>
            <a:noFill/>
            <a:ln w="15875">
              <a:solidFill>
                <a:srgbClr val="000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53663" name="Freeform 63"/>
            <p:cNvSpPr>
              <a:spLocks/>
            </p:cNvSpPr>
            <p:nvPr/>
          </p:nvSpPr>
          <p:spPr bwMode="auto">
            <a:xfrm>
              <a:off x="1565" y="2667"/>
              <a:ext cx="10" cy="21"/>
            </a:xfrm>
            <a:custGeom>
              <a:avLst/>
              <a:gdLst>
                <a:gd name="T0" fmla="*/ 0 w 10"/>
                <a:gd name="T1" fmla="*/ 21 h 21"/>
                <a:gd name="T2" fmla="*/ 0 w 10"/>
                <a:gd name="T3" fmla="*/ 11 h 21"/>
                <a:gd name="T4" fmla="*/ 10 w 10"/>
                <a:gd name="T5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21">
                  <a:moveTo>
                    <a:pt x="0" y="21"/>
                  </a:moveTo>
                  <a:lnTo>
                    <a:pt x="0" y="11"/>
                  </a:lnTo>
                  <a:lnTo>
                    <a:pt x="10" y="0"/>
                  </a:lnTo>
                </a:path>
              </a:pathLst>
            </a:custGeom>
            <a:noFill/>
            <a:ln w="15875">
              <a:solidFill>
                <a:srgbClr val="00008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53664" name="Freeform 64"/>
            <p:cNvSpPr>
              <a:spLocks/>
            </p:cNvSpPr>
            <p:nvPr/>
          </p:nvSpPr>
          <p:spPr bwMode="auto">
            <a:xfrm>
              <a:off x="1575" y="2667"/>
              <a:ext cx="10" cy="11"/>
            </a:xfrm>
            <a:custGeom>
              <a:avLst/>
              <a:gdLst>
                <a:gd name="T0" fmla="*/ 0 w 10"/>
                <a:gd name="T1" fmla="*/ 0 h 11"/>
                <a:gd name="T2" fmla="*/ 0 w 10"/>
                <a:gd name="T3" fmla="*/ 0 h 11"/>
                <a:gd name="T4" fmla="*/ 10 w 10"/>
                <a:gd name="T5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11">
                  <a:moveTo>
                    <a:pt x="0" y="0"/>
                  </a:moveTo>
                  <a:lnTo>
                    <a:pt x="0" y="0"/>
                  </a:lnTo>
                  <a:lnTo>
                    <a:pt x="10" y="11"/>
                  </a:lnTo>
                </a:path>
              </a:pathLst>
            </a:custGeom>
            <a:noFill/>
            <a:ln w="15875">
              <a:solidFill>
                <a:srgbClr val="00008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53665" name="Freeform 65"/>
            <p:cNvSpPr>
              <a:spLocks/>
            </p:cNvSpPr>
            <p:nvPr/>
          </p:nvSpPr>
          <p:spPr bwMode="auto">
            <a:xfrm>
              <a:off x="1585" y="2678"/>
              <a:ext cx="10" cy="30"/>
            </a:xfrm>
            <a:custGeom>
              <a:avLst/>
              <a:gdLst>
                <a:gd name="T0" fmla="*/ 0 w 10"/>
                <a:gd name="T1" fmla="*/ 0 h 30"/>
                <a:gd name="T2" fmla="*/ 0 w 10"/>
                <a:gd name="T3" fmla="*/ 10 h 30"/>
                <a:gd name="T4" fmla="*/ 10 w 10"/>
                <a:gd name="T5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30">
                  <a:moveTo>
                    <a:pt x="0" y="0"/>
                  </a:moveTo>
                  <a:lnTo>
                    <a:pt x="0" y="10"/>
                  </a:lnTo>
                  <a:lnTo>
                    <a:pt x="10" y="30"/>
                  </a:lnTo>
                </a:path>
              </a:pathLst>
            </a:custGeom>
            <a:noFill/>
            <a:ln w="15875">
              <a:solidFill>
                <a:srgbClr val="00008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53666" name="Line 66"/>
            <p:cNvSpPr>
              <a:spLocks noChangeShapeType="1"/>
            </p:cNvSpPr>
            <p:nvPr/>
          </p:nvSpPr>
          <p:spPr bwMode="auto">
            <a:xfrm>
              <a:off x="1595" y="2708"/>
              <a:ext cx="11" cy="10"/>
            </a:xfrm>
            <a:prstGeom prst="line">
              <a:avLst/>
            </a:prstGeom>
            <a:noFill/>
            <a:ln w="15875">
              <a:solidFill>
                <a:srgbClr val="000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53667" name="Line 67"/>
            <p:cNvSpPr>
              <a:spLocks noChangeShapeType="1"/>
            </p:cNvSpPr>
            <p:nvPr/>
          </p:nvSpPr>
          <p:spPr bwMode="auto">
            <a:xfrm>
              <a:off x="1606" y="2718"/>
              <a:ext cx="1" cy="1"/>
            </a:xfrm>
            <a:prstGeom prst="line">
              <a:avLst/>
            </a:prstGeom>
            <a:noFill/>
            <a:ln w="15875">
              <a:solidFill>
                <a:srgbClr val="000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53668" name="Freeform 68"/>
            <p:cNvSpPr>
              <a:spLocks/>
            </p:cNvSpPr>
            <p:nvPr/>
          </p:nvSpPr>
          <p:spPr bwMode="auto">
            <a:xfrm>
              <a:off x="1606" y="2718"/>
              <a:ext cx="10" cy="10"/>
            </a:xfrm>
            <a:custGeom>
              <a:avLst/>
              <a:gdLst>
                <a:gd name="T0" fmla="*/ 0 w 10"/>
                <a:gd name="T1" fmla="*/ 0 h 10"/>
                <a:gd name="T2" fmla="*/ 0 w 10"/>
                <a:gd name="T3" fmla="*/ 10 h 10"/>
                <a:gd name="T4" fmla="*/ 10 w 10"/>
                <a:gd name="T5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10">
                  <a:moveTo>
                    <a:pt x="0" y="0"/>
                  </a:moveTo>
                  <a:lnTo>
                    <a:pt x="0" y="10"/>
                  </a:lnTo>
                  <a:lnTo>
                    <a:pt x="10" y="10"/>
                  </a:lnTo>
                </a:path>
              </a:pathLst>
            </a:custGeom>
            <a:noFill/>
            <a:ln w="15875">
              <a:solidFill>
                <a:srgbClr val="00008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53669" name="Freeform 69"/>
            <p:cNvSpPr>
              <a:spLocks/>
            </p:cNvSpPr>
            <p:nvPr/>
          </p:nvSpPr>
          <p:spPr bwMode="auto">
            <a:xfrm>
              <a:off x="1616" y="2718"/>
              <a:ext cx="10" cy="10"/>
            </a:xfrm>
            <a:custGeom>
              <a:avLst/>
              <a:gdLst>
                <a:gd name="T0" fmla="*/ 0 w 10"/>
                <a:gd name="T1" fmla="*/ 10 h 10"/>
                <a:gd name="T2" fmla="*/ 0 w 10"/>
                <a:gd name="T3" fmla="*/ 10 h 10"/>
                <a:gd name="T4" fmla="*/ 10 w 10"/>
                <a:gd name="T5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10">
                  <a:moveTo>
                    <a:pt x="0" y="10"/>
                  </a:moveTo>
                  <a:lnTo>
                    <a:pt x="0" y="10"/>
                  </a:lnTo>
                  <a:lnTo>
                    <a:pt x="10" y="0"/>
                  </a:lnTo>
                </a:path>
              </a:pathLst>
            </a:custGeom>
            <a:noFill/>
            <a:ln w="15875">
              <a:solidFill>
                <a:srgbClr val="00008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53670" name="Line 70"/>
            <p:cNvSpPr>
              <a:spLocks noChangeShapeType="1"/>
            </p:cNvSpPr>
            <p:nvPr/>
          </p:nvSpPr>
          <p:spPr bwMode="auto">
            <a:xfrm>
              <a:off x="1626" y="2718"/>
              <a:ext cx="10" cy="1"/>
            </a:xfrm>
            <a:prstGeom prst="line">
              <a:avLst/>
            </a:prstGeom>
            <a:noFill/>
            <a:ln w="15875">
              <a:solidFill>
                <a:srgbClr val="000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53671" name="Line 71"/>
            <p:cNvSpPr>
              <a:spLocks noChangeShapeType="1"/>
            </p:cNvSpPr>
            <p:nvPr/>
          </p:nvSpPr>
          <p:spPr bwMode="auto">
            <a:xfrm>
              <a:off x="1636" y="2718"/>
              <a:ext cx="10" cy="1"/>
            </a:xfrm>
            <a:prstGeom prst="line">
              <a:avLst/>
            </a:prstGeom>
            <a:noFill/>
            <a:ln w="15875">
              <a:solidFill>
                <a:srgbClr val="000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53672" name="Freeform 72"/>
            <p:cNvSpPr>
              <a:spLocks/>
            </p:cNvSpPr>
            <p:nvPr/>
          </p:nvSpPr>
          <p:spPr bwMode="auto">
            <a:xfrm>
              <a:off x="1646" y="2718"/>
              <a:ext cx="10" cy="1"/>
            </a:xfrm>
            <a:custGeom>
              <a:avLst/>
              <a:gdLst>
                <a:gd name="T0" fmla="*/ 0 w 10"/>
                <a:gd name="T1" fmla="*/ 10 w 10"/>
                <a:gd name="T2" fmla="*/ 10 w 1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0">
                  <a:moveTo>
                    <a:pt x="0" y="0"/>
                  </a:moveTo>
                  <a:lnTo>
                    <a:pt x="10" y="0"/>
                  </a:lnTo>
                  <a:lnTo>
                    <a:pt x="10" y="0"/>
                  </a:lnTo>
                </a:path>
              </a:pathLst>
            </a:custGeom>
            <a:noFill/>
            <a:ln w="15875">
              <a:solidFill>
                <a:srgbClr val="00008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53673" name="Freeform 73"/>
            <p:cNvSpPr>
              <a:spLocks/>
            </p:cNvSpPr>
            <p:nvPr/>
          </p:nvSpPr>
          <p:spPr bwMode="auto">
            <a:xfrm>
              <a:off x="1656" y="2698"/>
              <a:ext cx="1" cy="20"/>
            </a:xfrm>
            <a:custGeom>
              <a:avLst/>
              <a:gdLst>
                <a:gd name="T0" fmla="*/ 20 h 20"/>
                <a:gd name="T1" fmla="*/ 10 h 20"/>
                <a:gd name="T2" fmla="*/ 0 h 2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20">
                  <a:moveTo>
                    <a:pt x="0" y="20"/>
                  </a:moveTo>
                  <a:lnTo>
                    <a:pt x="0" y="10"/>
                  </a:lnTo>
                  <a:lnTo>
                    <a:pt x="0" y="0"/>
                  </a:lnTo>
                </a:path>
              </a:pathLst>
            </a:custGeom>
            <a:noFill/>
            <a:ln w="15875">
              <a:solidFill>
                <a:srgbClr val="00008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53674" name="Freeform 74"/>
            <p:cNvSpPr>
              <a:spLocks/>
            </p:cNvSpPr>
            <p:nvPr/>
          </p:nvSpPr>
          <p:spPr bwMode="auto">
            <a:xfrm>
              <a:off x="1656" y="2667"/>
              <a:ext cx="11" cy="31"/>
            </a:xfrm>
            <a:custGeom>
              <a:avLst/>
              <a:gdLst>
                <a:gd name="T0" fmla="*/ 0 w 11"/>
                <a:gd name="T1" fmla="*/ 31 h 31"/>
                <a:gd name="T2" fmla="*/ 0 w 11"/>
                <a:gd name="T3" fmla="*/ 11 h 31"/>
                <a:gd name="T4" fmla="*/ 11 w 1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31">
                  <a:moveTo>
                    <a:pt x="0" y="31"/>
                  </a:moveTo>
                  <a:lnTo>
                    <a:pt x="0" y="11"/>
                  </a:lnTo>
                  <a:lnTo>
                    <a:pt x="11" y="0"/>
                  </a:lnTo>
                </a:path>
              </a:pathLst>
            </a:custGeom>
            <a:noFill/>
            <a:ln w="15875">
              <a:solidFill>
                <a:srgbClr val="00008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53675" name="Freeform 75"/>
            <p:cNvSpPr>
              <a:spLocks/>
            </p:cNvSpPr>
            <p:nvPr/>
          </p:nvSpPr>
          <p:spPr bwMode="auto">
            <a:xfrm>
              <a:off x="1667" y="2667"/>
              <a:ext cx="10" cy="11"/>
            </a:xfrm>
            <a:custGeom>
              <a:avLst/>
              <a:gdLst>
                <a:gd name="T0" fmla="*/ 0 w 10"/>
                <a:gd name="T1" fmla="*/ 0 h 11"/>
                <a:gd name="T2" fmla="*/ 0 w 10"/>
                <a:gd name="T3" fmla="*/ 0 h 11"/>
                <a:gd name="T4" fmla="*/ 10 w 10"/>
                <a:gd name="T5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11">
                  <a:moveTo>
                    <a:pt x="0" y="0"/>
                  </a:moveTo>
                  <a:lnTo>
                    <a:pt x="0" y="0"/>
                  </a:lnTo>
                  <a:lnTo>
                    <a:pt x="10" y="11"/>
                  </a:lnTo>
                </a:path>
              </a:pathLst>
            </a:custGeom>
            <a:noFill/>
            <a:ln w="15875">
              <a:solidFill>
                <a:srgbClr val="00008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53676" name="Freeform 76"/>
            <p:cNvSpPr>
              <a:spLocks/>
            </p:cNvSpPr>
            <p:nvPr/>
          </p:nvSpPr>
          <p:spPr bwMode="auto">
            <a:xfrm>
              <a:off x="1677" y="2678"/>
              <a:ext cx="10" cy="50"/>
            </a:xfrm>
            <a:custGeom>
              <a:avLst/>
              <a:gdLst>
                <a:gd name="T0" fmla="*/ 0 w 10"/>
                <a:gd name="T1" fmla="*/ 0 h 50"/>
                <a:gd name="T2" fmla="*/ 0 w 10"/>
                <a:gd name="T3" fmla="*/ 20 h 50"/>
                <a:gd name="T4" fmla="*/ 10 w 10"/>
                <a:gd name="T5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50">
                  <a:moveTo>
                    <a:pt x="0" y="0"/>
                  </a:moveTo>
                  <a:lnTo>
                    <a:pt x="0" y="20"/>
                  </a:lnTo>
                  <a:lnTo>
                    <a:pt x="10" y="50"/>
                  </a:lnTo>
                </a:path>
              </a:pathLst>
            </a:custGeom>
            <a:noFill/>
            <a:ln w="15875">
              <a:solidFill>
                <a:srgbClr val="00008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53677" name="Freeform 77"/>
            <p:cNvSpPr>
              <a:spLocks/>
            </p:cNvSpPr>
            <p:nvPr/>
          </p:nvSpPr>
          <p:spPr bwMode="auto">
            <a:xfrm>
              <a:off x="1687" y="2728"/>
              <a:ext cx="10" cy="21"/>
            </a:xfrm>
            <a:custGeom>
              <a:avLst/>
              <a:gdLst>
                <a:gd name="T0" fmla="*/ 0 w 10"/>
                <a:gd name="T1" fmla="*/ 0 h 21"/>
                <a:gd name="T2" fmla="*/ 0 w 10"/>
                <a:gd name="T3" fmla="*/ 11 h 21"/>
                <a:gd name="T4" fmla="*/ 10 w 10"/>
                <a:gd name="T5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21">
                  <a:moveTo>
                    <a:pt x="0" y="0"/>
                  </a:moveTo>
                  <a:lnTo>
                    <a:pt x="0" y="11"/>
                  </a:lnTo>
                  <a:lnTo>
                    <a:pt x="10" y="21"/>
                  </a:lnTo>
                </a:path>
              </a:pathLst>
            </a:custGeom>
            <a:noFill/>
            <a:ln w="15875">
              <a:solidFill>
                <a:srgbClr val="00008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53678" name="Freeform 78"/>
            <p:cNvSpPr>
              <a:spLocks/>
            </p:cNvSpPr>
            <p:nvPr/>
          </p:nvSpPr>
          <p:spPr bwMode="auto">
            <a:xfrm>
              <a:off x="1697" y="2728"/>
              <a:ext cx="10" cy="21"/>
            </a:xfrm>
            <a:custGeom>
              <a:avLst/>
              <a:gdLst>
                <a:gd name="T0" fmla="*/ 0 w 10"/>
                <a:gd name="T1" fmla="*/ 21 h 21"/>
                <a:gd name="T2" fmla="*/ 0 w 10"/>
                <a:gd name="T3" fmla="*/ 11 h 21"/>
                <a:gd name="T4" fmla="*/ 10 w 10"/>
                <a:gd name="T5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21">
                  <a:moveTo>
                    <a:pt x="0" y="21"/>
                  </a:moveTo>
                  <a:lnTo>
                    <a:pt x="0" y="11"/>
                  </a:lnTo>
                  <a:lnTo>
                    <a:pt x="10" y="0"/>
                  </a:lnTo>
                </a:path>
              </a:pathLst>
            </a:custGeom>
            <a:noFill/>
            <a:ln w="15875">
              <a:solidFill>
                <a:srgbClr val="00008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53679" name="Freeform 79"/>
            <p:cNvSpPr>
              <a:spLocks/>
            </p:cNvSpPr>
            <p:nvPr/>
          </p:nvSpPr>
          <p:spPr bwMode="auto">
            <a:xfrm>
              <a:off x="1707" y="2698"/>
              <a:ext cx="10" cy="30"/>
            </a:xfrm>
            <a:custGeom>
              <a:avLst/>
              <a:gdLst>
                <a:gd name="T0" fmla="*/ 0 w 10"/>
                <a:gd name="T1" fmla="*/ 30 h 30"/>
                <a:gd name="T2" fmla="*/ 10 w 10"/>
                <a:gd name="T3" fmla="*/ 10 h 30"/>
                <a:gd name="T4" fmla="*/ 10 w 10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30">
                  <a:moveTo>
                    <a:pt x="0" y="30"/>
                  </a:moveTo>
                  <a:lnTo>
                    <a:pt x="10" y="10"/>
                  </a:lnTo>
                  <a:lnTo>
                    <a:pt x="10" y="0"/>
                  </a:lnTo>
                </a:path>
              </a:pathLst>
            </a:custGeom>
            <a:noFill/>
            <a:ln w="15875">
              <a:solidFill>
                <a:srgbClr val="00008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53680" name="Line 80"/>
            <p:cNvSpPr>
              <a:spLocks noChangeShapeType="1"/>
            </p:cNvSpPr>
            <p:nvPr/>
          </p:nvSpPr>
          <p:spPr bwMode="auto">
            <a:xfrm>
              <a:off x="1717" y="2698"/>
              <a:ext cx="1" cy="1"/>
            </a:xfrm>
            <a:prstGeom prst="line">
              <a:avLst/>
            </a:prstGeom>
            <a:noFill/>
            <a:ln w="15875">
              <a:solidFill>
                <a:srgbClr val="000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53681" name="Freeform 81"/>
            <p:cNvSpPr>
              <a:spLocks/>
            </p:cNvSpPr>
            <p:nvPr/>
          </p:nvSpPr>
          <p:spPr bwMode="auto">
            <a:xfrm>
              <a:off x="1717" y="2698"/>
              <a:ext cx="10" cy="30"/>
            </a:xfrm>
            <a:custGeom>
              <a:avLst/>
              <a:gdLst>
                <a:gd name="T0" fmla="*/ 0 w 10"/>
                <a:gd name="T1" fmla="*/ 0 h 30"/>
                <a:gd name="T2" fmla="*/ 0 w 10"/>
                <a:gd name="T3" fmla="*/ 10 h 30"/>
                <a:gd name="T4" fmla="*/ 10 w 10"/>
                <a:gd name="T5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30">
                  <a:moveTo>
                    <a:pt x="0" y="0"/>
                  </a:moveTo>
                  <a:lnTo>
                    <a:pt x="0" y="10"/>
                  </a:lnTo>
                  <a:lnTo>
                    <a:pt x="10" y="30"/>
                  </a:lnTo>
                </a:path>
              </a:pathLst>
            </a:custGeom>
            <a:noFill/>
            <a:ln w="15875">
              <a:solidFill>
                <a:srgbClr val="00008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53682" name="Freeform 82"/>
            <p:cNvSpPr>
              <a:spLocks/>
            </p:cNvSpPr>
            <p:nvPr/>
          </p:nvSpPr>
          <p:spPr bwMode="auto">
            <a:xfrm>
              <a:off x="1727" y="2728"/>
              <a:ext cx="11" cy="21"/>
            </a:xfrm>
            <a:custGeom>
              <a:avLst/>
              <a:gdLst>
                <a:gd name="T0" fmla="*/ 0 w 11"/>
                <a:gd name="T1" fmla="*/ 0 h 21"/>
                <a:gd name="T2" fmla="*/ 0 w 11"/>
                <a:gd name="T3" fmla="*/ 11 h 21"/>
                <a:gd name="T4" fmla="*/ 11 w 11"/>
                <a:gd name="T5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21">
                  <a:moveTo>
                    <a:pt x="0" y="0"/>
                  </a:moveTo>
                  <a:lnTo>
                    <a:pt x="0" y="11"/>
                  </a:lnTo>
                  <a:lnTo>
                    <a:pt x="11" y="21"/>
                  </a:lnTo>
                </a:path>
              </a:pathLst>
            </a:custGeom>
            <a:noFill/>
            <a:ln w="15875">
              <a:solidFill>
                <a:srgbClr val="00008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53683" name="Line 83"/>
            <p:cNvSpPr>
              <a:spLocks noChangeShapeType="1"/>
            </p:cNvSpPr>
            <p:nvPr/>
          </p:nvSpPr>
          <p:spPr bwMode="auto">
            <a:xfrm flipV="1">
              <a:off x="1738" y="2739"/>
              <a:ext cx="10" cy="10"/>
            </a:xfrm>
            <a:prstGeom prst="line">
              <a:avLst/>
            </a:prstGeom>
            <a:noFill/>
            <a:ln w="15875">
              <a:solidFill>
                <a:srgbClr val="000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53684" name="Freeform 84"/>
            <p:cNvSpPr>
              <a:spLocks/>
            </p:cNvSpPr>
            <p:nvPr/>
          </p:nvSpPr>
          <p:spPr bwMode="auto">
            <a:xfrm>
              <a:off x="1748" y="2698"/>
              <a:ext cx="10" cy="41"/>
            </a:xfrm>
            <a:custGeom>
              <a:avLst/>
              <a:gdLst>
                <a:gd name="T0" fmla="*/ 0 w 10"/>
                <a:gd name="T1" fmla="*/ 41 h 41"/>
                <a:gd name="T2" fmla="*/ 0 w 10"/>
                <a:gd name="T3" fmla="*/ 20 h 41"/>
                <a:gd name="T4" fmla="*/ 10 w 10"/>
                <a:gd name="T5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41">
                  <a:moveTo>
                    <a:pt x="0" y="41"/>
                  </a:moveTo>
                  <a:lnTo>
                    <a:pt x="0" y="20"/>
                  </a:lnTo>
                  <a:lnTo>
                    <a:pt x="10" y="0"/>
                  </a:lnTo>
                </a:path>
              </a:pathLst>
            </a:custGeom>
            <a:noFill/>
            <a:ln w="15875">
              <a:solidFill>
                <a:srgbClr val="00008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53685" name="Freeform 85"/>
            <p:cNvSpPr>
              <a:spLocks/>
            </p:cNvSpPr>
            <p:nvPr/>
          </p:nvSpPr>
          <p:spPr bwMode="auto">
            <a:xfrm>
              <a:off x="1758" y="2688"/>
              <a:ext cx="10" cy="10"/>
            </a:xfrm>
            <a:custGeom>
              <a:avLst/>
              <a:gdLst>
                <a:gd name="T0" fmla="*/ 0 w 10"/>
                <a:gd name="T1" fmla="*/ 10 h 10"/>
                <a:gd name="T2" fmla="*/ 10 w 10"/>
                <a:gd name="T3" fmla="*/ 0 h 10"/>
                <a:gd name="T4" fmla="*/ 10 w 10"/>
                <a:gd name="T5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10">
                  <a:moveTo>
                    <a:pt x="0" y="10"/>
                  </a:moveTo>
                  <a:lnTo>
                    <a:pt x="10" y="0"/>
                  </a:lnTo>
                  <a:lnTo>
                    <a:pt x="10" y="0"/>
                  </a:lnTo>
                </a:path>
              </a:pathLst>
            </a:custGeom>
            <a:noFill/>
            <a:ln w="15875">
              <a:solidFill>
                <a:srgbClr val="00008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53686" name="Freeform 86"/>
            <p:cNvSpPr>
              <a:spLocks/>
            </p:cNvSpPr>
            <p:nvPr/>
          </p:nvSpPr>
          <p:spPr bwMode="auto">
            <a:xfrm>
              <a:off x="1768" y="2688"/>
              <a:ext cx="1" cy="20"/>
            </a:xfrm>
            <a:custGeom>
              <a:avLst/>
              <a:gdLst>
                <a:gd name="T0" fmla="*/ 0 h 20"/>
                <a:gd name="T1" fmla="*/ 10 h 20"/>
                <a:gd name="T2" fmla="*/ 20 h 2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20">
                  <a:moveTo>
                    <a:pt x="0" y="0"/>
                  </a:moveTo>
                  <a:lnTo>
                    <a:pt x="0" y="10"/>
                  </a:lnTo>
                  <a:lnTo>
                    <a:pt x="0" y="20"/>
                  </a:lnTo>
                </a:path>
              </a:pathLst>
            </a:custGeom>
            <a:noFill/>
            <a:ln w="15875">
              <a:solidFill>
                <a:srgbClr val="00008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53687" name="Freeform 87"/>
            <p:cNvSpPr>
              <a:spLocks/>
            </p:cNvSpPr>
            <p:nvPr/>
          </p:nvSpPr>
          <p:spPr bwMode="auto">
            <a:xfrm>
              <a:off x="1768" y="2708"/>
              <a:ext cx="10" cy="31"/>
            </a:xfrm>
            <a:custGeom>
              <a:avLst/>
              <a:gdLst>
                <a:gd name="T0" fmla="*/ 0 w 10"/>
                <a:gd name="T1" fmla="*/ 0 h 31"/>
                <a:gd name="T2" fmla="*/ 0 w 10"/>
                <a:gd name="T3" fmla="*/ 20 h 31"/>
                <a:gd name="T4" fmla="*/ 10 w 10"/>
                <a:gd name="T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31">
                  <a:moveTo>
                    <a:pt x="0" y="0"/>
                  </a:moveTo>
                  <a:lnTo>
                    <a:pt x="0" y="20"/>
                  </a:lnTo>
                  <a:lnTo>
                    <a:pt x="10" y="31"/>
                  </a:lnTo>
                </a:path>
              </a:pathLst>
            </a:custGeom>
            <a:noFill/>
            <a:ln w="15875">
              <a:solidFill>
                <a:srgbClr val="00008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53688" name="Freeform 88"/>
            <p:cNvSpPr>
              <a:spLocks/>
            </p:cNvSpPr>
            <p:nvPr/>
          </p:nvSpPr>
          <p:spPr bwMode="auto">
            <a:xfrm>
              <a:off x="1778" y="2739"/>
              <a:ext cx="10" cy="10"/>
            </a:xfrm>
            <a:custGeom>
              <a:avLst/>
              <a:gdLst>
                <a:gd name="T0" fmla="*/ 0 w 10"/>
                <a:gd name="T1" fmla="*/ 0 h 10"/>
                <a:gd name="T2" fmla="*/ 0 w 10"/>
                <a:gd name="T3" fmla="*/ 10 h 10"/>
                <a:gd name="T4" fmla="*/ 10 w 10"/>
                <a:gd name="T5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10">
                  <a:moveTo>
                    <a:pt x="0" y="0"/>
                  </a:moveTo>
                  <a:lnTo>
                    <a:pt x="0" y="10"/>
                  </a:lnTo>
                  <a:lnTo>
                    <a:pt x="10" y="10"/>
                  </a:lnTo>
                </a:path>
              </a:pathLst>
            </a:custGeom>
            <a:noFill/>
            <a:ln w="15875">
              <a:solidFill>
                <a:srgbClr val="00008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53689" name="Line 89"/>
            <p:cNvSpPr>
              <a:spLocks noChangeShapeType="1"/>
            </p:cNvSpPr>
            <p:nvPr/>
          </p:nvSpPr>
          <p:spPr bwMode="auto">
            <a:xfrm>
              <a:off x="1788" y="2749"/>
              <a:ext cx="11" cy="10"/>
            </a:xfrm>
            <a:prstGeom prst="line">
              <a:avLst/>
            </a:prstGeom>
            <a:noFill/>
            <a:ln w="15875">
              <a:solidFill>
                <a:srgbClr val="000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53690" name="Line 90"/>
            <p:cNvSpPr>
              <a:spLocks noChangeShapeType="1"/>
            </p:cNvSpPr>
            <p:nvPr/>
          </p:nvSpPr>
          <p:spPr bwMode="auto">
            <a:xfrm>
              <a:off x="1799" y="2759"/>
              <a:ext cx="10" cy="1"/>
            </a:xfrm>
            <a:prstGeom prst="line">
              <a:avLst/>
            </a:prstGeom>
            <a:noFill/>
            <a:ln w="15875">
              <a:solidFill>
                <a:srgbClr val="000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53691" name="Line 91"/>
            <p:cNvSpPr>
              <a:spLocks noChangeShapeType="1"/>
            </p:cNvSpPr>
            <p:nvPr/>
          </p:nvSpPr>
          <p:spPr bwMode="auto">
            <a:xfrm>
              <a:off x="1809" y="2759"/>
              <a:ext cx="10" cy="1"/>
            </a:xfrm>
            <a:prstGeom prst="line">
              <a:avLst/>
            </a:prstGeom>
            <a:noFill/>
            <a:ln w="15875">
              <a:solidFill>
                <a:srgbClr val="000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53692" name="Freeform 92"/>
            <p:cNvSpPr>
              <a:spLocks/>
            </p:cNvSpPr>
            <p:nvPr/>
          </p:nvSpPr>
          <p:spPr bwMode="auto">
            <a:xfrm>
              <a:off x="1819" y="2749"/>
              <a:ext cx="10" cy="10"/>
            </a:xfrm>
            <a:custGeom>
              <a:avLst/>
              <a:gdLst>
                <a:gd name="T0" fmla="*/ 0 w 10"/>
                <a:gd name="T1" fmla="*/ 10 h 10"/>
                <a:gd name="T2" fmla="*/ 10 w 10"/>
                <a:gd name="T3" fmla="*/ 0 h 10"/>
                <a:gd name="T4" fmla="*/ 10 w 10"/>
                <a:gd name="T5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10">
                  <a:moveTo>
                    <a:pt x="0" y="10"/>
                  </a:moveTo>
                  <a:lnTo>
                    <a:pt x="10" y="0"/>
                  </a:lnTo>
                  <a:lnTo>
                    <a:pt x="10" y="0"/>
                  </a:lnTo>
                </a:path>
              </a:pathLst>
            </a:custGeom>
            <a:noFill/>
            <a:ln w="15875">
              <a:solidFill>
                <a:srgbClr val="00008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53693" name="Line 93"/>
            <p:cNvSpPr>
              <a:spLocks noChangeShapeType="1"/>
            </p:cNvSpPr>
            <p:nvPr/>
          </p:nvSpPr>
          <p:spPr bwMode="auto">
            <a:xfrm>
              <a:off x="1829" y="2749"/>
              <a:ext cx="1" cy="1"/>
            </a:xfrm>
            <a:prstGeom prst="line">
              <a:avLst/>
            </a:prstGeom>
            <a:noFill/>
            <a:ln w="15875">
              <a:solidFill>
                <a:srgbClr val="000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53694" name="Freeform 94"/>
            <p:cNvSpPr>
              <a:spLocks/>
            </p:cNvSpPr>
            <p:nvPr/>
          </p:nvSpPr>
          <p:spPr bwMode="auto">
            <a:xfrm>
              <a:off x="1829" y="2739"/>
              <a:ext cx="10" cy="10"/>
            </a:xfrm>
            <a:custGeom>
              <a:avLst/>
              <a:gdLst>
                <a:gd name="T0" fmla="*/ 0 w 10"/>
                <a:gd name="T1" fmla="*/ 10 h 10"/>
                <a:gd name="T2" fmla="*/ 0 w 10"/>
                <a:gd name="T3" fmla="*/ 0 h 10"/>
                <a:gd name="T4" fmla="*/ 10 w 10"/>
                <a:gd name="T5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10">
                  <a:moveTo>
                    <a:pt x="0" y="10"/>
                  </a:moveTo>
                  <a:lnTo>
                    <a:pt x="0" y="0"/>
                  </a:lnTo>
                  <a:lnTo>
                    <a:pt x="10" y="0"/>
                  </a:lnTo>
                </a:path>
              </a:pathLst>
            </a:custGeom>
            <a:noFill/>
            <a:ln w="15875">
              <a:solidFill>
                <a:srgbClr val="00008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53695" name="Line 95"/>
            <p:cNvSpPr>
              <a:spLocks noChangeShapeType="1"/>
            </p:cNvSpPr>
            <p:nvPr/>
          </p:nvSpPr>
          <p:spPr bwMode="auto">
            <a:xfrm>
              <a:off x="1839" y="2739"/>
              <a:ext cx="10" cy="1"/>
            </a:xfrm>
            <a:prstGeom prst="line">
              <a:avLst/>
            </a:prstGeom>
            <a:noFill/>
            <a:ln w="15875">
              <a:solidFill>
                <a:srgbClr val="000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53696" name="Line 96"/>
            <p:cNvSpPr>
              <a:spLocks noChangeShapeType="1"/>
            </p:cNvSpPr>
            <p:nvPr/>
          </p:nvSpPr>
          <p:spPr bwMode="auto">
            <a:xfrm>
              <a:off x="1849" y="2739"/>
              <a:ext cx="11" cy="1"/>
            </a:xfrm>
            <a:prstGeom prst="line">
              <a:avLst/>
            </a:prstGeom>
            <a:noFill/>
            <a:ln w="15875">
              <a:solidFill>
                <a:srgbClr val="000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53697" name="Line 97"/>
            <p:cNvSpPr>
              <a:spLocks noChangeShapeType="1"/>
            </p:cNvSpPr>
            <p:nvPr/>
          </p:nvSpPr>
          <p:spPr bwMode="auto">
            <a:xfrm>
              <a:off x="1860" y="2739"/>
              <a:ext cx="10" cy="10"/>
            </a:xfrm>
            <a:prstGeom prst="line">
              <a:avLst/>
            </a:prstGeom>
            <a:noFill/>
            <a:ln w="15875">
              <a:solidFill>
                <a:srgbClr val="000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53698" name="Line 98"/>
            <p:cNvSpPr>
              <a:spLocks noChangeShapeType="1"/>
            </p:cNvSpPr>
            <p:nvPr/>
          </p:nvSpPr>
          <p:spPr bwMode="auto">
            <a:xfrm>
              <a:off x="1870" y="2749"/>
              <a:ext cx="10" cy="10"/>
            </a:xfrm>
            <a:prstGeom prst="line">
              <a:avLst/>
            </a:prstGeom>
            <a:noFill/>
            <a:ln w="15875">
              <a:solidFill>
                <a:srgbClr val="000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53699" name="Line 99"/>
            <p:cNvSpPr>
              <a:spLocks noChangeShapeType="1"/>
            </p:cNvSpPr>
            <p:nvPr/>
          </p:nvSpPr>
          <p:spPr bwMode="auto">
            <a:xfrm>
              <a:off x="1880" y="2759"/>
              <a:ext cx="1" cy="1"/>
            </a:xfrm>
            <a:prstGeom prst="line">
              <a:avLst/>
            </a:prstGeom>
            <a:noFill/>
            <a:ln w="15875">
              <a:solidFill>
                <a:srgbClr val="000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53700" name="Line 100"/>
            <p:cNvSpPr>
              <a:spLocks noChangeShapeType="1"/>
            </p:cNvSpPr>
            <p:nvPr/>
          </p:nvSpPr>
          <p:spPr bwMode="auto">
            <a:xfrm>
              <a:off x="1880" y="2759"/>
              <a:ext cx="10" cy="1"/>
            </a:xfrm>
            <a:prstGeom prst="line">
              <a:avLst/>
            </a:prstGeom>
            <a:noFill/>
            <a:ln w="15875">
              <a:solidFill>
                <a:srgbClr val="000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53701" name="Freeform 101"/>
            <p:cNvSpPr>
              <a:spLocks/>
            </p:cNvSpPr>
            <p:nvPr/>
          </p:nvSpPr>
          <p:spPr bwMode="auto">
            <a:xfrm>
              <a:off x="1890" y="2749"/>
              <a:ext cx="10" cy="10"/>
            </a:xfrm>
            <a:custGeom>
              <a:avLst/>
              <a:gdLst>
                <a:gd name="T0" fmla="*/ 0 w 10"/>
                <a:gd name="T1" fmla="*/ 10 h 10"/>
                <a:gd name="T2" fmla="*/ 0 w 10"/>
                <a:gd name="T3" fmla="*/ 0 h 10"/>
                <a:gd name="T4" fmla="*/ 10 w 10"/>
                <a:gd name="T5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10">
                  <a:moveTo>
                    <a:pt x="0" y="10"/>
                  </a:moveTo>
                  <a:lnTo>
                    <a:pt x="0" y="0"/>
                  </a:lnTo>
                  <a:lnTo>
                    <a:pt x="10" y="0"/>
                  </a:lnTo>
                </a:path>
              </a:pathLst>
            </a:custGeom>
            <a:noFill/>
            <a:ln w="15875">
              <a:solidFill>
                <a:srgbClr val="00008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53702" name="Line 102"/>
            <p:cNvSpPr>
              <a:spLocks noChangeShapeType="1"/>
            </p:cNvSpPr>
            <p:nvPr/>
          </p:nvSpPr>
          <p:spPr bwMode="auto">
            <a:xfrm>
              <a:off x="1900" y="2749"/>
              <a:ext cx="10" cy="1"/>
            </a:xfrm>
            <a:prstGeom prst="line">
              <a:avLst/>
            </a:prstGeom>
            <a:noFill/>
            <a:ln w="15875">
              <a:solidFill>
                <a:srgbClr val="000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53703" name="Line 103"/>
            <p:cNvSpPr>
              <a:spLocks noChangeShapeType="1"/>
            </p:cNvSpPr>
            <p:nvPr/>
          </p:nvSpPr>
          <p:spPr bwMode="auto">
            <a:xfrm>
              <a:off x="1910" y="2749"/>
              <a:ext cx="10" cy="1"/>
            </a:xfrm>
            <a:prstGeom prst="line">
              <a:avLst/>
            </a:prstGeom>
            <a:noFill/>
            <a:ln w="15875">
              <a:solidFill>
                <a:srgbClr val="000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53704" name="Line 104"/>
            <p:cNvSpPr>
              <a:spLocks noChangeShapeType="1"/>
            </p:cNvSpPr>
            <p:nvPr/>
          </p:nvSpPr>
          <p:spPr bwMode="auto">
            <a:xfrm>
              <a:off x="1920" y="2749"/>
              <a:ext cx="11" cy="10"/>
            </a:xfrm>
            <a:prstGeom prst="line">
              <a:avLst/>
            </a:prstGeom>
            <a:noFill/>
            <a:ln w="15875">
              <a:solidFill>
                <a:srgbClr val="000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53705" name="Line 105"/>
            <p:cNvSpPr>
              <a:spLocks noChangeShapeType="1"/>
            </p:cNvSpPr>
            <p:nvPr/>
          </p:nvSpPr>
          <p:spPr bwMode="auto">
            <a:xfrm>
              <a:off x="1931" y="2759"/>
              <a:ext cx="1" cy="10"/>
            </a:xfrm>
            <a:prstGeom prst="line">
              <a:avLst/>
            </a:prstGeom>
            <a:noFill/>
            <a:ln w="15875">
              <a:solidFill>
                <a:srgbClr val="000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53706" name="Line 106"/>
            <p:cNvSpPr>
              <a:spLocks noChangeShapeType="1"/>
            </p:cNvSpPr>
            <p:nvPr/>
          </p:nvSpPr>
          <p:spPr bwMode="auto">
            <a:xfrm>
              <a:off x="1931" y="2769"/>
              <a:ext cx="10" cy="1"/>
            </a:xfrm>
            <a:prstGeom prst="line">
              <a:avLst/>
            </a:prstGeom>
            <a:noFill/>
            <a:ln w="15875">
              <a:solidFill>
                <a:srgbClr val="000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53707" name="Line 107"/>
            <p:cNvSpPr>
              <a:spLocks noChangeShapeType="1"/>
            </p:cNvSpPr>
            <p:nvPr/>
          </p:nvSpPr>
          <p:spPr bwMode="auto">
            <a:xfrm>
              <a:off x="1941" y="2769"/>
              <a:ext cx="10" cy="1"/>
            </a:xfrm>
            <a:prstGeom prst="line">
              <a:avLst/>
            </a:prstGeom>
            <a:noFill/>
            <a:ln w="15875">
              <a:solidFill>
                <a:srgbClr val="000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53708" name="Line 108"/>
            <p:cNvSpPr>
              <a:spLocks noChangeShapeType="1"/>
            </p:cNvSpPr>
            <p:nvPr/>
          </p:nvSpPr>
          <p:spPr bwMode="auto">
            <a:xfrm>
              <a:off x="1951" y="2769"/>
              <a:ext cx="10" cy="1"/>
            </a:xfrm>
            <a:prstGeom prst="line">
              <a:avLst/>
            </a:prstGeom>
            <a:noFill/>
            <a:ln w="15875">
              <a:solidFill>
                <a:srgbClr val="000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53709" name="Line 109"/>
            <p:cNvSpPr>
              <a:spLocks noChangeShapeType="1"/>
            </p:cNvSpPr>
            <p:nvPr/>
          </p:nvSpPr>
          <p:spPr bwMode="auto">
            <a:xfrm>
              <a:off x="1961" y="2769"/>
              <a:ext cx="10" cy="1"/>
            </a:xfrm>
            <a:prstGeom prst="line">
              <a:avLst/>
            </a:prstGeom>
            <a:noFill/>
            <a:ln w="15875">
              <a:solidFill>
                <a:srgbClr val="000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53710" name="Line 110"/>
            <p:cNvSpPr>
              <a:spLocks noChangeShapeType="1"/>
            </p:cNvSpPr>
            <p:nvPr/>
          </p:nvSpPr>
          <p:spPr bwMode="auto">
            <a:xfrm>
              <a:off x="1971" y="2769"/>
              <a:ext cx="10" cy="1"/>
            </a:xfrm>
            <a:prstGeom prst="line">
              <a:avLst/>
            </a:prstGeom>
            <a:noFill/>
            <a:ln w="15875">
              <a:solidFill>
                <a:srgbClr val="000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53711" name="Line 111"/>
            <p:cNvSpPr>
              <a:spLocks noChangeShapeType="1"/>
            </p:cNvSpPr>
            <p:nvPr/>
          </p:nvSpPr>
          <p:spPr bwMode="auto">
            <a:xfrm>
              <a:off x="1981" y="2769"/>
              <a:ext cx="11" cy="1"/>
            </a:xfrm>
            <a:prstGeom prst="line">
              <a:avLst/>
            </a:prstGeom>
            <a:noFill/>
            <a:ln w="15875">
              <a:solidFill>
                <a:srgbClr val="000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53712" name="Line 112"/>
            <p:cNvSpPr>
              <a:spLocks noChangeShapeType="1"/>
            </p:cNvSpPr>
            <p:nvPr/>
          </p:nvSpPr>
          <p:spPr bwMode="auto">
            <a:xfrm>
              <a:off x="1992" y="2769"/>
              <a:ext cx="1" cy="1"/>
            </a:xfrm>
            <a:prstGeom prst="line">
              <a:avLst/>
            </a:prstGeom>
            <a:noFill/>
            <a:ln w="15875">
              <a:solidFill>
                <a:srgbClr val="000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53713" name="Line 113"/>
            <p:cNvSpPr>
              <a:spLocks noChangeShapeType="1"/>
            </p:cNvSpPr>
            <p:nvPr/>
          </p:nvSpPr>
          <p:spPr bwMode="auto">
            <a:xfrm>
              <a:off x="1992" y="2769"/>
              <a:ext cx="10" cy="1"/>
            </a:xfrm>
            <a:prstGeom prst="line">
              <a:avLst/>
            </a:prstGeom>
            <a:noFill/>
            <a:ln w="15875">
              <a:solidFill>
                <a:srgbClr val="000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53714" name="Freeform 114"/>
            <p:cNvSpPr>
              <a:spLocks/>
            </p:cNvSpPr>
            <p:nvPr/>
          </p:nvSpPr>
          <p:spPr bwMode="auto">
            <a:xfrm>
              <a:off x="2002" y="2769"/>
              <a:ext cx="10" cy="1"/>
            </a:xfrm>
            <a:custGeom>
              <a:avLst/>
              <a:gdLst>
                <a:gd name="T0" fmla="*/ 0 w 10"/>
                <a:gd name="T1" fmla="*/ 0 w 10"/>
                <a:gd name="T2" fmla="*/ 10 w 1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0">
                  <a:moveTo>
                    <a:pt x="0" y="0"/>
                  </a:moveTo>
                  <a:lnTo>
                    <a:pt x="0" y="0"/>
                  </a:lnTo>
                  <a:lnTo>
                    <a:pt x="10" y="0"/>
                  </a:lnTo>
                </a:path>
              </a:pathLst>
            </a:custGeom>
            <a:noFill/>
            <a:ln w="15875">
              <a:solidFill>
                <a:srgbClr val="00008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53715" name="Freeform 115"/>
            <p:cNvSpPr>
              <a:spLocks/>
            </p:cNvSpPr>
            <p:nvPr/>
          </p:nvSpPr>
          <p:spPr bwMode="auto">
            <a:xfrm>
              <a:off x="2012" y="2749"/>
              <a:ext cx="10" cy="20"/>
            </a:xfrm>
            <a:custGeom>
              <a:avLst/>
              <a:gdLst>
                <a:gd name="T0" fmla="*/ 0 w 10"/>
                <a:gd name="T1" fmla="*/ 20 h 20"/>
                <a:gd name="T2" fmla="*/ 0 w 10"/>
                <a:gd name="T3" fmla="*/ 10 h 20"/>
                <a:gd name="T4" fmla="*/ 10 w 10"/>
                <a:gd name="T5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20">
                  <a:moveTo>
                    <a:pt x="0" y="20"/>
                  </a:moveTo>
                  <a:lnTo>
                    <a:pt x="0" y="10"/>
                  </a:lnTo>
                  <a:lnTo>
                    <a:pt x="10" y="0"/>
                  </a:lnTo>
                </a:path>
              </a:pathLst>
            </a:custGeom>
            <a:noFill/>
            <a:ln w="15875">
              <a:solidFill>
                <a:srgbClr val="00008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53716" name="Line 116"/>
            <p:cNvSpPr>
              <a:spLocks noChangeShapeType="1"/>
            </p:cNvSpPr>
            <p:nvPr/>
          </p:nvSpPr>
          <p:spPr bwMode="auto">
            <a:xfrm flipV="1">
              <a:off x="2022" y="2739"/>
              <a:ext cx="10" cy="10"/>
            </a:xfrm>
            <a:prstGeom prst="line">
              <a:avLst/>
            </a:prstGeom>
            <a:noFill/>
            <a:ln w="15875">
              <a:solidFill>
                <a:srgbClr val="000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53717" name="Freeform 117"/>
            <p:cNvSpPr>
              <a:spLocks/>
            </p:cNvSpPr>
            <p:nvPr/>
          </p:nvSpPr>
          <p:spPr bwMode="auto">
            <a:xfrm>
              <a:off x="2032" y="2718"/>
              <a:ext cx="10" cy="21"/>
            </a:xfrm>
            <a:custGeom>
              <a:avLst/>
              <a:gdLst>
                <a:gd name="T0" fmla="*/ 0 w 10"/>
                <a:gd name="T1" fmla="*/ 21 h 21"/>
                <a:gd name="T2" fmla="*/ 10 w 10"/>
                <a:gd name="T3" fmla="*/ 10 h 21"/>
                <a:gd name="T4" fmla="*/ 10 w 10"/>
                <a:gd name="T5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21">
                  <a:moveTo>
                    <a:pt x="0" y="21"/>
                  </a:moveTo>
                  <a:lnTo>
                    <a:pt x="10" y="10"/>
                  </a:lnTo>
                  <a:lnTo>
                    <a:pt x="10" y="0"/>
                  </a:lnTo>
                </a:path>
              </a:pathLst>
            </a:custGeom>
            <a:noFill/>
            <a:ln w="15875">
              <a:solidFill>
                <a:srgbClr val="00008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53718" name="Freeform 118"/>
            <p:cNvSpPr>
              <a:spLocks/>
            </p:cNvSpPr>
            <p:nvPr/>
          </p:nvSpPr>
          <p:spPr bwMode="auto">
            <a:xfrm>
              <a:off x="2042" y="2718"/>
              <a:ext cx="1" cy="10"/>
            </a:xfrm>
            <a:custGeom>
              <a:avLst/>
              <a:gdLst>
                <a:gd name="T0" fmla="*/ 0 h 10"/>
                <a:gd name="T1" fmla="*/ 0 h 10"/>
                <a:gd name="T2" fmla="*/ 10 h 1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0">
                  <a:moveTo>
                    <a:pt x="0" y="0"/>
                  </a:moveTo>
                  <a:lnTo>
                    <a:pt x="0" y="0"/>
                  </a:lnTo>
                  <a:lnTo>
                    <a:pt x="0" y="10"/>
                  </a:lnTo>
                </a:path>
              </a:pathLst>
            </a:custGeom>
            <a:noFill/>
            <a:ln w="15875">
              <a:solidFill>
                <a:srgbClr val="00008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53719" name="Freeform 119"/>
            <p:cNvSpPr>
              <a:spLocks/>
            </p:cNvSpPr>
            <p:nvPr/>
          </p:nvSpPr>
          <p:spPr bwMode="auto">
            <a:xfrm>
              <a:off x="2042" y="2728"/>
              <a:ext cx="11" cy="31"/>
            </a:xfrm>
            <a:custGeom>
              <a:avLst/>
              <a:gdLst>
                <a:gd name="T0" fmla="*/ 0 w 11"/>
                <a:gd name="T1" fmla="*/ 0 h 31"/>
                <a:gd name="T2" fmla="*/ 0 w 11"/>
                <a:gd name="T3" fmla="*/ 11 h 31"/>
                <a:gd name="T4" fmla="*/ 11 w 11"/>
                <a:gd name="T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31">
                  <a:moveTo>
                    <a:pt x="0" y="0"/>
                  </a:moveTo>
                  <a:lnTo>
                    <a:pt x="0" y="11"/>
                  </a:lnTo>
                  <a:lnTo>
                    <a:pt x="11" y="31"/>
                  </a:lnTo>
                </a:path>
              </a:pathLst>
            </a:custGeom>
            <a:noFill/>
            <a:ln w="15875">
              <a:solidFill>
                <a:srgbClr val="00008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53720" name="Line 120"/>
            <p:cNvSpPr>
              <a:spLocks noChangeShapeType="1"/>
            </p:cNvSpPr>
            <p:nvPr/>
          </p:nvSpPr>
          <p:spPr bwMode="auto">
            <a:xfrm>
              <a:off x="2053" y="2759"/>
              <a:ext cx="10" cy="10"/>
            </a:xfrm>
            <a:prstGeom prst="line">
              <a:avLst/>
            </a:prstGeom>
            <a:noFill/>
            <a:ln w="15875">
              <a:solidFill>
                <a:srgbClr val="000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53721" name="Freeform 121"/>
            <p:cNvSpPr>
              <a:spLocks/>
            </p:cNvSpPr>
            <p:nvPr/>
          </p:nvSpPr>
          <p:spPr bwMode="auto">
            <a:xfrm>
              <a:off x="2063" y="2759"/>
              <a:ext cx="10" cy="10"/>
            </a:xfrm>
            <a:custGeom>
              <a:avLst/>
              <a:gdLst>
                <a:gd name="T0" fmla="*/ 0 w 10"/>
                <a:gd name="T1" fmla="*/ 10 h 10"/>
                <a:gd name="T2" fmla="*/ 0 w 10"/>
                <a:gd name="T3" fmla="*/ 10 h 10"/>
                <a:gd name="T4" fmla="*/ 10 w 10"/>
                <a:gd name="T5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10">
                  <a:moveTo>
                    <a:pt x="0" y="10"/>
                  </a:moveTo>
                  <a:lnTo>
                    <a:pt x="0" y="10"/>
                  </a:lnTo>
                  <a:lnTo>
                    <a:pt x="10" y="0"/>
                  </a:lnTo>
                </a:path>
              </a:pathLst>
            </a:custGeom>
            <a:noFill/>
            <a:ln w="15875">
              <a:solidFill>
                <a:srgbClr val="00008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53722" name="Line 122"/>
            <p:cNvSpPr>
              <a:spLocks noChangeShapeType="1"/>
            </p:cNvSpPr>
            <p:nvPr/>
          </p:nvSpPr>
          <p:spPr bwMode="auto">
            <a:xfrm>
              <a:off x="2073" y="2759"/>
              <a:ext cx="10" cy="1"/>
            </a:xfrm>
            <a:prstGeom prst="line">
              <a:avLst/>
            </a:prstGeom>
            <a:noFill/>
            <a:ln w="15875">
              <a:solidFill>
                <a:srgbClr val="000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53723" name="Line 123"/>
            <p:cNvSpPr>
              <a:spLocks noChangeShapeType="1"/>
            </p:cNvSpPr>
            <p:nvPr/>
          </p:nvSpPr>
          <p:spPr bwMode="auto">
            <a:xfrm>
              <a:off x="2083" y="2759"/>
              <a:ext cx="10" cy="1"/>
            </a:xfrm>
            <a:prstGeom prst="line">
              <a:avLst/>
            </a:prstGeom>
            <a:noFill/>
            <a:ln w="15875">
              <a:solidFill>
                <a:srgbClr val="000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53724" name="Line 124"/>
            <p:cNvSpPr>
              <a:spLocks noChangeShapeType="1"/>
            </p:cNvSpPr>
            <p:nvPr/>
          </p:nvSpPr>
          <p:spPr bwMode="auto">
            <a:xfrm>
              <a:off x="2093" y="2759"/>
              <a:ext cx="10" cy="1"/>
            </a:xfrm>
            <a:prstGeom prst="line">
              <a:avLst/>
            </a:prstGeom>
            <a:noFill/>
            <a:ln w="15875">
              <a:solidFill>
                <a:srgbClr val="000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53725" name="Line 125"/>
            <p:cNvSpPr>
              <a:spLocks noChangeShapeType="1"/>
            </p:cNvSpPr>
            <p:nvPr/>
          </p:nvSpPr>
          <p:spPr bwMode="auto">
            <a:xfrm flipV="1">
              <a:off x="2103" y="2749"/>
              <a:ext cx="1" cy="10"/>
            </a:xfrm>
            <a:prstGeom prst="line">
              <a:avLst/>
            </a:prstGeom>
            <a:noFill/>
            <a:ln w="15875">
              <a:solidFill>
                <a:srgbClr val="000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53726" name="Freeform 126"/>
            <p:cNvSpPr>
              <a:spLocks/>
            </p:cNvSpPr>
            <p:nvPr/>
          </p:nvSpPr>
          <p:spPr bwMode="auto">
            <a:xfrm>
              <a:off x="2103" y="2728"/>
              <a:ext cx="10" cy="21"/>
            </a:xfrm>
            <a:custGeom>
              <a:avLst/>
              <a:gdLst>
                <a:gd name="T0" fmla="*/ 0 w 10"/>
                <a:gd name="T1" fmla="*/ 21 h 21"/>
                <a:gd name="T2" fmla="*/ 0 w 10"/>
                <a:gd name="T3" fmla="*/ 11 h 21"/>
                <a:gd name="T4" fmla="*/ 10 w 10"/>
                <a:gd name="T5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21">
                  <a:moveTo>
                    <a:pt x="0" y="21"/>
                  </a:moveTo>
                  <a:lnTo>
                    <a:pt x="0" y="11"/>
                  </a:lnTo>
                  <a:lnTo>
                    <a:pt x="10" y="0"/>
                  </a:lnTo>
                </a:path>
              </a:pathLst>
            </a:custGeom>
            <a:noFill/>
            <a:ln w="15875">
              <a:solidFill>
                <a:srgbClr val="00008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53727" name="Line 127"/>
            <p:cNvSpPr>
              <a:spLocks noChangeShapeType="1"/>
            </p:cNvSpPr>
            <p:nvPr/>
          </p:nvSpPr>
          <p:spPr bwMode="auto">
            <a:xfrm>
              <a:off x="2113" y="2728"/>
              <a:ext cx="11" cy="1"/>
            </a:xfrm>
            <a:prstGeom prst="line">
              <a:avLst/>
            </a:prstGeom>
            <a:noFill/>
            <a:ln w="15875">
              <a:solidFill>
                <a:srgbClr val="000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53728" name="Line 128"/>
            <p:cNvSpPr>
              <a:spLocks noChangeShapeType="1"/>
            </p:cNvSpPr>
            <p:nvPr/>
          </p:nvSpPr>
          <p:spPr bwMode="auto">
            <a:xfrm>
              <a:off x="2124" y="2728"/>
              <a:ext cx="10" cy="11"/>
            </a:xfrm>
            <a:prstGeom prst="line">
              <a:avLst/>
            </a:prstGeom>
            <a:noFill/>
            <a:ln w="15875">
              <a:solidFill>
                <a:srgbClr val="000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53729" name="Line 129"/>
            <p:cNvSpPr>
              <a:spLocks noChangeShapeType="1"/>
            </p:cNvSpPr>
            <p:nvPr/>
          </p:nvSpPr>
          <p:spPr bwMode="auto">
            <a:xfrm>
              <a:off x="2134" y="2739"/>
              <a:ext cx="10" cy="10"/>
            </a:xfrm>
            <a:prstGeom prst="line">
              <a:avLst/>
            </a:prstGeom>
            <a:noFill/>
            <a:ln w="15875">
              <a:solidFill>
                <a:srgbClr val="000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53730" name="Line 130"/>
            <p:cNvSpPr>
              <a:spLocks noChangeShapeType="1"/>
            </p:cNvSpPr>
            <p:nvPr/>
          </p:nvSpPr>
          <p:spPr bwMode="auto">
            <a:xfrm>
              <a:off x="2144" y="2749"/>
              <a:ext cx="10" cy="1"/>
            </a:xfrm>
            <a:prstGeom prst="line">
              <a:avLst/>
            </a:prstGeom>
            <a:noFill/>
            <a:ln w="15875">
              <a:solidFill>
                <a:srgbClr val="000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53731" name="Line 131"/>
            <p:cNvSpPr>
              <a:spLocks noChangeShapeType="1"/>
            </p:cNvSpPr>
            <p:nvPr/>
          </p:nvSpPr>
          <p:spPr bwMode="auto">
            <a:xfrm>
              <a:off x="2154" y="2749"/>
              <a:ext cx="1" cy="1"/>
            </a:xfrm>
            <a:prstGeom prst="line">
              <a:avLst/>
            </a:prstGeom>
            <a:noFill/>
            <a:ln w="15875">
              <a:solidFill>
                <a:srgbClr val="000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53732" name="Freeform 132"/>
            <p:cNvSpPr>
              <a:spLocks/>
            </p:cNvSpPr>
            <p:nvPr/>
          </p:nvSpPr>
          <p:spPr bwMode="auto">
            <a:xfrm>
              <a:off x="2154" y="2739"/>
              <a:ext cx="10" cy="10"/>
            </a:xfrm>
            <a:custGeom>
              <a:avLst/>
              <a:gdLst>
                <a:gd name="T0" fmla="*/ 0 w 10"/>
                <a:gd name="T1" fmla="*/ 10 h 10"/>
                <a:gd name="T2" fmla="*/ 0 w 10"/>
                <a:gd name="T3" fmla="*/ 0 h 10"/>
                <a:gd name="T4" fmla="*/ 10 w 10"/>
                <a:gd name="T5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10">
                  <a:moveTo>
                    <a:pt x="0" y="10"/>
                  </a:moveTo>
                  <a:lnTo>
                    <a:pt x="0" y="0"/>
                  </a:lnTo>
                  <a:lnTo>
                    <a:pt x="10" y="0"/>
                  </a:lnTo>
                </a:path>
              </a:pathLst>
            </a:custGeom>
            <a:noFill/>
            <a:ln w="15875">
              <a:solidFill>
                <a:srgbClr val="00008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53733" name="Line 133"/>
            <p:cNvSpPr>
              <a:spLocks noChangeShapeType="1"/>
            </p:cNvSpPr>
            <p:nvPr/>
          </p:nvSpPr>
          <p:spPr bwMode="auto">
            <a:xfrm>
              <a:off x="2164" y="2739"/>
              <a:ext cx="10" cy="1"/>
            </a:xfrm>
            <a:prstGeom prst="line">
              <a:avLst/>
            </a:prstGeom>
            <a:noFill/>
            <a:ln w="15875">
              <a:solidFill>
                <a:srgbClr val="000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53734" name="Line 134"/>
            <p:cNvSpPr>
              <a:spLocks noChangeShapeType="1"/>
            </p:cNvSpPr>
            <p:nvPr/>
          </p:nvSpPr>
          <p:spPr bwMode="auto">
            <a:xfrm flipV="1">
              <a:off x="2174" y="2728"/>
              <a:ext cx="11" cy="11"/>
            </a:xfrm>
            <a:prstGeom prst="line">
              <a:avLst/>
            </a:prstGeom>
            <a:noFill/>
            <a:ln w="15875">
              <a:solidFill>
                <a:srgbClr val="000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53735" name="Line 135"/>
            <p:cNvSpPr>
              <a:spLocks noChangeShapeType="1"/>
            </p:cNvSpPr>
            <p:nvPr/>
          </p:nvSpPr>
          <p:spPr bwMode="auto">
            <a:xfrm flipV="1">
              <a:off x="2185" y="2718"/>
              <a:ext cx="10" cy="10"/>
            </a:xfrm>
            <a:prstGeom prst="line">
              <a:avLst/>
            </a:prstGeom>
            <a:noFill/>
            <a:ln w="15875">
              <a:solidFill>
                <a:srgbClr val="000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53736" name="Line 136"/>
            <p:cNvSpPr>
              <a:spLocks noChangeShapeType="1"/>
            </p:cNvSpPr>
            <p:nvPr/>
          </p:nvSpPr>
          <p:spPr bwMode="auto">
            <a:xfrm flipV="1">
              <a:off x="2195" y="2698"/>
              <a:ext cx="10" cy="20"/>
            </a:xfrm>
            <a:prstGeom prst="line">
              <a:avLst/>
            </a:prstGeom>
            <a:noFill/>
            <a:ln w="15875">
              <a:solidFill>
                <a:srgbClr val="000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53737" name="Freeform 137"/>
            <p:cNvSpPr>
              <a:spLocks/>
            </p:cNvSpPr>
            <p:nvPr/>
          </p:nvSpPr>
          <p:spPr bwMode="auto">
            <a:xfrm>
              <a:off x="2205" y="2667"/>
              <a:ext cx="10" cy="31"/>
            </a:xfrm>
            <a:custGeom>
              <a:avLst/>
              <a:gdLst>
                <a:gd name="T0" fmla="*/ 0 w 10"/>
                <a:gd name="T1" fmla="*/ 31 h 31"/>
                <a:gd name="T2" fmla="*/ 10 w 10"/>
                <a:gd name="T3" fmla="*/ 11 h 31"/>
                <a:gd name="T4" fmla="*/ 10 w 1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31">
                  <a:moveTo>
                    <a:pt x="0" y="31"/>
                  </a:moveTo>
                  <a:lnTo>
                    <a:pt x="10" y="11"/>
                  </a:lnTo>
                  <a:lnTo>
                    <a:pt x="10" y="0"/>
                  </a:lnTo>
                </a:path>
              </a:pathLst>
            </a:custGeom>
            <a:noFill/>
            <a:ln w="15875">
              <a:solidFill>
                <a:srgbClr val="00008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53738" name="Freeform 138"/>
            <p:cNvSpPr>
              <a:spLocks/>
            </p:cNvSpPr>
            <p:nvPr/>
          </p:nvSpPr>
          <p:spPr bwMode="auto">
            <a:xfrm>
              <a:off x="2215" y="2657"/>
              <a:ext cx="1" cy="10"/>
            </a:xfrm>
            <a:custGeom>
              <a:avLst/>
              <a:gdLst>
                <a:gd name="T0" fmla="*/ 10 h 10"/>
                <a:gd name="T1" fmla="*/ 0 h 10"/>
                <a:gd name="T2" fmla="*/ 0 h 1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0">
                  <a:moveTo>
                    <a:pt x="0" y="10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w="15875">
              <a:solidFill>
                <a:srgbClr val="00008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53739" name="Freeform 139"/>
            <p:cNvSpPr>
              <a:spLocks/>
            </p:cNvSpPr>
            <p:nvPr/>
          </p:nvSpPr>
          <p:spPr bwMode="auto">
            <a:xfrm>
              <a:off x="2215" y="2657"/>
              <a:ext cx="10" cy="10"/>
            </a:xfrm>
            <a:custGeom>
              <a:avLst/>
              <a:gdLst>
                <a:gd name="T0" fmla="*/ 0 w 10"/>
                <a:gd name="T1" fmla="*/ 0 h 10"/>
                <a:gd name="T2" fmla="*/ 0 w 10"/>
                <a:gd name="T3" fmla="*/ 0 h 10"/>
                <a:gd name="T4" fmla="*/ 10 w 10"/>
                <a:gd name="T5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10">
                  <a:moveTo>
                    <a:pt x="0" y="0"/>
                  </a:moveTo>
                  <a:lnTo>
                    <a:pt x="0" y="0"/>
                  </a:lnTo>
                  <a:lnTo>
                    <a:pt x="10" y="10"/>
                  </a:lnTo>
                </a:path>
              </a:pathLst>
            </a:custGeom>
            <a:noFill/>
            <a:ln w="15875">
              <a:solidFill>
                <a:srgbClr val="00008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53740" name="Line 140"/>
            <p:cNvSpPr>
              <a:spLocks noChangeShapeType="1"/>
            </p:cNvSpPr>
            <p:nvPr/>
          </p:nvSpPr>
          <p:spPr bwMode="auto">
            <a:xfrm>
              <a:off x="2225" y="2667"/>
              <a:ext cx="10" cy="11"/>
            </a:xfrm>
            <a:prstGeom prst="line">
              <a:avLst/>
            </a:prstGeom>
            <a:noFill/>
            <a:ln w="15875">
              <a:solidFill>
                <a:srgbClr val="000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53741" name="Line 141"/>
            <p:cNvSpPr>
              <a:spLocks noChangeShapeType="1"/>
            </p:cNvSpPr>
            <p:nvPr/>
          </p:nvSpPr>
          <p:spPr bwMode="auto">
            <a:xfrm>
              <a:off x="2235" y="2678"/>
              <a:ext cx="11" cy="20"/>
            </a:xfrm>
            <a:prstGeom prst="line">
              <a:avLst/>
            </a:prstGeom>
            <a:noFill/>
            <a:ln w="15875">
              <a:solidFill>
                <a:srgbClr val="000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53742" name="Line 142"/>
            <p:cNvSpPr>
              <a:spLocks noChangeShapeType="1"/>
            </p:cNvSpPr>
            <p:nvPr/>
          </p:nvSpPr>
          <p:spPr bwMode="auto">
            <a:xfrm>
              <a:off x="2246" y="2698"/>
              <a:ext cx="10" cy="10"/>
            </a:xfrm>
            <a:prstGeom prst="line">
              <a:avLst/>
            </a:prstGeom>
            <a:noFill/>
            <a:ln w="15875">
              <a:solidFill>
                <a:srgbClr val="000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53743" name="Freeform 143"/>
            <p:cNvSpPr>
              <a:spLocks/>
            </p:cNvSpPr>
            <p:nvPr/>
          </p:nvSpPr>
          <p:spPr bwMode="auto">
            <a:xfrm>
              <a:off x="2256" y="2708"/>
              <a:ext cx="10" cy="10"/>
            </a:xfrm>
            <a:custGeom>
              <a:avLst/>
              <a:gdLst>
                <a:gd name="T0" fmla="*/ 0 w 10"/>
                <a:gd name="T1" fmla="*/ 0 h 10"/>
                <a:gd name="T2" fmla="*/ 10 w 10"/>
                <a:gd name="T3" fmla="*/ 10 h 10"/>
                <a:gd name="T4" fmla="*/ 10 w 10"/>
                <a:gd name="T5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10">
                  <a:moveTo>
                    <a:pt x="0" y="0"/>
                  </a:moveTo>
                  <a:lnTo>
                    <a:pt x="10" y="10"/>
                  </a:lnTo>
                  <a:lnTo>
                    <a:pt x="10" y="10"/>
                  </a:lnTo>
                </a:path>
              </a:pathLst>
            </a:custGeom>
            <a:noFill/>
            <a:ln w="15875">
              <a:solidFill>
                <a:srgbClr val="00008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53744" name="Freeform 144"/>
            <p:cNvSpPr>
              <a:spLocks/>
            </p:cNvSpPr>
            <p:nvPr/>
          </p:nvSpPr>
          <p:spPr bwMode="auto">
            <a:xfrm>
              <a:off x="2266" y="2708"/>
              <a:ext cx="1" cy="10"/>
            </a:xfrm>
            <a:custGeom>
              <a:avLst/>
              <a:gdLst>
                <a:gd name="T0" fmla="*/ 10 h 10"/>
                <a:gd name="T1" fmla="*/ 10 h 10"/>
                <a:gd name="T2" fmla="*/ 0 h 1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0">
                  <a:moveTo>
                    <a:pt x="0" y="10"/>
                  </a:moveTo>
                  <a:lnTo>
                    <a:pt x="0" y="10"/>
                  </a:lnTo>
                  <a:lnTo>
                    <a:pt x="0" y="0"/>
                  </a:lnTo>
                </a:path>
              </a:pathLst>
            </a:custGeom>
            <a:noFill/>
            <a:ln w="15875">
              <a:solidFill>
                <a:srgbClr val="00008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53745" name="Line 145"/>
            <p:cNvSpPr>
              <a:spLocks noChangeShapeType="1"/>
            </p:cNvSpPr>
            <p:nvPr/>
          </p:nvSpPr>
          <p:spPr bwMode="auto">
            <a:xfrm flipV="1">
              <a:off x="2266" y="2698"/>
              <a:ext cx="10" cy="10"/>
            </a:xfrm>
            <a:prstGeom prst="line">
              <a:avLst/>
            </a:prstGeom>
            <a:noFill/>
            <a:ln w="15875">
              <a:solidFill>
                <a:srgbClr val="000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53746" name="Line 146"/>
            <p:cNvSpPr>
              <a:spLocks noChangeShapeType="1"/>
            </p:cNvSpPr>
            <p:nvPr/>
          </p:nvSpPr>
          <p:spPr bwMode="auto">
            <a:xfrm flipV="1">
              <a:off x="2276" y="2688"/>
              <a:ext cx="10" cy="10"/>
            </a:xfrm>
            <a:prstGeom prst="line">
              <a:avLst/>
            </a:prstGeom>
            <a:noFill/>
            <a:ln w="15875">
              <a:solidFill>
                <a:srgbClr val="000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53747" name="Line 147"/>
            <p:cNvSpPr>
              <a:spLocks noChangeShapeType="1"/>
            </p:cNvSpPr>
            <p:nvPr/>
          </p:nvSpPr>
          <p:spPr bwMode="auto">
            <a:xfrm flipV="1">
              <a:off x="2286" y="2678"/>
              <a:ext cx="10" cy="10"/>
            </a:xfrm>
            <a:prstGeom prst="line">
              <a:avLst/>
            </a:prstGeom>
            <a:noFill/>
            <a:ln w="15875">
              <a:solidFill>
                <a:srgbClr val="000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53748" name="Line 148"/>
            <p:cNvSpPr>
              <a:spLocks noChangeShapeType="1"/>
            </p:cNvSpPr>
            <p:nvPr/>
          </p:nvSpPr>
          <p:spPr bwMode="auto">
            <a:xfrm>
              <a:off x="2296" y="2678"/>
              <a:ext cx="10" cy="1"/>
            </a:xfrm>
            <a:prstGeom prst="line">
              <a:avLst/>
            </a:prstGeom>
            <a:noFill/>
            <a:ln w="15875">
              <a:solidFill>
                <a:srgbClr val="000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53749" name="Freeform 149"/>
            <p:cNvSpPr>
              <a:spLocks/>
            </p:cNvSpPr>
            <p:nvPr/>
          </p:nvSpPr>
          <p:spPr bwMode="auto">
            <a:xfrm>
              <a:off x="2306" y="2667"/>
              <a:ext cx="11" cy="11"/>
            </a:xfrm>
            <a:custGeom>
              <a:avLst/>
              <a:gdLst>
                <a:gd name="T0" fmla="*/ 0 w 11"/>
                <a:gd name="T1" fmla="*/ 11 h 11"/>
                <a:gd name="T2" fmla="*/ 11 w 11"/>
                <a:gd name="T3" fmla="*/ 11 h 11"/>
                <a:gd name="T4" fmla="*/ 11 w 11"/>
                <a:gd name="T5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11">
                  <a:moveTo>
                    <a:pt x="0" y="11"/>
                  </a:moveTo>
                  <a:lnTo>
                    <a:pt x="11" y="11"/>
                  </a:lnTo>
                  <a:lnTo>
                    <a:pt x="11" y="0"/>
                  </a:lnTo>
                </a:path>
              </a:pathLst>
            </a:custGeom>
            <a:noFill/>
            <a:ln w="15875">
              <a:solidFill>
                <a:srgbClr val="00008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53750" name="Freeform 150"/>
            <p:cNvSpPr>
              <a:spLocks/>
            </p:cNvSpPr>
            <p:nvPr/>
          </p:nvSpPr>
          <p:spPr bwMode="auto">
            <a:xfrm>
              <a:off x="2317" y="2617"/>
              <a:ext cx="1" cy="50"/>
            </a:xfrm>
            <a:custGeom>
              <a:avLst/>
              <a:gdLst>
                <a:gd name="T0" fmla="*/ 50 h 50"/>
                <a:gd name="T1" fmla="*/ 30 h 50"/>
                <a:gd name="T2" fmla="*/ 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50">
                  <a:moveTo>
                    <a:pt x="0" y="50"/>
                  </a:moveTo>
                  <a:lnTo>
                    <a:pt x="0" y="30"/>
                  </a:lnTo>
                  <a:lnTo>
                    <a:pt x="0" y="0"/>
                  </a:lnTo>
                </a:path>
              </a:pathLst>
            </a:custGeom>
            <a:noFill/>
            <a:ln w="15875">
              <a:solidFill>
                <a:srgbClr val="00008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53751" name="Freeform 151"/>
            <p:cNvSpPr>
              <a:spLocks/>
            </p:cNvSpPr>
            <p:nvPr/>
          </p:nvSpPr>
          <p:spPr bwMode="auto">
            <a:xfrm>
              <a:off x="2317" y="2586"/>
              <a:ext cx="10" cy="31"/>
            </a:xfrm>
            <a:custGeom>
              <a:avLst/>
              <a:gdLst>
                <a:gd name="T0" fmla="*/ 0 w 10"/>
                <a:gd name="T1" fmla="*/ 31 h 31"/>
                <a:gd name="T2" fmla="*/ 0 w 10"/>
                <a:gd name="T3" fmla="*/ 10 h 31"/>
                <a:gd name="T4" fmla="*/ 10 w 1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31">
                  <a:moveTo>
                    <a:pt x="0" y="31"/>
                  </a:moveTo>
                  <a:lnTo>
                    <a:pt x="0" y="10"/>
                  </a:lnTo>
                  <a:lnTo>
                    <a:pt x="10" y="0"/>
                  </a:lnTo>
                </a:path>
              </a:pathLst>
            </a:custGeom>
            <a:noFill/>
            <a:ln w="15875">
              <a:solidFill>
                <a:srgbClr val="00008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53752" name="Freeform 152"/>
            <p:cNvSpPr>
              <a:spLocks/>
            </p:cNvSpPr>
            <p:nvPr/>
          </p:nvSpPr>
          <p:spPr bwMode="auto">
            <a:xfrm>
              <a:off x="2327" y="2586"/>
              <a:ext cx="10" cy="31"/>
            </a:xfrm>
            <a:custGeom>
              <a:avLst/>
              <a:gdLst>
                <a:gd name="T0" fmla="*/ 0 w 10"/>
                <a:gd name="T1" fmla="*/ 0 h 31"/>
                <a:gd name="T2" fmla="*/ 0 w 10"/>
                <a:gd name="T3" fmla="*/ 10 h 31"/>
                <a:gd name="T4" fmla="*/ 10 w 10"/>
                <a:gd name="T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31">
                  <a:moveTo>
                    <a:pt x="0" y="0"/>
                  </a:moveTo>
                  <a:lnTo>
                    <a:pt x="0" y="10"/>
                  </a:lnTo>
                  <a:lnTo>
                    <a:pt x="10" y="31"/>
                  </a:lnTo>
                </a:path>
              </a:pathLst>
            </a:custGeom>
            <a:noFill/>
            <a:ln w="15875">
              <a:solidFill>
                <a:srgbClr val="00008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53753" name="Freeform 153"/>
            <p:cNvSpPr>
              <a:spLocks/>
            </p:cNvSpPr>
            <p:nvPr/>
          </p:nvSpPr>
          <p:spPr bwMode="auto">
            <a:xfrm>
              <a:off x="2337" y="2617"/>
              <a:ext cx="10" cy="71"/>
            </a:xfrm>
            <a:custGeom>
              <a:avLst/>
              <a:gdLst>
                <a:gd name="T0" fmla="*/ 0 w 10"/>
                <a:gd name="T1" fmla="*/ 0 h 71"/>
                <a:gd name="T2" fmla="*/ 0 w 10"/>
                <a:gd name="T3" fmla="*/ 20 h 71"/>
                <a:gd name="T4" fmla="*/ 0 w 10"/>
                <a:gd name="T5" fmla="*/ 40 h 71"/>
                <a:gd name="T6" fmla="*/ 10 w 10"/>
                <a:gd name="T7" fmla="*/ 61 h 71"/>
                <a:gd name="T8" fmla="*/ 10 w 10"/>
                <a:gd name="T9" fmla="*/ 71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71">
                  <a:moveTo>
                    <a:pt x="0" y="0"/>
                  </a:moveTo>
                  <a:lnTo>
                    <a:pt x="0" y="20"/>
                  </a:lnTo>
                  <a:lnTo>
                    <a:pt x="0" y="40"/>
                  </a:lnTo>
                  <a:lnTo>
                    <a:pt x="10" y="61"/>
                  </a:lnTo>
                  <a:lnTo>
                    <a:pt x="10" y="71"/>
                  </a:lnTo>
                </a:path>
              </a:pathLst>
            </a:custGeom>
            <a:noFill/>
            <a:ln w="15875">
              <a:solidFill>
                <a:srgbClr val="00008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53754" name="Freeform 154"/>
            <p:cNvSpPr>
              <a:spLocks/>
            </p:cNvSpPr>
            <p:nvPr/>
          </p:nvSpPr>
          <p:spPr bwMode="auto">
            <a:xfrm>
              <a:off x="2347" y="2688"/>
              <a:ext cx="10" cy="10"/>
            </a:xfrm>
            <a:custGeom>
              <a:avLst/>
              <a:gdLst>
                <a:gd name="T0" fmla="*/ 0 w 10"/>
                <a:gd name="T1" fmla="*/ 0 h 10"/>
                <a:gd name="T2" fmla="*/ 0 w 10"/>
                <a:gd name="T3" fmla="*/ 10 h 10"/>
                <a:gd name="T4" fmla="*/ 10 w 10"/>
                <a:gd name="T5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10">
                  <a:moveTo>
                    <a:pt x="0" y="0"/>
                  </a:moveTo>
                  <a:lnTo>
                    <a:pt x="0" y="10"/>
                  </a:lnTo>
                  <a:lnTo>
                    <a:pt x="10" y="10"/>
                  </a:lnTo>
                </a:path>
              </a:pathLst>
            </a:custGeom>
            <a:noFill/>
            <a:ln w="15875">
              <a:solidFill>
                <a:srgbClr val="00008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53755" name="Freeform 155"/>
            <p:cNvSpPr>
              <a:spLocks/>
            </p:cNvSpPr>
            <p:nvPr/>
          </p:nvSpPr>
          <p:spPr bwMode="auto">
            <a:xfrm>
              <a:off x="2357" y="2546"/>
              <a:ext cx="10" cy="152"/>
            </a:xfrm>
            <a:custGeom>
              <a:avLst/>
              <a:gdLst>
                <a:gd name="T0" fmla="*/ 0 w 10"/>
                <a:gd name="T1" fmla="*/ 152 h 152"/>
                <a:gd name="T2" fmla="*/ 0 w 10"/>
                <a:gd name="T3" fmla="*/ 132 h 152"/>
                <a:gd name="T4" fmla="*/ 0 w 10"/>
                <a:gd name="T5" fmla="*/ 91 h 152"/>
                <a:gd name="T6" fmla="*/ 10 w 10"/>
                <a:gd name="T7" fmla="*/ 50 h 152"/>
                <a:gd name="T8" fmla="*/ 10 w 10"/>
                <a:gd name="T9" fmla="*/ 0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52">
                  <a:moveTo>
                    <a:pt x="0" y="152"/>
                  </a:moveTo>
                  <a:lnTo>
                    <a:pt x="0" y="132"/>
                  </a:lnTo>
                  <a:lnTo>
                    <a:pt x="0" y="91"/>
                  </a:lnTo>
                  <a:lnTo>
                    <a:pt x="10" y="50"/>
                  </a:lnTo>
                  <a:lnTo>
                    <a:pt x="10" y="0"/>
                  </a:lnTo>
                </a:path>
              </a:pathLst>
            </a:custGeom>
            <a:noFill/>
            <a:ln w="15875">
              <a:solidFill>
                <a:srgbClr val="00008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53756" name="Freeform 156"/>
            <p:cNvSpPr>
              <a:spLocks/>
            </p:cNvSpPr>
            <p:nvPr/>
          </p:nvSpPr>
          <p:spPr bwMode="auto">
            <a:xfrm>
              <a:off x="2367" y="2292"/>
              <a:ext cx="11" cy="254"/>
            </a:xfrm>
            <a:custGeom>
              <a:avLst/>
              <a:gdLst>
                <a:gd name="T0" fmla="*/ 0 w 11"/>
                <a:gd name="T1" fmla="*/ 254 h 254"/>
                <a:gd name="T2" fmla="*/ 0 w 11"/>
                <a:gd name="T3" fmla="*/ 193 h 254"/>
                <a:gd name="T4" fmla="*/ 11 w 11"/>
                <a:gd name="T5" fmla="*/ 121 h 254"/>
                <a:gd name="T6" fmla="*/ 11 w 11"/>
                <a:gd name="T7" fmla="*/ 60 h 254"/>
                <a:gd name="T8" fmla="*/ 11 w 11"/>
                <a:gd name="T9" fmla="*/ 0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254">
                  <a:moveTo>
                    <a:pt x="0" y="254"/>
                  </a:moveTo>
                  <a:lnTo>
                    <a:pt x="0" y="193"/>
                  </a:lnTo>
                  <a:lnTo>
                    <a:pt x="11" y="121"/>
                  </a:lnTo>
                  <a:lnTo>
                    <a:pt x="11" y="60"/>
                  </a:lnTo>
                  <a:lnTo>
                    <a:pt x="11" y="0"/>
                  </a:lnTo>
                </a:path>
              </a:pathLst>
            </a:custGeom>
            <a:noFill/>
            <a:ln w="15875">
              <a:solidFill>
                <a:srgbClr val="00008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53757" name="Freeform 157"/>
            <p:cNvSpPr>
              <a:spLocks/>
            </p:cNvSpPr>
            <p:nvPr/>
          </p:nvSpPr>
          <p:spPr bwMode="auto">
            <a:xfrm>
              <a:off x="2378" y="2180"/>
              <a:ext cx="1" cy="112"/>
            </a:xfrm>
            <a:custGeom>
              <a:avLst/>
              <a:gdLst>
                <a:gd name="T0" fmla="*/ 112 h 112"/>
                <a:gd name="T1" fmla="*/ 71 h 112"/>
                <a:gd name="T2" fmla="*/ 30 h 112"/>
                <a:gd name="T3" fmla="*/ 10 h 112"/>
                <a:gd name="T4" fmla="*/ 0 h 11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</a:cxnLst>
              <a:rect l="0" t="0" r="r" b="b"/>
              <a:pathLst>
                <a:path h="112">
                  <a:moveTo>
                    <a:pt x="0" y="112"/>
                  </a:moveTo>
                  <a:lnTo>
                    <a:pt x="0" y="71"/>
                  </a:lnTo>
                  <a:lnTo>
                    <a:pt x="0" y="30"/>
                  </a:lnTo>
                  <a:lnTo>
                    <a:pt x="0" y="10"/>
                  </a:lnTo>
                  <a:lnTo>
                    <a:pt x="0" y="0"/>
                  </a:lnTo>
                </a:path>
              </a:pathLst>
            </a:custGeom>
            <a:noFill/>
            <a:ln w="15875">
              <a:solidFill>
                <a:srgbClr val="00008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53758" name="Freeform 158"/>
            <p:cNvSpPr>
              <a:spLocks/>
            </p:cNvSpPr>
            <p:nvPr/>
          </p:nvSpPr>
          <p:spPr bwMode="auto">
            <a:xfrm>
              <a:off x="2378" y="2180"/>
              <a:ext cx="10" cy="101"/>
            </a:xfrm>
            <a:custGeom>
              <a:avLst/>
              <a:gdLst>
                <a:gd name="T0" fmla="*/ 0 w 10"/>
                <a:gd name="T1" fmla="*/ 0 h 101"/>
                <a:gd name="T2" fmla="*/ 0 w 10"/>
                <a:gd name="T3" fmla="*/ 10 h 101"/>
                <a:gd name="T4" fmla="*/ 0 w 10"/>
                <a:gd name="T5" fmla="*/ 30 h 101"/>
                <a:gd name="T6" fmla="*/ 10 w 10"/>
                <a:gd name="T7" fmla="*/ 61 h 101"/>
                <a:gd name="T8" fmla="*/ 10 w 10"/>
                <a:gd name="T9" fmla="*/ 101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01">
                  <a:moveTo>
                    <a:pt x="0" y="0"/>
                  </a:moveTo>
                  <a:lnTo>
                    <a:pt x="0" y="10"/>
                  </a:lnTo>
                  <a:lnTo>
                    <a:pt x="0" y="30"/>
                  </a:lnTo>
                  <a:lnTo>
                    <a:pt x="10" y="61"/>
                  </a:lnTo>
                  <a:lnTo>
                    <a:pt x="10" y="101"/>
                  </a:lnTo>
                </a:path>
              </a:pathLst>
            </a:custGeom>
            <a:noFill/>
            <a:ln w="15875">
              <a:solidFill>
                <a:srgbClr val="00008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53759" name="Freeform 159"/>
            <p:cNvSpPr>
              <a:spLocks/>
            </p:cNvSpPr>
            <p:nvPr/>
          </p:nvSpPr>
          <p:spPr bwMode="auto">
            <a:xfrm>
              <a:off x="2388" y="2281"/>
              <a:ext cx="10" cy="204"/>
            </a:xfrm>
            <a:custGeom>
              <a:avLst/>
              <a:gdLst>
                <a:gd name="T0" fmla="*/ 0 w 10"/>
                <a:gd name="T1" fmla="*/ 0 h 204"/>
                <a:gd name="T2" fmla="*/ 0 w 10"/>
                <a:gd name="T3" fmla="*/ 41 h 204"/>
                <a:gd name="T4" fmla="*/ 0 w 10"/>
                <a:gd name="T5" fmla="*/ 102 h 204"/>
                <a:gd name="T6" fmla="*/ 10 w 10"/>
                <a:gd name="T7" fmla="*/ 153 h 204"/>
                <a:gd name="T8" fmla="*/ 10 w 10"/>
                <a:gd name="T9" fmla="*/ 20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204">
                  <a:moveTo>
                    <a:pt x="0" y="0"/>
                  </a:moveTo>
                  <a:lnTo>
                    <a:pt x="0" y="41"/>
                  </a:lnTo>
                  <a:lnTo>
                    <a:pt x="0" y="102"/>
                  </a:lnTo>
                  <a:lnTo>
                    <a:pt x="10" y="153"/>
                  </a:lnTo>
                  <a:lnTo>
                    <a:pt x="10" y="204"/>
                  </a:lnTo>
                </a:path>
              </a:pathLst>
            </a:custGeom>
            <a:noFill/>
            <a:ln w="15875">
              <a:solidFill>
                <a:srgbClr val="00008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53760" name="Freeform 160"/>
            <p:cNvSpPr>
              <a:spLocks/>
            </p:cNvSpPr>
            <p:nvPr/>
          </p:nvSpPr>
          <p:spPr bwMode="auto">
            <a:xfrm>
              <a:off x="2398" y="2485"/>
              <a:ext cx="10" cy="182"/>
            </a:xfrm>
            <a:custGeom>
              <a:avLst/>
              <a:gdLst>
                <a:gd name="T0" fmla="*/ 0 w 10"/>
                <a:gd name="T1" fmla="*/ 0 h 182"/>
                <a:gd name="T2" fmla="*/ 0 w 10"/>
                <a:gd name="T3" fmla="*/ 101 h 182"/>
                <a:gd name="T4" fmla="*/ 10 w 10"/>
                <a:gd name="T5" fmla="*/ 152 h 182"/>
                <a:gd name="T6" fmla="*/ 10 w 10"/>
                <a:gd name="T7" fmla="*/ 182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82">
                  <a:moveTo>
                    <a:pt x="0" y="0"/>
                  </a:moveTo>
                  <a:lnTo>
                    <a:pt x="0" y="101"/>
                  </a:lnTo>
                  <a:lnTo>
                    <a:pt x="10" y="152"/>
                  </a:lnTo>
                  <a:lnTo>
                    <a:pt x="10" y="182"/>
                  </a:lnTo>
                </a:path>
              </a:pathLst>
            </a:custGeom>
            <a:noFill/>
            <a:ln w="15875">
              <a:solidFill>
                <a:srgbClr val="00008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53761" name="Freeform 161"/>
            <p:cNvSpPr>
              <a:spLocks/>
            </p:cNvSpPr>
            <p:nvPr/>
          </p:nvSpPr>
          <p:spPr bwMode="auto">
            <a:xfrm>
              <a:off x="2408" y="2667"/>
              <a:ext cx="10" cy="41"/>
            </a:xfrm>
            <a:custGeom>
              <a:avLst/>
              <a:gdLst>
                <a:gd name="T0" fmla="*/ 0 w 10"/>
                <a:gd name="T1" fmla="*/ 0 h 41"/>
                <a:gd name="T2" fmla="*/ 0 w 10"/>
                <a:gd name="T3" fmla="*/ 31 h 41"/>
                <a:gd name="T4" fmla="*/ 10 w 10"/>
                <a:gd name="T5" fmla="*/ 41 h 41"/>
                <a:gd name="T6" fmla="*/ 10 w 10"/>
                <a:gd name="T7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41">
                  <a:moveTo>
                    <a:pt x="0" y="0"/>
                  </a:moveTo>
                  <a:lnTo>
                    <a:pt x="0" y="31"/>
                  </a:lnTo>
                  <a:lnTo>
                    <a:pt x="10" y="41"/>
                  </a:lnTo>
                  <a:lnTo>
                    <a:pt x="10" y="41"/>
                  </a:lnTo>
                </a:path>
              </a:pathLst>
            </a:custGeom>
            <a:noFill/>
            <a:ln w="15875">
              <a:solidFill>
                <a:srgbClr val="00008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53762" name="Freeform 162"/>
            <p:cNvSpPr>
              <a:spLocks/>
            </p:cNvSpPr>
            <p:nvPr/>
          </p:nvSpPr>
          <p:spPr bwMode="auto">
            <a:xfrm>
              <a:off x="2418" y="2627"/>
              <a:ext cx="10" cy="81"/>
            </a:xfrm>
            <a:custGeom>
              <a:avLst/>
              <a:gdLst>
                <a:gd name="T0" fmla="*/ 0 w 10"/>
                <a:gd name="T1" fmla="*/ 81 h 81"/>
                <a:gd name="T2" fmla="*/ 0 w 10"/>
                <a:gd name="T3" fmla="*/ 71 h 81"/>
                <a:gd name="T4" fmla="*/ 10 w 10"/>
                <a:gd name="T5" fmla="*/ 51 h 81"/>
                <a:gd name="T6" fmla="*/ 10 w 10"/>
                <a:gd name="T7" fmla="*/ 20 h 81"/>
                <a:gd name="T8" fmla="*/ 10 w 10"/>
                <a:gd name="T9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81">
                  <a:moveTo>
                    <a:pt x="0" y="81"/>
                  </a:moveTo>
                  <a:lnTo>
                    <a:pt x="0" y="71"/>
                  </a:lnTo>
                  <a:lnTo>
                    <a:pt x="10" y="51"/>
                  </a:lnTo>
                  <a:lnTo>
                    <a:pt x="10" y="20"/>
                  </a:lnTo>
                  <a:lnTo>
                    <a:pt x="10" y="0"/>
                  </a:lnTo>
                </a:path>
              </a:pathLst>
            </a:custGeom>
            <a:noFill/>
            <a:ln w="15875">
              <a:solidFill>
                <a:srgbClr val="00008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53763" name="Freeform 163"/>
            <p:cNvSpPr>
              <a:spLocks/>
            </p:cNvSpPr>
            <p:nvPr/>
          </p:nvSpPr>
          <p:spPr bwMode="auto">
            <a:xfrm>
              <a:off x="2428" y="2546"/>
              <a:ext cx="1" cy="81"/>
            </a:xfrm>
            <a:custGeom>
              <a:avLst/>
              <a:gdLst>
                <a:gd name="T0" fmla="*/ 81 h 81"/>
                <a:gd name="T1" fmla="*/ 40 h 81"/>
                <a:gd name="T2" fmla="*/ 10 h 81"/>
                <a:gd name="T3" fmla="*/ 0 h 8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81">
                  <a:moveTo>
                    <a:pt x="0" y="81"/>
                  </a:moveTo>
                  <a:lnTo>
                    <a:pt x="0" y="40"/>
                  </a:lnTo>
                  <a:lnTo>
                    <a:pt x="0" y="10"/>
                  </a:lnTo>
                  <a:lnTo>
                    <a:pt x="0" y="0"/>
                  </a:lnTo>
                </a:path>
              </a:pathLst>
            </a:custGeom>
            <a:noFill/>
            <a:ln w="15875">
              <a:solidFill>
                <a:srgbClr val="00008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53764" name="Freeform 164"/>
            <p:cNvSpPr>
              <a:spLocks/>
            </p:cNvSpPr>
            <p:nvPr/>
          </p:nvSpPr>
          <p:spPr bwMode="auto">
            <a:xfrm>
              <a:off x="2428" y="2546"/>
              <a:ext cx="11" cy="1"/>
            </a:xfrm>
            <a:custGeom>
              <a:avLst/>
              <a:gdLst>
                <a:gd name="T0" fmla="*/ 0 w 11"/>
                <a:gd name="T1" fmla="*/ 0 w 11"/>
                <a:gd name="T2" fmla="*/ 11 w 1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1">
                  <a:moveTo>
                    <a:pt x="0" y="0"/>
                  </a:moveTo>
                  <a:lnTo>
                    <a:pt x="0" y="0"/>
                  </a:lnTo>
                  <a:lnTo>
                    <a:pt x="11" y="0"/>
                  </a:lnTo>
                </a:path>
              </a:pathLst>
            </a:custGeom>
            <a:noFill/>
            <a:ln w="15875">
              <a:solidFill>
                <a:srgbClr val="00008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53765" name="Freeform 165"/>
            <p:cNvSpPr>
              <a:spLocks/>
            </p:cNvSpPr>
            <p:nvPr/>
          </p:nvSpPr>
          <p:spPr bwMode="auto">
            <a:xfrm>
              <a:off x="2439" y="2546"/>
              <a:ext cx="10" cy="50"/>
            </a:xfrm>
            <a:custGeom>
              <a:avLst/>
              <a:gdLst>
                <a:gd name="T0" fmla="*/ 0 w 10"/>
                <a:gd name="T1" fmla="*/ 0 h 50"/>
                <a:gd name="T2" fmla="*/ 0 w 10"/>
                <a:gd name="T3" fmla="*/ 20 h 50"/>
                <a:gd name="T4" fmla="*/ 10 w 10"/>
                <a:gd name="T5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50">
                  <a:moveTo>
                    <a:pt x="0" y="0"/>
                  </a:moveTo>
                  <a:lnTo>
                    <a:pt x="0" y="20"/>
                  </a:lnTo>
                  <a:lnTo>
                    <a:pt x="10" y="50"/>
                  </a:lnTo>
                </a:path>
              </a:pathLst>
            </a:custGeom>
            <a:noFill/>
            <a:ln w="15875">
              <a:solidFill>
                <a:srgbClr val="00008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53766" name="Freeform 166"/>
            <p:cNvSpPr>
              <a:spLocks/>
            </p:cNvSpPr>
            <p:nvPr/>
          </p:nvSpPr>
          <p:spPr bwMode="auto">
            <a:xfrm>
              <a:off x="2449" y="2596"/>
              <a:ext cx="10" cy="61"/>
            </a:xfrm>
            <a:custGeom>
              <a:avLst/>
              <a:gdLst>
                <a:gd name="T0" fmla="*/ 0 w 10"/>
                <a:gd name="T1" fmla="*/ 0 h 61"/>
                <a:gd name="T2" fmla="*/ 0 w 10"/>
                <a:gd name="T3" fmla="*/ 31 h 61"/>
                <a:gd name="T4" fmla="*/ 10 w 10"/>
                <a:gd name="T5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61">
                  <a:moveTo>
                    <a:pt x="0" y="0"/>
                  </a:moveTo>
                  <a:lnTo>
                    <a:pt x="0" y="31"/>
                  </a:lnTo>
                  <a:lnTo>
                    <a:pt x="10" y="61"/>
                  </a:lnTo>
                </a:path>
              </a:pathLst>
            </a:custGeom>
            <a:noFill/>
            <a:ln w="15875">
              <a:solidFill>
                <a:srgbClr val="00008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53767" name="Freeform 167"/>
            <p:cNvSpPr>
              <a:spLocks/>
            </p:cNvSpPr>
            <p:nvPr/>
          </p:nvSpPr>
          <p:spPr bwMode="auto">
            <a:xfrm>
              <a:off x="2459" y="2657"/>
              <a:ext cx="10" cy="31"/>
            </a:xfrm>
            <a:custGeom>
              <a:avLst/>
              <a:gdLst>
                <a:gd name="T0" fmla="*/ 0 w 10"/>
                <a:gd name="T1" fmla="*/ 0 h 31"/>
                <a:gd name="T2" fmla="*/ 0 w 10"/>
                <a:gd name="T3" fmla="*/ 21 h 31"/>
                <a:gd name="T4" fmla="*/ 10 w 10"/>
                <a:gd name="T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31">
                  <a:moveTo>
                    <a:pt x="0" y="0"/>
                  </a:moveTo>
                  <a:lnTo>
                    <a:pt x="0" y="21"/>
                  </a:lnTo>
                  <a:lnTo>
                    <a:pt x="10" y="31"/>
                  </a:lnTo>
                </a:path>
              </a:pathLst>
            </a:custGeom>
            <a:noFill/>
            <a:ln w="15875">
              <a:solidFill>
                <a:srgbClr val="00008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53768" name="Line 168"/>
            <p:cNvSpPr>
              <a:spLocks noChangeShapeType="1"/>
            </p:cNvSpPr>
            <p:nvPr/>
          </p:nvSpPr>
          <p:spPr bwMode="auto">
            <a:xfrm>
              <a:off x="2469" y="2688"/>
              <a:ext cx="10" cy="30"/>
            </a:xfrm>
            <a:prstGeom prst="line">
              <a:avLst/>
            </a:prstGeom>
            <a:noFill/>
            <a:ln w="15875">
              <a:solidFill>
                <a:srgbClr val="000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53769" name="Freeform 169"/>
            <p:cNvSpPr>
              <a:spLocks/>
            </p:cNvSpPr>
            <p:nvPr/>
          </p:nvSpPr>
          <p:spPr bwMode="auto">
            <a:xfrm>
              <a:off x="2479" y="2718"/>
              <a:ext cx="10" cy="31"/>
            </a:xfrm>
            <a:custGeom>
              <a:avLst/>
              <a:gdLst>
                <a:gd name="T0" fmla="*/ 0 w 10"/>
                <a:gd name="T1" fmla="*/ 0 h 31"/>
                <a:gd name="T2" fmla="*/ 10 w 10"/>
                <a:gd name="T3" fmla="*/ 21 h 31"/>
                <a:gd name="T4" fmla="*/ 10 w 10"/>
                <a:gd name="T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31">
                  <a:moveTo>
                    <a:pt x="0" y="0"/>
                  </a:moveTo>
                  <a:lnTo>
                    <a:pt x="10" y="21"/>
                  </a:lnTo>
                  <a:lnTo>
                    <a:pt x="10" y="31"/>
                  </a:lnTo>
                </a:path>
              </a:pathLst>
            </a:custGeom>
            <a:noFill/>
            <a:ln w="15875">
              <a:solidFill>
                <a:srgbClr val="00008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53770" name="Freeform 170"/>
            <p:cNvSpPr>
              <a:spLocks/>
            </p:cNvSpPr>
            <p:nvPr/>
          </p:nvSpPr>
          <p:spPr bwMode="auto">
            <a:xfrm>
              <a:off x="2489" y="2718"/>
              <a:ext cx="1" cy="31"/>
            </a:xfrm>
            <a:custGeom>
              <a:avLst/>
              <a:gdLst>
                <a:gd name="T0" fmla="*/ 31 h 31"/>
                <a:gd name="T1" fmla="*/ 21 h 31"/>
                <a:gd name="T2" fmla="*/ 0 h 3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31">
                  <a:moveTo>
                    <a:pt x="0" y="31"/>
                  </a:moveTo>
                  <a:lnTo>
                    <a:pt x="0" y="21"/>
                  </a:lnTo>
                  <a:lnTo>
                    <a:pt x="0" y="0"/>
                  </a:lnTo>
                </a:path>
              </a:pathLst>
            </a:custGeom>
            <a:noFill/>
            <a:ln w="15875">
              <a:solidFill>
                <a:srgbClr val="00008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53771" name="Freeform 171"/>
            <p:cNvSpPr>
              <a:spLocks/>
            </p:cNvSpPr>
            <p:nvPr/>
          </p:nvSpPr>
          <p:spPr bwMode="auto">
            <a:xfrm>
              <a:off x="2489" y="2637"/>
              <a:ext cx="11" cy="81"/>
            </a:xfrm>
            <a:custGeom>
              <a:avLst/>
              <a:gdLst>
                <a:gd name="T0" fmla="*/ 0 w 11"/>
                <a:gd name="T1" fmla="*/ 81 h 81"/>
                <a:gd name="T2" fmla="*/ 0 w 11"/>
                <a:gd name="T3" fmla="*/ 61 h 81"/>
                <a:gd name="T4" fmla="*/ 0 w 11"/>
                <a:gd name="T5" fmla="*/ 41 h 81"/>
                <a:gd name="T6" fmla="*/ 11 w 11"/>
                <a:gd name="T7" fmla="*/ 20 h 81"/>
                <a:gd name="T8" fmla="*/ 11 w 11"/>
                <a:gd name="T9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81">
                  <a:moveTo>
                    <a:pt x="0" y="81"/>
                  </a:moveTo>
                  <a:lnTo>
                    <a:pt x="0" y="61"/>
                  </a:lnTo>
                  <a:lnTo>
                    <a:pt x="0" y="41"/>
                  </a:lnTo>
                  <a:lnTo>
                    <a:pt x="11" y="20"/>
                  </a:lnTo>
                  <a:lnTo>
                    <a:pt x="11" y="0"/>
                  </a:lnTo>
                </a:path>
              </a:pathLst>
            </a:custGeom>
            <a:noFill/>
            <a:ln w="15875">
              <a:solidFill>
                <a:srgbClr val="00008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53772" name="Freeform 172"/>
            <p:cNvSpPr>
              <a:spLocks/>
            </p:cNvSpPr>
            <p:nvPr/>
          </p:nvSpPr>
          <p:spPr bwMode="auto">
            <a:xfrm>
              <a:off x="2500" y="2606"/>
              <a:ext cx="10" cy="31"/>
            </a:xfrm>
            <a:custGeom>
              <a:avLst/>
              <a:gdLst>
                <a:gd name="T0" fmla="*/ 0 w 10"/>
                <a:gd name="T1" fmla="*/ 31 h 31"/>
                <a:gd name="T2" fmla="*/ 0 w 10"/>
                <a:gd name="T3" fmla="*/ 11 h 31"/>
                <a:gd name="T4" fmla="*/ 10 w 1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31">
                  <a:moveTo>
                    <a:pt x="0" y="31"/>
                  </a:moveTo>
                  <a:lnTo>
                    <a:pt x="0" y="11"/>
                  </a:lnTo>
                  <a:lnTo>
                    <a:pt x="10" y="0"/>
                  </a:lnTo>
                </a:path>
              </a:pathLst>
            </a:custGeom>
            <a:noFill/>
            <a:ln w="15875">
              <a:solidFill>
                <a:srgbClr val="00008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53773" name="Freeform 173"/>
            <p:cNvSpPr>
              <a:spLocks/>
            </p:cNvSpPr>
            <p:nvPr/>
          </p:nvSpPr>
          <p:spPr bwMode="auto">
            <a:xfrm>
              <a:off x="2510" y="2606"/>
              <a:ext cx="10" cy="51"/>
            </a:xfrm>
            <a:custGeom>
              <a:avLst/>
              <a:gdLst>
                <a:gd name="T0" fmla="*/ 0 w 10"/>
                <a:gd name="T1" fmla="*/ 0 h 51"/>
                <a:gd name="T2" fmla="*/ 0 w 10"/>
                <a:gd name="T3" fmla="*/ 11 h 51"/>
                <a:gd name="T4" fmla="*/ 0 w 10"/>
                <a:gd name="T5" fmla="*/ 21 h 51"/>
                <a:gd name="T6" fmla="*/ 10 w 10"/>
                <a:gd name="T7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51">
                  <a:moveTo>
                    <a:pt x="0" y="0"/>
                  </a:moveTo>
                  <a:lnTo>
                    <a:pt x="0" y="11"/>
                  </a:lnTo>
                  <a:lnTo>
                    <a:pt x="0" y="21"/>
                  </a:lnTo>
                  <a:lnTo>
                    <a:pt x="10" y="51"/>
                  </a:lnTo>
                </a:path>
              </a:pathLst>
            </a:custGeom>
            <a:noFill/>
            <a:ln w="15875">
              <a:solidFill>
                <a:srgbClr val="00008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53774" name="Freeform 174"/>
            <p:cNvSpPr>
              <a:spLocks/>
            </p:cNvSpPr>
            <p:nvPr/>
          </p:nvSpPr>
          <p:spPr bwMode="auto">
            <a:xfrm>
              <a:off x="2520" y="2657"/>
              <a:ext cx="10" cy="71"/>
            </a:xfrm>
            <a:custGeom>
              <a:avLst/>
              <a:gdLst>
                <a:gd name="T0" fmla="*/ 0 w 10"/>
                <a:gd name="T1" fmla="*/ 0 h 71"/>
                <a:gd name="T2" fmla="*/ 0 w 10"/>
                <a:gd name="T3" fmla="*/ 41 h 71"/>
                <a:gd name="T4" fmla="*/ 10 w 10"/>
                <a:gd name="T5" fmla="*/ 71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71">
                  <a:moveTo>
                    <a:pt x="0" y="0"/>
                  </a:moveTo>
                  <a:lnTo>
                    <a:pt x="0" y="41"/>
                  </a:lnTo>
                  <a:lnTo>
                    <a:pt x="10" y="71"/>
                  </a:lnTo>
                </a:path>
              </a:pathLst>
            </a:custGeom>
            <a:noFill/>
            <a:ln w="15875">
              <a:solidFill>
                <a:srgbClr val="00008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53775" name="Freeform 175"/>
            <p:cNvSpPr>
              <a:spLocks/>
            </p:cNvSpPr>
            <p:nvPr/>
          </p:nvSpPr>
          <p:spPr bwMode="auto">
            <a:xfrm>
              <a:off x="2530" y="2728"/>
              <a:ext cx="10" cy="31"/>
            </a:xfrm>
            <a:custGeom>
              <a:avLst/>
              <a:gdLst>
                <a:gd name="T0" fmla="*/ 0 w 10"/>
                <a:gd name="T1" fmla="*/ 0 h 31"/>
                <a:gd name="T2" fmla="*/ 10 w 10"/>
                <a:gd name="T3" fmla="*/ 21 h 31"/>
                <a:gd name="T4" fmla="*/ 10 w 10"/>
                <a:gd name="T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31">
                  <a:moveTo>
                    <a:pt x="0" y="0"/>
                  </a:moveTo>
                  <a:lnTo>
                    <a:pt x="10" y="21"/>
                  </a:lnTo>
                  <a:lnTo>
                    <a:pt x="10" y="31"/>
                  </a:lnTo>
                </a:path>
              </a:pathLst>
            </a:custGeom>
            <a:noFill/>
            <a:ln w="15875">
              <a:solidFill>
                <a:srgbClr val="00008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53776" name="Line 176"/>
            <p:cNvSpPr>
              <a:spLocks noChangeShapeType="1"/>
            </p:cNvSpPr>
            <p:nvPr/>
          </p:nvSpPr>
          <p:spPr bwMode="auto">
            <a:xfrm>
              <a:off x="2540" y="2759"/>
              <a:ext cx="1" cy="1"/>
            </a:xfrm>
            <a:prstGeom prst="line">
              <a:avLst/>
            </a:prstGeom>
            <a:noFill/>
            <a:ln w="15875">
              <a:solidFill>
                <a:srgbClr val="000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53777" name="Freeform 177"/>
            <p:cNvSpPr>
              <a:spLocks/>
            </p:cNvSpPr>
            <p:nvPr/>
          </p:nvSpPr>
          <p:spPr bwMode="auto">
            <a:xfrm>
              <a:off x="2540" y="2739"/>
              <a:ext cx="10" cy="20"/>
            </a:xfrm>
            <a:custGeom>
              <a:avLst/>
              <a:gdLst>
                <a:gd name="T0" fmla="*/ 0 w 10"/>
                <a:gd name="T1" fmla="*/ 20 h 20"/>
                <a:gd name="T2" fmla="*/ 0 w 10"/>
                <a:gd name="T3" fmla="*/ 10 h 20"/>
                <a:gd name="T4" fmla="*/ 10 w 10"/>
                <a:gd name="T5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20">
                  <a:moveTo>
                    <a:pt x="0" y="20"/>
                  </a:moveTo>
                  <a:lnTo>
                    <a:pt x="0" y="10"/>
                  </a:lnTo>
                  <a:lnTo>
                    <a:pt x="10" y="0"/>
                  </a:lnTo>
                </a:path>
              </a:pathLst>
            </a:custGeom>
            <a:noFill/>
            <a:ln w="15875">
              <a:solidFill>
                <a:srgbClr val="00008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53778" name="Freeform 178"/>
            <p:cNvSpPr>
              <a:spLocks/>
            </p:cNvSpPr>
            <p:nvPr/>
          </p:nvSpPr>
          <p:spPr bwMode="auto">
            <a:xfrm>
              <a:off x="2550" y="2739"/>
              <a:ext cx="10" cy="10"/>
            </a:xfrm>
            <a:custGeom>
              <a:avLst/>
              <a:gdLst>
                <a:gd name="T0" fmla="*/ 0 w 10"/>
                <a:gd name="T1" fmla="*/ 0 h 10"/>
                <a:gd name="T2" fmla="*/ 0 w 10"/>
                <a:gd name="T3" fmla="*/ 0 h 10"/>
                <a:gd name="T4" fmla="*/ 10 w 10"/>
                <a:gd name="T5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10">
                  <a:moveTo>
                    <a:pt x="0" y="0"/>
                  </a:moveTo>
                  <a:lnTo>
                    <a:pt x="0" y="0"/>
                  </a:lnTo>
                  <a:lnTo>
                    <a:pt x="10" y="10"/>
                  </a:lnTo>
                </a:path>
              </a:pathLst>
            </a:custGeom>
            <a:noFill/>
            <a:ln w="15875">
              <a:solidFill>
                <a:srgbClr val="00008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53779" name="Freeform 179"/>
            <p:cNvSpPr>
              <a:spLocks/>
            </p:cNvSpPr>
            <p:nvPr/>
          </p:nvSpPr>
          <p:spPr bwMode="auto">
            <a:xfrm>
              <a:off x="2560" y="2749"/>
              <a:ext cx="11" cy="10"/>
            </a:xfrm>
            <a:custGeom>
              <a:avLst/>
              <a:gdLst>
                <a:gd name="T0" fmla="*/ 0 w 11"/>
                <a:gd name="T1" fmla="*/ 0 h 10"/>
                <a:gd name="T2" fmla="*/ 0 w 11"/>
                <a:gd name="T3" fmla="*/ 10 h 10"/>
                <a:gd name="T4" fmla="*/ 11 w 11"/>
                <a:gd name="T5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10">
                  <a:moveTo>
                    <a:pt x="0" y="0"/>
                  </a:moveTo>
                  <a:lnTo>
                    <a:pt x="0" y="10"/>
                  </a:lnTo>
                  <a:lnTo>
                    <a:pt x="11" y="10"/>
                  </a:lnTo>
                </a:path>
              </a:pathLst>
            </a:custGeom>
            <a:noFill/>
            <a:ln w="15875">
              <a:solidFill>
                <a:srgbClr val="00008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53780" name="Freeform 180"/>
            <p:cNvSpPr>
              <a:spLocks/>
            </p:cNvSpPr>
            <p:nvPr/>
          </p:nvSpPr>
          <p:spPr bwMode="auto">
            <a:xfrm>
              <a:off x="2571" y="2718"/>
              <a:ext cx="10" cy="41"/>
            </a:xfrm>
            <a:custGeom>
              <a:avLst/>
              <a:gdLst>
                <a:gd name="T0" fmla="*/ 0 w 10"/>
                <a:gd name="T1" fmla="*/ 41 h 41"/>
                <a:gd name="T2" fmla="*/ 0 w 10"/>
                <a:gd name="T3" fmla="*/ 31 h 41"/>
                <a:gd name="T4" fmla="*/ 10 w 10"/>
                <a:gd name="T5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41">
                  <a:moveTo>
                    <a:pt x="0" y="41"/>
                  </a:moveTo>
                  <a:lnTo>
                    <a:pt x="0" y="31"/>
                  </a:lnTo>
                  <a:lnTo>
                    <a:pt x="10" y="0"/>
                  </a:lnTo>
                </a:path>
              </a:pathLst>
            </a:custGeom>
            <a:noFill/>
            <a:ln w="15875">
              <a:solidFill>
                <a:srgbClr val="00008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53781" name="Freeform 181"/>
            <p:cNvSpPr>
              <a:spLocks/>
            </p:cNvSpPr>
            <p:nvPr/>
          </p:nvSpPr>
          <p:spPr bwMode="auto">
            <a:xfrm>
              <a:off x="2581" y="2606"/>
              <a:ext cx="10" cy="112"/>
            </a:xfrm>
            <a:custGeom>
              <a:avLst/>
              <a:gdLst>
                <a:gd name="T0" fmla="*/ 0 w 10"/>
                <a:gd name="T1" fmla="*/ 112 h 112"/>
                <a:gd name="T2" fmla="*/ 0 w 10"/>
                <a:gd name="T3" fmla="*/ 61 h 112"/>
                <a:gd name="T4" fmla="*/ 10 w 10"/>
                <a:gd name="T5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112">
                  <a:moveTo>
                    <a:pt x="0" y="112"/>
                  </a:moveTo>
                  <a:lnTo>
                    <a:pt x="0" y="61"/>
                  </a:lnTo>
                  <a:lnTo>
                    <a:pt x="10" y="0"/>
                  </a:lnTo>
                </a:path>
              </a:pathLst>
            </a:custGeom>
            <a:noFill/>
            <a:ln w="15875">
              <a:solidFill>
                <a:srgbClr val="00008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53782" name="Freeform 182"/>
            <p:cNvSpPr>
              <a:spLocks/>
            </p:cNvSpPr>
            <p:nvPr/>
          </p:nvSpPr>
          <p:spPr bwMode="auto">
            <a:xfrm>
              <a:off x="2591" y="2464"/>
              <a:ext cx="10" cy="142"/>
            </a:xfrm>
            <a:custGeom>
              <a:avLst/>
              <a:gdLst>
                <a:gd name="T0" fmla="*/ 0 w 10"/>
                <a:gd name="T1" fmla="*/ 142 h 142"/>
                <a:gd name="T2" fmla="*/ 0 w 10"/>
                <a:gd name="T3" fmla="*/ 112 h 142"/>
                <a:gd name="T4" fmla="*/ 10 w 10"/>
                <a:gd name="T5" fmla="*/ 71 h 142"/>
                <a:gd name="T6" fmla="*/ 10 w 10"/>
                <a:gd name="T7" fmla="*/ 31 h 142"/>
                <a:gd name="T8" fmla="*/ 10 w 10"/>
                <a:gd name="T9" fmla="*/ 0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42">
                  <a:moveTo>
                    <a:pt x="0" y="142"/>
                  </a:moveTo>
                  <a:lnTo>
                    <a:pt x="0" y="112"/>
                  </a:lnTo>
                  <a:lnTo>
                    <a:pt x="10" y="71"/>
                  </a:lnTo>
                  <a:lnTo>
                    <a:pt x="10" y="31"/>
                  </a:lnTo>
                  <a:lnTo>
                    <a:pt x="10" y="0"/>
                  </a:lnTo>
                </a:path>
              </a:pathLst>
            </a:custGeom>
            <a:noFill/>
            <a:ln w="15875">
              <a:solidFill>
                <a:srgbClr val="00008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53783" name="Freeform 183"/>
            <p:cNvSpPr>
              <a:spLocks/>
            </p:cNvSpPr>
            <p:nvPr/>
          </p:nvSpPr>
          <p:spPr bwMode="auto">
            <a:xfrm>
              <a:off x="2601" y="2383"/>
              <a:ext cx="1" cy="81"/>
            </a:xfrm>
            <a:custGeom>
              <a:avLst/>
              <a:gdLst>
                <a:gd name="T0" fmla="*/ 81 h 81"/>
                <a:gd name="T1" fmla="*/ 30 h 81"/>
                <a:gd name="T2" fmla="*/ 10 h 81"/>
                <a:gd name="T3" fmla="*/ 0 h 8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81">
                  <a:moveTo>
                    <a:pt x="0" y="81"/>
                  </a:moveTo>
                  <a:lnTo>
                    <a:pt x="0" y="30"/>
                  </a:lnTo>
                  <a:lnTo>
                    <a:pt x="0" y="10"/>
                  </a:lnTo>
                  <a:lnTo>
                    <a:pt x="0" y="0"/>
                  </a:lnTo>
                </a:path>
              </a:pathLst>
            </a:custGeom>
            <a:noFill/>
            <a:ln w="15875">
              <a:solidFill>
                <a:srgbClr val="00008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53784" name="Freeform 184"/>
            <p:cNvSpPr>
              <a:spLocks/>
            </p:cNvSpPr>
            <p:nvPr/>
          </p:nvSpPr>
          <p:spPr bwMode="auto">
            <a:xfrm>
              <a:off x="2601" y="2383"/>
              <a:ext cx="10" cy="61"/>
            </a:xfrm>
            <a:custGeom>
              <a:avLst/>
              <a:gdLst>
                <a:gd name="T0" fmla="*/ 0 w 10"/>
                <a:gd name="T1" fmla="*/ 0 h 61"/>
                <a:gd name="T2" fmla="*/ 0 w 10"/>
                <a:gd name="T3" fmla="*/ 0 h 61"/>
                <a:gd name="T4" fmla="*/ 0 w 10"/>
                <a:gd name="T5" fmla="*/ 20 h 61"/>
                <a:gd name="T6" fmla="*/ 10 w 10"/>
                <a:gd name="T7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61">
                  <a:moveTo>
                    <a:pt x="0" y="0"/>
                  </a:moveTo>
                  <a:lnTo>
                    <a:pt x="0" y="0"/>
                  </a:lnTo>
                  <a:lnTo>
                    <a:pt x="0" y="20"/>
                  </a:lnTo>
                  <a:lnTo>
                    <a:pt x="10" y="61"/>
                  </a:lnTo>
                </a:path>
              </a:pathLst>
            </a:custGeom>
            <a:noFill/>
            <a:ln w="15875">
              <a:solidFill>
                <a:srgbClr val="00008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53785" name="Freeform 185"/>
            <p:cNvSpPr>
              <a:spLocks/>
            </p:cNvSpPr>
            <p:nvPr/>
          </p:nvSpPr>
          <p:spPr bwMode="auto">
            <a:xfrm>
              <a:off x="2611" y="2444"/>
              <a:ext cx="10" cy="162"/>
            </a:xfrm>
            <a:custGeom>
              <a:avLst/>
              <a:gdLst>
                <a:gd name="T0" fmla="*/ 0 w 10"/>
                <a:gd name="T1" fmla="*/ 0 h 162"/>
                <a:gd name="T2" fmla="*/ 0 w 10"/>
                <a:gd name="T3" fmla="*/ 30 h 162"/>
                <a:gd name="T4" fmla="*/ 0 w 10"/>
                <a:gd name="T5" fmla="*/ 81 h 162"/>
                <a:gd name="T6" fmla="*/ 10 w 10"/>
                <a:gd name="T7" fmla="*/ 122 h 162"/>
                <a:gd name="T8" fmla="*/ 10 w 10"/>
                <a:gd name="T9" fmla="*/ 16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62">
                  <a:moveTo>
                    <a:pt x="0" y="0"/>
                  </a:moveTo>
                  <a:lnTo>
                    <a:pt x="0" y="30"/>
                  </a:lnTo>
                  <a:lnTo>
                    <a:pt x="0" y="81"/>
                  </a:lnTo>
                  <a:lnTo>
                    <a:pt x="10" y="122"/>
                  </a:lnTo>
                  <a:lnTo>
                    <a:pt x="10" y="162"/>
                  </a:lnTo>
                </a:path>
              </a:pathLst>
            </a:custGeom>
            <a:noFill/>
            <a:ln w="15875">
              <a:solidFill>
                <a:srgbClr val="00008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53786" name="Freeform 186"/>
            <p:cNvSpPr>
              <a:spLocks/>
            </p:cNvSpPr>
            <p:nvPr/>
          </p:nvSpPr>
          <p:spPr bwMode="auto">
            <a:xfrm>
              <a:off x="2621" y="2606"/>
              <a:ext cx="11" cy="133"/>
            </a:xfrm>
            <a:custGeom>
              <a:avLst/>
              <a:gdLst>
                <a:gd name="T0" fmla="*/ 0 w 11"/>
                <a:gd name="T1" fmla="*/ 0 h 133"/>
                <a:gd name="T2" fmla="*/ 0 w 11"/>
                <a:gd name="T3" fmla="*/ 72 h 133"/>
                <a:gd name="T4" fmla="*/ 11 w 11"/>
                <a:gd name="T5" fmla="*/ 112 h 133"/>
                <a:gd name="T6" fmla="*/ 11 w 11"/>
                <a:gd name="T7" fmla="*/ 13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33">
                  <a:moveTo>
                    <a:pt x="0" y="0"/>
                  </a:moveTo>
                  <a:lnTo>
                    <a:pt x="0" y="72"/>
                  </a:lnTo>
                  <a:lnTo>
                    <a:pt x="11" y="112"/>
                  </a:lnTo>
                  <a:lnTo>
                    <a:pt x="11" y="133"/>
                  </a:lnTo>
                </a:path>
              </a:pathLst>
            </a:custGeom>
            <a:noFill/>
            <a:ln w="15875">
              <a:solidFill>
                <a:srgbClr val="00008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53787" name="Freeform 187"/>
            <p:cNvSpPr>
              <a:spLocks/>
            </p:cNvSpPr>
            <p:nvPr/>
          </p:nvSpPr>
          <p:spPr bwMode="auto">
            <a:xfrm>
              <a:off x="2632" y="2739"/>
              <a:ext cx="10" cy="20"/>
            </a:xfrm>
            <a:custGeom>
              <a:avLst/>
              <a:gdLst>
                <a:gd name="T0" fmla="*/ 0 w 10"/>
                <a:gd name="T1" fmla="*/ 0 h 20"/>
                <a:gd name="T2" fmla="*/ 0 w 10"/>
                <a:gd name="T3" fmla="*/ 20 h 20"/>
                <a:gd name="T4" fmla="*/ 10 w 10"/>
                <a:gd name="T5" fmla="*/ 20 h 20"/>
                <a:gd name="T6" fmla="*/ 10 w 10"/>
                <a:gd name="T7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0">
                  <a:moveTo>
                    <a:pt x="0" y="0"/>
                  </a:moveTo>
                  <a:lnTo>
                    <a:pt x="0" y="20"/>
                  </a:lnTo>
                  <a:lnTo>
                    <a:pt x="10" y="20"/>
                  </a:lnTo>
                  <a:lnTo>
                    <a:pt x="10" y="20"/>
                  </a:lnTo>
                </a:path>
              </a:pathLst>
            </a:custGeom>
            <a:noFill/>
            <a:ln w="15875">
              <a:solidFill>
                <a:srgbClr val="00008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53788" name="Freeform 188"/>
            <p:cNvSpPr>
              <a:spLocks/>
            </p:cNvSpPr>
            <p:nvPr/>
          </p:nvSpPr>
          <p:spPr bwMode="auto">
            <a:xfrm>
              <a:off x="2642" y="2627"/>
              <a:ext cx="10" cy="132"/>
            </a:xfrm>
            <a:custGeom>
              <a:avLst/>
              <a:gdLst>
                <a:gd name="T0" fmla="*/ 0 w 10"/>
                <a:gd name="T1" fmla="*/ 132 h 132"/>
                <a:gd name="T2" fmla="*/ 0 w 10"/>
                <a:gd name="T3" fmla="*/ 112 h 132"/>
                <a:gd name="T4" fmla="*/ 10 w 10"/>
                <a:gd name="T5" fmla="*/ 81 h 132"/>
                <a:gd name="T6" fmla="*/ 10 w 10"/>
                <a:gd name="T7" fmla="*/ 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32">
                  <a:moveTo>
                    <a:pt x="0" y="132"/>
                  </a:moveTo>
                  <a:lnTo>
                    <a:pt x="0" y="112"/>
                  </a:lnTo>
                  <a:lnTo>
                    <a:pt x="10" y="81"/>
                  </a:lnTo>
                  <a:lnTo>
                    <a:pt x="10" y="0"/>
                  </a:lnTo>
                </a:path>
              </a:pathLst>
            </a:custGeom>
            <a:noFill/>
            <a:ln w="15875">
              <a:solidFill>
                <a:srgbClr val="00008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53789" name="Freeform 189"/>
            <p:cNvSpPr>
              <a:spLocks/>
            </p:cNvSpPr>
            <p:nvPr/>
          </p:nvSpPr>
          <p:spPr bwMode="auto">
            <a:xfrm>
              <a:off x="2652" y="2413"/>
              <a:ext cx="1" cy="214"/>
            </a:xfrm>
            <a:custGeom>
              <a:avLst/>
              <a:gdLst>
                <a:gd name="T0" fmla="*/ 214 h 214"/>
                <a:gd name="T1" fmla="*/ 163 h 214"/>
                <a:gd name="T2" fmla="*/ 112 h 214"/>
                <a:gd name="T3" fmla="*/ 0 h 214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214">
                  <a:moveTo>
                    <a:pt x="0" y="214"/>
                  </a:moveTo>
                  <a:lnTo>
                    <a:pt x="0" y="163"/>
                  </a:lnTo>
                  <a:lnTo>
                    <a:pt x="0" y="112"/>
                  </a:lnTo>
                  <a:lnTo>
                    <a:pt x="0" y="0"/>
                  </a:lnTo>
                </a:path>
              </a:pathLst>
            </a:custGeom>
            <a:noFill/>
            <a:ln w="15875">
              <a:solidFill>
                <a:srgbClr val="00008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53790" name="Freeform 190"/>
            <p:cNvSpPr>
              <a:spLocks/>
            </p:cNvSpPr>
            <p:nvPr/>
          </p:nvSpPr>
          <p:spPr bwMode="auto">
            <a:xfrm>
              <a:off x="2652" y="2210"/>
              <a:ext cx="10" cy="203"/>
            </a:xfrm>
            <a:custGeom>
              <a:avLst/>
              <a:gdLst>
                <a:gd name="T0" fmla="*/ 0 w 10"/>
                <a:gd name="T1" fmla="*/ 203 h 203"/>
                <a:gd name="T2" fmla="*/ 0 w 10"/>
                <a:gd name="T3" fmla="*/ 92 h 203"/>
                <a:gd name="T4" fmla="*/ 10 w 10"/>
                <a:gd name="T5" fmla="*/ 41 h 203"/>
                <a:gd name="T6" fmla="*/ 10 w 10"/>
                <a:gd name="T7" fmla="*/ 0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03">
                  <a:moveTo>
                    <a:pt x="0" y="203"/>
                  </a:moveTo>
                  <a:lnTo>
                    <a:pt x="0" y="92"/>
                  </a:lnTo>
                  <a:lnTo>
                    <a:pt x="10" y="41"/>
                  </a:lnTo>
                  <a:lnTo>
                    <a:pt x="10" y="0"/>
                  </a:lnTo>
                </a:path>
              </a:pathLst>
            </a:custGeom>
            <a:noFill/>
            <a:ln w="15875">
              <a:solidFill>
                <a:srgbClr val="00008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53791" name="Freeform 191"/>
            <p:cNvSpPr>
              <a:spLocks/>
            </p:cNvSpPr>
            <p:nvPr/>
          </p:nvSpPr>
          <p:spPr bwMode="auto">
            <a:xfrm>
              <a:off x="2662" y="2109"/>
              <a:ext cx="10" cy="101"/>
            </a:xfrm>
            <a:custGeom>
              <a:avLst/>
              <a:gdLst>
                <a:gd name="T0" fmla="*/ 0 w 10"/>
                <a:gd name="T1" fmla="*/ 101 h 101"/>
                <a:gd name="T2" fmla="*/ 0 w 10"/>
                <a:gd name="T3" fmla="*/ 40 h 101"/>
                <a:gd name="T4" fmla="*/ 10 w 10"/>
                <a:gd name="T5" fmla="*/ 10 h 101"/>
                <a:gd name="T6" fmla="*/ 10 w 10"/>
                <a:gd name="T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01">
                  <a:moveTo>
                    <a:pt x="0" y="101"/>
                  </a:moveTo>
                  <a:lnTo>
                    <a:pt x="0" y="40"/>
                  </a:lnTo>
                  <a:lnTo>
                    <a:pt x="10" y="10"/>
                  </a:lnTo>
                  <a:lnTo>
                    <a:pt x="10" y="0"/>
                  </a:lnTo>
                </a:path>
              </a:pathLst>
            </a:custGeom>
            <a:noFill/>
            <a:ln w="15875">
              <a:solidFill>
                <a:srgbClr val="00008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53792" name="Freeform 192"/>
            <p:cNvSpPr>
              <a:spLocks/>
            </p:cNvSpPr>
            <p:nvPr/>
          </p:nvSpPr>
          <p:spPr bwMode="auto">
            <a:xfrm>
              <a:off x="2672" y="2109"/>
              <a:ext cx="10" cy="20"/>
            </a:xfrm>
            <a:custGeom>
              <a:avLst/>
              <a:gdLst>
                <a:gd name="T0" fmla="*/ 0 w 10"/>
                <a:gd name="T1" fmla="*/ 0 h 20"/>
                <a:gd name="T2" fmla="*/ 0 w 10"/>
                <a:gd name="T3" fmla="*/ 0 h 20"/>
                <a:gd name="T4" fmla="*/ 0 w 10"/>
                <a:gd name="T5" fmla="*/ 0 h 20"/>
                <a:gd name="T6" fmla="*/ 10 w 10"/>
                <a:gd name="T7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0" y="20"/>
                  </a:lnTo>
                </a:path>
              </a:pathLst>
            </a:custGeom>
            <a:noFill/>
            <a:ln w="15875">
              <a:solidFill>
                <a:srgbClr val="00008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53793" name="Freeform 193"/>
            <p:cNvSpPr>
              <a:spLocks/>
            </p:cNvSpPr>
            <p:nvPr/>
          </p:nvSpPr>
          <p:spPr bwMode="auto">
            <a:xfrm>
              <a:off x="2682" y="2129"/>
              <a:ext cx="11" cy="122"/>
            </a:xfrm>
            <a:custGeom>
              <a:avLst/>
              <a:gdLst>
                <a:gd name="T0" fmla="*/ 0 w 11"/>
                <a:gd name="T1" fmla="*/ 0 h 122"/>
                <a:gd name="T2" fmla="*/ 0 w 11"/>
                <a:gd name="T3" fmla="*/ 20 h 122"/>
                <a:gd name="T4" fmla="*/ 0 w 11"/>
                <a:gd name="T5" fmla="*/ 51 h 122"/>
                <a:gd name="T6" fmla="*/ 11 w 11"/>
                <a:gd name="T7" fmla="*/ 122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22">
                  <a:moveTo>
                    <a:pt x="0" y="0"/>
                  </a:moveTo>
                  <a:lnTo>
                    <a:pt x="0" y="20"/>
                  </a:lnTo>
                  <a:lnTo>
                    <a:pt x="0" y="51"/>
                  </a:lnTo>
                  <a:lnTo>
                    <a:pt x="11" y="122"/>
                  </a:lnTo>
                </a:path>
              </a:pathLst>
            </a:custGeom>
            <a:noFill/>
            <a:ln w="15875">
              <a:solidFill>
                <a:srgbClr val="00008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53794" name="Freeform 194"/>
            <p:cNvSpPr>
              <a:spLocks/>
            </p:cNvSpPr>
            <p:nvPr/>
          </p:nvSpPr>
          <p:spPr bwMode="auto">
            <a:xfrm>
              <a:off x="2693" y="2251"/>
              <a:ext cx="10" cy="173"/>
            </a:xfrm>
            <a:custGeom>
              <a:avLst/>
              <a:gdLst>
                <a:gd name="T0" fmla="*/ 0 w 10"/>
                <a:gd name="T1" fmla="*/ 0 h 173"/>
                <a:gd name="T2" fmla="*/ 10 w 10"/>
                <a:gd name="T3" fmla="*/ 81 h 173"/>
                <a:gd name="T4" fmla="*/ 10 w 10"/>
                <a:gd name="T5" fmla="*/ 173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173">
                  <a:moveTo>
                    <a:pt x="0" y="0"/>
                  </a:moveTo>
                  <a:lnTo>
                    <a:pt x="10" y="81"/>
                  </a:lnTo>
                  <a:lnTo>
                    <a:pt x="10" y="173"/>
                  </a:lnTo>
                </a:path>
              </a:pathLst>
            </a:custGeom>
            <a:noFill/>
            <a:ln w="15875">
              <a:solidFill>
                <a:srgbClr val="00008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53795" name="Freeform 195"/>
            <p:cNvSpPr>
              <a:spLocks/>
            </p:cNvSpPr>
            <p:nvPr/>
          </p:nvSpPr>
          <p:spPr bwMode="auto">
            <a:xfrm>
              <a:off x="2703" y="2424"/>
              <a:ext cx="1" cy="162"/>
            </a:xfrm>
            <a:custGeom>
              <a:avLst/>
              <a:gdLst>
                <a:gd name="T0" fmla="*/ 0 h 162"/>
                <a:gd name="T1" fmla="*/ 81 h 162"/>
                <a:gd name="T2" fmla="*/ 162 h 16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62">
                  <a:moveTo>
                    <a:pt x="0" y="0"/>
                  </a:moveTo>
                  <a:lnTo>
                    <a:pt x="0" y="81"/>
                  </a:lnTo>
                  <a:lnTo>
                    <a:pt x="0" y="162"/>
                  </a:lnTo>
                </a:path>
              </a:pathLst>
            </a:custGeom>
            <a:noFill/>
            <a:ln w="15875">
              <a:solidFill>
                <a:srgbClr val="00008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53796" name="Freeform 196"/>
            <p:cNvSpPr>
              <a:spLocks/>
            </p:cNvSpPr>
            <p:nvPr/>
          </p:nvSpPr>
          <p:spPr bwMode="auto">
            <a:xfrm>
              <a:off x="2703" y="2586"/>
              <a:ext cx="10" cy="102"/>
            </a:xfrm>
            <a:custGeom>
              <a:avLst/>
              <a:gdLst>
                <a:gd name="T0" fmla="*/ 0 w 10"/>
                <a:gd name="T1" fmla="*/ 0 h 102"/>
                <a:gd name="T2" fmla="*/ 0 w 10"/>
                <a:gd name="T3" fmla="*/ 61 h 102"/>
                <a:gd name="T4" fmla="*/ 10 w 10"/>
                <a:gd name="T5" fmla="*/ 10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102">
                  <a:moveTo>
                    <a:pt x="0" y="0"/>
                  </a:moveTo>
                  <a:lnTo>
                    <a:pt x="0" y="61"/>
                  </a:lnTo>
                  <a:lnTo>
                    <a:pt x="10" y="102"/>
                  </a:lnTo>
                </a:path>
              </a:pathLst>
            </a:custGeom>
            <a:noFill/>
            <a:ln w="15875">
              <a:solidFill>
                <a:srgbClr val="00008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53797" name="Freeform 197"/>
            <p:cNvSpPr>
              <a:spLocks/>
            </p:cNvSpPr>
            <p:nvPr/>
          </p:nvSpPr>
          <p:spPr bwMode="auto">
            <a:xfrm>
              <a:off x="2713" y="2688"/>
              <a:ext cx="10" cy="61"/>
            </a:xfrm>
            <a:custGeom>
              <a:avLst/>
              <a:gdLst>
                <a:gd name="T0" fmla="*/ 0 w 10"/>
                <a:gd name="T1" fmla="*/ 0 h 61"/>
                <a:gd name="T2" fmla="*/ 0 w 10"/>
                <a:gd name="T3" fmla="*/ 30 h 61"/>
                <a:gd name="T4" fmla="*/ 10 w 10"/>
                <a:gd name="T5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61">
                  <a:moveTo>
                    <a:pt x="0" y="0"/>
                  </a:moveTo>
                  <a:lnTo>
                    <a:pt x="0" y="30"/>
                  </a:lnTo>
                  <a:lnTo>
                    <a:pt x="10" y="61"/>
                  </a:lnTo>
                </a:path>
              </a:pathLst>
            </a:custGeom>
            <a:noFill/>
            <a:ln w="15875">
              <a:solidFill>
                <a:srgbClr val="00008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53798" name="Freeform 198"/>
            <p:cNvSpPr>
              <a:spLocks/>
            </p:cNvSpPr>
            <p:nvPr/>
          </p:nvSpPr>
          <p:spPr bwMode="auto">
            <a:xfrm>
              <a:off x="2723" y="2749"/>
              <a:ext cx="10" cy="20"/>
            </a:xfrm>
            <a:custGeom>
              <a:avLst/>
              <a:gdLst>
                <a:gd name="T0" fmla="*/ 0 w 10"/>
                <a:gd name="T1" fmla="*/ 0 h 20"/>
                <a:gd name="T2" fmla="*/ 0 w 10"/>
                <a:gd name="T3" fmla="*/ 10 h 20"/>
                <a:gd name="T4" fmla="*/ 10 w 10"/>
                <a:gd name="T5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20">
                  <a:moveTo>
                    <a:pt x="0" y="0"/>
                  </a:moveTo>
                  <a:lnTo>
                    <a:pt x="0" y="10"/>
                  </a:lnTo>
                  <a:lnTo>
                    <a:pt x="10" y="20"/>
                  </a:lnTo>
                </a:path>
              </a:pathLst>
            </a:custGeom>
            <a:noFill/>
            <a:ln w="15875">
              <a:solidFill>
                <a:srgbClr val="00008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53799" name="Freeform 199"/>
            <p:cNvSpPr>
              <a:spLocks/>
            </p:cNvSpPr>
            <p:nvPr/>
          </p:nvSpPr>
          <p:spPr bwMode="auto">
            <a:xfrm>
              <a:off x="2733" y="2759"/>
              <a:ext cx="10" cy="10"/>
            </a:xfrm>
            <a:custGeom>
              <a:avLst/>
              <a:gdLst>
                <a:gd name="T0" fmla="*/ 0 w 10"/>
                <a:gd name="T1" fmla="*/ 10 h 10"/>
                <a:gd name="T2" fmla="*/ 0 w 10"/>
                <a:gd name="T3" fmla="*/ 10 h 10"/>
                <a:gd name="T4" fmla="*/ 10 w 10"/>
                <a:gd name="T5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10">
                  <a:moveTo>
                    <a:pt x="0" y="10"/>
                  </a:moveTo>
                  <a:lnTo>
                    <a:pt x="0" y="10"/>
                  </a:lnTo>
                  <a:lnTo>
                    <a:pt x="10" y="0"/>
                  </a:lnTo>
                </a:path>
              </a:pathLst>
            </a:custGeom>
            <a:noFill/>
            <a:ln w="15875">
              <a:solidFill>
                <a:srgbClr val="00008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53800" name="Freeform 200"/>
            <p:cNvSpPr>
              <a:spLocks/>
            </p:cNvSpPr>
            <p:nvPr/>
          </p:nvSpPr>
          <p:spPr bwMode="auto">
            <a:xfrm>
              <a:off x="2743" y="2728"/>
              <a:ext cx="10" cy="31"/>
            </a:xfrm>
            <a:custGeom>
              <a:avLst/>
              <a:gdLst>
                <a:gd name="T0" fmla="*/ 0 w 10"/>
                <a:gd name="T1" fmla="*/ 31 h 31"/>
                <a:gd name="T2" fmla="*/ 0 w 10"/>
                <a:gd name="T3" fmla="*/ 21 h 31"/>
                <a:gd name="T4" fmla="*/ 10 w 1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31">
                  <a:moveTo>
                    <a:pt x="0" y="31"/>
                  </a:moveTo>
                  <a:lnTo>
                    <a:pt x="0" y="21"/>
                  </a:lnTo>
                  <a:lnTo>
                    <a:pt x="10" y="0"/>
                  </a:lnTo>
                </a:path>
              </a:pathLst>
            </a:custGeom>
            <a:noFill/>
            <a:ln w="15875">
              <a:solidFill>
                <a:srgbClr val="00008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53801" name="Line 201"/>
            <p:cNvSpPr>
              <a:spLocks noChangeShapeType="1"/>
            </p:cNvSpPr>
            <p:nvPr/>
          </p:nvSpPr>
          <p:spPr bwMode="auto">
            <a:xfrm flipV="1">
              <a:off x="2753" y="2688"/>
              <a:ext cx="11" cy="40"/>
            </a:xfrm>
            <a:prstGeom prst="line">
              <a:avLst/>
            </a:prstGeom>
            <a:noFill/>
            <a:ln w="15875">
              <a:solidFill>
                <a:srgbClr val="000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53802" name="Freeform 202"/>
            <p:cNvSpPr>
              <a:spLocks/>
            </p:cNvSpPr>
            <p:nvPr/>
          </p:nvSpPr>
          <p:spPr bwMode="auto">
            <a:xfrm>
              <a:off x="2764" y="2647"/>
              <a:ext cx="1" cy="41"/>
            </a:xfrm>
            <a:custGeom>
              <a:avLst/>
              <a:gdLst>
                <a:gd name="T0" fmla="*/ 41 h 41"/>
                <a:gd name="T1" fmla="*/ 20 h 41"/>
                <a:gd name="T2" fmla="*/ 0 h 4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41">
                  <a:moveTo>
                    <a:pt x="0" y="41"/>
                  </a:moveTo>
                  <a:lnTo>
                    <a:pt x="0" y="20"/>
                  </a:lnTo>
                  <a:lnTo>
                    <a:pt x="0" y="0"/>
                  </a:lnTo>
                </a:path>
              </a:pathLst>
            </a:custGeom>
            <a:noFill/>
            <a:ln w="15875">
              <a:solidFill>
                <a:srgbClr val="00008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53803" name="Freeform 203"/>
            <p:cNvSpPr>
              <a:spLocks/>
            </p:cNvSpPr>
            <p:nvPr/>
          </p:nvSpPr>
          <p:spPr bwMode="auto">
            <a:xfrm>
              <a:off x="2764" y="2647"/>
              <a:ext cx="10" cy="1"/>
            </a:xfrm>
            <a:custGeom>
              <a:avLst/>
              <a:gdLst>
                <a:gd name="T0" fmla="*/ 0 w 10"/>
                <a:gd name="T1" fmla="*/ 0 w 10"/>
                <a:gd name="T2" fmla="*/ 10 w 1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0">
                  <a:moveTo>
                    <a:pt x="0" y="0"/>
                  </a:moveTo>
                  <a:lnTo>
                    <a:pt x="0" y="0"/>
                  </a:lnTo>
                  <a:lnTo>
                    <a:pt x="10" y="0"/>
                  </a:lnTo>
                </a:path>
              </a:pathLst>
            </a:custGeom>
            <a:noFill/>
            <a:ln w="15875">
              <a:solidFill>
                <a:srgbClr val="00008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53804" name="Freeform 204"/>
            <p:cNvSpPr>
              <a:spLocks/>
            </p:cNvSpPr>
            <p:nvPr/>
          </p:nvSpPr>
          <p:spPr bwMode="auto">
            <a:xfrm>
              <a:off x="2774" y="2647"/>
              <a:ext cx="10" cy="41"/>
            </a:xfrm>
            <a:custGeom>
              <a:avLst/>
              <a:gdLst>
                <a:gd name="T0" fmla="*/ 0 w 10"/>
                <a:gd name="T1" fmla="*/ 0 h 41"/>
                <a:gd name="T2" fmla="*/ 0 w 10"/>
                <a:gd name="T3" fmla="*/ 20 h 41"/>
                <a:gd name="T4" fmla="*/ 10 w 10"/>
                <a:gd name="T5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41">
                  <a:moveTo>
                    <a:pt x="0" y="0"/>
                  </a:moveTo>
                  <a:lnTo>
                    <a:pt x="0" y="20"/>
                  </a:lnTo>
                  <a:lnTo>
                    <a:pt x="10" y="41"/>
                  </a:lnTo>
                </a:path>
              </a:pathLst>
            </a:custGeom>
            <a:noFill/>
            <a:ln w="15875">
              <a:solidFill>
                <a:srgbClr val="00008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53805" name="Freeform 205"/>
            <p:cNvSpPr>
              <a:spLocks/>
            </p:cNvSpPr>
            <p:nvPr/>
          </p:nvSpPr>
          <p:spPr bwMode="auto">
            <a:xfrm>
              <a:off x="2784" y="2688"/>
              <a:ext cx="10" cy="61"/>
            </a:xfrm>
            <a:custGeom>
              <a:avLst/>
              <a:gdLst>
                <a:gd name="T0" fmla="*/ 0 w 10"/>
                <a:gd name="T1" fmla="*/ 0 h 61"/>
                <a:gd name="T2" fmla="*/ 0 w 10"/>
                <a:gd name="T3" fmla="*/ 30 h 61"/>
                <a:gd name="T4" fmla="*/ 10 w 10"/>
                <a:gd name="T5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61">
                  <a:moveTo>
                    <a:pt x="0" y="0"/>
                  </a:moveTo>
                  <a:lnTo>
                    <a:pt x="0" y="30"/>
                  </a:lnTo>
                  <a:lnTo>
                    <a:pt x="10" y="61"/>
                  </a:lnTo>
                </a:path>
              </a:pathLst>
            </a:custGeom>
            <a:noFill/>
            <a:ln w="15875">
              <a:solidFill>
                <a:srgbClr val="00008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53806" name="Freeform 206"/>
            <p:cNvSpPr>
              <a:spLocks/>
            </p:cNvSpPr>
            <p:nvPr/>
          </p:nvSpPr>
          <p:spPr bwMode="auto">
            <a:xfrm>
              <a:off x="2794" y="2749"/>
              <a:ext cx="10" cy="20"/>
            </a:xfrm>
            <a:custGeom>
              <a:avLst/>
              <a:gdLst>
                <a:gd name="T0" fmla="*/ 0 w 10"/>
                <a:gd name="T1" fmla="*/ 0 h 20"/>
                <a:gd name="T2" fmla="*/ 0 w 10"/>
                <a:gd name="T3" fmla="*/ 20 h 20"/>
                <a:gd name="T4" fmla="*/ 10 w 10"/>
                <a:gd name="T5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20">
                  <a:moveTo>
                    <a:pt x="0" y="0"/>
                  </a:moveTo>
                  <a:lnTo>
                    <a:pt x="0" y="20"/>
                  </a:lnTo>
                  <a:lnTo>
                    <a:pt x="10" y="20"/>
                  </a:lnTo>
                </a:path>
              </a:pathLst>
            </a:custGeom>
            <a:noFill/>
            <a:ln w="15875">
              <a:solidFill>
                <a:srgbClr val="00008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53807" name="Freeform 207"/>
            <p:cNvSpPr>
              <a:spLocks/>
            </p:cNvSpPr>
            <p:nvPr/>
          </p:nvSpPr>
          <p:spPr bwMode="auto">
            <a:xfrm>
              <a:off x="2804" y="2718"/>
              <a:ext cx="10" cy="51"/>
            </a:xfrm>
            <a:custGeom>
              <a:avLst/>
              <a:gdLst>
                <a:gd name="T0" fmla="*/ 0 w 10"/>
                <a:gd name="T1" fmla="*/ 51 h 51"/>
                <a:gd name="T2" fmla="*/ 0 w 10"/>
                <a:gd name="T3" fmla="*/ 41 h 51"/>
                <a:gd name="T4" fmla="*/ 10 w 10"/>
                <a:gd name="T5" fmla="*/ 31 h 51"/>
                <a:gd name="T6" fmla="*/ 10 w 10"/>
                <a:gd name="T7" fmla="*/ 10 h 51"/>
                <a:gd name="T8" fmla="*/ 10 w 10"/>
                <a:gd name="T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51">
                  <a:moveTo>
                    <a:pt x="0" y="51"/>
                  </a:moveTo>
                  <a:lnTo>
                    <a:pt x="0" y="41"/>
                  </a:lnTo>
                  <a:lnTo>
                    <a:pt x="10" y="31"/>
                  </a:lnTo>
                  <a:lnTo>
                    <a:pt x="10" y="10"/>
                  </a:lnTo>
                  <a:lnTo>
                    <a:pt x="10" y="0"/>
                  </a:lnTo>
                </a:path>
              </a:pathLst>
            </a:custGeom>
            <a:noFill/>
            <a:ln w="15875">
              <a:solidFill>
                <a:srgbClr val="00008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53808" name="Freeform 208"/>
            <p:cNvSpPr>
              <a:spLocks/>
            </p:cNvSpPr>
            <p:nvPr/>
          </p:nvSpPr>
          <p:spPr bwMode="auto">
            <a:xfrm>
              <a:off x="2814" y="2708"/>
              <a:ext cx="1" cy="10"/>
            </a:xfrm>
            <a:custGeom>
              <a:avLst/>
              <a:gdLst>
                <a:gd name="T0" fmla="*/ 10 h 10"/>
                <a:gd name="T1" fmla="*/ 0 h 10"/>
                <a:gd name="T2" fmla="*/ 0 h 1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0">
                  <a:moveTo>
                    <a:pt x="0" y="10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w="15875">
              <a:solidFill>
                <a:srgbClr val="00008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53809" name="Freeform 209"/>
            <p:cNvSpPr>
              <a:spLocks/>
            </p:cNvSpPr>
            <p:nvPr/>
          </p:nvSpPr>
          <p:spPr bwMode="auto">
            <a:xfrm>
              <a:off x="2814" y="2708"/>
              <a:ext cx="11" cy="51"/>
            </a:xfrm>
            <a:custGeom>
              <a:avLst/>
              <a:gdLst>
                <a:gd name="T0" fmla="*/ 0 w 11"/>
                <a:gd name="T1" fmla="*/ 0 h 51"/>
                <a:gd name="T2" fmla="*/ 0 w 11"/>
                <a:gd name="T3" fmla="*/ 10 h 51"/>
                <a:gd name="T4" fmla="*/ 0 w 11"/>
                <a:gd name="T5" fmla="*/ 20 h 51"/>
                <a:gd name="T6" fmla="*/ 11 w 11"/>
                <a:gd name="T7" fmla="*/ 41 h 51"/>
                <a:gd name="T8" fmla="*/ 11 w 11"/>
                <a:gd name="T9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51">
                  <a:moveTo>
                    <a:pt x="0" y="0"/>
                  </a:moveTo>
                  <a:lnTo>
                    <a:pt x="0" y="10"/>
                  </a:lnTo>
                  <a:lnTo>
                    <a:pt x="0" y="20"/>
                  </a:lnTo>
                  <a:lnTo>
                    <a:pt x="11" y="41"/>
                  </a:lnTo>
                  <a:lnTo>
                    <a:pt x="11" y="51"/>
                  </a:lnTo>
                </a:path>
              </a:pathLst>
            </a:custGeom>
            <a:noFill/>
            <a:ln w="15875">
              <a:solidFill>
                <a:srgbClr val="00008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53810" name="Freeform 210"/>
            <p:cNvSpPr>
              <a:spLocks/>
            </p:cNvSpPr>
            <p:nvPr/>
          </p:nvSpPr>
          <p:spPr bwMode="auto">
            <a:xfrm>
              <a:off x="2825" y="2759"/>
              <a:ext cx="10" cy="10"/>
            </a:xfrm>
            <a:custGeom>
              <a:avLst/>
              <a:gdLst>
                <a:gd name="T0" fmla="*/ 0 w 10"/>
                <a:gd name="T1" fmla="*/ 0 h 10"/>
                <a:gd name="T2" fmla="*/ 0 w 10"/>
                <a:gd name="T3" fmla="*/ 10 h 10"/>
                <a:gd name="T4" fmla="*/ 10 w 10"/>
                <a:gd name="T5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10">
                  <a:moveTo>
                    <a:pt x="0" y="0"/>
                  </a:moveTo>
                  <a:lnTo>
                    <a:pt x="0" y="10"/>
                  </a:lnTo>
                  <a:lnTo>
                    <a:pt x="10" y="10"/>
                  </a:lnTo>
                </a:path>
              </a:pathLst>
            </a:custGeom>
            <a:noFill/>
            <a:ln w="15875">
              <a:solidFill>
                <a:srgbClr val="00008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53811" name="Freeform 211"/>
            <p:cNvSpPr>
              <a:spLocks/>
            </p:cNvSpPr>
            <p:nvPr/>
          </p:nvSpPr>
          <p:spPr bwMode="auto">
            <a:xfrm>
              <a:off x="2835" y="2678"/>
              <a:ext cx="10" cy="91"/>
            </a:xfrm>
            <a:custGeom>
              <a:avLst/>
              <a:gdLst>
                <a:gd name="T0" fmla="*/ 0 w 10"/>
                <a:gd name="T1" fmla="*/ 91 h 91"/>
                <a:gd name="T2" fmla="*/ 0 w 10"/>
                <a:gd name="T3" fmla="*/ 81 h 91"/>
                <a:gd name="T4" fmla="*/ 0 w 10"/>
                <a:gd name="T5" fmla="*/ 50 h 91"/>
                <a:gd name="T6" fmla="*/ 10 w 10"/>
                <a:gd name="T7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91">
                  <a:moveTo>
                    <a:pt x="0" y="91"/>
                  </a:moveTo>
                  <a:lnTo>
                    <a:pt x="0" y="81"/>
                  </a:lnTo>
                  <a:lnTo>
                    <a:pt x="0" y="50"/>
                  </a:lnTo>
                  <a:lnTo>
                    <a:pt x="10" y="0"/>
                  </a:lnTo>
                </a:path>
              </a:pathLst>
            </a:custGeom>
            <a:noFill/>
            <a:ln w="15875">
              <a:solidFill>
                <a:srgbClr val="00008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53812" name="Freeform 212"/>
            <p:cNvSpPr>
              <a:spLocks/>
            </p:cNvSpPr>
            <p:nvPr/>
          </p:nvSpPr>
          <p:spPr bwMode="auto">
            <a:xfrm>
              <a:off x="2845" y="2546"/>
              <a:ext cx="10" cy="132"/>
            </a:xfrm>
            <a:custGeom>
              <a:avLst/>
              <a:gdLst>
                <a:gd name="T0" fmla="*/ 0 w 10"/>
                <a:gd name="T1" fmla="*/ 132 h 132"/>
                <a:gd name="T2" fmla="*/ 0 w 10"/>
                <a:gd name="T3" fmla="*/ 101 h 132"/>
                <a:gd name="T4" fmla="*/ 0 w 10"/>
                <a:gd name="T5" fmla="*/ 60 h 132"/>
                <a:gd name="T6" fmla="*/ 10 w 10"/>
                <a:gd name="T7" fmla="*/ 30 h 132"/>
                <a:gd name="T8" fmla="*/ 10 w 10"/>
                <a:gd name="T9" fmla="*/ 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32">
                  <a:moveTo>
                    <a:pt x="0" y="132"/>
                  </a:moveTo>
                  <a:lnTo>
                    <a:pt x="0" y="101"/>
                  </a:lnTo>
                  <a:lnTo>
                    <a:pt x="0" y="60"/>
                  </a:lnTo>
                  <a:lnTo>
                    <a:pt x="10" y="30"/>
                  </a:lnTo>
                  <a:lnTo>
                    <a:pt x="10" y="0"/>
                  </a:lnTo>
                </a:path>
              </a:pathLst>
            </a:custGeom>
            <a:noFill/>
            <a:ln w="15875">
              <a:solidFill>
                <a:srgbClr val="00008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53813" name="Freeform 213"/>
            <p:cNvSpPr>
              <a:spLocks/>
            </p:cNvSpPr>
            <p:nvPr/>
          </p:nvSpPr>
          <p:spPr bwMode="auto">
            <a:xfrm>
              <a:off x="2855" y="2485"/>
              <a:ext cx="10" cy="61"/>
            </a:xfrm>
            <a:custGeom>
              <a:avLst/>
              <a:gdLst>
                <a:gd name="T0" fmla="*/ 0 w 10"/>
                <a:gd name="T1" fmla="*/ 61 h 61"/>
                <a:gd name="T2" fmla="*/ 0 w 10"/>
                <a:gd name="T3" fmla="*/ 20 h 61"/>
                <a:gd name="T4" fmla="*/ 10 w 10"/>
                <a:gd name="T5" fmla="*/ 0 h 61"/>
                <a:gd name="T6" fmla="*/ 10 w 10"/>
                <a:gd name="T7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61">
                  <a:moveTo>
                    <a:pt x="0" y="61"/>
                  </a:moveTo>
                  <a:lnTo>
                    <a:pt x="0" y="20"/>
                  </a:lnTo>
                  <a:lnTo>
                    <a:pt x="10" y="0"/>
                  </a:lnTo>
                  <a:lnTo>
                    <a:pt x="10" y="0"/>
                  </a:lnTo>
                </a:path>
              </a:pathLst>
            </a:custGeom>
            <a:noFill/>
            <a:ln w="15875">
              <a:solidFill>
                <a:srgbClr val="00008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53814" name="Freeform 214"/>
            <p:cNvSpPr>
              <a:spLocks/>
            </p:cNvSpPr>
            <p:nvPr/>
          </p:nvSpPr>
          <p:spPr bwMode="auto">
            <a:xfrm>
              <a:off x="2865" y="2485"/>
              <a:ext cx="10" cy="111"/>
            </a:xfrm>
            <a:custGeom>
              <a:avLst/>
              <a:gdLst>
                <a:gd name="T0" fmla="*/ 0 w 10"/>
                <a:gd name="T1" fmla="*/ 0 h 111"/>
                <a:gd name="T2" fmla="*/ 0 w 10"/>
                <a:gd name="T3" fmla="*/ 10 h 111"/>
                <a:gd name="T4" fmla="*/ 10 w 10"/>
                <a:gd name="T5" fmla="*/ 40 h 111"/>
                <a:gd name="T6" fmla="*/ 10 w 10"/>
                <a:gd name="T7" fmla="*/ 111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11">
                  <a:moveTo>
                    <a:pt x="0" y="0"/>
                  </a:moveTo>
                  <a:lnTo>
                    <a:pt x="0" y="10"/>
                  </a:lnTo>
                  <a:lnTo>
                    <a:pt x="10" y="40"/>
                  </a:lnTo>
                  <a:lnTo>
                    <a:pt x="10" y="111"/>
                  </a:lnTo>
                </a:path>
              </a:pathLst>
            </a:custGeom>
            <a:noFill/>
            <a:ln w="15875">
              <a:solidFill>
                <a:srgbClr val="00008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53815" name="Freeform 215"/>
            <p:cNvSpPr>
              <a:spLocks/>
            </p:cNvSpPr>
            <p:nvPr/>
          </p:nvSpPr>
          <p:spPr bwMode="auto">
            <a:xfrm>
              <a:off x="2875" y="2596"/>
              <a:ext cx="1" cy="143"/>
            </a:xfrm>
            <a:custGeom>
              <a:avLst/>
              <a:gdLst>
                <a:gd name="T0" fmla="*/ 0 h 143"/>
                <a:gd name="T1" fmla="*/ 41 h 143"/>
                <a:gd name="T2" fmla="*/ 71 h 143"/>
                <a:gd name="T3" fmla="*/ 112 h 143"/>
                <a:gd name="T4" fmla="*/ 143 h 143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</a:cxnLst>
              <a:rect l="0" t="0" r="r" b="b"/>
              <a:pathLst>
                <a:path h="143">
                  <a:moveTo>
                    <a:pt x="0" y="0"/>
                  </a:moveTo>
                  <a:lnTo>
                    <a:pt x="0" y="41"/>
                  </a:lnTo>
                  <a:lnTo>
                    <a:pt x="0" y="71"/>
                  </a:lnTo>
                  <a:lnTo>
                    <a:pt x="0" y="112"/>
                  </a:lnTo>
                  <a:lnTo>
                    <a:pt x="0" y="143"/>
                  </a:lnTo>
                </a:path>
              </a:pathLst>
            </a:custGeom>
            <a:noFill/>
            <a:ln w="15875">
              <a:solidFill>
                <a:srgbClr val="00008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53816" name="Freeform 216"/>
            <p:cNvSpPr>
              <a:spLocks/>
            </p:cNvSpPr>
            <p:nvPr/>
          </p:nvSpPr>
          <p:spPr bwMode="auto">
            <a:xfrm>
              <a:off x="2875" y="2739"/>
              <a:ext cx="11" cy="30"/>
            </a:xfrm>
            <a:custGeom>
              <a:avLst/>
              <a:gdLst>
                <a:gd name="T0" fmla="*/ 0 w 11"/>
                <a:gd name="T1" fmla="*/ 0 h 30"/>
                <a:gd name="T2" fmla="*/ 0 w 11"/>
                <a:gd name="T3" fmla="*/ 20 h 30"/>
                <a:gd name="T4" fmla="*/ 11 w 11"/>
                <a:gd name="T5" fmla="*/ 30 h 30"/>
                <a:gd name="T6" fmla="*/ 11 w 11"/>
                <a:gd name="T7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30">
                  <a:moveTo>
                    <a:pt x="0" y="0"/>
                  </a:moveTo>
                  <a:lnTo>
                    <a:pt x="0" y="20"/>
                  </a:lnTo>
                  <a:lnTo>
                    <a:pt x="11" y="30"/>
                  </a:lnTo>
                  <a:lnTo>
                    <a:pt x="11" y="30"/>
                  </a:lnTo>
                </a:path>
              </a:pathLst>
            </a:custGeom>
            <a:noFill/>
            <a:ln w="15875">
              <a:solidFill>
                <a:srgbClr val="00008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53817" name="Freeform 217"/>
            <p:cNvSpPr>
              <a:spLocks/>
            </p:cNvSpPr>
            <p:nvPr/>
          </p:nvSpPr>
          <p:spPr bwMode="auto">
            <a:xfrm>
              <a:off x="2886" y="2678"/>
              <a:ext cx="10" cy="91"/>
            </a:xfrm>
            <a:custGeom>
              <a:avLst/>
              <a:gdLst>
                <a:gd name="T0" fmla="*/ 0 w 10"/>
                <a:gd name="T1" fmla="*/ 91 h 91"/>
                <a:gd name="T2" fmla="*/ 0 w 10"/>
                <a:gd name="T3" fmla="*/ 81 h 91"/>
                <a:gd name="T4" fmla="*/ 0 w 10"/>
                <a:gd name="T5" fmla="*/ 61 h 91"/>
                <a:gd name="T6" fmla="*/ 10 w 10"/>
                <a:gd name="T7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91">
                  <a:moveTo>
                    <a:pt x="0" y="91"/>
                  </a:moveTo>
                  <a:lnTo>
                    <a:pt x="0" y="81"/>
                  </a:lnTo>
                  <a:lnTo>
                    <a:pt x="0" y="61"/>
                  </a:lnTo>
                  <a:lnTo>
                    <a:pt x="10" y="0"/>
                  </a:lnTo>
                </a:path>
              </a:pathLst>
            </a:custGeom>
            <a:noFill/>
            <a:ln w="15875">
              <a:solidFill>
                <a:srgbClr val="00008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53818" name="Freeform 218"/>
            <p:cNvSpPr>
              <a:spLocks/>
            </p:cNvSpPr>
            <p:nvPr/>
          </p:nvSpPr>
          <p:spPr bwMode="auto">
            <a:xfrm>
              <a:off x="2896" y="2515"/>
              <a:ext cx="10" cy="163"/>
            </a:xfrm>
            <a:custGeom>
              <a:avLst/>
              <a:gdLst>
                <a:gd name="T0" fmla="*/ 0 w 10"/>
                <a:gd name="T1" fmla="*/ 163 h 163"/>
                <a:gd name="T2" fmla="*/ 0 w 10"/>
                <a:gd name="T3" fmla="*/ 122 h 163"/>
                <a:gd name="T4" fmla="*/ 0 w 10"/>
                <a:gd name="T5" fmla="*/ 81 h 163"/>
                <a:gd name="T6" fmla="*/ 10 w 10"/>
                <a:gd name="T7" fmla="*/ 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63">
                  <a:moveTo>
                    <a:pt x="0" y="163"/>
                  </a:moveTo>
                  <a:lnTo>
                    <a:pt x="0" y="122"/>
                  </a:lnTo>
                  <a:lnTo>
                    <a:pt x="0" y="81"/>
                  </a:lnTo>
                  <a:lnTo>
                    <a:pt x="10" y="0"/>
                  </a:lnTo>
                </a:path>
              </a:pathLst>
            </a:custGeom>
            <a:noFill/>
            <a:ln w="15875">
              <a:solidFill>
                <a:srgbClr val="00008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53819" name="Freeform 219"/>
            <p:cNvSpPr>
              <a:spLocks/>
            </p:cNvSpPr>
            <p:nvPr/>
          </p:nvSpPr>
          <p:spPr bwMode="auto">
            <a:xfrm>
              <a:off x="2906" y="2373"/>
              <a:ext cx="10" cy="142"/>
            </a:xfrm>
            <a:custGeom>
              <a:avLst/>
              <a:gdLst>
                <a:gd name="T0" fmla="*/ 0 w 10"/>
                <a:gd name="T1" fmla="*/ 142 h 142"/>
                <a:gd name="T2" fmla="*/ 0 w 10"/>
                <a:gd name="T3" fmla="*/ 61 h 142"/>
                <a:gd name="T4" fmla="*/ 10 w 10"/>
                <a:gd name="T5" fmla="*/ 30 h 142"/>
                <a:gd name="T6" fmla="*/ 10 w 10"/>
                <a:gd name="T7" fmla="*/ 0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42">
                  <a:moveTo>
                    <a:pt x="0" y="142"/>
                  </a:moveTo>
                  <a:lnTo>
                    <a:pt x="0" y="61"/>
                  </a:lnTo>
                  <a:lnTo>
                    <a:pt x="10" y="30"/>
                  </a:lnTo>
                  <a:lnTo>
                    <a:pt x="10" y="0"/>
                  </a:lnTo>
                </a:path>
              </a:pathLst>
            </a:custGeom>
            <a:noFill/>
            <a:ln w="15875">
              <a:solidFill>
                <a:srgbClr val="00008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53820" name="Freeform 220"/>
            <p:cNvSpPr>
              <a:spLocks/>
            </p:cNvSpPr>
            <p:nvPr/>
          </p:nvSpPr>
          <p:spPr bwMode="auto">
            <a:xfrm>
              <a:off x="2916" y="2352"/>
              <a:ext cx="10" cy="21"/>
            </a:xfrm>
            <a:custGeom>
              <a:avLst/>
              <a:gdLst>
                <a:gd name="T0" fmla="*/ 0 w 10"/>
                <a:gd name="T1" fmla="*/ 21 h 21"/>
                <a:gd name="T2" fmla="*/ 10 w 10"/>
                <a:gd name="T3" fmla="*/ 0 h 21"/>
                <a:gd name="T4" fmla="*/ 10 w 10"/>
                <a:gd name="T5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21">
                  <a:moveTo>
                    <a:pt x="0" y="21"/>
                  </a:moveTo>
                  <a:lnTo>
                    <a:pt x="10" y="0"/>
                  </a:lnTo>
                  <a:lnTo>
                    <a:pt x="10" y="0"/>
                  </a:lnTo>
                </a:path>
              </a:pathLst>
            </a:custGeom>
            <a:noFill/>
            <a:ln w="15875">
              <a:solidFill>
                <a:srgbClr val="00008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53821" name="Freeform 221"/>
            <p:cNvSpPr>
              <a:spLocks/>
            </p:cNvSpPr>
            <p:nvPr/>
          </p:nvSpPr>
          <p:spPr bwMode="auto">
            <a:xfrm>
              <a:off x="2926" y="2352"/>
              <a:ext cx="1" cy="102"/>
            </a:xfrm>
            <a:custGeom>
              <a:avLst/>
              <a:gdLst>
                <a:gd name="T0" fmla="*/ 0 h 102"/>
                <a:gd name="T1" fmla="*/ 21 h 102"/>
                <a:gd name="T2" fmla="*/ 41 h 102"/>
                <a:gd name="T3" fmla="*/ 102 h 10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102">
                  <a:moveTo>
                    <a:pt x="0" y="0"/>
                  </a:moveTo>
                  <a:lnTo>
                    <a:pt x="0" y="21"/>
                  </a:lnTo>
                  <a:lnTo>
                    <a:pt x="0" y="41"/>
                  </a:lnTo>
                  <a:lnTo>
                    <a:pt x="0" y="102"/>
                  </a:lnTo>
                </a:path>
              </a:pathLst>
            </a:custGeom>
            <a:noFill/>
            <a:ln w="15875">
              <a:solidFill>
                <a:srgbClr val="00008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53822" name="Freeform 222"/>
            <p:cNvSpPr>
              <a:spLocks/>
            </p:cNvSpPr>
            <p:nvPr/>
          </p:nvSpPr>
          <p:spPr bwMode="auto">
            <a:xfrm>
              <a:off x="2926" y="2454"/>
              <a:ext cx="10" cy="142"/>
            </a:xfrm>
            <a:custGeom>
              <a:avLst/>
              <a:gdLst>
                <a:gd name="T0" fmla="*/ 0 w 10"/>
                <a:gd name="T1" fmla="*/ 0 h 142"/>
                <a:gd name="T2" fmla="*/ 0 w 10"/>
                <a:gd name="T3" fmla="*/ 71 h 142"/>
                <a:gd name="T4" fmla="*/ 10 w 10"/>
                <a:gd name="T5" fmla="*/ 142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142">
                  <a:moveTo>
                    <a:pt x="0" y="0"/>
                  </a:moveTo>
                  <a:lnTo>
                    <a:pt x="0" y="71"/>
                  </a:lnTo>
                  <a:lnTo>
                    <a:pt x="10" y="142"/>
                  </a:lnTo>
                </a:path>
              </a:pathLst>
            </a:custGeom>
            <a:noFill/>
            <a:ln w="15875">
              <a:solidFill>
                <a:srgbClr val="00008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53823" name="Freeform 223"/>
            <p:cNvSpPr>
              <a:spLocks/>
            </p:cNvSpPr>
            <p:nvPr/>
          </p:nvSpPr>
          <p:spPr bwMode="auto">
            <a:xfrm>
              <a:off x="2936" y="2596"/>
              <a:ext cx="10" cy="122"/>
            </a:xfrm>
            <a:custGeom>
              <a:avLst/>
              <a:gdLst>
                <a:gd name="T0" fmla="*/ 0 w 10"/>
                <a:gd name="T1" fmla="*/ 0 h 122"/>
                <a:gd name="T2" fmla="*/ 0 w 10"/>
                <a:gd name="T3" fmla="*/ 71 h 122"/>
                <a:gd name="T4" fmla="*/ 10 w 10"/>
                <a:gd name="T5" fmla="*/ 102 h 122"/>
                <a:gd name="T6" fmla="*/ 10 w 10"/>
                <a:gd name="T7" fmla="*/ 122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22">
                  <a:moveTo>
                    <a:pt x="0" y="0"/>
                  </a:moveTo>
                  <a:lnTo>
                    <a:pt x="0" y="71"/>
                  </a:lnTo>
                  <a:lnTo>
                    <a:pt x="10" y="102"/>
                  </a:lnTo>
                  <a:lnTo>
                    <a:pt x="10" y="122"/>
                  </a:lnTo>
                </a:path>
              </a:pathLst>
            </a:custGeom>
            <a:noFill/>
            <a:ln w="15875">
              <a:solidFill>
                <a:srgbClr val="00008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53824" name="Freeform 224"/>
            <p:cNvSpPr>
              <a:spLocks/>
            </p:cNvSpPr>
            <p:nvPr/>
          </p:nvSpPr>
          <p:spPr bwMode="auto">
            <a:xfrm>
              <a:off x="2946" y="2718"/>
              <a:ext cx="11" cy="51"/>
            </a:xfrm>
            <a:custGeom>
              <a:avLst/>
              <a:gdLst>
                <a:gd name="T0" fmla="*/ 0 w 11"/>
                <a:gd name="T1" fmla="*/ 0 h 51"/>
                <a:gd name="T2" fmla="*/ 0 w 11"/>
                <a:gd name="T3" fmla="*/ 31 h 51"/>
                <a:gd name="T4" fmla="*/ 11 w 11"/>
                <a:gd name="T5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51">
                  <a:moveTo>
                    <a:pt x="0" y="0"/>
                  </a:moveTo>
                  <a:lnTo>
                    <a:pt x="0" y="31"/>
                  </a:lnTo>
                  <a:lnTo>
                    <a:pt x="11" y="51"/>
                  </a:lnTo>
                </a:path>
              </a:pathLst>
            </a:custGeom>
            <a:noFill/>
            <a:ln w="15875">
              <a:solidFill>
                <a:srgbClr val="00008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53825" name="Freeform 225"/>
            <p:cNvSpPr>
              <a:spLocks/>
            </p:cNvSpPr>
            <p:nvPr/>
          </p:nvSpPr>
          <p:spPr bwMode="auto">
            <a:xfrm>
              <a:off x="2957" y="2759"/>
              <a:ext cx="10" cy="10"/>
            </a:xfrm>
            <a:custGeom>
              <a:avLst/>
              <a:gdLst>
                <a:gd name="T0" fmla="*/ 0 w 10"/>
                <a:gd name="T1" fmla="*/ 10 h 10"/>
                <a:gd name="T2" fmla="*/ 0 w 10"/>
                <a:gd name="T3" fmla="*/ 10 h 10"/>
                <a:gd name="T4" fmla="*/ 10 w 10"/>
                <a:gd name="T5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10">
                  <a:moveTo>
                    <a:pt x="0" y="10"/>
                  </a:moveTo>
                  <a:lnTo>
                    <a:pt x="0" y="10"/>
                  </a:lnTo>
                  <a:lnTo>
                    <a:pt x="10" y="0"/>
                  </a:lnTo>
                </a:path>
              </a:pathLst>
            </a:custGeom>
            <a:noFill/>
            <a:ln w="15875">
              <a:solidFill>
                <a:srgbClr val="00008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53826" name="Freeform 226"/>
            <p:cNvSpPr>
              <a:spLocks/>
            </p:cNvSpPr>
            <p:nvPr/>
          </p:nvSpPr>
          <p:spPr bwMode="auto">
            <a:xfrm>
              <a:off x="2967" y="2718"/>
              <a:ext cx="10" cy="41"/>
            </a:xfrm>
            <a:custGeom>
              <a:avLst/>
              <a:gdLst>
                <a:gd name="T0" fmla="*/ 0 w 10"/>
                <a:gd name="T1" fmla="*/ 41 h 41"/>
                <a:gd name="T2" fmla="*/ 0 w 10"/>
                <a:gd name="T3" fmla="*/ 21 h 41"/>
                <a:gd name="T4" fmla="*/ 10 w 10"/>
                <a:gd name="T5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41">
                  <a:moveTo>
                    <a:pt x="0" y="41"/>
                  </a:moveTo>
                  <a:lnTo>
                    <a:pt x="0" y="21"/>
                  </a:lnTo>
                  <a:lnTo>
                    <a:pt x="10" y="0"/>
                  </a:lnTo>
                </a:path>
              </a:pathLst>
            </a:custGeom>
            <a:noFill/>
            <a:ln w="15875">
              <a:solidFill>
                <a:srgbClr val="00008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53827" name="Line 227"/>
            <p:cNvSpPr>
              <a:spLocks noChangeShapeType="1"/>
            </p:cNvSpPr>
            <p:nvPr/>
          </p:nvSpPr>
          <p:spPr bwMode="auto">
            <a:xfrm flipV="1">
              <a:off x="2977" y="2667"/>
              <a:ext cx="10" cy="51"/>
            </a:xfrm>
            <a:prstGeom prst="line">
              <a:avLst/>
            </a:prstGeom>
            <a:noFill/>
            <a:ln w="15875">
              <a:solidFill>
                <a:srgbClr val="000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53828" name="Freeform 228"/>
            <p:cNvSpPr>
              <a:spLocks/>
            </p:cNvSpPr>
            <p:nvPr/>
          </p:nvSpPr>
          <p:spPr bwMode="auto">
            <a:xfrm>
              <a:off x="2987" y="2617"/>
              <a:ext cx="1" cy="50"/>
            </a:xfrm>
            <a:custGeom>
              <a:avLst/>
              <a:gdLst>
                <a:gd name="T0" fmla="*/ 50 h 50"/>
                <a:gd name="T1" fmla="*/ 30 h 50"/>
                <a:gd name="T2" fmla="*/ 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50">
                  <a:moveTo>
                    <a:pt x="0" y="50"/>
                  </a:moveTo>
                  <a:lnTo>
                    <a:pt x="0" y="30"/>
                  </a:lnTo>
                  <a:lnTo>
                    <a:pt x="0" y="0"/>
                  </a:lnTo>
                </a:path>
              </a:pathLst>
            </a:custGeom>
            <a:noFill/>
            <a:ln w="15875">
              <a:solidFill>
                <a:srgbClr val="00008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53829" name="Freeform 229"/>
            <p:cNvSpPr>
              <a:spLocks/>
            </p:cNvSpPr>
            <p:nvPr/>
          </p:nvSpPr>
          <p:spPr bwMode="auto">
            <a:xfrm>
              <a:off x="2987" y="2525"/>
              <a:ext cx="10" cy="92"/>
            </a:xfrm>
            <a:custGeom>
              <a:avLst/>
              <a:gdLst>
                <a:gd name="T0" fmla="*/ 0 w 10"/>
                <a:gd name="T1" fmla="*/ 92 h 92"/>
                <a:gd name="T2" fmla="*/ 0 w 10"/>
                <a:gd name="T3" fmla="*/ 51 h 92"/>
                <a:gd name="T4" fmla="*/ 10 w 10"/>
                <a:gd name="T5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92">
                  <a:moveTo>
                    <a:pt x="0" y="92"/>
                  </a:moveTo>
                  <a:lnTo>
                    <a:pt x="0" y="51"/>
                  </a:lnTo>
                  <a:lnTo>
                    <a:pt x="10" y="0"/>
                  </a:lnTo>
                </a:path>
              </a:pathLst>
            </a:custGeom>
            <a:noFill/>
            <a:ln w="15875">
              <a:solidFill>
                <a:srgbClr val="00008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53830" name="Freeform 230"/>
            <p:cNvSpPr>
              <a:spLocks/>
            </p:cNvSpPr>
            <p:nvPr/>
          </p:nvSpPr>
          <p:spPr bwMode="auto">
            <a:xfrm>
              <a:off x="2997" y="2403"/>
              <a:ext cx="10" cy="122"/>
            </a:xfrm>
            <a:custGeom>
              <a:avLst/>
              <a:gdLst>
                <a:gd name="T0" fmla="*/ 0 w 10"/>
                <a:gd name="T1" fmla="*/ 122 h 122"/>
                <a:gd name="T2" fmla="*/ 0 w 10"/>
                <a:gd name="T3" fmla="*/ 61 h 122"/>
                <a:gd name="T4" fmla="*/ 10 w 10"/>
                <a:gd name="T5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122">
                  <a:moveTo>
                    <a:pt x="0" y="122"/>
                  </a:moveTo>
                  <a:lnTo>
                    <a:pt x="0" y="61"/>
                  </a:lnTo>
                  <a:lnTo>
                    <a:pt x="10" y="0"/>
                  </a:lnTo>
                </a:path>
              </a:pathLst>
            </a:custGeom>
            <a:noFill/>
            <a:ln w="15875">
              <a:solidFill>
                <a:srgbClr val="00008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53831" name="Freeform 231"/>
            <p:cNvSpPr>
              <a:spLocks/>
            </p:cNvSpPr>
            <p:nvPr/>
          </p:nvSpPr>
          <p:spPr bwMode="auto">
            <a:xfrm>
              <a:off x="3007" y="2322"/>
              <a:ext cx="11" cy="81"/>
            </a:xfrm>
            <a:custGeom>
              <a:avLst/>
              <a:gdLst>
                <a:gd name="T0" fmla="*/ 0 w 11"/>
                <a:gd name="T1" fmla="*/ 81 h 81"/>
                <a:gd name="T2" fmla="*/ 0 w 11"/>
                <a:gd name="T3" fmla="*/ 30 h 81"/>
                <a:gd name="T4" fmla="*/ 11 w 11"/>
                <a:gd name="T5" fmla="*/ 10 h 81"/>
                <a:gd name="T6" fmla="*/ 11 w 11"/>
                <a:gd name="T7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81">
                  <a:moveTo>
                    <a:pt x="0" y="81"/>
                  </a:moveTo>
                  <a:lnTo>
                    <a:pt x="0" y="30"/>
                  </a:lnTo>
                  <a:lnTo>
                    <a:pt x="11" y="10"/>
                  </a:lnTo>
                  <a:lnTo>
                    <a:pt x="11" y="0"/>
                  </a:lnTo>
                </a:path>
              </a:pathLst>
            </a:custGeom>
            <a:noFill/>
            <a:ln w="15875">
              <a:solidFill>
                <a:srgbClr val="00008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53832" name="Freeform 232"/>
            <p:cNvSpPr>
              <a:spLocks/>
            </p:cNvSpPr>
            <p:nvPr/>
          </p:nvSpPr>
          <p:spPr bwMode="auto">
            <a:xfrm>
              <a:off x="3018" y="2322"/>
              <a:ext cx="10" cy="71"/>
            </a:xfrm>
            <a:custGeom>
              <a:avLst/>
              <a:gdLst>
                <a:gd name="T0" fmla="*/ 0 w 10"/>
                <a:gd name="T1" fmla="*/ 0 h 71"/>
                <a:gd name="T2" fmla="*/ 0 w 10"/>
                <a:gd name="T3" fmla="*/ 10 h 71"/>
                <a:gd name="T4" fmla="*/ 0 w 10"/>
                <a:gd name="T5" fmla="*/ 20 h 71"/>
                <a:gd name="T6" fmla="*/ 10 w 10"/>
                <a:gd name="T7" fmla="*/ 71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71">
                  <a:moveTo>
                    <a:pt x="0" y="0"/>
                  </a:moveTo>
                  <a:lnTo>
                    <a:pt x="0" y="10"/>
                  </a:lnTo>
                  <a:lnTo>
                    <a:pt x="0" y="20"/>
                  </a:lnTo>
                  <a:lnTo>
                    <a:pt x="10" y="71"/>
                  </a:lnTo>
                </a:path>
              </a:pathLst>
            </a:custGeom>
            <a:noFill/>
            <a:ln w="15875">
              <a:solidFill>
                <a:srgbClr val="00008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53833" name="Freeform 233"/>
            <p:cNvSpPr>
              <a:spLocks/>
            </p:cNvSpPr>
            <p:nvPr/>
          </p:nvSpPr>
          <p:spPr bwMode="auto">
            <a:xfrm>
              <a:off x="3028" y="2393"/>
              <a:ext cx="10" cy="173"/>
            </a:xfrm>
            <a:custGeom>
              <a:avLst/>
              <a:gdLst>
                <a:gd name="T0" fmla="*/ 0 w 10"/>
                <a:gd name="T1" fmla="*/ 0 h 173"/>
                <a:gd name="T2" fmla="*/ 0 w 10"/>
                <a:gd name="T3" fmla="*/ 41 h 173"/>
                <a:gd name="T4" fmla="*/ 10 w 10"/>
                <a:gd name="T5" fmla="*/ 81 h 173"/>
                <a:gd name="T6" fmla="*/ 10 w 10"/>
                <a:gd name="T7" fmla="*/ 132 h 173"/>
                <a:gd name="T8" fmla="*/ 10 w 10"/>
                <a:gd name="T9" fmla="*/ 173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73">
                  <a:moveTo>
                    <a:pt x="0" y="0"/>
                  </a:moveTo>
                  <a:lnTo>
                    <a:pt x="0" y="41"/>
                  </a:lnTo>
                  <a:lnTo>
                    <a:pt x="10" y="81"/>
                  </a:lnTo>
                  <a:lnTo>
                    <a:pt x="10" y="132"/>
                  </a:lnTo>
                  <a:lnTo>
                    <a:pt x="10" y="173"/>
                  </a:lnTo>
                </a:path>
              </a:pathLst>
            </a:custGeom>
            <a:noFill/>
            <a:ln w="15875">
              <a:solidFill>
                <a:srgbClr val="00008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53834" name="Freeform 234"/>
            <p:cNvSpPr>
              <a:spLocks/>
            </p:cNvSpPr>
            <p:nvPr/>
          </p:nvSpPr>
          <p:spPr bwMode="auto">
            <a:xfrm>
              <a:off x="3038" y="2566"/>
              <a:ext cx="1" cy="71"/>
            </a:xfrm>
            <a:custGeom>
              <a:avLst/>
              <a:gdLst>
                <a:gd name="T0" fmla="*/ 0 h 71"/>
                <a:gd name="T1" fmla="*/ 30 h 71"/>
                <a:gd name="T2" fmla="*/ 51 h 71"/>
                <a:gd name="T3" fmla="*/ 71 h 71"/>
                <a:gd name="T4" fmla="*/ 71 h 7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</a:cxnLst>
              <a:rect l="0" t="0" r="r" b="b"/>
              <a:pathLst>
                <a:path h="71">
                  <a:moveTo>
                    <a:pt x="0" y="0"/>
                  </a:moveTo>
                  <a:lnTo>
                    <a:pt x="0" y="30"/>
                  </a:lnTo>
                  <a:lnTo>
                    <a:pt x="0" y="51"/>
                  </a:lnTo>
                  <a:lnTo>
                    <a:pt x="0" y="71"/>
                  </a:lnTo>
                  <a:lnTo>
                    <a:pt x="0" y="71"/>
                  </a:lnTo>
                </a:path>
              </a:pathLst>
            </a:custGeom>
            <a:noFill/>
            <a:ln w="15875">
              <a:solidFill>
                <a:srgbClr val="00008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53835" name="Freeform 235"/>
            <p:cNvSpPr>
              <a:spLocks/>
            </p:cNvSpPr>
            <p:nvPr/>
          </p:nvSpPr>
          <p:spPr bwMode="auto">
            <a:xfrm>
              <a:off x="3038" y="2434"/>
              <a:ext cx="10" cy="203"/>
            </a:xfrm>
            <a:custGeom>
              <a:avLst/>
              <a:gdLst>
                <a:gd name="T0" fmla="*/ 0 w 10"/>
                <a:gd name="T1" fmla="*/ 203 h 203"/>
                <a:gd name="T2" fmla="*/ 0 w 10"/>
                <a:gd name="T3" fmla="*/ 172 h 203"/>
                <a:gd name="T4" fmla="*/ 0 w 10"/>
                <a:gd name="T5" fmla="*/ 132 h 203"/>
                <a:gd name="T6" fmla="*/ 10 w 10"/>
                <a:gd name="T7" fmla="*/ 71 h 203"/>
                <a:gd name="T8" fmla="*/ 10 w 10"/>
                <a:gd name="T9" fmla="*/ 0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203">
                  <a:moveTo>
                    <a:pt x="0" y="203"/>
                  </a:moveTo>
                  <a:lnTo>
                    <a:pt x="0" y="172"/>
                  </a:lnTo>
                  <a:lnTo>
                    <a:pt x="0" y="132"/>
                  </a:lnTo>
                  <a:lnTo>
                    <a:pt x="10" y="71"/>
                  </a:lnTo>
                  <a:lnTo>
                    <a:pt x="10" y="0"/>
                  </a:lnTo>
                </a:path>
              </a:pathLst>
            </a:custGeom>
            <a:noFill/>
            <a:ln w="15875">
              <a:solidFill>
                <a:srgbClr val="00008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53836" name="Freeform 236"/>
            <p:cNvSpPr>
              <a:spLocks/>
            </p:cNvSpPr>
            <p:nvPr/>
          </p:nvSpPr>
          <p:spPr bwMode="auto">
            <a:xfrm>
              <a:off x="3048" y="2048"/>
              <a:ext cx="10" cy="386"/>
            </a:xfrm>
            <a:custGeom>
              <a:avLst/>
              <a:gdLst>
                <a:gd name="T0" fmla="*/ 0 w 10"/>
                <a:gd name="T1" fmla="*/ 386 h 386"/>
                <a:gd name="T2" fmla="*/ 0 w 10"/>
                <a:gd name="T3" fmla="*/ 304 h 386"/>
                <a:gd name="T4" fmla="*/ 0 w 10"/>
                <a:gd name="T5" fmla="*/ 203 h 386"/>
                <a:gd name="T6" fmla="*/ 10 w 10"/>
                <a:gd name="T7" fmla="*/ 91 h 386"/>
                <a:gd name="T8" fmla="*/ 10 w 10"/>
                <a:gd name="T9" fmla="*/ 0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386">
                  <a:moveTo>
                    <a:pt x="0" y="386"/>
                  </a:moveTo>
                  <a:lnTo>
                    <a:pt x="0" y="304"/>
                  </a:lnTo>
                  <a:lnTo>
                    <a:pt x="0" y="203"/>
                  </a:lnTo>
                  <a:lnTo>
                    <a:pt x="10" y="91"/>
                  </a:lnTo>
                  <a:lnTo>
                    <a:pt x="10" y="0"/>
                  </a:lnTo>
                </a:path>
              </a:pathLst>
            </a:custGeom>
            <a:noFill/>
            <a:ln w="15875">
              <a:solidFill>
                <a:srgbClr val="00008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53837" name="Freeform 237"/>
            <p:cNvSpPr>
              <a:spLocks/>
            </p:cNvSpPr>
            <p:nvPr/>
          </p:nvSpPr>
          <p:spPr bwMode="auto">
            <a:xfrm>
              <a:off x="3058" y="1733"/>
              <a:ext cx="10" cy="315"/>
            </a:xfrm>
            <a:custGeom>
              <a:avLst/>
              <a:gdLst>
                <a:gd name="T0" fmla="*/ 0 w 10"/>
                <a:gd name="T1" fmla="*/ 315 h 315"/>
                <a:gd name="T2" fmla="*/ 0 w 10"/>
                <a:gd name="T3" fmla="*/ 223 h 315"/>
                <a:gd name="T4" fmla="*/ 0 w 10"/>
                <a:gd name="T5" fmla="*/ 132 h 315"/>
                <a:gd name="T6" fmla="*/ 10 w 10"/>
                <a:gd name="T7" fmla="*/ 51 h 315"/>
                <a:gd name="T8" fmla="*/ 10 w 10"/>
                <a:gd name="T9" fmla="*/ 20 h 315"/>
                <a:gd name="T10" fmla="*/ 10 w 10"/>
                <a:gd name="T11" fmla="*/ 0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315">
                  <a:moveTo>
                    <a:pt x="0" y="315"/>
                  </a:moveTo>
                  <a:lnTo>
                    <a:pt x="0" y="223"/>
                  </a:lnTo>
                  <a:lnTo>
                    <a:pt x="0" y="132"/>
                  </a:lnTo>
                  <a:lnTo>
                    <a:pt x="10" y="51"/>
                  </a:lnTo>
                  <a:lnTo>
                    <a:pt x="10" y="20"/>
                  </a:lnTo>
                  <a:lnTo>
                    <a:pt x="10" y="0"/>
                  </a:lnTo>
                </a:path>
              </a:pathLst>
            </a:custGeom>
            <a:noFill/>
            <a:ln w="15875">
              <a:solidFill>
                <a:srgbClr val="00008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53838" name="Freeform 238"/>
            <p:cNvSpPr>
              <a:spLocks/>
            </p:cNvSpPr>
            <p:nvPr/>
          </p:nvSpPr>
          <p:spPr bwMode="auto">
            <a:xfrm>
              <a:off x="3068" y="1733"/>
              <a:ext cx="11" cy="1"/>
            </a:xfrm>
            <a:custGeom>
              <a:avLst/>
              <a:gdLst>
                <a:gd name="T0" fmla="*/ 0 w 11"/>
                <a:gd name="T1" fmla="*/ 0 w 11"/>
                <a:gd name="T2" fmla="*/ 11 w 1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1">
                  <a:moveTo>
                    <a:pt x="0" y="0"/>
                  </a:moveTo>
                  <a:lnTo>
                    <a:pt x="0" y="0"/>
                  </a:lnTo>
                  <a:lnTo>
                    <a:pt x="11" y="0"/>
                  </a:lnTo>
                </a:path>
              </a:pathLst>
            </a:custGeom>
            <a:noFill/>
            <a:ln w="15875">
              <a:solidFill>
                <a:srgbClr val="00008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53839" name="Freeform 239"/>
            <p:cNvSpPr>
              <a:spLocks/>
            </p:cNvSpPr>
            <p:nvPr/>
          </p:nvSpPr>
          <p:spPr bwMode="auto">
            <a:xfrm>
              <a:off x="3079" y="1733"/>
              <a:ext cx="10" cy="264"/>
            </a:xfrm>
            <a:custGeom>
              <a:avLst/>
              <a:gdLst>
                <a:gd name="T0" fmla="*/ 0 w 10"/>
                <a:gd name="T1" fmla="*/ 0 h 264"/>
                <a:gd name="T2" fmla="*/ 0 w 10"/>
                <a:gd name="T3" fmla="*/ 51 h 264"/>
                <a:gd name="T4" fmla="*/ 10 w 10"/>
                <a:gd name="T5" fmla="*/ 112 h 264"/>
                <a:gd name="T6" fmla="*/ 10 w 10"/>
                <a:gd name="T7" fmla="*/ 193 h 264"/>
                <a:gd name="T8" fmla="*/ 10 w 10"/>
                <a:gd name="T9" fmla="*/ 264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264">
                  <a:moveTo>
                    <a:pt x="0" y="0"/>
                  </a:moveTo>
                  <a:lnTo>
                    <a:pt x="0" y="51"/>
                  </a:lnTo>
                  <a:lnTo>
                    <a:pt x="10" y="112"/>
                  </a:lnTo>
                  <a:lnTo>
                    <a:pt x="10" y="193"/>
                  </a:lnTo>
                  <a:lnTo>
                    <a:pt x="10" y="264"/>
                  </a:lnTo>
                </a:path>
              </a:pathLst>
            </a:custGeom>
            <a:noFill/>
            <a:ln w="15875">
              <a:solidFill>
                <a:srgbClr val="00008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53840" name="Freeform 240"/>
            <p:cNvSpPr>
              <a:spLocks/>
            </p:cNvSpPr>
            <p:nvPr/>
          </p:nvSpPr>
          <p:spPr bwMode="auto">
            <a:xfrm>
              <a:off x="3089" y="1997"/>
              <a:ext cx="1" cy="315"/>
            </a:xfrm>
            <a:custGeom>
              <a:avLst/>
              <a:gdLst>
                <a:gd name="T0" fmla="*/ 0 h 315"/>
                <a:gd name="T1" fmla="*/ 81 h 315"/>
                <a:gd name="T2" fmla="*/ 162 h 315"/>
                <a:gd name="T3" fmla="*/ 244 h 315"/>
                <a:gd name="T4" fmla="*/ 315 h 315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</a:cxnLst>
              <a:rect l="0" t="0" r="r" b="b"/>
              <a:pathLst>
                <a:path h="315">
                  <a:moveTo>
                    <a:pt x="0" y="0"/>
                  </a:moveTo>
                  <a:lnTo>
                    <a:pt x="0" y="81"/>
                  </a:lnTo>
                  <a:lnTo>
                    <a:pt x="0" y="162"/>
                  </a:lnTo>
                  <a:lnTo>
                    <a:pt x="0" y="244"/>
                  </a:lnTo>
                  <a:lnTo>
                    <a:pt x="0" y="315"/>
                  </a:lnTo>
                </a:path>
              </a:pathLst>
            </a:custGeom>
            <a:noFill/>
            <a:ln w="15875">
              <a:solidFill>
                <a:srgbClr val="00008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53841" name="Freeform 241"/>
            <p:cNvSpPr>
              <a:spLocks/>
            </p:cNvSpPr>
            <p:nvPr/>
          </p:nvSpPr>
          <p:spPr bwMode="auto">
            <a:xfrm>
              <a:off x="3089" y="2312"/>
              <a:ext cx="10" cy="193"/>
            </a:xfrm>
            <a:custGeom>
              <a:avLst/>
              <a:gdLst>
                <a:gd name="T0" fmla="*/ 0 w 10"/>
                <a:gd name="T1" fmla="*/ 0 h 193"/>
                <a:gd name="T2" fmla="*/ 0 w 10"/>
                <a:gd name="T3" fmla="*/ 112 h 193"/>
                <a:gd name="T4" fmla="*/ 10 w 10"/>
                <a:gd name="T5" fmla="*/ 152 h 193"/>
                <a:gd name="T6" fmla="*/ 10 w 10"/>
                <a:gd name="T7" fmla="*/ 193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93">
                  <a:moveTo>
                    <a:pt x="0" y="0"/>
                  </a:moveTo>
                  <a:lnTo>
                    <a:pt x="0" y="112"/>
                  </a:lnTo>
                  <a:lnTo>
                    <a:pt x="10" y="152"/>
                  </a:lnTo>
                  <a:lnTo>
                    <a:pt x="10" y="193"/>
                  </a:lnTo>
                </a:path>
              </a:pathLst>
            </a:custGeom>
            <a:noFill/>
            <a:ln w="15875">
              <a:solidFill>
                <a:srgbClr val="00008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53842" name="Freeform 242"/>
            <p:cNvSpPr>
              <a:spLocks/>
            </p:cNvSpPr>
            <p:nvPr/>
          </p:nvSpPr>
          <p:spPr bwMode="auto">
            <a:xfrm>
              <a:off x="3099" y="2505"/>
              <a:ext cx="10" cy="71"/>
            </a:xfrm>
            <a:custGeom>
              <a:avLst/>
              <a:gdLst>
                <a:gd name="T0" fmla="*/ 0 w 10"/>
                <a:gd name="T1" fmla="*/ 0 h 71"/>
                <a:gd name="T2" fmla="*/ 0 w 10"/>
                <a:gd name="T3" fmla="*/ 51 h 71"/>
                <a:gd name="T4" fmla="*/ 10 w 10"/>
                <a:gd name="T5" fmla="*/ 61 h 71"/>
                <a:gd name="T6" fmla="*/ 10 w 10"/>
                <a:gd name="T7" fmla="*/ 71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71">
                  <a:moveTo>
                    <a:pt x="0" y="0"/>
                  </a:moveTo>
                  <a:lnTo>
                    <a:pt x="0" y="51"/>
                  </a:lnTo>
                  <a:lnTo>
                    <a:pt x="10" y="61"/>
                  </a:lnTo>
                  <a:lnTo>
                    <a:pt x="10" y="71"/>
                  </a:lnTo>
                </a:path>
              </a:pathLst>
            </a:custGeom>
            <a:noFill/>
            <a:ln w="15875">
              <a:solidFill>
                <a:srgbClr val="00008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53843" name="Freeform 243"/>
            <p:cNvSpPr>
              <a:spLocks/>
            </p:cNvSpPr>
            <p:nvPr/>
          </p:nvSpPr>
          <p:spPr bwMode="auto">
            <a:xfrm>
              <a:off x="3109" y="2525"/>
              <a:ext cx="10" cy="51"/>
            </a:xfrm>
            <a:custGeom>
              <a:avLst/>
              <a:gdLst>
                <a:gd name="T0" fmla="*/ 0 w 10"/>
                <a:gd name="T1" fmla="*/ 51 h 51"/>
                <a:gd name="T2" fmla="*/ 0 w 10"/>
                <a:gd name="T3" fmla="*/ 51 h 51"/>
                <a:gd name="T4" fmla="*/ 0 w 10"/>
                <a:gd name="T5" fmla="*/ 41 h 51"/>
                <a:gd name="T6" fmla="*/ 10 w 10"/>
                <a:gd name="T7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51">
                  <a:moveTo>
                    <a:pt x="0" y="51"/>
                  </a:moveTo>
                  <a:lnTo>
                    <a:pt x="0" y="51"/>
                  </a:lnTo>
                  <a:lnTo>
                    <a:pt x="0" y="41"/>
                  </a:lnTo>
                  <a:lnTo>
                    <a:pt x="10" y="0"/>
                  </a:lnTo>
                </a:path>
              </a:pathLst>
            </a:custGeom>
            <a:noFill/>
            <a:ln w="15875">
              <a:solidFill>
                <a:srgbClr val="00008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53844" name="Freeform 244"/>
            <p:cNvSpPr>
              <a:spLocks/>
            </p:cNvSpPr>
            <p:nvPr/>
          </p:nvSpPr>
          <p:spPr bwMode="auto">
            <a:xfrm>
              <a:off x="3119" y="2373"/>
              <a:ext cx="10" cy="152"/>
            </a:xfrm>
            <a:custGeom>
              <a:avLst/>
              <a:gdLst>
                <a:gd name="T0" fmla="*/ 0 w 10"/>
                <a:gd name="T1" fmla="*/ 152 h 152"/>
                <a:gd name="T2" fmla="*/ 0 w 10"/>
                <a:gd name="T3" fmla="*/ 122 h 152"/>
                <a:gd name="T4" fmla="*/ 0 w 10"/>
                <a:gd name="T5" fmla="*/ 81 h 152"/>
                <a:gd name="T6" fmla="*/ 10 w 10"/>
                <a:gd name="T7" fmla="*/ 0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52">
                  <a:moveTo>
                    <a:pt x="0" y="152"/>
                  </a:moveTo>
                  <a:lnTo>
                    <a:pt x="0" y="122"/>
                  </a:lnTo>
                  <a:lnTo>
                    <a:pt x="0" y="81"/>
                  </a:lnTo>
                  <a:lnTo>
                    <a:pt x="10" y="0"/>
                  </a:lnTo>
                </a:path>
              </a:pathLst>
            </a:custGeom>
            <a:noFill/>
            <a:ln w="15875">
              <a:solidFill>
                <a:srgbClr val="00008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53845" name="Freeform 245"/>
            <p:cNvSpPr>
              <a:spLocks/>
            </p:cNvSpPr>
            <p:nvPr/>
          </p:nvSpPr>
          <p:spPr bwMode="auto">
            <a:xfrm>
              <a:off x="3129" y="2170"/>
              <a:ext cx="10" cy="203"/>
            </a:xfrm>
            <a:custGeom>
              <a:avLst/>
              <a:gdLst>
                <a:gd name="T0" fmla="*/ 0 w 10"/>
                <a:gd name="T1" fmla="*/ 203 h 203"/>
                <a:gd name="T2" fmla="*/ 0 w 10"/>
                <a:gd name="T3" fmla="*/ 152 h 203"/>
                <a:gd name="T4" fmla="*/ 0 w 10"/>
                <a:gd name="T5" fmla="*/ 101 h 203"/>
                <a:gd name="T6" fmla="*/ 10 w 10"/>
                <a:gd name="T7" fmla="*/ 50 h 203"/>
                <a:gd name="T8" fmla="*/ 10 w 10"/>
                <a:gd name="T9" fmla="*/ 0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203">
                  <a:moveTo>
                    <a:pt x="0" y="203"/>
                  </a:moveTo>
                  <a:lnTo>
                    <a:pt x="0" y="152"/>
                  </a:lnTo>
                  <a:lnTo>
                    <a:pt x="0" y="101"/>
                  </a:lnTo>
                  <a:lnTo>
                    <a:pt x="10" y="50"/>
                  </a:lnTo>
                  <a:lnTo>
                    <a:pt x="10" y="0"/>
                  </a:lnTo>
                </a:path>
              </a:pathLst>
            </a:custGeom>
            <a:noFill/>
            <a:ln w="15875">
              <a:solidFill>
                <a:srgbClr val="00008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53846" name="Freeform 246"/>
            <p:cNvSpPr>
              <a:spLocks/>
            </p:cNvSpPr>
            <p:nvPr/>
          </p:nvSpPr>
          <p:spPr bwMode="auto">
            <a:xfrm>
              <a:off x="3139" y="2017"/>
              <a:ext cx="11" cy="153"/>
            </a:xfrm>
            <a:custGeom>
              <a:avLst/>
              <a:gdLst>
                <a:gd name="T0" fmla="*/ 0 w 11"/>
                <a:gd name="T1" fmla="*/ 153 h 153"/>
                <a:gd name="T2" fmla="*/ 11 w 11"/>
                <a:gd name="T3" fmla="*/ 61 h 153"/>
                <a:gd name="T4" fmla="*/ 11 w 11"/>
                <a:gd name="T5" fmla="*/ 31 h 153"/>
                <a:gd name="T6" fmla="*/ 11 w 11"/>
                <a:gd name="T7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53">
                  <a:moveTo>
                    <a:pt x="0" y="153"/>
                  </a:moveTo>
                  <a:lnTo>
                    <a:pt x="11" y="61"/>
                  </a:lnTo>
                  <a:lnTo>
                    <a:pt x="11" y="31"/>
                  </a:lnTo>
                  <a:lnTo>
                    <a:pt x="11" y="0"/>
                  </a:lnTo>
                </a:path>
              </a:pathLst>
            </a:custGeom>
            <a:noFill/>
            <a:ln w="15875">
              <a:solidFill>
                <a:srgbClr val="00008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53847" name="Freeform 247"/>
            <p:cNvSpPr>
              <a:spLocks/>
            </p:cNvSpPr>
            <p:nvPr/>
          </p:nvSpPr>
          <p:spPr bwMode="auto">
            <a:xfrm>
              <a:off x="3150" y="2007"/>
              <a:ext cx="1" cy="10"/>
            </a:xfrm>
            <a:custGeom>
              <a:avLst/>
              <a:gdLst>
                <a:gd name="T0" fmla="*/ 10 h 10"/>
                <a:gd name="T1" fmla="*/ 0 h 10"/>
                <a:gd name="T2" fmla="*/ 0 h 1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0">
                  <a:moveTo>
                    <a:pt x="0" y="10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w="15875">
              <a:solidFill>
                <a:srgbClr val="00008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53848" name="Freeform 248"/>
            <p:cNvSpPr>
              <a:spLocks/>
            </p:cNvSpPr>
            <p:nvPr/>
          </p:nvSpPr>
          <p:spPr bwMode="auto">
            <a:xfrm>
              <a:off x="3150" y="2007"/>
              <a:ext cx="10" cy="173"/>
            </a:xfrm>
            <a:custGeom>
              <a:avLst/>
              <a:gdLst>
                <a:gd name="T0" fmla="*/ 0 w 10"/>
                <a:gd name="T1" fmla="*/ 0 h 173"/>
                <a:gd name="T2" fmla="*/ 0 w 10"/>
                <a:gd name="T3" fmla="*/ 31 h 173"/>
                <a:gd name="T4" fmla="*/ 0 w 10"/>
                <a:gd name="T5" fmla="*/ 61 h 173"/>
                <a:gd name="T6" fmla="*/ 10 w 10"/>
                <a:gd name="T7" fmla="*/ 112 h 173"/>
                <a:gd name="T8" fmla="*/ 10 w 10"/>
                <a:gd name="T9" fmla="*/ 173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73">
                  <a:moveTo>
                    <a:pt x="0" y="0"/>
                  </a:moveTo>
                  <a:lnTo>
                    <a:pt x="0" y="31"/>
                  </a:lnTo>
                  <a:lnTo>
                    <a:pt x="0" y="61"/>
                  </a:lnTo>
                  <a:lnTo>
                    <a:pt x="10" y="112"/>
                  </a:lnTo>
                  <a:lnTo>
                    <a:pt x="10" y="173"/>
                  </a:lnTo>
                </a:path>
              </a:pathLst>
            </a:custGeom>
            <a:noFill/>
            <a:ln w="15875">
              <a:solidFill>
                <a:srgbClr val="00008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53849" name="Freeform 249"/>
            <p:cNvSpPr>
              <a:spLocks/>
            </p:cNvSpPr>
            <p:nvPr/>
          </p:nvSpPr>
          <p:spPr bwMode="auto">
            <a:xfrm>
              <a:off x="3160" y="2180"/>
              <a:ext cx="10" cy="315"/>
            </a:xfrm>
            <a:custGeom>
              <a:avLst/>
              <a:gdLst>
                <a:gd name="T0" fmla="*/ 0 w 10"/>
                <a:gd name="T1" fmla="*/ 0 h 315"/>
                <a:gd name="T2" fmla="*/ 0 w 10"/>
                <a:gd name="T3" fmla="*/ 71 h 315"/>
                <a:gd name="T4" fmla="*/ 0 w 10"/>
                <a:gd name="T5" fmla="*/ 152 h 315"/>
                <a:gd name="T6" fmla="*/ 10 w 10"/>
                <a:gd name="T7" fmla="*/ 244 h 315"/>
                <a:gd name="T8" fmla="*/ 10 w 10"/>
                <a:gd name="T9" fmla="*/ 315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315">
                  <a:moveTo>
                    <a:pt x="0" y="0"/>
                  </a:moveTo>
                  <a:lnTo>
                    <a:pt x="0" y="71"/>
                  </a:lnTo>
                  <a:lnTo>
                    <a:pt x="0" y="152"/>
                  </a:lnTo>
                  <a:lnTo>
                    <a:pt x="10" y="244"/>
                  </a:lnTo>
                  <a:lnTo>
                    <a:pt x="10" y="315"/>
                  </a:lnTo>
                </a:path>
              </a:pathLst>
            </a:custGeom>
            <a:noFill/>
            <a:ln w="15875">
              <a:solidFill>
                <a:srgbClr val="00008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53850" name="Freeform 250"/>
            <p:cNvSpPr>
              <a:spLocks/>
            </p:cNvSpPr>
            <p:nvPr/>
          </p:nvSpPr>
          <p:spPr bwMode="auto">
            <a:xfrm>
              <a:off x="3170" y="2495"/>
              <a:ext cx="10" cy="223"/>
            </a:xfrm>
            <a:custGeom>
              <a:avLst/>
              <a:gdLst>
                <a:gd name="T0" fmla="*/ 0 w 10"/>
                <a:gd name="T1" fmla="*/ 0 h 223"/>
                <a:gd name="T2" fmla="*/ 0 w 10"/>
                <a:gd name="T3" fmla="*/ 71 h 223"/>
                <a:gd name="T4" fmla="*/ 0 w 10"/>
                <a:gd name="T5" fmla="*/ 132 h 223"/>
                <a:gd name="T6" fmla="*/ 10 w 10"/>
                <a:gd name="T7" fmla="*/ 183 h 223"/>
                <a:gd name="T8" fmla="*/ 10 w 10"/>
                <a:gd name="T9" fmla="*/ 223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223">
                  <a:moveTo>
                    <a:pt x="0" y="0"/>
                  </a:moveTo>
                  <a:lnTo>
                    <a:pt x="0" y="71"/>
                  </a:lnTo>
                  <a:lnTo>
                    <a:pt x="0" y="132"/>
                  </a:lnTo>
                  <a:lnTo>
                    <a:pt x="10" y="183"/>
                  </a:lnTo>
                  <a:lnTo>
                    <a:pt x="10" y="223"/>
                  </a:lnTo>
                </a:path>
              </a:pathLst>
            </a:custGeom>
            <a:noFill/>
            <a:ln w="15875">
              <a:solidFill>
                <a:srgbClr val="00008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53851" name="Freeform 251"/>
            <p:cNvSpPr>
              <a:spLocks/>
            </p:cNvSpPr>
            <p:nvPr/>
          </p:nvSpPr>
          <p:spPr bwMode="auto">
            <a:xfrm>
              <a:off x="3180" y="2718"/>
              <a:ext cx="10" cy="41"/>
            </a:xfrm>
            <a:custGeom>
              <a:avLst/>
              <a:gdLst>
                <a:gd name="T0" fmla="*/ 0 w 10"/>
                <a:gd name="T1" fmla="*/ 0 h 41"/>
                <a:gd name="T2" fmla="*/ 0 w 10"/>
                <a:gd name="T3" fmla="*/ 31 h 41"/>
                <a:gd name="T4" fmla="*/ 10 w 10"/>
                <a:gd name="T5" fmla="*/ 41 h 41"/>
                <a:gd name="T6" fmla="*/ 10 w 10"/>
                <a:gd name="T7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41">
                  <a:moveTo>
                    <a:pt x="0" y="0"/>
                  </a:moveTo>
                  <a:lnTo>
                    <a:pt x="0" y="31"/>
                  </a:lnTo>
                  <a:lnTo>
                    <a:pt x="10" y="41"/>
                  </a:lnTo>
                  <a:lnTo>
                    <a:pt x="10" y="41"/>
                  </a:lnTo>
                </a:path>
              </a:pathLst>
            </a:custGeom>
            <a:noFill/>
            <a:ln w="15875">
              <a:solidFill>
                <a:srgbClr val="00008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53852" name="Freeform 252"/>
            <p:cNvSpPr>
              <a:spLocks/>
            </p:cNvSpPr>
            <p:nvPr/>
          </p:nvSpPr>
          <p:spPr bwMode="auto">
            <a:xfrm>
              <a:off x="3190" y="2698"/>
              <a:ext cx="10" cy="61"/>
            </a:xfrm>
            <a:custGeom>
              <a:avLst/>
              <a:gdLst>
                <a:gd name="T0" fmla="*/ 0 w 10"/>
                <a:gd name="T1" fmla="*/ 61 h 61"/>
                <a:gd name="T2" fmla="*/ 0 w 10"/>
                <a:gd name="T3" fmla="*/ 51 h 61"/>
                <a:gd name="T4" fmla="*/ 10 w 10"/>
                <a:gd name="T5" fmla="*/ 30 h 61"/>
                <a:gd name="T6" fmla="*/ 10 w 10"/>
                <a:gd name="T7" fmla="*/ 20 h 61"/>
                <a:gd name="T8" fmla="*/ 10 w 10"/>
                <a:gd name="T9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61">
                  <a:moveTo>
                    <a:pt x="0" y="61"/>
                  </a:moveTo>
                  <a:lnTo>
                    <a:pt x="0" y="51"/>
                  </a:lnTo>
                  <a:lnTo>
                    <a:pt x="10" y="30"/>
                  </a:lnTo>
                  <a:lnTo>
                    <a:pt x="10" y="20"/>
                  </a:lnTo>
                  <a:lnTo>
                    <a:pt x="10" y="0"/>
                  </a:lnTo>
                </a:path>
              </a:pathLst>
            </a:custGeom>
            <a:noFill/>
            <a:ln w="15875">
              <a:solidFill>
                <a:srgbClr val="00008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53853" name="Freeform 253"/>
            <p:cNvSpPr>
              <a:spLocks/>
            </p:cNvSpPr>
            <p:nvPr/>
          </p:nvSpPr>
          <p:spPr bwMode="auto">
            <a:xfrm>
              <a:off x="3200" y="2657"/>
              <a:ext cx="1" cy="41"/>
            </a:xfrm>
            <a:custGeom>
              <a:avLst/>
              <a:gdLst>
                <a:gd name="T0" fmla="*/ 41 h 41"/>
                <a:gd name="T1" fmla="*/ 10 h 41"/>
                <a:gd name="T2" fmla="*/ 0 h 41"/>
                <a:gd name="T3" fmla="*/ 0 h 4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41">
                  <a:moveTo>
                    <a:pt x="0" y="41"/>
                  </a:moveTo>
                  <a:lnTo>
                    <a:pt x="0" y="1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w="15875">
              <a:solidFill>
                <a:srgbClr val="00008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53854" name="Freeform 254"/>
            <p:cNvSpPr>
              <a:spLocks/>
            </p:cNvSpPr>
            <p:nvPr/>
          </p:nvSpPr>
          <p:spPr bwMode="auto">
            <a:xfrm>
              <a:off x="3200" y="2657"/>
              <a:ext cx="11" cy="31"/>
            </a:xfrm>
            <a:custGeom>
              <a:avLst/>
              <a:gdLst>
                <a:gd name="T0" fmla="*/ 0 w 11"/>
                <a:gd name="T1" fmla="*/ 0 h 31"/>
                <a:gd name="T2" fmla="*/ 0 w 11"/>
                <a:gd name="T3" fmla="*/ 0 h 31"/>
                <a:gd name="T4" fmla="*/ 0 w 11"/>
                <a:gd name="T5" fmla="*/ 10 h 31"/>
                <a:gd name="T6" fmla="*/ 11 w 11"/>
                <a:gd name="T7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31">
                  <a:moveTo>
                    <a:pt x="0" y="0"/>
                  </a:moveTo>
                  <a:lnTo>
                    <a:pt x="0" y="0"/>
                  </a:lnTo>
                  <a:lnTo>
                    <a:pt x="0" y="10"/>
                  </a:lnTo>
                  <a:lnTo>
                    <a:pt x="11" y="31"/>
                  </a:lnTo>
                </a:path>
              </a:pathLst>
            </a:custGeom>
            <a:noFill/>
            <a:ln w="15875">
              <a:solidFill>
                <a:srgbClr val="00008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53855" name="Freeform 255"/>
            <p:cNvSpPr>
              <a:spLocks/>
            </p:cNvSpPr>
            <p:nvPr/>
          </p:nvSpPr>
          <p:spPr bwMode="auto">
            <a:xfrm>
              <a:off x="3211" y="2688"/>
              <a:ext cx="10" cy="30"/>
            </a:xfrm>
            <a:custGeom>
              <a:avLst/>
              <a:gdLst>
                <a:gd name="T0" fmla="*/ 0 w 10"/>
                <a:gd name="T1" fmla="*/ 0 h 30"/>
                <a:gd name="T2" fmla="*/ 0 w 10"/>
                <a:gd name="T3" fmla="*/ 20 h 30"/>
                <a:gd name="T4" fmla="*/ 10 w 10"/>
                <a:gd name="T5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30">
                  <a:moveTo>
                    <a:pt x="0" y="0"/>
                  </a:moveTo>
                  <a:lnTo>
                    <a:pt x="0" y="20"/>
                  </a:lnTo>
                  <a:lnTo>
                    <a:pt x="10" y="30"/>
                  </a:lnTo>
                </a:path>
              </a:pathLst>
            </a:custGeom>
            <a:noFill/>
            <a:ln w="15875">
              <a:solidFill>
                <a:srgbClr val="00008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53856" name="Freeform 256"/>
            <p:cNvSpPr>
              <a:spLocks/>
            </p:cNvSpPr>
            <p:nvPr/>
          </p:nvSpPr>
          <p:spPr bwMode="auto">
            <a:xfrm>
              <a:off x="3221" y="2718"/>
              <a:ext cx="10" cy="1"/>
            </a:xfrm>
            <a:custGeom>
              <a:avLst/>
              <a:gdLst>
                <a:gd name="T0" fmla="*/ 0 w 10"/>
                <a:gd name="T1" fmla="*/ 0 w 10"/>
                <a:gd name="T2" fmla="*/ 10 w 1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0">
                  <a:moveTo>
                    <a:pt x="0" y="0"/>
                  </a:moveTo>
                  <a:lnTo>
                    <a:pt x="0" y="0"/>
                  </a:lnTo>
                  <a:lnTo>
                    <a:pt x="10" y="0"/>
                  </a:lnTo>
                </a:path>
              </a:pathLst>
            </a:custGeom>
            <a:noFill/>
            <a:ln w="15875">
              <a:solidFill>
                <a:srgbClr val="00008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53857" name="Line 257"/>
            <p:cNvSpPr>
              <a:spLocks noChangeShapeType="1"/>
            </p:cNvSpPr>
            <p:nvPr/>
          </p:nvSpPr>
          <p:spPr bwMode="auto">
            <a:xfrm>
              <a:off x="3231" y="2718"/>
              <a:ext cx="10" cy="1"/>
            </a:xfrm>
            <a:prstGeom prst="line">
              <a:avLst/>
            </a:prstGeom>
            <a:noFill/>
            <a:ln w="15875">
              <a:solidFill>
                <a:srgbClr val="000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53858" name="Line 258"/>
            <p:cNvSpPr>
              <a:spLocks noChangeShapeType="1"/>
            </p:cNvSpPr>
            <p:nvPr/>
          </p:nvSpPr>
          <p:spPr bwMode="auto">
            <a:xfrm flipV="1">
              <a:off x="3241" y="2708"/>
              <a:ext cx="10" cy="10"/>
            </a:xfrm>
            <a:prstGeom prst="line">
              <a:avLst/>
            </a:prstGeom>
            <a:noFill/>
            <a:ln w="15875">
              <a:solidFill>
                <a:srgbClr val="000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53859" name="Freeform 259"/>
            <p:cNvSpPr>
              <a:spLocks/>
            </p:cNvSpPr>
            <p:nvPr/>
          </p:nvSpPr>
          <p:spPr bwMode="auto">
            <a:xfrm>
              <a:off x="3251" y="2698"/>
              <a:ext cx="10" cy="10"/>
            </a:xfrm>
            <a:custGeom>
              <a:avLst/>
              <a:gdLst>
                <a:gd name="T0" fmla="*/ 0 w 10"/>
                <a:gd name="T1" fmla="*/ 10 h 10"/>
                <a:gd name="T2" fmla="*/ 10 w 10"/>
                <a:gd name="T3" fmla="*/ 0 h 10"/>
                <a:gd name="T4" fmla="*/ 10 w 10"/>
                <a:gd name="T5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10">
                  <a:moveTo>
                    <a:pt x="0" y="10"/>
                  </a:moveTo>
                  <a:lnTo>
                    <a:pt x="10" y="0"/>
                  </a:lnTo>
                  <a:lnTo>
                    <a:pt x="10" y="0"/>
                  </a:lnTo>
                </a:path>
              </a:pathLst>
            </a:custGeom>
            <a:noFill/>
            <a:ln w="15875">
              <a:solidFill>
                <a:srgbClr val="00008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53860" name="Freeform 260"/>
            <p:cNvSpPr>
              <a:spLocks/>
            </p:cNvSpPr>
            <p:nvPr/>
          </p:nvSpPr>
          <p:spPr bwMode="auto">
            <a:xfrm>
              <a:off x="3261" y="2698"/>
              <a:ext cx="1" cy="20"/>
            </a:xfrm>
            <a:custGeom>
              <a:avLst/>
              <a:gdLst>
                <a:gd name="T0" fmla="*/ 0 h 20"/>
                <a:gd name="T1" fmla="*/ 10 h 20"/>
                <a:gd name="T2" fmla="*/ 20 h 2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20">
                  <a:moveTo>
                    <a:pt x="0" y="0"/>
                  </a:moveTo>
                  <a:lnTo>
                    <a:pt x="0" y="10"/>
                  </a:lnTo>
                  <a:lnTo>
                    <a:pt x="0" y="20"/>
                  </a:lnTo>
                </a:path>
              </a:pathLst>
            </a:custGeom>
            <a:noFill/>
            <a:ln w="15875">
              <a:solidFill>
                <a:srgbClr val="00008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53861" name="Freeform 261"/>
            <p:cNvSpPr>
              <a:spLocks/>
            </p:cNvSpPr>
            <p:nvPr/>
          </p:nvSpPr>
          <p:spPr bwMode="auto">
            <a:xfrm>
              <a:off x="3261" y="2718"/>
              <a:ext cx="11" cy="21"/>
            </a:xfrm>
            <a:custGeom>
              <a:avLst/>
              <a:gdLst>
                <a:gd name="T0" fmla="*/ 0 w 11"/>
                <a:gd name="T1" fmla="*/ 0 h 21"/>
                <a:gd name="T2" fmla="*/ 0 w 11"/>
                <a:gd name="T3" fmla="*/ 10 h 21"/>
                <a:gd name="T4" fmla="*/ 11 w 11"/>
                <a:gd name="T5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21">
                  <a:moveTo>
                    <a:pt x="0" y="0"/>
                  </a:moveTo>
                  <a:lnTo>
                    <a:pt x="0" y="10"/>
                  </a:lnTo>
                  <a:lnTo>
                    <a:pt x="11" y="21"/>
                  </a:lnTo>
                </a:path>
              </a:pathLst>
            </a:custGeom>
            <a:noFill/>
            <a:ln w="15875">
              <a:solidFill>
                <a:srgbClr val="00008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53862" name="Freeform 262"/>
            <p:cNvSpPr>
              <a:spLocks/>
            </p:cNvSpPr>
            <p:nvPr/>
          </p:nvSpPr>
          <p:spPr bwMode="auto">
            <a:xfrm>
              <a:off x="3272" y="2728"/>
              <a:ext cx="10" cy="11"/>
            </a:xfrm>
            <a:custGeom>
              <a:avLst/>
              <a:gdLst>
                <a:gd name="T0" fmla="*/ 0 w 10"/>
                <a:gd name="T1" fmla="*/ 11 h 11"/>
                <a:gd name="T2" fmla="*/ 0 w 10"/>
                <a:gd name="T3" fmla="*/ 11 h 11"/>
                <a:gd name="T4" fmla="*/ 10 w 10"/>
                <a:gd name="T5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11">
                  <a:moveTo>
                    <a:pt x="0" y="11"/>
                  </a:moveTo>
                  <a:lnTo>
                    <a:pt x="0" y="11"/>
                  </a:lnTo>
                  <a:lnTo>
                    <a:pt x="10" y="0"/>
                  </a:lnTo>
                </a:path>
              </a:pathLst>
            </a:custGeom>
            <a:noFill/>
            <a:ln w="15875">
              <a:solidFill>
                <a:srgbClr val="00008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53863" name="Line 263"/>
            <p:cNvSpPr>
              <a:spLocks noChangeShapeType="1"/>
            </p:cNvSpPr>
            <p:nvPr/>
          </p:nvSpPr>
          <p:spPr bwMode="auto">
            <a:xfrm flipV="1">
              <a:off x="3282" y="2708"/>
              <a:ext cx="10" cy="20"/>
            </a:xfrm>
            <a:prstGeom prst="line">
              <a:avLst/>
            </a:prstGeom>
            <a:noFill/>
            <a:ln w="15875">
              <a:solidFill>
                <a:srgbClr val="000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53864" name="Line 264"/>
            <p:cNvSpPr>
              <a:spLocks noChangeShapeType="1"/>
            </p:cNvSpPr>
            <p:nvPr/>
          </p:nvSpPr>
          <p:spPr bwMode="auto">
            <a:xfrm flipV="1">
              <a:off x="3292" y="2688"/>
              <a:ext cx="10" cy="20"/>
            </a:xfrm>
            <a:prstGeom prst="line">
              <a:avLst/>
            </a:prstGeom>
            <a:noFill/>
            <a:ln w="15875">
              <a:solidFill>
                <a:srgbClr val="000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53865" name="Line 265"/>
            <p:cNvSpPr>
              <a:spLocks noChangeShapeType="1"/>
            </p:cNvSpPr>
            <p:nvPr/>
          </p:nvSpPr>
          <p:spPr bwMode="auto">
            <a:xfrm flipV="1">
              <a:off x="3302" y="2657"/>
              <a:ext cx="10" cy="31"/>
            </a:xfrm>
            <a:prstGeom prst="line">
              <a:avLst/>
            </a:prstGeom>
            <a:noFill/>
            <a:ln w="15875">
              <a:solidFill>
                <a:srgbClr val="000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53866" name="Freeform 266"/>
            <p:cNvSpPr>
              <a:spLocks/>
            </p:cNvSpPr>
            <p:nvPr/>
          </p:nvSpPr>
          <p:spPr bwMode="auto">
            <a:xfrm>
              <a:off x="3312" y="2627"/>
              <a:ext cx="1" cy="30"/>
            </a:xfrm>
            <a:custGeom>
              <a:avLst/>
              <a:gdLst>
                <a:gd name="T0" fmla="*/ 30 h 30"/>
                <a:gd name="T1" fmla="*/ 10 h 30"/>
                <a:gd name="T2" fmla="*/ 0 h 30"/>
                <a:gd name="T3" fmla="*/ 0 h 3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30">
                  <a:moveTo>
                    <a:pt x="0" y="30"/>
                  </a:moveTo>
                  <a:lnTo>
                    <a:pt x="0" y="1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w="15875">
              <a:solidFill>
                <a:srgbClr val="00008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53867" name="Freeform 267"/>
            <p:cNvSpPr>
              <a:spLocks/>
            </p:cNvSpPr>
            <p:nvPr/>
          </p:nvSpPr>
          <p:spPr bwMode="auto">
            <a:xfrm>
              <a:off x="3312" y="2627"/>
              <a:ext cx="10" cy="40"/>
            </a:xfrm>
            <a:custGeom>
              <a:avLst/>
              <a:gdLst>
                <a:gd name="T0" fmla="*/ 0 w 10"/>
                <a:gd name="T1" fmla="*/ 0 h 40"/>
                <a:gd name="T2" fmla="*/ 0 w 10"/>
                <a:gd name="T3" fmla="*/ 0 h 40"/>
                <a:gd name="T4" fmla="*/ 0 w 10"/>
                <a:gd name="T5" fmla="*/ 20 h 40"/>
                <a:gd name="T6" fmla="*/ 10 w 10"/>
                <a:gd name="T7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40">
                  <a:moveTo>
                    <a:pt x="0" y="0"/>
                  </a:moveTo>
                  <a:lnTo>
                    <a:pt x="0" y="0"/>
                  </a:lnTo>
                  <a:lnTo>
                    <a:pt x="0" y="20"/>
                  </a:lnTo>
                  <a:lnTo>
                    <a:pt x="10" y="40"/>
                  </a:lnTo>
                </a:path>
              </a:pathLst>
            </a:custGeom>
            <a:noFill/>
            <a:ln w="15875">
              <a:solidFill>
                <a:srgbClr val="00008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53868" name="Line 268"/>
            <p:cNvSpPr>
              <a:spLocks noChangeShapeType="1"/>
            </p:cNvSpPr>
            <p:nvPr/>
          </p:nvSpPr>
          <p:spPr bwMode="auto">
            <a:xfrm>
              <a:off x="3322" y="2667"/>
              <a:ext cx="10" cy="41"/>
            </a:xfrm>
            <a:prstGeom prst="line">
              <a:avLst/>
            </a:prstGeom>
            <a:noFill/>
            <a:ln w="15875">
              <a:solidFill>
                <a:srgbClr val="000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53869" name="Freeform 269"/>
            <p:cNvSpPr>
              <a:spLocks/>
            </p:cNvSpPr>
            <p:nvPr/>
          </p:nvSpPr>
          <p:spPr bwMode="auto">
            <a:xfrm>
              <a:off x="3332" y="2708"/>
              <a:ext cx="11" cy="31"/>
            </a:xfrm>
            <a:custGeom>
              <a:avLst/>
              <a:gdLst>
                <a:gd name="T0" fmla="*/ 0 w 11"/>
                <a:gd name="T1" fmla="*/ 0 h 31"/>
                <a:gd name="T2" fmla="*/ 0 w 11"/>
                <a:gd name="T3" fmla="*/ 20 h 31"/>
                <a:gd name="T4" fmla="*/ 11 w 11"/>
                <a:gd name="T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31">
                  <a:moveTo>
                    <a:pt x="0" y="0"/>
                  </a:moveTo>
                  <a:lnTo>
                    <a:pt x="0" y="20"/>
                  </a:lnTo>
                  <a:lnTo>
                    <a:pt x="11" y="31"/>
                  </a:lnTo>
                </a:path>
              </a:pathLst>
            </a:custGeom>
            <a:noFill/>
            <a:ln w="15875">
              <a:solidFill>
                <a:srgbClr val="00008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53870" name="Freeform 270"/>
            <p:cNvSpPr>
              <a:spLocks/>
            </p:cNvSpPr>
            <p:nvPr/>
          </p:nvSpPr>
          <p:spPr bwMode="auto">
            <a:xfrm>
              <a:off x="3343" y="2739"/>
              <a:ext cx="10" cy="1"/>
            </a:xfrm>
            <a:custGeom>
              <a:avLst/>
              <a:gdLst>
                <a:gd name="T0" fmla="*/ 0 w 10"/>
                <a:gd name="T1" fmla="*/ 0 w 10"/>
                <a:gd name="T2" fmla="*/ 10 w 1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0">
                  <a:moveTo>
                    <a:pt x="0" y="0"/>
                  </a:moveTo>
                  <a:lnTo>
                    <a:pt x="0" y="0"/>
                  </a:lnTo>
                  <a:lnTo>
                    <a:pt x="10" y="0"/>
                  </a:lnTo>
                </a:path>
              </a:pathLst>
            </a:custGeom>
            <a:noFill/>
            <a:ln w="15875">
              <a:solidFill>
                <a:srgbClr val="00008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53871" name="Freeform 271"/>
            <p:cNvSpPr>
              <a:spLocks/>
            </p:cNvSpPr>
            <p:nvPr/>
          </p:nvSpPr>
          <p:spPr bwMode="auto">
            <a:xfrm>
              <a:off x="3353" y="2739"/>
              <a:ext cx="10" cy="1"/>
            </a:xfrm>
            <a:custGeom>
              <a:avLst/>
              <a:gdLst>
                <a:gd name="T0" fmla="*/ 0 w 10"/>
                <a:gd name="T1" fmla="*/ 0 w 10"/>
                <a:gd name="T2" fmla="*/ 10 w 1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0">
                  <a:moveTo>
                    <a:pt x="0" y="0"/>
                  </a:moveTo>
                  <a:lnTo>
                    <a:pt x="0" y="0"/>
                  </a:lnTo>
                  <a:lnTo>
                    <a:pt x="10" y="0"/>
                  </a:lnTo>
                </a:path>
              </a:pathLst>
            </a:custGeom>
            <a:noFill/>
            <a:ln w="15875">
              <a:solidFill>
                <a:srgbClr val="00008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53872" name="Line 272"/>
            <p:cNvSpPr>
              <a:spLocks noChangeShapeType="1"/>
            </p:cNvSpPr>
            <p:nvPr/>
          </p:nvSpPr>
          <p:spPr bwMode="auto">
            <a:xfrm flipV="1">
              <a:off x="3363" y="2708"/>
              <a:ext cx="10" cy="31"/>
            </a:xfrm>
            <a:prstGeom prst="line">
              <a:avLst/>
            </a:prstGeom>
            <a:noFill/>
            <a:ln w="15875">
              <a:solidFill>
                <a:srgbClr val="000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53873" name="Freeform 273"/>
            <p:cNvSpPr>
              <a:spLocks/>
            </p:cNvSpPr>
            <p:nvPr/>
          </p:nvSpPr>
          <p:spPr bwMode="auto">
            <a:xfrm>
              <a:off x="3373" y="2647"/>
              <a:ext cx="1" cy="61"/>
            </a:xfrm>
            <a:custGeom>
              <a:avLst/>
              <a:gdLst>
                <a:gd name="T0" fmla="*/ 61 h 61"/>
                <a:gd name="T1" fmla="*/ 31 h 61"/>
                <a:gd name="T2" fmla="*/ 0 h 6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61">
                  <a:moveTo>
                    <a:pt x="0" y="61"/>
                  </a:moveTo>
                  <a:lnTo>
                    <a:pt x="0" y="31"/>
                  </a:lnTo>
                  <a:lnTo>
                    <a:pt x="0" y="0"/>
                  </a:lnTo>
                </a:path>
              </a:pathLst>
            </a:custGeom>
            <a:noFill/>
            <a:ln w="15875">
              <a:solidFill>
                <a:srgbClr val="00008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53874" name="Freeform 274"/>
            <p:cNvSpPr>
              <a:spLocks/>
            </p:cNvSpPr>
            <p:nvPr/>
          </p:nvSpPr>
          <p:spPr bwMode="auto">
            <a:xfrm>
              <a:off x="3373" y="2586"/>
              <a:ext cx="10" cy="61"/>
            </a:xfrm>
            <a:custGeom>
              <a:avLst/>
              <a:gdLst>
                <a:gd name="T0" fmla="*/ 0 w 10"/>
                <a:gd name="T1" fmla="*/ 61 h 61"/>
                <a:gd name="T2" fmla="*/ 0 w 10"/>
                <a:gd name="T3" fmla="*/ 31 h 61"/>
                <a:gd name="T4" fmla="*/ 10 w 10"/>
                <a:gd name="T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61">
                  <a:moveTo>
                    <a:pt x="0" y="61"/>
                  </a:moveTo>
                  <a:lnTo>
                    <a:pt x="0" y="31"/>
                  </a:lnTo>
                  <a:lnTo>
                    <a:pt x="10" y="0"/>
                  </a:lnTo>
                </a:path>
              </a:pathLst>
            </a:custGeom>
            <a:noFill/>
            <a:ln w="15875">
              <a:solidFill>
                <a:srgbClr val="00008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53875" name="Freeform 275"/>
            <p:cNvSpPr>
              <a:spLocks/>
            </p:cNvSpPr>
            <p:nvPr/>
          </p:nvSpPr>
          <p:spPr bwMode="auto">
            <a:xfrm>
              <a:off x="3383" y="2505"/>
              <a:ext cx="10" cy="81"/>
            </a:xfrm>
            <a:custGeom>
              <a:avLst/>
              <a:gdLst>
                <a:gd name="T0" fmla="*/ 0 w 10"/>
                <a:gd name="T1" fmla="*/ 81 h 81"/>
                <a:gd name="T2" fmla="*/ 0 w 10"/>
                <a:gd name="T3" fmla="*/ 41 h 81"/>
                <a:gd name="T4" fmla="*/ 10 w 10"/>
                <a:gd name="T5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81">
                  <a:moveTo>
                    <a:pt x="0" y="81"/>
                  </a:moveTo>
                  <a:lnTo>
                    <a:pt x="0" y="41"/>
                  </a:lnTo>
                  <a:lnTo>
                    <a:pt x="10" y="0"/>
                  </a:lnTo>
                </a:path>
              </a:pathLst>
            </a:custGeom>
            <a:noFill/>
            <a:ln w="15875">
              <a:solidFill>
                <a:srgbClr val="00008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53876" name="Freeform 276"/>
            <p:cNvSpPr>
              <a:spLocks/>
            </p:cNvSpPr>
            <p:nvPr/>
          </p:nvSpPr>
          <p:spPr bwMode="auto">
            <a:xfrm>
              <a:off x="3393" y="2444"/>
              <a:ext cx="11" cy="61"/>
            </a:xfrm>
            <a:custGeom>
              <a:avLst/>
              <a:gdLst>
                <a:gd name="T0" fmla="*/ 0 w 11"/>
                <a:gd name="T1" fmla="*/ 61 h 61"/>
                <a:gd name="T2" fmla="*/ 0 w 11"/>
                <a:gd name="T3" fmla="*/ 30 h 61"/>
                <a:gd name="T4" fmla="*/ 11 w 11"/>
                <a:gd name="T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61">
                  <a:moveTo>
                    <a:pt x="0" y="61"/>
                  </a:moveTo>
                  <a:lnTo>
                    <a:pt x="0" y="30"/>
                  </a:lnTo>
                  <a:lnTo>
                    <a:pt x="11" y="0"/>
                  </a:lnTo>
                </a:path>
              </a:pathLst>
            </a:custGeom>
            <a:noFill/>
            <a:ln w="15875">
              <a:solidFill>
                <a:srgbClr val="00008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53877" name="Freeform 277"/>
            <p:cNvSpPr>
              <a:spLocks/>
            </p:cNvSpPr>
            <p:nvPr/>
          </p:nvSpPr>
          <p:spPr bwMode="auto">
            <a:xfrm>
              <a:off x="3404" y="2383"/>
              <a:ext cx="10" cy="61"/>
            </a:xfrm>
            <a:custGeom>
              <a:avLst/>
              <a:gdLst>
                <a:gd name="T0" fmla="*/ 0 w 10"/>
                <a:gd name="T1" fmla="*/ 61 h 61"/>
                <a:gd name="T2" fmla="*/ 0 w 10"/>
                <a:gd name="T3" fmla="*/ 20 h 61"/>
                <a:gd name="T4" fmla="*/ 10 w 10"/>
                <a:gd name="T5" fmla="*/ 10 h 61"/>
                <a:gd name="T6" fmla="*/ 10 w 10"/>
                <a:gd name="T7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61">
                  <a:moveTo>
                    <a:pt x="0" y="61"/>
                  </a:moveTo>
                  <a:lnTo>
                    <a:pt x="0" y="20"/>
                  </a:lnTo>
                  <a:lnTo>
                    <a:pt x="10" y="10"/>
                  </a:lnTo>
                  <a:lnTo>
                    <a:pt x="10" y="0"/>
                  </a:lnTo>
                </a:path>
              </a:pathLst>
            </a:custGeom>
            <a:noFill/>
            <a:ln w="15875">
              <a:solidFill>
                <a:srgbClr val="00008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53878" name="Freeform 278"/>
            <p:cNvSpPr>
              <a:spLocks/>
            </p:cNvSpPr>
            <p:nvPr/>
          </p:nvSpPr>
          <p:spPr bwMode="auto">
            <a:xfrm>
              <a:off x="3414" y="2383"/>
              <a:ext cx="10" cy="51"/>
            </a:xfrm>
            <a:custGeom>
              <a:avLst/>
              <a:gdLst>
                <a:gd name="T0" fmla="*/ 0 w 10"/>
                <a:gd name="T1" fmla="*/ 0 h 51"/>
                <a:gd name="T2" fmla="*/ 0 w 10"/>
                <a:gd name="T3" fmla="*/ 10 h 51"/>
                <a:gd name="T4" fmla="*/ 10 w 10"/>
                <a:gd name="T5" fmla="*/ 20 h 51"/>
                <a:gd name="T6" fmla="*/ 10 w 10"/>
                <a:gd name="T7" fmla="*/ 41 h 51"/>
                <a:gd name="T8" fmla="*/ 10 w 10"/>
                <a:gd name="T9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51">
                  <a:moveTo>
                    <a:pt x="0" y="0"/>
                  </a:moveTo>
                  <a:lnTo>
                    <a:pt x="0" y="10"/>
                  </a:lnTo>
                  <a:lnTo>
                    <a:pt x="10" y="20"/>
                  </a:lnTo>
                  <a:lnTo>
                    <a:pt x="10" y="41"/>
                  </a:lnTo>
                  <a:lnTo>
                    <a:pt x="10" y="51"/>
                  </a:lnTo>
                </a:path>
              </a:pathLst>
            </a:custGeom>
            <a:noFill/>
            <a:ln w="15875">
              <a:solidFill>
                <a:srgbClr val="00008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53879" name="Freeform 279"/>
            <p:cNvSpPr>
              <a:spLocks/>
            </p:cNvSpPr>
            <p:nvPr/>
          </p:nvSpPr>
          <p:spPr bwMode="auto">
            <a:xfrm>
              <a:off x="3424" y="2434"/>
              <a:ext cx="1" cy="10"/>
            </a:xfrm>
            <a:custGeom>
              <a:avLst/>
              <a:gdLst>
                <a:gd name="T0" fmla="*/ 0 h 10"/>
                <a:gd name="T1" fmla="*/ 10 h 10"/>
                <a:gd name="T2" fmla="*/ 10 h 1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0">
                  <a:moveTo>
                    <a:pt x="0" y="0"/>
                  </a:moveTo>
                  <a:lnTo>
                    <a:pt x="0" y="10"/>
                  </a:lnTo>
                  <a:lnTo>
                    <a:pt x="0" y="10"/>
                  </a:lnTo>
                </a:path>
              </a:pathLst>
            </a:custGeom>
            <a:noFill/>
            <a:ln w="15875">
              <a:solidFill>
                <a:srgbClr val="00008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53880" name="Freeform 280"/>
            <p:cNvSpPr>
              <a:spLocks/>
            </p:cNvSpPr>
            <p:nvPr/>
          </p:nvSpPr>
          <p:spPr bwMode="auto">
            <a:xfrm>
              <a:off x="3424" y="2403"/>
              <a:ext cx="10" cy="41"/>
            </a:xfrm>
            <a:custGeom>
              <a:avLst/>
              <a:gdLst>
                <a:gd name="T0" fmla="*/ 0 w 10"/>
                <a:gd name="T1" fmla="*/ 41 h 41"/>
                <a:gd name="T2" fmla="*/ 0 w 10"/>
                <a:gd name="T3" fmla="*/ 31 h 41"/>
                <a:gd name="T4" fmla="*/ 0 w 10"/>
                <a:gd name="T5" fmla="*/ 21 h 41"/>
                <a:gd name="T6" fmla="*/ 10 w 10"/>
                <a:gd name="T7" fmla="*/ 10 h 41"/>
                <a:gd name="T8" fmla="*/ 10 w 10"/>
                <a:gd name="T9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41">
                  <a:moveTo>
                    <a:pt x="0" y="41"/>
                  </a:moveTo>
                  <a:lnTo>
                    <a:pt x="0" y="31"/>
                  </a:lnTo>
                  <a:lnTo>
                    <a:pt x="0" y="21"/>
                  </a:lnTo>
                  <a:lnTo>
                    <a:pt x="10" y="10"/>
                  </a:lnTo>
                  <a:lnTo>
                    <a:pt x="10" y="0"/>
                  </a:lnTo>
                </a:path>
              </a:pathLst>
            </a:custGeom>
            <a:noFill/>
            <a:ln w="15875">
              <a:solidFill>
                <a:srgbClr val="00008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53881" name="Freeform 281"/>
            <p:cNvSpPr>
              <a:spLocks/>
            </p:cNvSpPr>
            <p:nvPr/>
          </p:nvSpPr>
          <p:spPr bwMode="auto">
            <a:xfrm>
              <a:off x="3434" y="2403"/>
              <a:ext cx="10" cy="41"/>
            </a:xfrm>
            <a:custGeom>
              <a:avLst/>
              <a:gdLst>
                <a:gd name="T0" fmla="*/ 0 w 10"/>
                <a:gd name="T1" fmla="*/ 0 h 41"/>
                <a:gd name="T2" fmla="*/ 0 w 10"/>
                <a:gd name="T3" fmla="*/ 10 h 41"/>
                <a:gd name="T4" fmla="*/ 10 w 10"/>
                <a:gd name="T5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41">
                  <a:moveTo>
                    <a:pt x="0" y="0"/>
                  </a:moveTo>
                  <a:lnTo>
                    <a:pt x="0" y="10"/>
                  </a:lnTo>
                  <a:lnTo>
                    <a:pt x="10" y="41"/>
                  </a:lnTo>
                </a:path>
              </a:pathLst>
            </a:custGeom>
            <a:noFill/>
            <a:ln w="15875">
              <a:solidFill>
                <a:srgbClr val="00008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53882" name="Freeform 282"/>
            <p:cNvSpPr>
              <a:spLocks/>
            </p:cNvSpPr>
            <p:nvPr/>
          </p:nvSpPr>
          <p:spPr bwMode="auto">
            <a:xfrm>
              <a:off x="3444" y="2444"/>
              <a:ext cx="10" cy="112"/>
            </a:xfrm>
            <a:custGeom>
              <a:avLst/>
              <a:gdLst>
                <a:gd name="T0" fmla="*/ 0 w 10"/>
                <a:gd name="T1" fmla="*/ 0 h 112"/>
                <a:gd name="T2" fmla="*/ 0 w 10"/>
                <a:gd name="T3" fmla="*/ 20 h 112"/>
                <a:gd name="T4" fmla="*/ 0 w 10"/>
                <a:gd name="T5" fmla="*/ 51 h 112"/>
                <a:gd name="T6" fmla="*/ 10 w 10"/>
                <a:gd name="T7" fmla="*/ 81 h 112"/>
                <a:gd name="T8" fmla="*/ 10 w 10"/>
                <a:gd name="T9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12">
                  <a:moveTo>
                    <a:pt x="0" y="0"/>
                  </a:moveTo>
                  <a:lnTo>
                    <a:pt x="0" y="20"/>
                  </a:lnTo>
                  <a:lnTo>
                    <a:pt x="0" y="51"/>
                  </a:lnTo>
                  <a:lnTo>
                    <a:pt x="10" y="81"/>
                  </a:lnTo>
                  <a:lnTo>
                    <a:pt x="10" y="112"/>
                  </a:lnTo>
                </a:path>
              </a:pathLst>
            </a:custGeom>
            <a:noFill/>
            <a:ln w="15875">
              <a:solidFill>
                <a:srgbClr val="00008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53883" name="Freeform 283"/>
            <p:cNvSpPr>
              <a:spLocks/>
            </p:cNvSpPr>
            <p:nvPr/>
          </p:nvSpPr>
          <p:spPr bwMode="auto">
            <a:xfrm>
              <a:off x="3454" y="2556"/>
              <a:ext cx="11" cy="71"/>
            </a:xfrm>
            <a:custGeom>
              <a:avLst/>
              <a:gdLst>
                <a:gd name="T0" fmla="*/ 0 w 11"/>
                <a:gd name="T1" fmla="*/ 0 h 71"/>
                <a:gd name="T2" fmla="*/ 0 w 11"/>
                <a:gd name="T3" fmla="*/ 40 h 71"/>
                <a:gd name="T4" fmla="*/ 11 w 11"/>
                <a:gd name="T5" fmla="*/ 61 h 71"/>
                <a:gd name="T6" fmla="*/ 11 w 11"/>
                <a:gd name="T7" fmla="*/ 71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71">
                  <a:moveTo>
                    <a:pt x="0" y="0"/>
                  </a:moveTo>
                  <a:lnTo>
                    <a:pt x="0" y="40"/>
                  </a:lnTo>
                  <a:lnTo>
                    <a:pt x="11" y="61"/>
                  </a:lnTo>
                  <a:lnTo>
                    <a:pt x="11" y="71"/>
                  </a:lnTo>
                </a:path>
              </a:pathLst>
            </a:custGeom>
            <a:noFill/>
            <a:ln w="15875">
              <a:solidFill>
                <a:srgbClr val="00008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53884" name="Freeform 284"/>
            <p:cNvSpPr>
              <a:spLocks/>
            </p:cNvSpPr>
            <p:nvPr/>
          </p:nvSpPr>
          <p:spPr bwMode="auto">
            <a:xfrm>
              <a:off x="3465" y="2606"/>
              <a:ext cx="10" cy="21"/>
            </a:xfrm>
            <a:custGeom>
              <a:avLst/>
              <a:gdLst>
                <a:gd name="T0" fmla="*/ 0 w 10"/>
                <a:gd name="T1" fmla="*/ 21 h 21"/>
                <a:gd name="T2" fmla="*/ 0 w 10"/>
                <a:gd name="T3" fmla="*/ 21 h 21"/>
                <a:gd name="T4" fmla="*/ 10 w 10"/>
                <a:gd name="T5" fmla="*/ 21 h 21"/>
                <a:gd name="T6" fmla="*/ 10 w 10"/>
                <a:gd name="T7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1">
                  <a:moveTo>
                    <a:pt x="0" y="21"/>
                  </a:moveTo>
                  <a:lnTo>
                    <a:pt x="0" y="21"/>
                  </a:lnTo>
                  <a:lnTo>
                    <a:pt x="10" y="21"/>
                  </a:lnTo>
                  <a:lnTo>
                    <a:pt x="10" y="0"/>
                  </a:lnTo>
                </a:path>
              </a:pathLst>
            </a:custGeom>
            <a:noFill/>
            <a:ln w="15875">
              <a:solidFill>
                <a:srgbClr val="00008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53885" name="Freeform 285"/>
            <p:cNvSpPr>
              <a:spLocks/>
            </p:cNvSpPr>
            <p:nvPr/>
          </p:nvSpPr>
          <p:spPr bwMode="auto">
            <a:xfrm>
              <a:off x="3475" y="2576"/>
              <a:ext cx="1" cy="30"/>
            </a:xfrm>
            <a:custGeom>
              <a:avLst/>
              <a:gdLst>
                <a:gd name="T0" fmla="*/ 30 h 30"/>
                <a:gd name="T1" fmla="*/ 10 h 30"/>
                <a:gd name="T2" fmla="*/ 0 h 30"/>
                <a:gd name="T3" fmla="*/ 0 h 3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30">
                  <a:moveTo>
                    <a:pt x="0" y="30"/>
                  </a:moveTo>
                  <a:lnTo>
                    <a:pt x="0" y="1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w="15875">
              <a:solidFill>
                <a:srgbClr val="00008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53886" name="Freeform 286"/>
            <p:cNvSpPr>
              <a:spLocks/>
            </p:cNvSpPr>
            <p:nvPr/>
          </p:nvSpPr>
          <p:spPr bwMode="auto">
            <a:xfrm>
              <a:off x="3475" y="2576"/>
              <a:ext cx="10" cy="51"/>
            </a:xfrm>
            <a:custGeom>
              <a:avLst/>
              <a:gdLst>
                <a:gd name="T0" fmla="*/ 0 w 10"/>
                <a:gd name="T1" fmla="*/ 0 h 51"/>
                <a:gd name="T2" fmla="*/ 0 w 10"/>
                <a:gd name="T3" fmla="*/ 10 h 51"/>
                <a:gd name="T4" fmla="*/ 0 w 10"/>
                <a:gd name="T5" fmla="*/ 20 h 51"/>
                <a:gd name="T6" fmla="*/ 10 w 10"/>
                <a:gd name="T7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51">
                  <a:moveTo>
                    <a:pt x="0" y="0"/>
                  </a:moveTo>
                  <a:lnTo>
                    <a:pt x="0" y="10"/>
                  </a:lnTo>
                  <a:lnTo>
                    <a:pt x="0" y="20"/>
                  </a:lnTo>
                  <a:lnTo>
                    <a:pt x="10" y="51"/>
                  </a:lnTo>
                </a:path>
              </a:pathLst>
            </a:custGeom>
            <a:noFill/>
            <a:ln w="15875">
              <a:solidFill>
                <a:srgbClr val="00008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53887" name="Freeform 287"/>
            <p:cNvSpPr>
              <a:spLocks/>
            </p:cNvSpPr>
            <p:nvPr/>
          </p:nvSpPr>
          <p:spPr bwMode="auto">
            <a:xfrm>
              <a:off x="3485" y="2627"/>
              <a:ext cx="10" cy="61"/>
            </a:xfrm>
            <a:custGeom>
              <a:avLst/>
              <a:gdLst>
                <a:gd name="T0" fmla="*/ 0 w 10"/>
                <a:gd name="T1" fmla="*/ 0 h 61"/>
                <a:gd name="T2" fmla="*/ 0 w 10"/>
                <a:gd name="T3" fmla="*/ 30 h 61"/>
                <a:gd name="T4" fmla="*/ 10 w 10"/>
                <a:gd name="T5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61">
                  <a:moveTo>
                    <a:pt x="0" y="0"/>
                  </a:moveTo>
                  <a:lnTo>
                    <a:pt x="0" y="30"/>
                  </a:lnTo>
                  <a:lnTo>
                    <a:pt x="10" y="61"/>
                  </a:lnTo>
                </a:path>
              </a:pathLst>
            </a:custGeom>
            <a:noFill/>
            <a:ln w="15875">
              <a:solidFill>
                <a:srgbClr val="00008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53888" name="Freeform 288"/>
            <p:cNvSpPr>
              <a:spLocks/>
            </p:cNvSpPr>
            <p:nvPr/>
          </p:nvSpPr>
          <p:spPr bwMode="auto">
            <a:xfrm>
              <a:off x="3495" y="2688"/>
              <a:ext cx="10" cy="51"/>
            </a:xfrm>
            <a:custGeom>
              <a:avLst/>
              <a:gdLst>
                <a:gd name="T0" fmla="*/ 0 w 10"/>
                <a:gd name="T1" fmla="*/ 0 h 51"/>
                <a:gd name="T2" fmla="*/ 0 w 10"/>
                <a:gd name="T3" fmla="*/ 30 h 51"/>
                <a:gd name="T4" fmla="*/ 10 w 10"/>
                <a:gd name="T5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51">
                  <a:moveTo>
                    <a:pt x="0" y="0"/>
                  </a:moveTo>
                  <a:lnTo>
                    <a:pt x="0" y="30"/>
                  </a:lnTo>
                  <a:lnTo>
                    <a:pt x="10" y="51"/>
                  </a:lnTo>
                </a:path>
              </a:pathLst>
            </a:custGeom>
            <a:noFill/>
            <a:ln w="15875">
              <a:solidFill>
                <a:srgbClr val="00008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53889" name="Line 289"/>
            <p:cNvSpPr>
              <a:spLocks noChangeShapeType="1"/>
            </p:cNvSpPr>
            <p:nvPr/>
          </p:nvSpPr>
          <p:spPr bwMode="auto">
            <a:xfrm>
              <a:off x="3505" y="2739"/>
              <a:ext cx="10" cy="10"/>
            </a:xfrm>
            <a:prstGeom prst="line">
              <a:avLst/>
            </a:prstGeom>
            <a:noFill/>
            <a:ln w="15875">
              <a:solidFill>
                <a:srgbClr val="000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53890" name="Line 290"/>
            <p:cNvSpPr>
              <a:spLocks noChangeShapeType="1"/>
            </p:cNvSpPr>
            <p:nvPr/>
          </p:nvSpPr>
          <p:spPr bwMode="auto">
            <a:xfrm flipV="1">
              <a:off x="3515" y="2739"/>
              <a:ext cx="11" cy="10"/>
            </a:xfrm>
            <a:prstGeom prst="line">
              <a:avLst/>
            </a:prstGeom>
            <a:noFill/>
            <a:ln w="15875">
              <a:solidFill>
                <a:srgbClr val="000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53891" name="Freeform 291"/>
            <p:cNvSpPr>
              <a:spLocks/>
            </p:cNvSpPr>
            <p:nvPr/>
          </p:nvSpPr>
          <p:spPr bwMode="auto">
            <a:xfrm>
              <a:off x="3526" y="2698"/>
              <a:ext cx="10" cy="41"/>
            </a:xfrm>
            <a:custGeom>
              <a:avLst/>
              <a:gdLst>
                <a:gd name="T0" fmla="*/ 0 w 10"/>
                <a:gd name="T1" fmla="*/ 41 h 41"/>
                <a:gd name="T2" fmla="*/ 10 w 10"/>
                <a:gd name="T3" fmla="*/ 20 h 41"/>
                <a:gd name="T4" fmla="*/ 10 w 10"/>
                <a:gd name="T5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41">
                  <a:moveTo>
                    <a:pt x="0" y="41"/>
                  </a:moveTo>
                  <a:lnTo>
                    <a:pt x="10" y="20"/>
                  </a:lnTo>
                  <a:lnTo>
                    <a:pt x="10" y="0"/>
                  </a:lnTo>
                </a:path>
              </a:pathLst>
            </a:custGeom>
            <a:noFill/>
            <a:ln w="15875">
              <a:solidFill>
                <a:srgbClr val="00008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53892" name="Freeform 292"/>
            <p:cNvSpPr>
              <a:spLocks/>
            </p:cNvSpPr>
            <p:nvPr/>
          </p:nvSpPr>
          <p:spPr bwMode="auto">
            <a:xfrm>
              <a:off x="3536" y="2606"/>
              <a:ext cx="1" cy="92"/>
            </a:xfrm>
            <a:custGeom>
              <a:avLst/>
              <a:gdLst>
                <a:gd name="T0" fmla="*/ 92 h 92"/>
                <a:gd name="T1" fmla="*/ 51 h 92"/>
                <a:gd name="T2" fmla="*/ 0 h 9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92">
                  <a:moveTo>
                    <a:pt x="0" y="92"/>
                  </a:moveTo>
                  <a:lnTo>
                    <a:pt x="0" y="51"/>
                  </a:lnTo>
                  <a:lnTo>
                    <a:pt x="0" y="0"/>
                  </a:lnTo>
                </a:path>
              </a:pathLst>
            </a:custGeom>
            <a:noFill/>
            <a:ln w="15875">
              <a:solidFill>
                <a:srgbClr val="00008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53893" name="Freeform 293"/>
            <p:cNvSpPr>
              <a:spLocks/>
            </p:cNvSpPr>
            <p:nvPr/>
          </p:nvSpPr>
          <p:spPr bwMode="auto">
            <a:xfrm>
              <a:off x="3536" y="2474"/>
              <a:ext cx="10" cy="132"/>
            </a:xfrm>
            <a:custGeom>
              <a:avLst/>
              <a:gdLst>
                <a:gd name="T0" fmla="*/ 0 w 10"/>
                <a:gd name="T1" fmla="*/ 132 h 132"/>
                <a:gd name="T2" fmla="*/ 0 w 10"/>
                <a:gd name="T3" fmla="*/ 72 h 132"/>
                <a:gd name="T4" fmla="*/ 10 w 10"/>
                <a:gd name="T5" fmla="*/ 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132">
                  <a:moveTo>
                    <a:pt x="0" y="132"/>
                  </a:moveTo>
                  <a:lnTo>
                    <a:pt x="0" y="72"/>
                  </a:lnTo>
                  <a:lnTo>
                    <a:pt x="10" y="0"/>
                  </a:lnTo>
                </a:path>
              </a:pathLst>
            </a:custGeom>
            <a:noFill/>
            <a:ln w="15875">
              <a:solidFill>
                <a:srgbClr val="00008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53894" name="Freeform 294"/>
            <p:cNvSpPr>
              <a:spLocks/>
            </p:cNvSpPr>
            <p:nvPr/>
          </p:nvSpPr>
          <p:spPr bwMode="auto">
            <a:xfrm>
              <a:off x="3546" y="2322"/>
              <a:ext cx="10" cy="152"/>
            </a:xfrm>
            <a:custGeom>
              <a:avLst/>
              <a:gdLst>
                <a:gd name="T0" fmla="*/ 0 w 10"/>
                <a:gd name="T1" fmla="*/ 152 h 152"/>
                <a:gd name="T2" fmla="*/ 0 w 10"/>
                <a:gd name="T3" fmla="*/ 81 h 152"/>
                <a:gd name="T4" fmla="*/ 10 w 10"/>
                <a:gd name="T5" fmla="*/ 0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152">
                  <a:moveTo>
                    <a:pt x="0" y="152"/>
                  </a:moveTo>
                  <a:lnTo>
                    <a:pt x="0" y="81"/>
                  </a:lnTo>
                  <a:lnTo>
                    <a:pt x="10" y="0"/>
                  </a:lnTo>
                </a:path>
              </a:pathLst>
            </a:custGeom>
            <a:noFill/>
            <a:ln w="15875">
              <a:solidFill>
                <a:srgbClr val="00008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53895" name="Freeform 295"/>
            <p:cNvSpPr>
              <a:spLocks/>
            </p:cNvSpPr>
            <p:nvPr/>
          </p:nvSpPr>
          <p:spPr bwMode="auto">
            <a:xfrm>
              <a:off x="3556" y="2180"/>
              <a:ext cx="10" cy="142"/>
            </a:xfrm>
            <a:custGeom>
              <a:avLst/>
              <a:gdLst>
                <a:gd name="T0" fmla="*/ 0 w 10"/>
                <a:gd name="T1" fmla="*/ 142 h 142"/>
                <a:gd name="T2" fmla="*/ 0 w 10"/>
                <a:gd name="T3" fmla="*/ 61 h 142"/>
                <a:gd name="T4" fmla="*/ 10 w 10"/>
                <a:gd name="T5" fmla="*/ 30 h 142"/>
                <a:gd name="T6" fmla="*/ 10 w 10"/>
                <a:gd name="T7" fmla="*/ 0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42">
                  <a:moveTo>
                    <a:pt x="0" y="142"/>
                  </a:moveTo>
                  <a:lnTo>
                    <a:pt x="0" y="61"/>
                  </a:lnTo>
                  <a:lnTo>
                    <a:pt x="10" y="30"/>
                  </a:lnTo>
                  <a:lnTo>
                    <a:pt x="10" y="0"/>
                  </a:lnTo>
                </a:path>
              </a:pathLst>
            </a:custGeom>
            <a:noFill/>
            <a:ln w="15875">
              <a:solidFill>
                <a:srgbClr val="00008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53896" name="Freeform 296"/>
            <p:cNvSpPr>
              <a:spLocks/>
            </p:cNvSpPr>
            <p:nvPr/>
          </p:nvSpPr>
          <p:spPr bwMode="auto">
            <a:xfrm>
              <a:off x="3566" y="2139"/>
              <a:ext cx="10" cy="41"/>
            </a:xfrm>
            <a:custGeom>
              <a:avLst/>
              <a:gdLst>
                <a:gd name="T0" fmla="*/ 0 w 10"/>
                <a:gd name="T1" fmla="*/ 41 h 41"/>
                <a:gd name="T2" fmla="*/ 0 w 10"/>
                <a:gd name="T3" fmla="*/ 20 h 41"/>
                <a:gd name="T4" fmla="*/ 10 w 10"/>
                <a:gd name="T5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41">
                  <a:moveTo>
                    <a:pt x="0" y="41"/>
                  </a:moveTo>
                  <a:lnTo>
                    <a:pt x="0" y="20"/>
                  </a:lnTo>
                  <a:lnTo>
                    <a:pt x="10" y="0"/>
                  </a:lnTo>
                </a:path>
              </a:pathLst>
            </a:custGeom>
            <a:noFill/>
            <a:ln w="15875">
              <a:solidFill>
                <a:srgbClr val="00008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53897" name="Freeform 297"/>
            <p:cNvSpPr>
              <a:spLocks/>
            </p:cNvSpPr>
            <p:nvPr/>
          </p:nvSpPr>
          <p:spPr bwMode="auto">
            <a:xfrm>
              <a:off x="3576" y="2078"/>
              <a:ext cx="10" cy="61"/>
            </a:xfrm>
            <a:custGeom>
              <a:avLst/>
              <a:gdLst>
                <a:gd name="T0" fmla="*/ 0 w 10"/>
                <a:gd name="T1" fmla="*/ 61 h 61"/>
                <a:gd name="T2" fmla="*/ 10 w 10"/>
                <a:gd name="T3" fmla="*/ 31 h 61"/>
                <a:gd name="T4" fmla="*/ 10 w 10"/>
                <a:gd name="T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61">
                  <a:moveTo>
                    <a:pt x="0" y="61"/>
                  </a:moveTo>
                  <a:lnTo>
                    <a:pt x="10" y="31"/>
                  </a:lnTo>
                  <a:lnTo>
                    <a:pt x="10" y="0"/>
                  </a:lnTo>
                </a:path>
              </a:pathLst>
            </a:custGeom>
            <a:noFill/>
            <a:ln w="15875">
              <a:solidFill>
                <a:srgbClr val="00008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53898" name="Freeform 298"/>
            <p:cNvSpPr>
              <a:spLocks/>
            </p:cNvSpPr>
            <p:nvPr/>
          </p:nvSpPr>
          <p:spPr bwMode="auto">
            <a:xfrm>
              <a:off x="3586" y="2038"/>
              <a:ext cx="1" cy="40"/>
            </a:xfrm>
            <a:custGeom>
              <a:avLst/>
              <a:gdLst>
                <a:gd name="T0" fmla="*/ 40 h 40"/>
                <a:gd name="T1" fmla="*/ 10 h 40"/>
                <a:gd name="T2" fmla="*/ 0 h 40"/>
                <a:gd name="T3" fmla="*/ 0 h 4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40">
                  <a:moveTo>
                    <a:pt x="0" y="40"/>
                  </a:moveTo>
                  <a:lnTo>
                    <a:pt x="0" y="1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w="15875">
              <a:solidFill>
                <a:srgbClr val="00008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53899" name="Freeform 299"/>
            <p:cNvSpPr>
              <a:spLocks/>
            </p:cNvSpPr>
            <p:nvPr/>
          </p:nvSpPr>
          <p:spPr bwMode="auto">
            <a:xfrm>
              <a:off x="3586" y="2038"/>
              <a:ext cx="11" cy="40"/>
            </a:xfrm>
            <a:custGeom>
              <a:avLst/>
              <a:gdLst>
                <a:gd name="T0" fmla="*/ 0 w 11"/>
                <a:gd name="T1" fmla="*/ 0 h 40"/>
                <a:gd name="T2" fmla="*/ 0 w 11"/>
                <a:gd name="T3" fmla="*/ 0 h 40"/>
                <a:gd name="T4" fmla="*/ 0 w 11"/>
                <a:gd name="T5" fmla="*/ 20 h 40"/>
                <a:gd name="T6" fmla="*/ 11 w 11"/>
                <a:gd name="T7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40">
                  <a:moveTo>
                    <a:pt x="0" y="0"/>
                  </a:moveTo>
                  <a:lnTo>
                    <a:pt x="0" y="0"/>
                  </a:lnTo>
                  <a:lnTo>
                    <a:pt x="0" y="20"/>
                  </a:lnTo>
                  <a:lnTo>
                    <a:pt x="11" y="40"/>
                  </a:lnTo>
                </a:path>
              </a:pathLst>
            </a:custGeom>
            <a:noFill/>
            <a:ln w="15875">
              <a:solidFill>
                <a:srgbClr val="00008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53900" name="Freeform 300"/>
            <p:cNvSpPr>
              <a:spLocks/>
            </p:cNvSpPr>
            <p:nvPr/>
          </p:nvSpPr>
          <p:spPr bwMode="auto">
            <a:xfrm>
              <a:off x="3597" y="2078"/>
              <a:ext cx="10" cy="41"/>
            </a:xfrm>
            <a:custGeom>
              <a:avLst/>
              <a:gdLst>
                <a:gd name="T0" fmla="*/ 0 w 10"/>
                <a:gd name="T1" fmla="*/ 0 h 41"/>
                <a:gd name="T2" fmla="*/ 0 w 10"/>
                <a:gd name="T3" fmla="*/ 21 h 41"/>
                <a:gd name="T4" fmla="*/ 10 w 10"/>
                <a:gd name="T5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41">
                  <a:moveTo>
                    <a:pt x="0" y="0"/>
                  </a:moveTo>
                  <a:lnTo>
                    <a:pt x="0" y="21"/>
                  </a:lnTo>
                  <a:lnTo>
                    <a:pt x="10" y="41"/>
                  </a:lnTo>
                </a:path>
              </a:pathLst>
            </a:custGeom>
            <a:noFill/>
            <a:ln w="15875">
              <a:solidFill>
                <a:srgbClr val="00008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53901" name="Freeform 301"/>
            <p:cNvSpPr>
              <a:spLocks/>
            </p:cNvSpPr>
            <p:nvPr/>
          </p:nvSpPr>
          <p:spPr bwMode="auto">
            <a:xfrm>
              <a:off x="3607" y="2119"/>
              <a:ext cx="10" cy="71"/>
            </a:xfrm>
            <a:custGeom>
              <a:avLst/>
              <a:gdLst>
                <a:gd name="T0" fmla="*/ 0 w 10"/>
                <a:gd name="T1" fmla="*/ 0 h 71"/>
                <a:gd name="T2" fmla="*/ 0 w 10"/>
                <a:gd name="T3" fmla="*/ 30 h 71"/>
                <a:gd name="T4" fmla="*/ 10 w 10"/>
                <a:gd name="T5" fmla="*/ 71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71">
                  <a:moveTo>
                    <a:pt x="0" y="0"/>
                  </a:moveTo>
                  <a:lnTo>
                    <a:pt x="0" y="30"/>
                  </a:lnTo>
                  <a:lnTo>
                    <a:pt x="10" y="71"/>
                  </a:lnTo>
                </a:path>
              </a:pathLst>
            </a:custGeom>
            <a:noFill/>
            <a:ln w="15875">
              <a:solidFill>
                <a:srgbClr val="00008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53902" name="Freeform 302"/>
            <p:cNvSpPr>
              <a:spLocks/>
            </p:cNvSpPr>
            <p:nvPr/>
          </p:nvSpPr>
          <p:spPr bwMode="auto">
            <a:xfrm>
              <a:off x="3617" y="2190"/>
              <a:ext cx="10" cy="142"/>
            </a:xfrm>
            <a:custGeom>
              <a:avLst/>
              <a:gdLst>
                <a:gd name="T0" fmla="*/ 0 w 10"/>
                <a:gd name="T1" fmla="*/ 0 h 142"/>
                <a:gd name="T2" fmla="*/ 0 w 10"/>
                <a:gd name="T3" fmla="*/ 61 h 142"/>
                <a:gd name="T4" fmla="*/ 10 w 10"/>
                <a:gd name="T5" fmla="*/ 142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142">
                  <a:moveTo>
                    <a:pt x="0" y="0"/>
                  </a:moveTo>
                  <a:lnTo>
                    <a:pt x="0" y="61"/>
                  </a:lnTo>
                  <a:lnTo>
                    <a:pt x="10" y="142"/>
                  </a:lnTo>
                </a:path>
              </a:pathLst>
            </a:custGeom>
            <a:noFill/>
            <a:ln w="15875">
              <a:solidFill>
                <a:srgbClr val="00008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53903" name="Freeform 303"/>
            <p:cNvSpPr>
              <a:spLocks/>
            </p:cNvSpPr>
            <p:nvPr/>
          </p:nvSpPr>
          <p:spPr bwMode="auto">
            <a:xfrm>
              <a:off x="3627" y="2332"/>
              <a:ext cx="10" cy="193"/>
            </a:xfrm>
            <a:custGeom>
              <a:avLst/>
              <a:gdLst>
                <a:gd name="T0" fmla="*/ 0 w 10"/>
                <a:gd name="T1" fmla="*/ 0 h 193"/>
                <a:gd name="T2" fmla="*/ 0 w 10"/>
                <a:gd name="T3" fmla="*/ 41 h 193"/>
                <a:gd name="T4" fmla="*/ 0 w 10"/>
                <a:gd name="T5" fmla="*/ 92 h 193"/>
                <a:gd name="T6" fmla="*/ 10 w 10"/>
                <a:gd name="T7" fmla="*/ 142 h 193"/>
                <a:gd name="T8" fmla="*/ 10 w 10"/>
                <a:gd name="T9" fmla="*/ 193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93">
                  <a:moveTo>
                    <a:pt x="0" y="0"/>
                  </a:moveTo>
                  <a:lnTo>
                    <a:pt x="0" y="41"/>
                  </a:lnTo>
                  <a:lnTo>
                    <a:pt x="0" y="92"/>
                  </a:lnTo>
                  <a:lnTo>
                    <a:pt x="10" y="142"/>
                  </a:lnTo>
                  <a:lnTo>
                    <a:pt x="10" y="193"/>
                  </a:lnTo>
                </a:path>
              </a:pathLst>
            </a:custGeom>
            <a:noFill/>
            <a:ln w="15875">
              <a:solidFill>
                <a:srgbClr val="00008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53904" name="Freeform 304"/>
            <p:cNvSpPr>
              <a:spLocks/>
            </p:cNvSpPr>
            <p:nvPr/>
          </p:nvSpPr>
          <p:spPr bwMode="auto">
            <a:xfrm>
              <a:off x="3637" y="2525"/>
              <a:ext cx="10" cy="153"/>
            </a:xfrm>
            <a:custGeom>
              <a:avLst/>
              <a:gdLst>
                <a:gd name="T0" fmla="*/ 0 w 10"/>
                <a:gd name="T1" fmla="*/ 0 h 153"/>
                <a:gd name="T2" fmla="*/ 10 w 10"/>
                <a:gd name="T3" fmla="*/ 81 h 153"/>
                <a:gd name="T4" fmla="*/ 10 w 10"/>
                <a:gd name="T5" fmla="*/ 122 h 153"/>
                <a:gd name="T6" fmla="*/ 10 w 10"/>
                <a:gd name="T7" fmla="*/ 153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53">
                  <a:moveTo>
                    <a:pt x="0" y="0"/>
                  </a:moveTo>
                  <a:lnTo>
                    <a:pt x="10" y="81"/>
                  </a:lnTo>
                  <a:lnTo>
                    <a:pt x="10" y="122"/>
                  </a:lnTo>
                  <a:lnTo>
                    <a:pt x="10" y="153"/>
                  </a:lnTo>
                </a:path>
              </a:pathLst>
            </a:custGeom>
            <a:noFill/>
            <a:ln w="15875">
              <a:solidFill>
                <a:srgbClr val="00008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53905" name="Freeform 305"/>
            <p:cNvSpPr>
              <a:spLocks/>
            </p:cNvSpPr>
            <p:nvPr/>
          </p:nvSpPr>
          <p:spPr bwMode="auto">
            <a:xfrm>
              <a:off x="3647" y="2678"/>
              <a:ext cx="1" cy="71"/>
            </a:xfrm>
            <a:custGeom>
              <a:avLst/>
              <a:gdLst>
                <a:gd name="T0" fmla="*/ 0 h 71"/>
                <a:gd name="T1" fmla="*/ 40 h 71"/>
                <a:gd name="T2" fmla="*/ 71 h 7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71">
                  <a:moveTo>
                    <a:pt x="0" y="0"/>
                  </a:moveTo>
                  <a:lnTo>
                    <a:pt x="0" y="40"/>
                  </a:lnTo>
                  <a:lnTo>
                    <a:pt x="0" y="71"/>
                  </a:lnTo>
                </a:path>
              </a:pathLst>
            </a:custGeom>
            <a:noFill/>
            <a:ln w="15875">
              <a:solidFill>
                <a:srgbClr val="00008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53906" name="Freeform 306"/>
            <p:cNvSpPr>
              <a:spLocks/>
            </p:cNvSpPr>
            <p:nvPr/>
          </p:nvSpPr>
          <p:spPr bwMode="auto">
            <a:xfrm>
              <a:off x="3647" y="2749"/>
              <a:ext cx="11" cy="10"/>
            </a:xfrm>
            <a:custGeom>
              <a:avLst/>
              <a:gdLst>
                <a:gd name="T0" fmla="*/ 0 w 11"/>
                <a:gd name="T1" fmla="*/ 0 h 10"/>
                <a:gd name="T2" fmla="*/ 0 w 11"/>
                <a:gd name="T3" fmla="*/ 10 h 10"/>
                <a:gd name="T4" fmla="*/ 11 w 11"/>
                <a:gd name="T5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10">
                  <a:moveTo>
                    <a:pt x="0" y="0"/>
                  </a:moveTo>
                  <a:lnTo>
                    <a:pt x="0" y="10"/>
                  </a:lnTo>
                  <a:lnTo>
                    <a:pt x="11" y="10"/>
                  </a:lnTo>
                </a:path>
              </a:pathLst>
            </a:custGeom>
            <a:noFill/>
            <a:ln w="15875">
              <a:solidFill>
                <a:srgbClr val="00008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53907" name="Freeform 307"/>
            <p:cNvSpPr>
              <a:spLocks/>
            </p:cNvSpPr>
            <p:nvPr/>
          </p:nvSpPr>
          <p:spPr bwMode="auto">
            <a:xfrm>
              <a:off x="3658" y="2728"/>
              <a:ext cx="10" cy="31"/>
            </a:xfrm>
            <a:custGeom>
              <a:avLst/>
              <a:gdLst>
                <a:gd name="T0" fmla="*/ 0 w 10"/>
                <a:gd name="T1" fmla="*/ 31 h 31"/>
                <a:gd name="T2" fmla="*/ 0 w 10"/>
                <a:gd name="T3" fmla="*/ 21 h 31"/>
                <a:gd name="T4" fmla="*/ 10 w 1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31">
                  <a:moveTo>
                    <a:pt x="0" y="31"/>
                  </a:moveTo>
                  <a:lnTo>
                    <a:pt x="0" y="21"/>
                  </a:lnTo>
                  <a:lnTo>
                    <a:pt x="10" y="0"/>
                  </a:lnTo>
                </a:path>
              </a:pathLst>
            </a:custGeom>
            <a:noFill/>
            <a:ln w="15875">
              <a:solidFill>
                <a:srgbClr val="00008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53908" name="Freeform 308"/>
            <p:cNvSpPr>
              <a:spLocks/>
            </p:cNvSpPr>
            <p:nvPr/>
          </p:nvSpPr>
          <p:spPr bwMode="auto">
            <a:xfrm>
              <a:off x="3668" y="2688"/>
              <a:ext cx="10" cy="40"/>
            </a:xfrm>
            <a:custGeom>
              <a:avLst/>
              <a:gdLst>
                <a:gd name="T0" fmla="*/ 0 w 10"/>
                <a:gd name="T1" fmla="*/ 40 h 40"/>
                <a:gd name="T2" fmla="*/ 0 w 10"/>
                <a:gd name="T3" fmla="*/ 20 h 40"/>
                <a:gd name="T4" fmla="*/ 10 w 10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40">
                  <a:moveTo>
                    <a:pt x="0" y="40"/>
                  </a:moveTo>
                  <a:lnTo>
                    <a:pt x="0" y="20"/>
                  </a:lnTo>
                  <a:lnTo>
                    <a:pt x="10" y="0"/>
                  </a:lnTo>
                </a:path>
              </a:pathLst>
            </a:custGeom>
            <a:noFill/>
            <a:ln w="15875">
              <a:solidFill>
                <a:srgbClr val="00008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53909" name="Line 309"/>
            <p:cNvSpPr>
              <a:spLocks noChangeShapeType="1"/>
            </p:cNvSpPr>
            <p:nvPr/>
          </p:nvSpPr>
          <p:spPr bwMode="auto">
            <a:xfrm flipV="1">
              <a:off x="3678" y="2678"/>
              <a:ext cx="10" cy="10"/>
            </a:xfrm>
            <a:prstGeom prst="line">
              <a:avLst/>
            </a:prstGeom>
            <a:noFill/>
            <a:ln w="15875">
              <a:solidFill>
                <a:srgbClr val="000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53910" name="Line 310"/>
            <p:cNvSpPr>
              <a:spLocks noChangeShapeType="1"/>
            </p:cNvSpPr>
            <p:nvPr/>
          </p:nvSpPr>
          <p:spPr bwMode="auto">
            <a:xfrm>
              <a:off x="3688" y="2678"/>
              <a:ext cx="10" cy="1"/>
            </a:xfrm>
            <a:prstGeom prst="line">
              <a:avLst/>
            </a:prstGeom>
            <a:noFill/>
            <a:ln w="15875">
              <a:solidFill>
                <a:srgbClr val="000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53911" name="Line 311"/>
            <p:cNvSpPr>
              <a:spLocks noChangeShapeType="1"/>
            </p:cNvSpPr>
            <p:nvPr/>
          </p:nvSpPr>
          <p:spPr bwMode="auto">
            <a:xfrm>
              <a:off x="3698" y="2678"/>
              <a:ext cx="1" cy="1"/>
            </a:xfrm>
            <a:prstGeom prst="line">
              <a:avLst/>
            </a:prstGeom>
            <a:noFill/>
            <a:ln w="15875">
              <a:solidFill>
                <a:srgbClr val="000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53912" name="Line 312"/>
            <p:cNvSpPr>
              <a:spLocks noChangeShapeType="1"/>
            </p:cNvSpPr>
            <p:nvPr/>
          </p:nvSpPr>
          <p:spPr bwMode="auto">
            <a:xfrm>
              <a:off x="3698" y="2678"/>
              <a:ext cx="10" cy="1"/>
            </a:xfrm>
            <a:prstGeom prst="line">
              <a:avLst/>
            </a:prstGeom>
            <a:noFill/>
            <a:ln w="15875">
              <a:solidFill>
                <a:srgbClr val="000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53913" name="Freeform 313"/>
            <p:cNvSpPr>
              <a:spLocks/>
            </p:cNvSpPr>
            <p:nvPr/>
          </p:nvSpPr>
          <p:spPr bwMode="auto">
            <a:xfrm>
              <a:off x="3708" y="2678"/>
              <a:ext cx="11" cy="1"/>
            </a:xfrm>
            <a:custGeom>
              <a:avLst/>
              <a:gdLst>
                <a:gd name="T0" fmla="*/ 0 w 11"/>
                <a:gd name="T1" fmla="*/ 0 w 11"/>
                <a:gd name="T2" fmla="*/ 11 w 1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1">
                  <a:moveTo>
                    <a:pt x="0" y="0"/>
                  </a:moveTo>
                  <a:lnTo>
                    <a:pt x="0" y="0"/>
                  </a:lnTo>
                  <a:lnTo>
                    <a:pt x="11" y="0"/>
                  </a:lnTo>
                </a:path>
              </a:pathLst>
            </a:custGeom>
            <a:noFill/>
            <a:ln w="15875">
              <a:solidFill>
                <a:srgbClr val="00008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53914" name="Freeform 314"/>
            <p:cNvSpPr>
              <a:spLocks/>
            </p:cNvSpPr>
            <p:nvPr/>
          </p:nvSpPr>
          <p:spPr bwMode="auto">
            <a:xfrm>
              <a:off x="3719" y="2678"/>
              <a:ext cx="10" cy="20"/>
            </a:xfrm>
            <a:custGeom>
              <a:avLst/>
              <a:gdLst>
                <a:gd name="T0" fmla="*/ 0 w 10"/>
                <a:gd name="T1" fmla="*/ 0 h 20"/>
                <a:gd name="T2" fmla="*/ 0 w 10"/>
                <a:gd name="T3" fmla="*/ 10 h 20"/>
                <a:gd name="T4" fmla="*/ 10 w 10"/>
                <a:gd name="T5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20">
                  <a:moveTo>
                    <a:pt x="0" y="0"/>
                  </a:moveTo>
                  <a:lnTo>
                    <a:pt x="0" y="10"/>
                  </a:lnTo>
                  <a:lnTo>
                    <a:pt x="10" y="20"/>
                  </a:lnTo>
                </a:path>
              </a:pathLst>
            </a:custGeom>
            <a:noFill/>
            <a:ln w="15875">
              <a:solidFill>
                <a:srgbClr val="00008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53915" name="Line 315"/>
            <p:cNvSpPr>
              <a:spLocks noChangeShapeType="1"/>
            </p:cNvSpPr>
            <p:nvPr/>
          </p:nvSpPr>
          <p:spPr bwMode="auto">
            <a:xfrm>
              <a:off x="3729" y="2698"/>
              <a:ext cx="10" cy="10"/>
            </a:xfrm>
            <a:prstGeom prst="line">
              <a:avLst/>
            </a:prstGeom>
            <a:noFill/>
            <a:ln w="15875">
              <a:solidFill>
                <a:srgbClr val="000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53916" name="Line 316"/>
            <p:cNvSpPr>
              <a:spLocks noChangeShapeType="1"/>
            </p:cNvSpPr>
            <p:nvPr/>
          </p:nvSpPr>
          <p:spPr bwMode="auto">
            <a:xfrm>
              <a:off x="3739" y="2708"/>
              <a:ext cx="10" cy="10"/>
            </a:xfrm>
            <a:prstGeom prst="line">
              <a:avLst/>
            </a:prstGeom>
            <a:noFill/>
            <a:ln w="15875">
              <a:solidFill>
                <a:srgbClr val="000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53917" name="Freeform 317"/>
            <p:cNvSpPr>
              <a:spLocks/>
            </p:cNvSpPr>
            <p:nvPr/>
          </p:nvSpPr>
          <p:spPr bwMode="auto">
            <a:xfrm>
              <a:off x="3749" y="2718"/>
              <a:ext cx="10" cy="1"/>
            </a:xfrm>
            <a:custGeom>
              <a:avLst/>
              <a:gdLst>
                <a:gd name="T0" fmla="*/ 0 w 10"/>
                <a:gd name="T1" fmla="*/ 10 w 10"/>
                <a:gd name="T2" fmla="*/ 10 w 1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0">
                  <a:moveTo>
                    <a:pt x="0" y="0"/>
                  </a:moveTo>
                  <a:lnTo>
                    <a:pt x="10" y="0"/>
                  </a:lnTo>
                  <a:lnTo>
                    <a:pt x="10" y="0"/>
                  </a:lnTo>
                </a:path>
              </a:pathLst>
            </a:custGeom>
            <a:noFill/>
            <a:ln w="15875">
              <a:solidFill>
                <a:srgbClr val="00008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53918" name="Freeform 318"/>
            <p:cNvSpPr>
              <a:spLocks/>
            </p:cNvSpPr>
            <p:nvPr/>
          </p:nvSpPr>
          <p:spPr bwMode="auto">
            <a:xfrm>
              <a:off x="3759" y="2647"/>
              <a:ext cx="1" cy="71"/>
            </a:xfrm>
            <a:custGeom>
              <a:avLst/>
              <a:gdLst>
                <a:gd name="T0" fmla="*/ 71 h 71"/>
                <a:gd name="T1" fmla="*/ 41 h 71"/>
                <a:gd name="T2" fmla="*/ 0 h 7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71">
                  <a:moveTo>
                    <a:pt x="0" y="71"/>
                  </a:moveTo>
                  <a:lnTo>
                    <a:pt x="0" y="41"/>
                  </a:lnTo>
                  <a:lnTo>
                    <a:pt x="0" y="0"/>
                  </a:lnTo>
                </a:path>
              </a:pathLst>
            </a:custGeom>
            <a:noFill/>
            <a:ln w="15875">
              <a:solidFill>
                <a:srgbClr val="00008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53919" name="Freeform 319"/>
            <p:cNvSpPr>
              <a:spLocks/>
            </p:cNvSpPr>
            <p:nvPr/>
          </p:nvSpPr>
          <p:spPr bwMode="auto">
            <a:xfrm>
              <a:off x="3759" y="2485"/>
              <a:ext cx="10" cy="162"/>
            </a:xfrm>
            <a:custGeom>
              <a:avLst/>
              <a:gdLst>
                <a:gd name="T0" fmla="*/ 0 w 10"/>
                <a:gd name="T1" fmla="*/ 162 h 162"/>
                <a:gd name="T2" fmla="*/ 0 w 10"/>
                <a:gd name="T3" fmla="*/ 132 h 162"/>
                <a:gd name="T4" fmla="*/ 0 w 10"/>
                <a:gd name="T5" fmla="*/ 91 h 162"/>
                <a:gd name="T6" fmla="*/ 10 w 10"/>
                <a:gd name="T7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62">
                  <a:moveTo>
                    <a:pt x="0" y="162"/>
                  </a:moveTo>
                  <a:lnTo>
                    <a:pt x="0" y="132"/>
                  </a:lnTo>
                  <a:lnTo>
                    <a:pt x="0" y="91"/>
                  </a:lnTo>
                  <a:lnTo>
                    <a:pt x="10" y="0"/>
                  </a:lnTo>
                </a:path>
              </a:pathLst>
            </a:custGeom>
            <a:noFill/>
            <a:ln w="15875">
              <a:solidFill>
                <a:srgbClr val="00008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53920" name="Freeform 320"/>
            <p:cNvSpPr>
              <a:spLocks/>
            </p:cNvSpPr>
            <p:nvPr/>
          </p:nvSpPr>
          <p:spPr bwMode="auto">
            <a:xfrm>
              <a:off x="3769" y="2271"/>
              <a:ext cx="10" cy="214"/>
            </a:xfrm>
            <a:custGeom>
              <a:avLst/>
              <a:gdLst>
                <a:gd name="T0" fmla="*/ 0 w 10"/>
                <a:gd name="T1" fmla="*/ 214 h 214"/>
                <a:gd name="T2" fmla="*/ 0 w 10"/>
                <a:gd name="T3" fmla="*/ 112 h 214"/>
                <a:gd name="T4" fmla="*/ 10 w 10"/>
                <a:gd name="T5" fmla="*/ 0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214">
                  <a:moveTo>
                    <a:pt x="0" y="214"/>
                  </a:moveTo>
                  <a:lnTo>
                    <a:pt x="0" y="112"/>
                  </a:lnTo>
                  <a:lnTo>
                    <a:pt x="10" y="0"/>
                  </a:lnTo>
                </a:path>
              </a:pathLst>
            </a:custGeom>
            <a:noFill/>
            <a:ln w="15875">
              <a:solidFill>
                <a:srgbClr val="00008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53921" name="Freeform 321"/>
            <p:cNvSpPr>
              <a:spLocks/>
            </p:cNvSpPr>
            <p:nvPr/>
          </p:nvSpPr>
          <p:spPr bwMode="auto">
            <a:xfrm>
              <a:off x="3779" y="2048"/>
              <a:ext cx="11" cy="223"/>
            </a:xfrm>
            <a:custGeom>
              <a:avLst/>
              <a:gdLst>
                <a:gd name="T0" fmla="*/ 0 w 11"/>
                <a:gd name="T1" fmla="*/ 223 h 223"/>
                <a:gd name="T2" fmla="*/ 0 w 11"/>
                <a:gd name="T3" fmla="*/ 162 h 223"/>
                <a:gd name="T4" fmla="*/ 0 w 11"/>
                <a:gd name="T5" fmla="*/ 101 h 223"/>
                <a:gd name="T6" fmla="*/ 11 w 11"/>
                <a:gd name="T7" fmla="*/ 51 h 223"/>
                <a:gd name="T8" fmla="*/ 11 w 11"/>
                <a:gd name="T9" fmla="*/ 0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223">
                  <a:moveTo>
                    <a:pt x="0" y="223"/>
                  </a:moveTo>
                  <a:lnTo>
                    <a:pt x="0" y="162"/>
                  </a:lnTo>
                  <a:lnTo>
                    <a:pt x="0" y="101"/>
                  </a:lnTo>
                  <a:lnTo>
                    <a:pt x="11" y="51"/>
                  </a:lnTo>
                  <a:lnTo>
                    <a:pt x="11" y="0"/>
                  </a:lnTo>
                </a:path>
              </a:pathLst>
            </a:custGeom>
            <a:noFill/>
            <a:ln w="15875">
              <a:solidFill>
                <a:srgbClr val="00008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53922" name="Freeform 322"/>
            <p:cNvSpPr>
              <a:spLocks/>
            </p:cNvSpPr>
            <p:nvPr/>
          </p:nvSpPr>
          <p:spPr bwMode="auto">
            <a:xfrm>
              <a:off x="3790" y="1966"/>
              <a:ext cx="10" cy="82"/>
            </a:xfrm>
            <a:custGeom>
              <a:avLst/>
              <a:gdLst>
                <a:gd name="T0" fmla="*/ 0 w 10"/>
                <a:gd name="T1" fmla="*/ 82 h 82"/>
                <a:gd name="T2" fmla="*/ 0 w 10"/>
                <a:gd name="T3" fmla="*/ 51 h 82"/>
                <a:gd name="T4" fmla="*/ 0 w 10"/>
                <a:gd name="T5" fmla="*/ 21 h 82"/>
                <a:gd name="T6" fmla="*/ 10 w 10"/>
                <a:gd name="T7" fmla="*/ 0 h 82"/>
                <a:gd name="T8" fmla="*/ 10 w 10"/>
                <a:gd name="T9" fmla="*/ 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82">
                  <a:moveTo>
                    <a:pt x="0" y="82"/>
                  </a:moveTo>
                  <a:lnTo>
                    <a:pt x="0" y="51"/>
                  </a:lnTo>
                  <a:lnTo>
                    <a:pt x="0" y="21"/>
                  </a:lnTo>
                  <a:lnTo>
                    <a:pt x="10" y="0"/>
                  </a:lnTo>
                  <a:lnTo>
                    <a:pt x="10" y="0"/>
                  </a:lnTo>
                </a:path>
              </a:pathLst>
            </a:custGeom>
            <a:noFill/>
            <a:ln w="15875">
              <a:solidFill>
                <a:srgbClr val="00008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53923" name="Freeform 323"/>
            <p:cNvSpPr>
              <a:spLocks/>
            </p:cNvSpPr>
            <p:nvPr/>
          </p:nvSpPr>
          <p:spPr bwMode="auto">
            <a:xfrm>
              <a:off x="3800" y="1966"/>
              <a:ext cx="10" cy="193"/>
            </a:xfrm>
            <a:custGeom>
              <a:avLst/>
              <a:gdLst>
                <a:gd name="T0" fmla="*/ 0 w 10"/>
                <a:gd name="T1" fmla="*/ 0 h 193"/>
                <a:gd name="T2" fmla="*/ 0 w 10"/>
                <a:gd name="T3" fmla="*/ 21 h 193"/>
                <a:gd name="T4" fmla="*/ 10 w 10"/>
                <a:gd name="T5" fmla="*/ 72 h 193"/>
                <a:gd name="T6" fmla="*/ 10 w 10"/>
                <a:gd name="T7" fmla="*/ 122 h 193"/>
                <a:gd name="T8" fmla="*/ 10 w 10"/>
                <a:gd name="T9" fmla="*/ 193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93">
                  <a:moveTo>
                    <a:pt x="0" y="0"/>
                  </a:moveTo>
                  <a:lnTo>
                    <a:pt x="0" y="21"/>
                  </a:lnTo>
                  <a:lnTo>
                    <a:pt x="10" y="72"/>
                  </a:lnTo>
                  <a:lnTo>
                    <a:pt x="10" y="122"/>
                  </a:lnTo>
                  <a:lnTo>
                    <a:pt x="10" y="193"/>
                  </a:lnTo>
                </a:path>
              </a:pathLst>
            </a:custGeom>
            <a:noFill/>
            <a:ln w="15875">
              <a:solidFill>
                <a:srgbClr val="00008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53924" name="Freeform 324"/>
            <p:cNvSpPr>
              <a:spLocks/>
            </p:cNvSpPr>
            <p:nvPr/>
          </p:nvSpPr>
          <p:spPr bwMode="auto">
            <a:xfrm>
              <a:off x="3810" y="2159"/>
              <a:ext cx="1" cy="376"/>
            </a:xfrm>
            <a:custGeom>
              <a:avLst/>
              <a:gdLst>
                <a:gd name="T0" fmla="*/ 0 h 376"/>
                <a:gd name="T1" fmla="*/ 41 h 376"/>
                <a:gd name="T2" fmla="*/ 82 h 376"/>
                <a:gd name="T3" fmla="*/ 183 h 376"/>
                <a:gd name="T4" fmla="*/ 285 h 376"/>
                <a:gd name="T5" fmla="*/ 376 h 376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</a:cxnLst>
              <a:rect l="0" t="0" r="r" b="b"/>
              <a:pathLst>
                <a:path h="376">
                  <a:moveTo>
                    <a:pt x="0" y="0"/>
                  </a:moveTo>
                  <a:lnTo>
                    <a:pt x="0" y="41"/>
                  </a:lnTo>
                  <a:lnTo>
                    <a:pt x="0" y="82"/>
                  </a:lnTo>
                  <a:lnTo>
                    <a:pt x="0" y="183"/>
                  </a:lnTo>
                  <a:lnTo>
                    <a:pt x="0" y="285"/>
                  </a:lnTo>
                  <a:lnTo>
                    <a:pt x="0" y="376"/>
                  </a:lnTo>
                </a:path>
              </a:pathLst>
            </a:custGeom>
            <a:noFill/>
            <a:ln w="15875">
              <a:solidFill>
                <a:srgbClr val="00008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53925" name="Freeform 325"/>
            <p:cNvSpPr>
              <a:spLocks/>
            </p:cNvSpPr>
            <p:nvPr/>
          </p:nvSpPr>
          <p:spPr bwMode="auto">
            <a:xfrm>
              <a:off x="3810" y="2535"/>
              <a:ext cx="10" cy="234"/>
            </a:xfrm>
            <a:custGeom>
              <a:avLst/>
              <a:gdLst>
                <a:gd name="T0" fmla="*/ 0 w 10"/>
                <a:gd name="T1" fmla="*/ 0 h 234"/>
                <a:gd name="T2" fmla="*/ 0 w 10"/>
                <a:gd name="T3" fmla="*/ 82 h 234"/>
                <a:gd name="T4" fmla="*/ 0 w 10"/>
                <a:gd name="T5" fmla="*/ 153 h 234"/>
                <a:gd name="T6" fmla="*/ 10 w 10"/>
                <a:gd name="T7" fmla="*/ 204 h 234"/>
                <a:gd name="T8" fmla="*/ 10 w 10"/>
                <a:gd name="T9" fmla="*/ 224 h 234"/>
                <a:gd name="T10" fmla="*/ 10 w 10"/>
                <a:gd name="T11" fmla="*/ 2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234">
                  <a:moveTo>
                    <a:pt x="0" y="0"/>
                  </a:moveTo>
                  <a:lnTo>
                    <a:pt x="0" y="82"/>
                  </a:lnTo>
                  <a:lnTo>
                    <a:pt x="0" y="153"/>
                  </a:lnTo>
                  <a:lnTo>
                    <a:pt x="10" y="204"/>
                  </a:lnTo>
                  <a:lnTo>
                    <a:pt x="10" y="224"/>
                  </a:lnTo>
                  <a:lnTo>
                    <a:pt x="10" y="234"/>
                  </a:lnTo>
                </a:path>
              </a:pathLst>
            </a:custGeom>
            <a:noFill/>
            <a:ln w="15875">
              <a:solidFill>
                <a:srgbClr val="00008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53926" name="Freeform 326"/>
            <p:cNvSpPr>
              <a:spLocks/>
            </p:cNvSpPr>
            <p:nvPr/>
          </p:nvSpPr>
          <p:spPr bwMode="auto">
            <a:xfrm>
              <a:off x="3820" y="2617"/>
              <a:ext cx="10" cy="152"/>
            </a:xfrm>
            <a:custGeom>
              <a:avLst/>
              <a:gdLst>
                <a:gd name="T0" fmla="*/ 0 w 10"/>
                <a:gd name="T1" fmla="*/ 152 h 152"/>
                <a:gd name="T2" fmla="*/ 0 w 10"/>
                <a:gd name="T3" fmla="*/ 152 h 152"/>
                <a:gd name="T4" fmla="*/ 0 w 10"/>
                <a:gd name="T5" fmla="*/ 142 h 152"/>
                <a:gd name="T6" fmla="*/ 0 w 10"/>
                <a:gd name="T7" fmla="*/ 111 h 152"/>
                <a:gd name="T8" fmla="*/ 10 w 10"/>
                <a:gd name="T9" fmla="*/ 61 h 152"/>
                <a:gd name="T10" fmla="*/ 10 w 10"/>
                <a:gd name="T11" fmla="*/ 0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152">
                  <a:moveTo>
                    <a:pt x="0" y="152"/>
                  </a:moveTo>
                  <a:lnTo>
                    <a:pt x="0" y="152"/>
                  </a:lnTo>
                  <a:lnTo>
                    <a:pt x="0" y="142"/>
                  </a:lnTo>
                  <a:lnTo>
                    <a:pt x="0" y="111"/>
                  </a:lnTo>
                  <a:lnTo>
                    <a:pt x="10" y="61"/>
                  </a:lnTo>
                  <a:lnTo>
                    <a:pt x="10" y="0"/>
                  </a:lnTo>
                </a:path>
              </a:pathLst>
            </a:custGeom>
            <a:noFill/>
            <a:ln w="15875">
              <a:solidFill>
                <a:srgbClr val="00008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53927" name="Freeform 327"/>
            <p:cNvSpPr>
              <a:spLocks/>
            </p:cNvSpPr>
            <p:nvPr/>
          </p:nvSpPr>
          <p:spPr bwMode="auto">
            <a:xfrm>
              <a:off x="3830" y="2210"/>
              <a:ext cx="10" cy="407"/>
            </a:xfrm>
            <a:custGeom>
              <a:avLst/>
              <a:gdLst>
                <a:gd name="T0" fmla="*/ 0 w 10"/>
                <a:gd name="T1" fmla="*/ 407 h 407"/>
                <a:gd name="T2" fmla="*/ 0 w 10"/>
                <a:gd name="T3" fmla="*/ 366 h 407"/>
                <a:gd name="T4" fmla="*/ 0 w 10"/>
                <a:gd name="T5" fmla="*/ 325 h 407"/>
                <a:gd name="T6" fmla="*/ 0 w 10"/>
                <a:gd name="T7" fmla="*/ 214 h 407"/>
                <a:gd name="T8" fmla="*/ 10 w 10"/>
                <a:gd name="T9" fmla="*/ 102 h 407"/>
                <a:gd name="T10" fmla="*/ 10 w 10"/>
                <a:gd name="T11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407">
                  <a:moveTo>
                    <a:pt x="0" y="407"/>
                  </a:moveTo>
                  <a:lnTo>
                    <a:pt x="0" y="366"/>
                  </a:lnTo>
                  <a:lnTo>
                    <a:pt x="0" y="325"/>
                  </a:lnTo>
                  <a:lnTo>
                    <a:pt x="0" y="214"/>
                  </a:lnTo>
                  <a:lnTo>
                    <a:pt x="10" y="102"/>
                  </a:lnTo>
                  <a:lnTo>
                    <a:pt x="10" y="0"/>
                  </a:lnTo>
                </a:path>
              </a:pathLst>
            </a:custGeom>
            <a:noFill/>
            <a:ln w="15875">
              <a:solidFill>
                <a:srgbClr val="00008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53928" name="Freeform 328"/>
            <p:cNvSpPr>
              <a:spLocks/>
            </p:cNvSpPr>
            <p:nvPr/>
          </p:nvSpPr>
          <p:spPr bwMode="auto">
            <a:xfrm>
              <a:off x="3840" y="1875"/>
              <a:ext cx="11" cy="335"/>
            </a:xfrm>
            <a:custGeom>
              <a:avLst/>
              <a:gdLst>
                <a:gd name="T0" fmla="*/ 0 w 11"/>
                <a:gd name="T1" fmla="*/ 335 h 335"/>
                <a:gd name="T2" fmla="*/ 0 w 11"/>
                <a:gd name="T3" fmla="*/ 244 h 335"/>
                <a:gd name="T4" fmla="*/ 0 w 11"/>
                <a:gd name="T5" fmla="*/ 142 h 335"/>
                <a:gd name="T6" fmla="*/ 11 w 11"/>
                <a:gd name="T7" fmla="*/ 61 h 335"/>
                <a:gd name="T8" fmla="*/ 11 w 11"/>
                <a:gd name="T9" fmla="*/ 31 h 335"/>
                <a:gd name="T10" fmla="*/ 11 w 11"/>
                <a:gd name="T11" fmla="*/ 0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335">
                  <a:moveTo>
                    <a:pt x="0" y="335"/>
                  </a:moveTo>
                  <a:lnTo>
                    <a:pt x="0" y="244"/>
                  </a:lnTo>
                  <a:lnTo>
                    <a:pt x="0" y="142"/>
                  </a:lnTo>
                  <a:lnTo>
                    <a:pt x="11" y="61"/>
                  </a:lnTo>
                  <a:lnTo>
                    <a:pt x="11" y="31"/>
                  </a:lnTo>
                  <a:lnTo>
                    <a:pt x="11" y="0"/>
                  </a:lnTo>
                </a:path>
              </a:pathLst>
            </a:custGeom>
            <a:noFill/>
            <a:ln w="15875">
              <a:solidFill>
                <a:srgbClr val="00008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53929" name="Freeform 329"/>
            <p:cNvSpPr>
              <a:spLocks/>
            </p:cNvSpPr>
            <p:nvPr/>
          </p:nvSpPr>
          <p:spPr bwMode="auto">
            <a:xfrm>
              <a:off x="3851" y="1865"/>
              <a:ext cx="10" cy="10"/>
            </a:xfrm>
            <a:custGeom>
              <a:avLst/>
              <a:gdLst>
                <a:gd name="T0" fmla="*/ 0 w 10"/>
                <a:gd name="T1" fmla="*/ 10 h 10"/>
                <a:gd name="T2" fmla="*/ 0 w 10"/>
                <a:gd name="T3" fmla="*/ 0 h 10"/>
                <a:gd name="T4" fmla="*/ 10 w 10"/>
                <a:gd name="T5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10">
                  <a:moveTo>
                    <a:pt x="0" y="10"/>
                  </a:moveTo>
                  <a:lnTo>
                    <a:pt x="0" y="0"/>
                  </a:lnTo>
                  <a:lnTo>
                    <a:pt x="10" y="0"/>
                  </a:lnTo>
                </a:path>
              </a:pathLst>
            </a:custGeom>
            <a:noFill/>
            <a:ln w="15875">
              <a:solidFill>
                <a:srgbClr val="00008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53930" name="Freeform 330"/>
            <p:cNvSpPr>
              <a:spLocks/>
            </p:cNvSpPr>
            <p:nvPr/>
          </p:nvSpPr>
          <p:spPr bwMode="auto">
            <a:xfrm>
              <a:off x="3861" y="1865"/>
              <a:ext cx="1" cy="254"/>
            </a:xfrm>
            <a:custGeom>
              <a:avLst/>
              <a:gdLst>
                <a:gd name="T0" fmla="*/ 0 h 254"/>
                <a:gd name="T1" fmla="*/ 41 h 254"/>
                <a:gd name="T2" fmla="*/ 112 h 254"/>
                <a:gd name="T3" fmla="*/ 183 h 254"/>
                <a:gd name="T4" fmla="*/ 254 h 254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</a:cxnLst>
              <a:rect l="0" t="0" r="r" b="b"/>
              <a:pathLst>
                <a:path h="254">
                  <a:moveTo>
                    <a:pt x="0" y="0"/>
                  </a:moveTo>
                  <a:lnTo>
                    <a:pt x="0" y="41"/>
                  </a:lnTo>
                  <a:lnTo>
                    <a:pt x="0" y="112"/>
                  </a:lnTo>
                  <a:lnTo>
                    <a:pt x="0" y="183"/>
                  </a:lnTo>
                  <a:lnTo>
                    <a:pt x="0" y="254"/>
                  </a:lnTo>
                </a:path>
              </a:pathLst>
            </a:custGeom>
            <a:noFill/>
            <a:ln w="15875">
              <a:solidFill>
                <a:srgbClr val="00008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53931" name="Freeform 331"/>
            <p:cNvSpPr>
              <a:spLocks/>
            </p:cNvSpPr>
            <p:nvPr/>
          </p:nvSpPr>
          <p:spPr bwMode="auto">
            <a:xfrm>
              <a:off x="3861" y="2119"/>
              <a:ext cx="10" cy="315"/>
            </a:xfrm>
            <a:custGeom>
              <a:avLst/>
              <a:gdLst>
                <a:gd name="T0" fmla="*/ 0 w 10"/>
                <a:gd name="T1" fmla="*/ 0 h 315"/>
                <a:gd name="T2" fmla="*/ 0 w 10"/>
                <a:gd name="T3" fmla="*/ 81 h 315"/>
                <a:gd name="T4" fmla="*/ 0 w 10"/>
                <a:gd name="T5" fmla="*/ 162 h 315"/>
                <a:gd name="T6" fmla="*/ 10 w 10"/>
                <a:gd name="T7" fmla="*/ 244 h 315"/>
                <a:gd name="T8" fmla="*/ 10 w 10"/>
                <a:gd name="T9" fmla="*/ 315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315">
                  <a:moveTo>
                    <a:pt x="0" y="0"/>
                  </a:moveTo>
                  <a:lnTo>
                    <a:pt x="0" y="81"/>
                  </a:lnTo>
                  <a:lnTo>
                    <a:pt x="0" y="162"/>
                  </a:lnTo>
                  <a:lnTo>
                    <a:pt x="10" y="244"/>
                  </a:lnTo>
                  <a:lnTo>
                    <a:pt x="10" y="315"/>
                  </a:lnTo>
                </a:path>
              </a:pathLst>
            </a:custGeom>
            <a:noFill/>
            <a:ln w="15875">
              <a:solidFill>
                <a:srgbClr val="00008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53932" name="Freeform 332"/>
            <p:cNvSpPr>
              <a:spLocks/>
            </p:cNvSpPr>
            <p:nvPr/>
          </p:nvSpPr>
          <p:spPr bwMode="auto">
            <a:xfrm>
              <a:off x="3871" y="2434"/>
              <a:ext cx="10" cy="213"/>
            </a:xfrm>
            <a:custGeom>
              <a:avLst/>
              <a:gdLst>
                <a:gd name="T0" fmla="*/ 0 w 10"/>
                <a:gd name="T1" fmla="*/ 0 h 213"/>
                <a:gd name="T2" fmla="*/ 0 w 10"/>
                <a:gd name="T3" fmla="*/ 122 h 213"/>
                <a:gd name="T4" fmla="*/ 10 w 10"/>
                <a:gd name="T5" fmla="*/ 172 h 213"/>
                <a:gd name="T6" fmla="*/ 10 w 10"/>
                <a:gd name="T7" fmla="*/ 213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13">
                  <a:moveTo>
                    <a:pt x="0" y="0"/>
                  </a:moveTo>
                  <a:lnTo>
                    <a:pt x="0" y="122"/>
                  </a:lnTo>
                  <a:lnTo>
                    <a:pt x="10" y="172"/>
                  </a:lnTo>
                  <a:lnTo>
                    <a:pt x="10" y="213"/>
                  </a:lnTo>
                </a:path>
              </a:pathLst>
            </a:custGeom>
            <a:noFill/>
            <a:ln w="15875">
              <a:solidFill>
                <a:srgbClr val="00008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53933" name="Freeform 333"/>
            <p:cNvSpPr>
              <a:spLocks/>
            </p:cNvSpPr>
            <p:nvPr/>
          </p:nvSpPr>
          <p:spPr bwMode="auto">
            <a:xfrm>
              <a:off x="3881" y="2647"/>
              <a:ext cx="10" cy="92"/>
            </a:xfrm>
            <a:custGeom>
              <a:avLst/>
              <a:gdLst>
                <a:gd name="T0" fmla="*/ 0 w 10"/>
                <a:gd name="T1" fmla="*/ 0 h 92"/>
                <a:gd name="T2" fmla="*/ 0 w 10"/>
                <a:gd name="T3" fmla="*/ 61 h 92"/>
                <a:gd name="T4" fmla="*/ 10 w 10"/>
                <a:gd name="T5" fmla="*/ 92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92">
                  <a:moveTo>
                    <a:pt x="0" y="0"/>
                  </a:moveTo>
                  <a:lnTo>
                    <a:pt x="0" y="61"/>
                  </a:lnTo>
                  <a:lnTo>
                    <a:pt x="10" y="92"/>
                  </a:lnTo>
                </a:path>
              </a:pathLst>
            </a:custGeom>
            <a:noFill/>
            <a:ln w="15875">
              <a:solidFill>
                <a:srgbClr val="00008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53934" name="Freeform 334"/>
            <p:cNvSpPr>
              <a:spLocks/>
            </p:cNvSpPr>
            <p:nvPr/>
          </p:nvSpPr>
          <p:spPr bwMode="auto">
            <a:xfrm>
              <a:off x="3891" y="2739"/>
              <a:ext cx="10" cy="30"/>
            </a:xfrm>
            <a:custGeom>
              <a:avLst/>
              <a:gdLst>
                <a:gd name="T0" fmla="*/ 0 w 10"/>
                <a:gd name="T1" fmla="*/ 0 h 30"/>
                <a:gd name="T2" fmla="*/ 0 w 10"/>
                <a:gd name="T3" fmla="*/ 20 h 30"/>
                <a:gd name="T4" fmla="*/ 10 w 10"/>
                <a:gd name="T5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30">
                  <a:moveTo>
                    <a:pt x="0" y="0"/>
                  </a:moveTo>
                  <a:lnTo>
                    <a:pt x="0" y="20"/>
                  </a:lnTo>
                  <a:lnTo>
                    <a:pt x="10" y="30"/>
                  </a:lnTo>
                </a:path>
              </a:pathLst>
            </a:custGeom>
            <a:noFill/>
            <a:ln w="15875">
              <a:solidFill>
                <a:srgbClr val="00008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53935" name="Line 335"/>
            <p:cNvSpPr>
              <a:spLocks noChangeShapeType="1"/>
            </p:cNvSpPr>
            <p:nvPr/>
          </p:nvSpPr>
          <p:spPr bwMode="auto">
            <a:xfrm>
              <a:off x="3901" y="2769"/>
              <a:ext cx="11" cy="10"/>
            </a:xfrm>
            <a:prstGeom prst="line">
              <a:avLst/>
            </a:prstGeom>
            <a:noFill/>
            <a:ln w="15875">
              <a:solidFill>
                <a:srgbClr val="000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53936" name="Line 336"/>
            <p:cNvSpPr>
              <a:spLocks noChangeShapeType="1"/>
            </p:cNvSpPr>
            <p:nvPr/>
          </p:nvSpPr>
          <p:spPr bwMode="auto">
            <a:xfrm>
              <a:off x="3912" y="2779"/>
              <a:ext cx="10" cy="1"/>
            </a:xfrm>
            <a:prstGeom prst="line">
              <a:avLst/>
            </a:prstGeom>
            <a:noFill/>
            <a:ln w="15875">
              <a:solidFill>
                <a:srgbClr val="000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53937" name="Line 337"/>
            <p:cNvSpPr>
              <a:spLocks noChangeShapeType="1"/>
            </p:cNvSpPr>
            <p:nvPr/>
          </p:nvSpPr>
          <p:spPr bwMode="auto">
            <a:xfrm>
              <a:off x="3922" y="2779"/>
              <a:ext cx="1" cy="1"/>
            </a:xfrm>
            <a:prstGeom prst="line">
              <a:avLst/>
            </a:prstGeom>
            <a:noFill/>
            <a:ln w="15875">
              <a:solidFill>
                <a:srgbClr val="000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53938" name="Line 338"/>
            <p:cNvSpPr>
              <a:spLocks noChangeShapeType="1"/>
            </p:cNvSpPr>
            <p:nvPr/>
          </p:nvSpPr>
          <p:spPr bwMode="auto">
            <a:xfrm>
              <a:off x="3922" y="2779"/>
              <a:ext cx="10" cy="1"/>
            </a:xfrm>
            <a:prstGeom prst="line">
              <a:avLst/>
            </a:prstGeom>
            <a:noFill/>
            <a:ln w="15875">
              <a:solidFill>
                <a:srgbClr val="000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53939" name="Line 339"/>
            <p:cNvSpPr>
              <a:spLocks noChangeShapeType="1"/>
            </p:cNvSpPr>
            <p:nvPr/>
          </p:nvSpPr>
          <p:spPr bwMode="auto">
            <a:xfrm>
              <a:off x="3932" y="2779"/>
              <a:ext cx="10" cy="1"/>
            </a:xfrm>
            <a:prstGeom prst="line">
              <a:avLst/>
            </a:prstGeom>
            <a:noFill/>
            <a:ln w="15875">
              <a:solidFill>
                <a:srgbClr val="000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53940" name="Line 340"/>
            <p:cNvSpPr>
              <a:spLocks noChangeShapeType="1"/>
            </p:cNvSpPr>
            <p:nvPr/>
          </p:nvSpPr>
          <p:spPr bwMode="auto">
            <a:xfrm>
              <a:off x="3942" y="2779"/>
              <a:ext cx="10" cy="1"/>
            </a:xfrm>
            <a:prstGeom prst="line">
              <a:avLst/>
            </a:prstGeom>
            <a:noFill/>
            <a:ln w="15875">
              <a:solidFill>
                <a:srgbClr val="000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53941" name="Line 341"/>
            <p:cNvSpPr>
              <a:spLocks noChangeShapeType="1"/>
            </p:cNvSpPr>
            <p:nvPr/>
          </p:nvSpPr>
          <p:spPr bwMode="auto">
            <a:xfrm>
              <a:off x="3952" y="2779"/>
              <a:ext cx="10" cy="1"/>
            </a:xfrm>
            <a:prstGeom prst="line">
              <a:avLst/>
            </a:prstGeom>
            <a:noFill/>
            <a:ln w="15875">
              <a:solidFill>
                <a:srgbClr val="000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53942" name="Line 342"/>
            <p:cNvSpPr>
              <a:spLocks noChangeShapeType="1"/>
            </p:cNvSpPr>
            <p:nvPr/>
          </p:nvSpPr>
          <p:spPr bwMode="auto">
            <a:xfrm>
              <a:off x="3962" y="2779"/>
              <a:ext cx="10" cy="1"/>
            </a:xfrm>
            <a:prstGeom prst="line">
              <a:avLst/>
            </a:prstGeom>
            <a:noFill/>
            <a:ln w="15875">
              <a:solidFill>
                <a:srgbClr val="000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53943" name="Line 343"/>
            <p:cNvSpPr>
              <a:spLocks noChangeShapeType="1"/>
            </p:cNvSpPr>
            <p:nvPr/>
          </p:nvSpPr>
          <p:spPr bwMode="auto">
            <a:xfrm>
              <a:off x="3972" y="2779"/>
              <a:ext cx="1" cy="1"/>
            </a:xfrm>
            <a:prstGeom prst="line">
              <a:avLst/>
            </a:prstGeom>
            <a:noFill/>
            <a:ln w="15875">
              <a:solidFill>
                <a:srgbClr val="000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53944" name="Line 344"/>
            <p:cNvSpPr>
              <a:spLocks noChangeShapeType="1"/>
            </p:cNvSpPr>
            <p:nvPr/>
          </p:nvSpPr>
          <p:spPr bwMode="auto">
            <a:xfrm>
              <a:off x="3972" y="2779"/>
              <a:ext cx="11" cy="1"/>
            </a:xfrm>
            <a:prstGeom prst="line">
              <a:avLst/>
            </a:prstGeom>
            <a:noFill/>
            <a:ln w="15875">
              <a:solidFill>
                <a:srgbClr val="000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53945" name="Line 345"/>
            <p:cNvSpPr>
              <a:spLocks noChangeShapeType="1"/>
            </p:cNvSpPr>
            <p:nvPr/>
          </p:nvSpPr>
          <p:spPr bwMode="auto">
            <a:xfrm>
              <a:off x="3983" y="2779"/>
              <a:ext cx="10" cy="1"/>
            </a:xfrm>
            <a:prstGeom prst="line">
              <a:avLst/>
            </a:prstGeom>
            <a:noFill/>
            <a:ln w="15875">
              <a:solidFill>
                <a:srgbClr val="000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53946" name="Line 346"/>
            <p:cNvSpPr>
              <a:spLocks noChangeShapeType="1"/>
            </p:cNvSpPr>
            <p:nvPr/>
          </p:nvSpPr>
          <p:spPr bwMode="auto">
            <a:xfrm>
              <a:off x="3993" y="2779"/>
              <a:ext cx="10" cy="1"/>
            </a:xfrm>
            <a:prstGeom prst="line">
              <a:avLst/>
            </a:prstGeom>
            <a:noFill/>
            <a:ln w="15875">
              <a:solidFill>
                <a:srgbClr val="000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53947" name="Line 347"/>
            <p:cNvSpPr>
              <a:spLocks noChangeShapeType="1"/>
            </p:cNvSpPr>
            <p:nvPr/>
          </p:nvSpPr>
          <p:spPr bwMode="auto">
            <a:xfrm>
              <a:off x="4003" y="2779"/>
              <a:ext cx="10" cy="1"/>
            </a:xfrm>
            <a:prstGeom prst="line">
              <a:avLst/>
            </a:prstGeom>
            <a:noFill/>
            <a:ln w="15875">
              <a:solidFill>
                <a:srgbClr val="000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53948" name="Line 348"/>
            <p:cNvSpPr>
              <a:spLocks noChangeShapeType="1"/>
            </p:cNvSpPr>
            <p:nvPr/>
          </p:nvSpPr>
          <p:spPr bwMode="auto">
            <a:xfrm>
              <a:off x="4013" y="2779"/>
              <a:ext cx="10" cy="1"/>
            </a:xfrm>
            <a:prstGeom prst="line">
              <a:avLst/>
            </a:prstGeom>
            <a:noFill/>
            <a:ln w="15875">
              <a:solidFill>
                <a:srgbClr val="000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53949" name="Line 349"/>
            <p:cNvSpPr>
              <a:spLocks noChangeShapeType="1"/>
            </p:cNvSpPr>
            <p:nvPr/>
          </p:nvSpPr>
          <p:spPr bwMode="auto">
            <a:xfrm>
              <a:off x="4023" y="2779"/>
              <a:ext cx="10" cy="1"/>
            </a:xfrm>
            <a:prstGeom prst="line">
              <a:avLst/>
            </a:prstGeom>
            <a:noFill/>
            <a:ln w="15875">
              <a:solidFill>
                <a:srgbClr val="000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53950" name="Line 350"/>
            <p:cNvSpPr>
              <a:spLocks noChangeShapeType="1"/>
            </p:cNvSpPr>
            <p:nvPr/>
          </p:nvSpPr>
          <p:spPr bwMode="auto">
            <a:xfrm>
              <a:off x="4033" y="2779"/>
              <a:ext cx="1" cy="1"/>
            </a:xfrm>
            <a:prstGeom prst="line">
              <a:avLst/>
            </a:prstGeom>
            <a:noFill/>
            <a:ln w="15875">
              <a:solidFill>
                <a:srgbClr val="000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53951" name="Line 351"/>
            <p:cNvSpPr>
              <a:spLocks noChangeShapeType="1"/>
            </p:cNvSpPr>
            <p:nvPr/>
          </p:nvSpPr>
          <p:spPr bwMode="auto">
            <a:xfrm>
              <a:off x="4033" y="2779"/>
              <a:ext cx="11" cy="1"/>
            </a:xfrm>
            <a:prstGeom prst="line">
              <a:avLst/>
            </a:prstGeom>
            <a:noFill/>
            <a:ln w="15875">
              <a:solidFill>
                <a:srgbClr val="000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53952" name="Line 352"/>
            <p:cNvSpPr>
              <a:spLocks noChangeShapeType="1"/>
            </p:cNvSpPr>
            <p:nvPr/>
          </p:nvSpPr>
          <p:spPr bwMode="auto">
            <a:xfrm>
              <a:off x="4044" y="2779"/>
              <a:ext cx="10" cy="1"/>
            </a:xfrm>
            <a:prstGeom prst="line">
              <a:avLst/>
            </a:prstGeom>
            <a:noFill/>
            <a:ln w="15875">
              <a:solidFill>
                <a:srgbClr val="000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53953" name="Line 353"/>
            <p:cNvSpPr>
              <a:spLocks noChangeShapeType="1"/>
            </p:cNvSpPr>
            <p:nvPr/>
          </p:nvSpPr>
          <p:spPr bwMode="auto">
            <a:xfrm>
              <a:off x="4054" y="2779"/>
              <a:ext cx="10" cy="1"/>
            </a:xfrm>
            <a:prstGeom prst="line">
              <a:avLst/>
            </a:prstGeom>
            <a:noFill/>
            <a:ln w="15875">
              <a:solidFill>
                <a:srgbClr val="000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53954" name="Line 354"/>
            <p:cNvSpPr>
              <a:spLocks noChangeShapeType="1"/>
            </p:cNvSpPr>
            <p:nvPr/>
          </p:nvSpPr>
          <p:spPr bwMode="auto">
            <a:xfrm>
              <a:off x="4064" y="2779"/>
              <a:ext cx="10" cy="1"/>
            </a:xfrm>
            <a:prstGeom prst="line">
              <a:avLst/>
            </a:prstGeom>
            <a:noFill/>
            <a:ln w="15875">
              <a:solidFill>
                <a:srgbClr val="000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53955" name="Line 355"/>
            <p:cNvSpPr>
              <a:spLocks noChangeShapeType="1"/>
            </p:cNvSpPr>
            <p:nvPr/>
          </p:nvSpPr>
          <p:spPr bwMode="auto">
            <a:xfrm>
              <a:off x="4074" y="2779"/>
              <a:ext cx="10" cy="1"/>
            </a:xfrm>
            <a:prstGeom prst="line">
              <a:avLst/>
            </a:prstGeom>
            <a:noFill/>
            <a:ln w="15875">
              <a:solidFill>
                <a:srgbClr val="000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53956" name="Line 356"/>
            <p:cNvSpPr>
              <a:spLocks noChangeShapeType="1"/>
            </p:cNvSpPr>
            <p:nvPr/>
          </p:nvSpPr>
          <p:spPr bwMode="auto">
            <a:xfrm>
              <a:off x="4084" y="2779"/>
              <a:ext cx="1" cy="1"/>
            </a:xfrm>
            <a:prstGeom prst="line">
              <a:avLst/>
            </a:prstGeom>
            <a:noFill/>
            <a:ln w="15875">
              <a:solidFill>
                <a:srgbClr val="000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53957" name="Line 357"/>
            <p:cNvSpPr>
              <a:spLocks noChangeShapeType="1"/>
            </p:cNvSpPr>
            <p:nvPr/>
          </p:nvSpPr>
          <p:spPr bwMode="auto">
            <a:xfrm>
              <a:off x="4084" y="2779"/>
              <a:ext cx="10" cy="1"/>
            </a:xfrm>
            <a:prstGeom prst="line">
              <a:avLst/>
            </a:prstGeom>
            <a:noFill/>
            <a:ln w="15875">
              <a:solidFill>
                <a:srgbClr val="000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</p:grpSp>
    </p:spTree>
    <p:extLst>
      <p:ext uri="{BB962C8B-B14F-4D97-AF65-F5344CB8AC3E}">
        <p14:creationId xmlns:p14="http://schemas.microsoft.com/office/powerpoint/2010/main" val="1299581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Rectangle 2"/>
          <p:cNvSpPr>
            <a:spLocks noGrp="1" noChangeArrowheads="1"/>
          </p:cNvSpPr>
          <p:nvPr>
            <p:ph type="title"/>
          </p:nvPr>
        </p:nvSpPr>
        <p:spPr>
          <a:xfrm>
            <a:off x="2275840" y="352213"/>
            <a:ext cx="9753600" cy="1625600"/>
          </a:xfrm>
        </p:spPr>
        <p:txBody>
          <a:bodyPr/>
          <a:lstStyle/>
          <a:p>
            <a:r>
              <a:rPr lang="en-US" altLang="en-US"/>
              <a:t>SOM </a:t>
            </a:r>
            <a:br>
              <a:rPr lang="en-US" altLang="en-US"/>
            </a:br>
            <a:r>
              <a:rPr lang="en-US" altLang="en-US" sz="3556"/>
              <a:t>Bacteria Spectra</a:t>
            </a:r>
          </a:p>
        </p:txBody>
      </p:sp>
      <p:pic>
        <p:nvPicPr>
          <p:cNvPr id="155651" name="Picture 3" descr="file:///F:/Meetings/PittCon09/spoveg3/umat-full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734" y="2492587"/>
            <a:ext cx="10837333" cy="6161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5652" name="Group 4"/>
          <p:cNvGrpSpPr>
            <a:grpSpLocks/>
          </p:cNvGrpSpPr>
          <p:nvPr/>
        </p:nvGrpSpPr>
        <p:grpSpPr bwMode="auto">
          <a:xfrm>
            <a:off x="3296356" y="2709333"/>
            <a:ext cx="5915379" cy="6504659"/>
            <a:chOff x="1460" y="1200"/>
            <a:chExt cx="2620" cy="2881"/>
          </a:xfrm>
        </p:grpSpPr>
        <p:sp>
          <p:nvSpPr>
            <p:cNvPr id="155653" name="Freeform 5"/>
            <p:cNvSpPr>
              <a:spLocks/>
            </p:cNvSpPr>
            <p:nvPr/>
          </p:nvSpPr>
          <p:spPr bwMode="auto">
            <a:xfrm>
              <a:off x="2352" y="1200"/>
              <a:ext cx="1728" cy="2544"/>
            </a:xfrm>
            <a:custGeom>
              <a:avLst/>
              <a:gdLst>
                <a:gd name="T0" fmla="*/ 0 w 1728"/>
                <a:gd name="T1" fmla="*/ 2544 h 2544"/>
                <a:gd name="T2" fmla="*/ 192 w 1728"/>
                <a:gd name="T3" fmla="*/ 1248 h 2544"/>
                <a:gd name="T4" fmla="*/ 864 w 1728"/>
                <a:gd name="T5" fmla="*/ 672 h 2544"/>
                <a:gd name="T6" fmla="*/ 1728 w 1728"/>
                <a:gd name="T7" fmla="*/ 0 h 2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28" h="2544">
                  <a:moveTo>
                    <a:pt x="0" y="2544"/>
                  </a:moveTo>
                  <a:cubicBezTo>
                    <a:pt x="24" y="2052"/>
                    <a:pt x="48" y="1560"/>
                    <a:pt x="192" y="1248"/>
                  </a:cubicBezTo>
                  <a:cubicBezTo>
                    <a:pt x="336" y="936"/>
                    <a:pt x="608" y="880"/>
                    <a:pt x="864" y="672"/>
                  </a:cubicBezTo>
                  <a:cubicBezTo>
                    <a:pt x="1120" y="464"/>
                    <a:pt x="1424" y="232"/>
                    <a:pt x="1728" y="0"/>
                  </a:cubicBezTo>
                </a:path>
              </a:pathLst>
            </a:custGeom>
            <a:noFill/>
            <a:ln w="508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55654" name="Text Box 6"/>
            <p:cNvSpPr txBox="1">
              <a:spLocks noChangeArrowheads="1"/>
            </p:cNvSpPr>
            <p:nvPr/>
          </p:nvSpPr>
          <p:spPr bwMode="auto">
            <a:xfrm>
              <a:off x="1460" y="3730"/>
              <a:ext cx="2069" cy="35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/>
              <a:r>
                <a:rPr lang="en-US" altLang="en-US" sz="3413">
                  <a:solidFill>
                    <a:schemeClr val="accent2"/>
                  </a:solidFill>
                  <a:latin typeface="Times New Roman" charset="0"/>
                  <a:sym typeface="Wingdings" charset="2"/>
                </a:rPr>
                <a:t>spores</a:t>
              </a:r>
              <a:r>
                <a:rPr lang="en-US" altLang="en-US" sz="3413">
                  <a:latin typeface="Times New Roman" charset="0"/>
                  <a:sym typeface="Wingdings" charset="2"/>
                </a:rPr>
                <a:t> </a:t>
              </a:r>
              <a:r>
                <a:rPr lang="en-US" altLang="en-US" sz="3413">
                  <a:solidFill>
                    <a:srgbClr val="CC0000"/>
                  </a:solidFill>
                  <a:latin typeface="Times New Roman" charset="0"/>
                  <a:sym typeface="Wingdings" charset="2"/>
                </a:rPr>
                <a:t> </a:t>
              </a:r>
              <a:r>
                <a:rPr lang="en-US" altLang="en-US" sz="4551" b="1">
                  <a:solidFill>
                    <a:srgbClr val="CC0000"/>
                  </a:solidFill>
                  <a:latin typeface="Times New Roman" charset="0"/>
                  <a:sym typeface="Wingdings" charset="2"/>
                </a:rPr>
                <a:t>/ </a:t>
              </a:r>
              <a:r>
                <a:rPr lang="en-US" altLang="en-US" sz="3413">
                  <a:latin typeface="Times New Roman" charset="0"/>
                  <a:sym typeface="Wingdings" charset="2"/>
                </a:rPr>
                <a:t> </a:t>
              </a:r>
              <a:r>
                <a:rPr lang="en-US" altLang="en-US" sz="3413">
                  <a:solidFill>
                    <a:srgbClr val="009900"/>
                  </a:solidFill>
                  <a:latin typeface="Times New Roman" charset="0"/>
                  <a:sym typeface="Wingdings" charset="2"/>
                </a:rPr>
                <a:t>vegetative</a:t>
              </a:r>
              <a:endParaRPr lang="en-US" altLang="en-US" sz="3413">
                <a:solidFill>
                  <a:srgbClr val="009900"/>
                </a:solidFill>
                <a:latin typeface="Times New Roman" charset="0"/>
              </a:endParaRPr>
            </a:p>
          </p:txBody>
        </p:sp>
      </p:grpSp>
      <p:grpSp>
        <p:nvGrpSpPr>
          <p:cNvPr id="155655" name="Group 7"/>
          <p:cNvGrpSpPr>
            <a:grpSpLocks/>
          </p:cNvGrpSpPr>
          <p:nvPr/>
        </p:nvGrpSpPr>
        <p:grpSpPr bwMode="auto">
          <a:xfrm>
            <a:off x="1192107" y="2709334"/>
            <a:ext cx="6865903" cy="4515556"/>
            <a:chOff x="528" y="1200"/>
            <a:chExt cx="3041" cy="2000"/>
          </a:xfrm>
        </p:grpSpPr>
        <p:grpSp>
          <p:nvGrpSpPr>
            <p:cNvPr id="155656" name="Group 8"/>
            <p:cNvGrpSpPr>
              <a:grpSpLocks/>
            </p:cNvGrpSpPr>
            <p:nvPr/>
          </p:nvGrpSpPr>
          <p:grpSpPr bwMode="auto">
            <a:xfrm>
              <a:off x="528" y="1200"/>
              <a:ext cx="2544" cy="1680"/>
              <a:chOff x="528" y="1200"/>
              <a:chExt cx="2544" cy="1680"/>
            </a:xfrm>
          </p:grpSpPr>
          <p:sp>
            <p:nvSpPr>
              <p:cNvPr id="155657" name="Freeform 9"/>
              <p:cNvSpPr>
                <a:spLocks/>
              </p:cNvSpPr>
              <p:nvPr/>
            </p:nvSpPr>
            <p:spPr bwMode="auto">
              <a:xfrm>
                <a:off x="528" y="1200"/>
                <a:ext cx="2544" cy="1680"/>
              </a:xfrm>
              <a:custGeom>
                <a:avLst/>
                <a:gdLst>
                  <a:gd name="T0" fmla="*/ 0 w 2544"/>
                  <a:gd name="T1" fmla="*/ 1680 h 1680"/>
                  <a:gd name="T2" fmla="*/ 2112 w 2544"/>
                  <a:gd name="T3" fmla="*/ 1056 h 1680"/>
                  <a:gd name="T4" fmla="*/ 2544 w 2544"/>
                  <a:gd name="T5" fmla="*/ 0 h 16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544" h="1680">
                    <a:moveTo>
                      <a:pt x="0" y="1680"/>
                    </a:moveTo>
                    <a:cubicBezTo>
                      <a:pt x="844" y="1508"/>
                      <a:pt x="1688" y="1336"/>
                      <a:pt x="2112" y="1056"/>
                    </a:cubicBezTo>
                    <a:cubicBezTo>
                      <a:pt x="2536" y="776"/>
                      <a:pt x="2540" y="388"/>
                      <a:pt x="2544" y="0"/>
                    </a:cubicBezTo>
                  </a:path>
                </a:pathLst>
              </a:custGeom>
              <a:noFill/>
              <a:ln w="38100">
                <a:solidFill>
                  <a:schemeClr val="accent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55658" name="Freeform 10"/>
              <p:cNvSpPr>
                <a:spLocks/>
              </p:cNvSpPr>
              <p:nvPr/>
            </p:nvSpPr>
            <p:spPr bwMode="auto">
              <a:xfrm>
                <a:off x="528" y="1200"/>
                <a:ext cx="912" cy="1680"/>
              </a:xfrm>
              <a:custGeom>
                <a:avLst/>
                <a:gdLst>
                  <a:gd name="T0" fmla="*/ 0 w 912"/>
                  <a:gd name="T1" fmla="*/ 1680 h 1680"/>
                  <a:gd name="T2" fmla="*/ 576 w 912"/>
                  <a:gd name="T3" fmla="*/ 1344 h 1680"/>
                  <a:gd name="T4" fmla="*/ 912 w 912"/>
                  <a:gd name="T5" fmla="*/ 0 h 16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12" h="1680">
                    <a:moveTo>
                      <a:pt x="0" y="1680"/>
                    </a:moveTo>
                    <a:cubicBezTo>
                      <a:pt x="212" y="1652"/>
                      <a:pt x="424" y="1624"/>
                      <a:pt x="576" y="1344"/>
                    </a:cubicBezTo>
                    <a:cubicBezTo>
                      <a:pt x="728" y="1064"/>
                      <a:pt x="820" y="532"/>
                      <a:pt x="912" y="0"/>
                    </a:cubicBezTo>
                  </a:path>
                </a:pathLst>
              </a:custGeom>
              <a:noFill/>
              <a:ln w="38100">
                <a:solidFill>
                  <a:schemeClr val="accent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</p:grpSp>
        <p:sp>
          <p:nvSpPr>
            <p:cNvPr id="155659" name="Text Box 11"/>
            <p:cNvSpPr txBox="1">
              <a:spLocks noChangeArrowheads="1"/>
            </p:cNvSpPr>
            <p:nvPr/>
          </p:nvSpPr>
          <p:spPr bwMode="auto">
            <a:xfrm>
              <a:off x="580" y="1564"/>
              <a:ext cx="591" cy="19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/>
              <a:r>
                <a:rPr lang="en-US" altLang="en-US" sz="2276" i="1">
                  <a:solidFill>
                    <a:schemeClr val="accent2"/>
                  </a:solidFill>
                </a:rPr>
                <a:t>b-subtilis</a:t>
              </a:r>
            </a:p>
          </p:txBody>
        </p:sp>
        <p:sp>
          <p:nvSpPr>
            <p:cNvPr id="155660" name="Text Box 12"/>
            <p:cNvSpPr txBox="1">
              <a:spLocks noChangeArrowheads="1"/>
            </p:cNvSpPr>
            <p:nvPr/>
          </p:nvSpPr>
          <p:spPr bwMode="auto">
            <a:xfrm>
              <a:off x="1684" y="1564"/>
              <a:ext cx="584" cy="19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/>
              <a:r>
                <a:rPr lang="en-US" altLang="en-US" sz="2276" i="1">
                  <a:solidFill>
                    <a:schemeClr val="accent2"/>
                  </a:solidFill>
                </a:rPr>
                <a:t>b-cereus</a:t>
              </a:r>
            </a:p>
          </p:txBody>
        </p:sp>
        <p:sp>
          <p:nvSpPr>
            <p:cNvPr id="155661" name="Text Box 13"/>
            <p:cNvSpPr txBox="1">
              <a:spLocks noChangeArrowheads="1"/>
            </p:cNvSpPr>
            <p:nvPr/>
          </p:nvSpPr>
          <p:spPr bwMode="auto">
            <a:xfrm>
              <a:off x="1018" y="3004"/>
              <a:ext cx="721" cy="19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/>
              <a:r>
                <a:rPr lang="en-US" altLang="en-US" sz="2276" i="1">
                  <a:solidFill>
                    <a:schemeClr val="accent2"/>
                  </a:solidFill>
                </a:rPr>
                <a:t>b-anthracis</a:t>
              </a:r>
            </a:p>
          </p:txBody>
        </p:sp>
        <p:sp>
          <p:nvSpPr>
            <p:cNvPr id="155662" name="Text Box 14"/>
            <p:cNvSpPr txBox="1">
              <a:spLocks noChangeArrowheads="1"/>
            </p:cNvSpPr>
            <p:nvPr/>
          </p:nvSpPr>
          <p:spPr bwMode="auto">
            <a:xfrm>
              <a:off x="3149" y="1324"/>
              <a:ext cx="420" cy="19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/>
              <a:r>
                <a:rPr lang="en-US" altLang="en-US" sz="2276" i="1">
                  <a:solidFill>
                    <a:schemeClr val="accent2"/>
                  </a:solidFill>
                </a:rPr>
                <a:t>b-thur</a:t>
              </a:r>
            </a:p>
          </p:txBody>
        </p:sp>
      </p:grpSp>
      <p:grpSp>
        <p:nvGrpSpPr>
          <p:cNvPr id="155663" name="Group 15"/>
          <p:cNvGrpSpPr>
            <a:grpSpLocks/>
          </p:cNvGrpSpPr>
          <p:nvPr/>
        </p:nvGrpSpPr>
        <p:grpSpPr bwMode="auto">
          <a:xfrm>
            <a:off x="6285653" y="2709333"/>
            <a:ext cx="5527040" cy="5743787"/>
            <a:chOff x="2784" y="1200"/>
            <a:chExt cx="2448" cy="2544"/>
          </a:xfrm>
        </p:grpSpPr>
        <p:grpSp>
          <p:nvGrpSpPr>
            <p:cNvPr id="155664" name="Group 16"/>
            <p:cNvGrpSpPr>
              <a:grpSpLocks/>
            </p:cNvGrpSpPr>
            <p:nvPr/>
          </p:nvGrpSpPr>
          <p:grpSpPr bwMode="auto">
            <a:xfrm>
              <a:off x="3696" y="1200"/>
              <a:ext cx="1536" cy="2544"/>
              <a:chOff x="3696" y="1200"/>
              <a:chExt cx="1536" cy="2544"/>
            </a:xfrm>
          </p:grpSpPr>
          <p:sp>
            <p:nvSpPr>
              <p:cNvPr id="155665" name="Freeform 17"/>
              <p:cNvSpPr>
                <a:spLocks/>
              </p:cNvSpPr>
              <p:nvPr/>
            </p:nvSpPr>
            <p:spPr bwMode="auto">
              <a:xfrm>
                <a:off x="3696" y="1200"/>
                <a:ext cx="384" cy="2544"/>
              </a:xfrm>
              <a:custGeom>
                <a:avLst/>
                <a:gdLst>
                  <a:gd name="T0" fmla="*/ 384 w 384"/>
                  <a:gd name="T1" fmla="*/ 0 h 2544"/>
                  <a:gd name="T2" fmla="*/ 288 w 384"/>
                  <a:gd name="T3" fmla="*/ 1104 h 2544"/>
                  <a:gd name="T4" fmla="*/ 0 w 384"/>
                  <a:gd name="T5" fmla="*/ 2544 h 25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84" h="2544">
                    <a:moveTo>
                      <a:pt x="384" y="0"/>
                    </a:moveTo>
                    <a:cubicBezTo>
                      <a:pt x="368" y="340"/>
                      <a:pt x="352" y="680"/>
                      <a:pt x="288" y="1104"/>
                    </a:cubicBezTo>
                    <a:cubicBezTo>
                      <a:pt x="224" y="1528"/>
                      <a:pt x="112" y="2036"/>
                      <a:pt x="0" y="2544"/>
                    </a:cubicBezTo>
                  </a:path>
                </a:pathLst>
              </a:custGeom>
              <a:noFill/>
              <a:ln w="38100">
                <a:solidFill>
                  <a:srgbClr val="008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  <p:sp>
            <p:nvSpPr>
              <p:cNvPr id="155666" name="Freeform 18"/>
              <p:cNvSpPr>
                <a:spLocks/>
              </p:cNvSpPr>
              <p:nvPr/>
            </p:nvSpPr>
            <p:spPr bwMode="auto">
              <a:xfrm>
                <a:off x="4032" y="1968"/>
                <a:ext cx="1200" cy="672"/>
              </a:xfrm>
              <a:custGeom>
                <a:avLst/>
                <a:gdLst>
                  <a:gd name="T0" fmla="*/ 0 w 1200"/>
                  <a:gd name="T1" fmla="*/ 0 h 672"/>
                  <a:gd name="T2" fmla="*/ 432 w 1200"/>
                  <a:gd name="T3" fmla="*/ 432 h 672"/>
                  <a:gd name="T4" fmla="*/ 1200 w 1200"/>
                  <a:gd name="T5" fmla="*/ 672 h 6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200" h="672">
                    <a:moveTo>
                      <a:pt x="0" y="0"/>
                    </a:moveTo>
                    <a:cubicBezTo>
                      <a:pt x="116" y="160"/>
                      <a:pt x="232" y="320"/>
                      <a:pt x="432" y="432"/>
                    </a:cubicBezTo>
                    <a:cubicBezTo>
                      <a:pt x="632" y="544"/>
                      <a:pt x="916" y="608"/>
                      <a:pt x="1200" y="672"/>
                    </a:cubicBezTo>
                  </a:path>
                </a:pathLst>
              </a:custGeom>
              <a:noFill/>
              <a:ln w="38100">
                <a:solidFill>
                  <a:srgbClr val="008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1991"/>
              </a:p>
            </p:txBody>
          </p:sp>
        </p:grpSp>
        <p:sp>
          <p:nvSpPr>
            <p:cNvPr id="155667" name="Text Box 19"/>
            <p:cNvSpPr txBox="1">
              <a:spLocks noChangeArrowheads="1"/>
            </p:cNvSpPr>
            <p:nvPr/>
          </p:nvSpPr>
          <p:spPr bwMode="auto">
            <a:xfrm>
              <a:off x="4589" y="2764"/>
              <a:ext cx="420" cy="19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/>
              <a:r>
                <a:rPr lang="en-US" altLang="en-US" sz="2276" i="1">
                  <a:solidFill>
                    <a:srgbClr val="009900"/>
                  </a:solidFill>
                </a:rPr>
                <a:t>b-thur</a:t>
              </a:r>
            </a:p>
          </p:txBody>
        </p:sp>
        <p:sp>
          <p:nvSpPr>
            <p:cNvPr id="155668" name="Text Box 20"/>
            <p:cNvSpPr txBox="1">
              <a:spLocks noChangeArrowheads="1"/>
            </p:cNvSpPr>
            <p:nvPr/>
          </p:nvSpPr>
          <p:spPr bwMode="auto">
            <a:xfrm>
              <a:off x="4464" y="1660"/>
              <a:ext cx="591" cy="19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/>
              <a:r>
                <a:rPr lang="en-US" altLang="en-US" sz="2276" i="1">
                  <a:solidFill>
                    <a:srgbClr val="009900"/>
                  </a:solidFill>
                </a:rPr>
                <a:t>b-subtilis</a:t>
              </a:r>
            </a:p>
          </p:txBody>
        </p:sp>
        <p:sp>
          <p:nvSpPr>
            <p:cNvPr id="155669" name="Text Box 21"/>
            <p:cNvSpPr txBox="1">
              <a:spLocks noChangeArrowheads="1"/>
            </p:cNvSpPr>
            <p:nvPr/>
          </p:nvSpPr>
          <p:spPr bwMode="auto">
            <a:xfrm>
              <a:off x="2784" y="2764"/>
              <a:ext cx="584" cy="19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/>
              <a:r>
                <a:rPr lang="en-US" altLang="en-US" sz="2276" i="1">
                  <a:solidFill>
                    <a:srgbClr val="009900"/>
                  </a:solidFill>
                </a:rPr>
                <a:t>b-cereus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703779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1556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2" dur="500"/>
                                        <p:tgtEl>
                                          <p:spTgt spid="1556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7" dur="500"/>
                                        <p:tgtEl>
                                          <p:spTgt spid="1556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Rectangle 2"/>
          <p:cNvSpPr>
            <a:spLocks noGrp="1" noChangeArrowheads="1"/>
          </p:cNvSpPr>
          <p:nvPr>
            <p:ph type="title"/>
          </p:nvPr>
        </p:nvSpPr>
        <p:spPr>
          <a:xfrm>
            <a:off x="2384213" y="270933"/>
            <a:ext cx="9645227" cy="1625600"/>
          </a:xfrm>
        </p:spPr>
        <p:txBody>
          <a:bodyPr/>
          <a:lstStyle/>
          <a:p>
            <a:r>
              <a:rPr lang="en-US" altLang="en-US" sz="4124"/>
              <a:t>Significance Spectrum vs</a:t>
            </a:r>
            <a:r>
              <a:rPr lang="en-US" altLang="en-US" sz="4124" i="1"/>
              <a:t> </a:t>
            </a:r>
            <a:br>
              <a:rPr lang="en-US" altLang="en-US" sz="4124" i="1"/>
            </a:br>
            <a:r>
              <a:rPr lang="en-US" altLang="en-US" sz="4124" i="1"/>
              <a:t>b-subtilis</a:t>
            </a:r>
            <a:r>
              <a:rPr lang="en-US" altLang="en-US" sz="4124"/>
              <a:t> 1</a:t>
            </a:r>
            <a:r>
              <a:rPr lang="en-US" altLang="en-US" sz="4124" baseline="30000"/>
              <a:t>st</a:t>
            </a:r>
            <a:r>
              <a:rPr lang="en-US" altLang="en-US" sz="4124"/>
              <a:t> Derivative Spectra</a:t>
            </a:r>
          </a:p>
        </p:txBody>
      </p:sp>
      <p:sp>
        <p:nvSpPr>
          <p:cNvPr id="157700" name="Rectangle 4"/>
          <p:cNvSpPr>
            <a:spLocks noChangeArrowheads="1"/>
          </p:cNvSpPr>
          <p:nvPr/>
        </p:nvSpPr>
        <p:spPr bwMode="auto">
          <a:xfrm>
            <a:off x="2494845" y="6531752"/>
            <a:ext cx="609600" cy="261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n-US" altLang="en-US" sz="1707"/>
              <a:t> 2000 </a:t>
            </a:r>
            <a:endParaRPr lang="en-US" altLang="en-US" sz="2276">
              <a:latin typeface="Arial Unicode MS" charset="0"/>
            </a:endParaRPr>
          </a:p>
        </p:txBody>
      </p:sp>
      <p:sp>
        <p:nvSpPr>
          <p:cNvPr id="157701" name="Rectangle 5"/>
          <p:cNvSpPr>
            <a:spLocks noChangeArrowheads="1"/>
          </p:cNvSpPr>
          <p:nvPr/>
        </p:nvSpPr>
        <p:spPr bwMode="auto">
          <a:xfrm>
            <a:off x="4553938" y="6531752"/>
            <a:ext cx="609600" cy="261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n-US" altLang="en-US" sz="1707"/>
              <a:t> 1600 </a:t>
            </a:r>
            <a:endParaRPr lang="en-US" altLang="en-US" sz="2276">
              <a:latin typeface="Arial Unicode MS" charset="0"/>
            </a:endParaRPr>
          </a:p>
        </p:txBody>
      </p:sp>
      <p:sp>
        <p:nvSpPr>
          <p:cNvPr id="157702" name="Rectangle 6"/>
          <p:cNvSpPr>
            <a:spLocks noChangeArrowheads="1"/>
          </p:cNvSpPr>
          <p:nvPr/>
        </p:nvSpPr>
        <p:spPr bwMode="auto">
          <a:xfrm>
            <a:off x="6640124" y="6531752"/>
            <a:ext cx="609600" cy="261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n-US" altLang="en-US" sz="1707"/>
              <a:t> 1200 </a:t>
            </a:r>
            <a:endParaRPr lang="en-US" altLang="en-US" sz="2276">
              <a:latin typeface="Arial Unicode MS" charset="0"/>
            </a:endParaRPr>
          </a:p>
        </p:txBody>
      </p:sp>
      <p:sp>
        <p:nvSpPr>
          <p:cNvPr id="157703" name="Rectangle 7"/>
          <p:cNvSpPr>
            <a:spLocks noChangeArrowheads="1"/>
          </p:cNvSpPr>
          <p:nvPr/>
        </p:nvSpPr>
        <p:spPr bwMode="auto">
          <a:xfrm>
            <a:off x="8866292" y="6531752"/>
            <a:ext cx="487680" cy="261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n-US" altLang="en-US" sz="1707"/>
              <a:t> 800 </a:t>
            </a:r>
            <a:endParaRPr lang="en-US" altLang="en-US" sz="2276">
              <a:latin typeface="Arial Unicode MS" charset="0"/>
            </a:endParaRPr>
          </a:p>
        </p:txBody>
      </p:sp>
      <p:sp>
        <p:nvSpPr>
          <p:cNvPr id="157704" name="Freeform 8"/>
          <p:cNvSpPr>
            <a:spLocks/>
          </p:cNvSpPr>
          <p:nvPr/>
        </p:nvSpPr>
        <p:spPr bwMode="auto">
          <a:xfrm>
            <a:off x="3104445" y="2937370"/>
            <a:ext cx="7073616" cy="3594382"/>
          </a:xfrm>
          <a:custGeom>
            <a:avLst/>
            <a:gdLst>
              <a:gd name="T0" fmla="*/ 0 w 699"/>
              <a:gd name="T1" fmla="*/ 318 h 318"/>
              <a:gd name="T2" fmla="*/ 699 w 699"/>
              <a:gd name="T3" fmla="*/ 318 h 318"/>
              <a:gd name="T4" fmla="*/ 699 w 699"/>
              <a:gd name="T5" fmla="*/ 0 h 3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699" h="318">
                <a:moveTo>
                  <a:pt x="0" y="318"/>
                </a:moveTo>
                <a:lnTo>
                  <a:pt x="699" y="318"/>
                </a:lnTo>
                <a:lnTo>
                  <a:pt x="699" y="0"/>
                </a:lnTo>
              </a:path>
            </a:pathLst>
          </a:custGeom>
          <a:noFill/>
          <a:ln w="11113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sz="1991"/>
          </a:p>
        </p:txBody>
      </p:sp>
      <p:sp>
        <p:nvSpPr>
          <p:cNvPr id="157717" name="Line 21"/>
          <p:cNvSpPr>
            <a:spLocks noChangeShapeType="1"/>
          </p:cNvSpPr>
          <p:nvPr/>
        </p:nvSpPr>
        <p:spPr bwMode="auto">
          <a:xfrm>
            <a:off x="2759005" y="4161085"/>
            <a:ext cx="2258" cy="67733"/>
          </a:xfrm>
          <a:prstGeom prst="line">
            <a:avLst/>
          </a:prstGeom>
          <a:noFill/>
          <a:ln w="11113">
            <a:solidFill>
              <a:srgbClr val="808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991"/>
          </a:p>
        </p:txBody>
      </p:sp>
      <p:sp>
        <p:nvSpPr>
          <p:cNvPr id="157718" name="Line 22"/>
          <p:cNvSpPr>
            <a:spLocks noChangeShapeType="1"/>
          </p:cNvSpPr>
          <p:nvPr/>
        </p:nvSpPr>
        <p:spPr bwMode="auto">
          <a:xfrm>
            <a:off x="3811129" y="4161085"/>
            <a:ext cx="2258" cy="67733"/>
          </a:xfrm>
          <a:prstGeom prst="line">
            <a:avLst/>
          </a:prstGeom>
          <a:noFill/>
          <a:ln w="11113">
            <a:solidFill>
              <a:srgbClr val="808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991"/>
          </a:p>
        </p:txBody>
      </p:sp>
      <p:sp>
        <p:nvSpPr>
          <p:cNvPr id="157719" name="Line 23"/>
          <p:cNvSpPr>
            <a:spLocks noChangeShapeType="1"/>
          </p:cNvSpPr>
          <p:nvPr/>
        </p:nvSpPr>
        <p:spPr bwMode="auto">
          <a:xfrm>
            <a:off x="4851964" y="4161085"/>
            <a:ext cx="2258" cy="67733"/>
          </a:xfrm>
          <a:prstGeom prst="line">
            <a:avLst/>
          </a:prstGeom>
          <a:noFill/>
          <a:ln w="11113">
            <a:solidFill>
              <a:srgbClr val="808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991"/>
          </a:p>
        </p:txBody>
      </p:sp>
      <p:sp>
        <p:nvSpPr>
          <p:cNvPr id="157720" name="Line 24"/>
          <p:cNvSpPr>
            <a:spLocks noChangeShapeType="1"/>
          </p:cNvSpPr>
          <p:nvPr/>
        </p:nvSpPr>
        <p:spPr bwMode="auto">
          <a:xfrm>
            <a:off x="5906346" y="4161085"/>
            <a:ext cx="0" cy="67733"/>
          </a:xfrm>
          <a:prstGeom prst="line">
            <a:avLst/>
          </a:prstGeom>
          <a:noFill/>
          <a:ln w="11113">
            <a:solidFill>
              <a:srgbClr val="808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991"/>
          </a:p>
        </p:txBody>
      </p:sp>
      <p:sp>
        <p:nvSpPr>
          <p:cNvPr id="157721" name="Line 25"/>
          <p:cNvSpPr>
            <a:spLocks noChangeShapeType="1"/>
          </p:cNvSpPr>
          <p:nvPr/>
        </p:nvSpPr>
        <p:spPr bwMode="auto">
          <a:xfrm>
            <a:off x="6947182" y="4161085"/>
            <a:ext cx="2258" cy="67733"/>
          </a:xfrm>
          <a:prstGeom prst="line">
            <a:avLst/>
          </a:prstGeom>
          <a:noFill/>
          <a:ln w="11113">
            <a:solidFill>
              <a:srgbClr val="808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991"/>
          </a:p>
        </p:txBody>
      </p:sp>
      <p:sp>
        <p:nvSpPr>
          <p:cNvPr id="157722" name="Line 26"/>
          <p:cNvSpPr>
            <a:spLocks noChangeShapeType="1"/>
          </p:cNvSpPr>
          <p:nvPr/>
        </p:nvSpPr>
        <p:spPr bwMode="auto">
          <a:xfrm>
            <a:off x="8001564" y="4161085"/>
            <a:ext cx="0" cy="67733"/>
          </a:xfrm>
          <a:prstGeom prst="line">
            <a:avLst/>
          </a:prstGeom>
          <a:noFill/>
          <a:ln w="11113">
            <a:solidFill>
              <a:srgbClr val="808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991"/>
          </a:p>
        </p:txBody>
      </p:sp>
      <p:sp>
        <p:nvSpPr>
          <p:cNvPr id="157723" name="Line 27"/>
          <p:cNvSpPr>
            <a:spLocks noChangeShapeType="1"/>
          </p:cNvSpPr>
          <p:nvPr/>
        </p:nvSpPr>
        <p:spPr bwMode="auto">
          <a:xfrm>
            <a:off x="9042399" y="4161085"/>
            <a:ext cx="0" cy="67733"/>
          </a:xfrm>
          <a:prstGeom prst="line">
            <a:avLst/>
          </a:prstGeom>
          <a:noFill/>
          <a:ln w="11113">
            <a:solidFill>
              <a:srgbClr val="808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991"/>
          </a:p>
        </p:txBody>
      </p:sp>
      <p:grpSp>
        <p:nvGrpSpPr>
          <p:cNvPr id="157726" name="Group 30"/>
          <p:cNvGrpSpPr>
            <a:grpSpLocks/>
          </p:cNvGrpSpPr>
          <p:nvPr/>
        </p:nvGrpSpPr>
        <p:grpSpPr bwMode="auto">
          <a:xfrm flipH="1">
            <a:off x="3474720" y="4526845"/>
            <a:ext cx="6258558" cy="1709138"/>
            <a:chOff x="2138" y="480"/>
            <a:chExt cx="2089" cy="901"/>
          </a:xfrm>
        </p:grpSpPr>
        <p:sp>
          <p:nvSpPr>
            <p:cNvPr id="157727" name="Line 31"/>
            <p:cNvSpPr>
              <a:spLocks noChangeShapeType="1"/>
            </p:cNvSpPr>
            <p:nvPr/>
          </p:nvSpPr>
          <p:spPr bwMode="auto">
            <a:xfrm>
              <a:off x="2138" y="1345"/>
              <a:ext cx="8" cy="8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>
                <a:solidFill>
                  <a:schemeClr val="tx1"/>
                </a:solidFill>
              </a:endParaRPr>
            </a:p>
          </p:txBody>
        </p:sp>
        <p:sp>
          <p:nvSpPr>
            <p:cNvPr id="157728" name="Freeform 32"/>
            <p:cNvSpPr>
              <a:spLocks/>
            </p:cNvSpPr>
            <p:nvPr/>
          </p:nvSpPr>
          <p:spPr bwMode="auto">
            <a:xfrm>
              <a:off x="2146" y="1353"/>
              <a:ext cx="8" cy="9"/>
            </a:xfrm>
            <a:custGeom>
              <a:avLst/>
              <a:gdLst>
                <a:gd name="T0" fmla="*/ 0 w 8"/>
                <a:gd name="T1" fmla="*/ 0 h 9"/>
                <a:gd name="T2" fmla="*/ 8 w 8"/>
                <a:gd name="T3" fmla="*/ 9 h 9"/>
                <a:gd name="T4" fmla="*/ 8 w 8"/>
                <a:gd name="T5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9">
                  <a:moveTo>
                    <a:pt x="0" y="0"/>
                  </a:moveTo>
                  <a:lnTo>
                    <a:pt x="8" y="9"/>
                  </a:lnTo>
                  <a:lnTo>
                    <a:pt x="8" y="9"/>
                  </a:lnTo>
                </a:path>
              </a:pathLst>
            </a:custGeom>
            <a:noFill/>
            <a:ln w="22225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991">
                <a:solidFill>
                  <a:schemeClr val="tx1"/>
                </a:solidFill>
              </a:endParaRPr>
            </a:p>
          </p:txBody>
        </p:sp>
        <p:sp>
          <p:nvSpPr>
            <p:cNvPr id="157729" name="Freeform 33"/>
            <p:cNvSpPr>
              <a:spLocks/>
            </p:cNvSpPr>
            <p:nvPr/>
          </p:nvSpPr>
          <p:spPr bwMode="auto">
            <a:xfrm>
              <a:off x="2154" y="1353"/>
              <a:ext cx="1" cy="9"/>
            </a:xfrm>
            <a:custGeom>
              <a:avLst/>
              <a:gdLst>
                <a:gd name="T0" fmla="*/ 9 h 9"/>
                <a:gd name="T1" fmla="*/ 9 h 9"/>
                <a:gd name="T2" fmla="*/ 0 h 9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9">
                  <a:moveTo>
                    <a:pt x="0" y="9"/>
                  </a:moveTo>
                  <a:lnTo>
                    <a:pt x="0" y="9"/>
                  </a:lnTo>
                  <a:lnTo>
                    <a:pt x="0" y="0"/>
                  </a:lnTo>
                </a:path>
              </a:pathLst>
            </a:custGeom>
            <a:noFill/>
            <a:ln w="22225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991">
                <a:solidFill>
                  <a:schemeClr val="tx1"/>
                </a:solidFill>
              </a:endParaRPr>
            </a:p>
          </p:txBody>
        </p:sp>
        <p:sp>
          <p:nvSpPr>
            <p:cNvPr id="157730" name="Line 34"/>
            <p:cNvSpPr>
              <a:spLocks noChangeShapeType="1"/>
            </p:cNvSpPr>
            <p:nvPr/>
          </p:nvSpPr>
          <p:spPr bwMode="auto">
            <a:xfrm>
              <a:off x="2154" y="1353"/>
              <a:ext cx="8" cy="1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>
                <a:solidFill>
                  <a:schemeClr val="tx1"/>
                </a:solidFill>
              </a:endParaRPr>
            </a:p>
          </p:txBody>
        </p:sp>
        <p:sp>
          <p:nvSpPr>
            <p:cNvPr id="157731" name="Line 35"/>
            <p:cNvSpPr>
              <a:spLocks noChangeShapeType="1"/>
            </p:cNvSpPr>
            <p:nvPr/>
          </p:nvSpPr>
          <p:spPr bwMode="auto">
            <a:xfrm flipV="1">
              <a:off x="2162" y="1345"/>
              <a:ext cx="9" cy="8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>
                <a:solidFill>
                  <a:schemeClr val="tx1"/>
                </a:solidFill>
              </a:endParaRPr>
            </a:p>
          </p:txBody>
        </p:sp>
        <p:sp>
          <p:nvSpPr>
            <p:cNvPr id="157732" name="Freeform 36"/>
            <p:cNvSpPr>
              <a:spLocks/>
            </p:cNvSpPr>
            <p:nvPr/>
          </p:nvSpPr>
          <p:spPr bwMode="auto">
            <a:xfrm>
              <a:off x="2171" y="1336"/>
              <a:ext cx="8" cy="9"/>
            </a:xfrm>
            <a:custGeom>
              <a:avLst/>
              <a:gdLst>
                <a:gd name="T0" fmla="*/ 0 w 8"/>
                <a:gd name="T1" fmla="*/ 9 h 9"/>
                <a:gd name="T2" fmla="*/ 0 w 8"/>
                <a:gd name="T3" fmla="*/ 0 h 9"/>
                <a:gd name="T4" fmla="*/ 8 w 8"/>
                <a:gd name="T5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9">
                  <a:moveTo>
                    <a:pt x="0" y="9"/>
                  </a:moveTo>
                  <a:lnTo>
                    <a:pt x="0" y="0"/>
                  </a:lnTo>
                  <a:lnTo>
                    <a:pt x="8" y="0"/>
                  </a:lnTo>
                </a:path>
              </a:pathLst>
            </a:custGeom>
            <a:noFill/>
            <a:ln w="22225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991">
                <a:solidFill>
                  <a:schemeClr val="tx1"/>
                </a:solidFill>
              </a:endParaRPr>
            </a:p>
          </p:txBody>
        </p:sp>
        <p:sp>
          <p:nvSpPr>
            <p:cNvPr id="157733" name="Freeform 37"/>
            <p:cNvSpPr>
              <a:spLocks/>
            </p:cNvSpPr>
            <p:nvPr/>
          </p:nvSpPr>
          <p:spPr bwMode="auto">
            <a:xfrm>
              <a:off x="2179" y="1336"/>
              <a:ext cx="8" cy="9"/>
            </a:xfrm>
            <a:custGeom>
              <a:avLst/>
              <a:gdLst>
                <a:gd name="T0" fmla="*/ 0 w 8"/>
                <a:gd name="T1" fmla="*/ 0 h 9"/>
                <a:gd name="T2" fmla="*/ 0 w 8"/>
                <a:gd name="T3" fmla="*/ 0 h 9"/>
                <a:gd name="T4" fmla="*/ 8 w 8"/>
                <a:gd name="T5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9">
                  <a:moveTo>
                    <a:pt x="0" y="0"/>
                  </a:moveTo>
                  <a:lnTo>
                    <a:pt x="0" y="0"/>
                  </a:lnTo>
                  <a:lnTo>
                    <a:pt x="8" y="9"/>
                  </a:lnTo>
                </a:path>
              </a:pathLst>
            </a:custGeom>
            <a:noFill/>
            <a:ln w="22225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991">
                <a:solidFill>
                  <a:schemeClr val="tx1"/>
                </a:solidFill>
              </a:endParaRPr>
            </a:p>
          </p:txBody>
        </p:sp>
        <p:sp>
          <p:nvSpPr>
            <p:cNvPr id="157734" name="Line 38"/>
            <p:cNvSpPr>
              <a:spLocks noChangeShapeType="1"/>
            </p:cNvSpPr>
            <p:nvPr/>
          </p:nvSpPr>
          <p:spPr bwMode="auto">
            <a:xfrm>
              <a:off x="2187" y="1345"/>
              <a:ext cx="8" cy="1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>
                <a:solidFill>
                  <a:schemeClr val="tx1"/>
                </a:solidFill>
              </a:endParaRPr>
            </a:p>
          </p:txBody>
        </p:sp>
        <p:sp>
          <p:nvSpPr>
            <p:cNvPr id="157735" name="Line 39"/>
            <p:cNvSpPr>
              <a:spLocks noChangeShapeType="1"/>
            </p:cNvSpPr>
            <p:nvPr/>
          </p:nvSpPr>
          <p:spPr bwMode="auto">
            <a:xfrm>
              <a:off x="2195" y="1345"/>
              <a:ext cx="8" cy="1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>
                <a:solidFill>
                  <a:schemeClr val="tx1"/>
                </a:solidFill>
              </a:endParaRPr>
            </a:p>
          </p:txBody>
        </p:sp>
        <p:sp>
          <p:nvSpPr>
            <p:cNvPr id="157736" name="Line 40"/>
            <p:cNvSpPr>
              <a:spLocks noChangeShapeType="1"/>
            </p:cNvSpPr>
            <p:nvPr/>
          </p:nvSpPr>
          <p:spPr bwMode="auto">
            <a:xfrm>
              <a:off x="2203" y="1345"/>
              <a:ext cx="1" cy="1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>
                <a:solidFill>
                  <a:schemeClr val="tx1"/>
                </a:solidFill>
              </a:endParaRPr>
            </a:p>
          </p:txBody>
        </p:sp>
        <p:sp>
          <p:nvSpPr>
            <p:cNvPr id="157737" name="Line 41"/>
            <p:cNvSpPr>
              <a:spLocks noChangeShapeType="1"/>
            </p:cNvSpPr>
            <p:nvPr/>
          </p:nvSpPr>
          <p:spPr bwMode="auto">
            <a:xfrm>
              <a:off x="2203" y="1345"/>
              <a:ext cx="8" cy="1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>
                <a:solidFill>
                  <a:schemeClr val="tx1"/>
                </a:solidFill>
              </a:endParaRPr>
            </a:p>
          </p:txBody>
        </p:sp>
        <p:sp>
          <p:nvSpPr>
            <p:cNvPr id="157738" name="Line 42"/>
            <p:cNvSpPr>
              <a:spLocks noChangeShapeType="1"/>
            </p:cNvSpPr>
            <p:nvPr/>
          </p:nvSpPr>
          <p:spPr bwMode="auto">
            <a:xfrm>
              <a:off x="2211" y="1345"/>
              <a:ext cx="9" cy="1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>
                <a:solidFill>
                  <a:schemeClr val="tx1"/>
                </a:solidFill>
              </a:endParaRPr>
            </a:p>
          </p:txBody>
        </p:sp>
        <p:sp>
          <p:nvSpPr>
            <p:cNvPr id="157739" name="Line 43"/>
            <p:cNvSpPr>
              <a:spLocks noChangeShapeType="1"/>
            </p:cNvSpPr>
            <p:nvPr/>
          </p:nvSpPr>
          <p:spPr bwMode="auto">
            <a:xfrm>
              <a:off x="2220" y="1345"/>
              <a:ext cx="8" cy="1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>
                <a:solidFill>
                  <a:schemeClr val="tx1"/>
                </a:solidFill>
              </a:endParaRPr>
            </a:p>
          </p:txBody>
        </p:sp>
        <p:sp>
          <p:nvSpPr>
            <p:cNvPr id="157740" name="Line 44"/>
            <p:cNvSpPr>
              <a:spLocks noChangeShapeType="1"/>
            </p:cNvSpPr>
            <p:nvPr/>
          </p:nvSpPr>
          <p:spPr bwMode="auto">
            <a:xfrm>
              <a:off x="2228" y="1345"/>
              <a:ext cx="8" cy="1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>
                <a:solidFill>
                  <a:schemeClr val="tx1"/>
                </a:solidFill>
              </a:endParaRPr>
            </a:p>
          </p:txBody>
        </p:sp>
        <p:sp>
          <p:nvSpPr>
            <p:cNvPr id="157741" name="Line 45"/>
            <p:cNvSpPr>
              <a:spLocks noChangeShapeType="1"/>
            </p:cNvSpPr>
            <p:nvPr/>
          </p:nvSpPr>
          <p:spPr bwMode="auto">
            <a:xfrm>
              <a:off x="2236" y="1345"/>
              <a:ext cx="8" cy="1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>
                <a:solidFill>
                  <a:schemeClr val="tx1"/>
                </a:solidFill>
              </a:endParaRPr>
            </a:p>
          </p:txBody>
        </p:sp>
        <p:sp>
          <p:nvSpPr>
            <p:cNvPr id="157742" name="Freeform 46"/>
            <p:cNvSpPr>
              <a:spLocks/>
            </p:cNvSpPr>
            <p:nvPr/>
          </p:nvSpPr>
          <p:spPr bwMode="auto">
            <a:xfrm>
              <a:off x="2244" y="1336"/>
              <a:ext cx="8" cy="9"/>
            </a:xfrm>
            <a:custGeom>
              <a:avLst/>
              <a:gdLst>
                <a:gd name="T0" fmla="*/ 0 w 8"/>
                <a:gd name="T1" fmla="*/ 9 h 9"/>
                <a:gd name="T2" fmla="*/ 8 w 8"/>
                <a:gd name="T3" fmla="*/ 0 h 9"/>
                <a:gd name="T4" fmla="*/ 8 w 8"/>
                <a:gd name="T5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9">
                  <a:moveTo>
                    <a:pt x="0" y="9"/>
                  </a:moveTo>
                  <a:lnTo>
                    <a:pt x="8" y="0"/>
                  </a:lnTo>
                  <a:lnTo>
                    <a:pt x="8" y="0"/>
                  </a:lnTo>
                </a:path>
              </a:pathLst>
            </a:custGeom>
            <a:noFill/>
            <a:ln w="22225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991">
                <a:solidFill>
                  <a:schemeClr val="tx1"/>
                </a:solidFill>
              </a:endParaRPr>
            </a:p>
          </p:txBody>
        </p:sp>
        <p:sp>
          <p:nvSpPr>
            <p:cNvPr id="157743" name="Line 47"/>
            <p:cNvSpPr>
              <a:spLocks noChangeShapeType="1"/>
            </p:cNvSpPr>
            <p:nvPr/>
          </p:nvSpPr>
          <p:spPr bwMode="auto">
            <a:xfrm>
              <a:off x="2252" y="1336"/>
              <a:ext cx="1" cy="1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>
                <a:solidFill>
                  <a:schemeClr val="tx1"/>
                </a:solidFill>
              </a:endParaRPr>
            </a:p>
          </p:txBody>
        </p:sp>
        <p:sp>
          <p:nvSpPr>
            <p:cNvPr id="157744" name="Freeform 48"/>
            <p:cNvSpPr>
              <a:spLocks/>
            </p:cNvSpPr>
            <p:nvPr/>
          </p:nvSpPr>
          <p:spPr bwMode="auto">
            <a:xfrm>
              <a:off x="2252" y="1336"/>
              <a:ext cx="8" cy="17"/>
            </a:xfrm>
            <a:custGeom>
              <a:avLst/>
              <a:gdLst>
                <a:gd name="T0" fmla="*/ 0 w 8"/>
                <a:gd name="T1" fmla="*/ 0 h 17"/>
                <a:gd name="T2" fmla="*/ 0 w 8"/>
                <a:gd name="T3" fmla="*/ 9 h 17"/>
                <a:gd name="T4" fmla="*/ 8 w 8"/>
                <a:gd name="T5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17">
                  <a:moveTo>
                    <a:pt x="0" y="0"/>
                  </a:moveTo>
                  <a:lnTo>
                    <a:pt x="0" y="9"/>
                  </a:lnTo>
                  <a:lnTo>
                    <a:pt x="8" y="17"/>
                  </a:lnTo>
                </a:path>
              </a:pathLst>
            </a:custGeom>
            <a:noFill/>
            <a:ln w="22225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991">
                <a:solidFill>
                  <a:schemeClr val="tx1"/>
                </a:solidFill>
              </a:endParaRPr>
            </a:p>
          </p:txBody>
        </p:sp>
        <p:sp>
          <p:nvSpPr>
            <p:cNvPr id="157745" name="Line 49"/>
            <p:cNvSpPr>
              <a:spLocks noChangeShapeType="1"/>
            </p:cNvSpPr>
            <p:nvPr/>
          </p:nvSpPr>
          <p:spPr bwMode="auto">
            <a:xfrm>
              <a:off x="2260" y="1353"/>
              <a:ext cx="9" cy="1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>
                <a:solidFill>
                  <a:schemeClr val="tx1"/>
                </a:solidFill>
              </a:endParaRPr>
            </a:p>
          </p:txBody>
        </p:sp>
        <p:sp>
          <p:nvSpPr>
            <p:cNvPr id="157746" name="Line 50"/>
            <p:cNvSpPr>
              <a:spLocks noChangeShapeType="1"/>
            </p:cNvSpPr>
            <p:nvPr/>
          </p:nvSpPr>
          <p:spPr bwMode="auto">
            <a:xfrm flipV="1">
              <a:off x="2269" y="1345"/>
              <a:ext cx="8" cy="8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>
                <a:solidFill>
                  <a:schemeClr val="tx1"/>
                </a:solidFill>
              </a:endParaRPr>
            </a:p>
          </p:txBody>
        </p:sp>
        <p:sp>
          <p:nvSpPr>
            <p:cNvPr id="157747" name="Line 51"/>
            <p:cNvSpPr>
              <a:spLocks noChangeShapeType="1"/>
            </p:cNvSpPr>
            <p:nvPr/>
          </p:nvSpPr>
          <p:spPr bwMode="auto">
            <a:xfrm flipV="1">
              <a:off x="2277" y="1336"/>
              <a:ext cx="8" cy="9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>
                <a:solidFill>
                  <a:schemeClr val="tx1"/>
                </a:solidFill>
              </a:endParaRPr>
            </a:p>
          </p:txBody>
        </p:sp>
        <p:sp>
          <p:nvSpPr>
            <p:cNvPr id="157748" name="Line 52"/>
            <p:cNvSpPr>
              <a:spLocks noChangeShapeType="1"/>
            </p:cNvSpPr>
            <p:nvPr/>
          </p:nvSpPr>
          <p:spPr bwMode="auto">
            <a:xfrm>
              <a:off x="2285" y="1336"/>
              <a:ext cx="8" cy="1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>
                <a:solidFill>
                  <a:schemeClr val="tx1"/>
                </a:solidFill>
              </a:endParaRPr>
            </a:p>
          </p:txBody>
        </p:sp>
        <p:sp>
          <p:nvSpPr>
            <p:cNvPr id="157749" name="Line 53"/>
            <p:cNvSpPr>
              <a:spLocks noChangeShapeType="1"/>
            </p:cNvSpPr>
            <p:nvPr/>
          </p:nvSpPr>
          <p:spPr bwMode="auto">
            <a:xfrm>
              <a:off x="2293" y="1336"/>
              <a:ext cx="8" cy="9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>
                <a:solidFill>
                  <a:schemeClr val="tx1"/>
                </a:solidFill>
              </a:endParaRPr>
            </a:p>
          </p:txBody>
        </p:sp>
        <p:sp>
          <p:nvSpPr>
            <p:cNvPr id="157750" name="Freeform 54"/>
            <p:cNvSpPr>
              <a:spLocks/>
            </p:cNvSpPr>
            <p:nvPr/>
          </p:nvSpPr>
          <p:spPr bwMode="auto">
            <a:xfrm>
              <a:off x="2301" y="1345"/>
              <a:ext cx="1" cy="8"/>
            </a:xfrm>
            <a:custGeom>
              <a:avLst/>
              <a:gdLst>
                <a:gd name="T0" fmla="*/ 0 h 8"/>
                <a:gd name="T1" fmla="*/ 8 h 8"/>
                <a:gd name="T2" fmla="*/ 8 h 8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">
                  <a:moveTo>
                    <a:pt x="0" y="0"/>
                  </a:moveTo>
                  <a:lnTo>
                    <a:pt x="0" y="8"/>
                  </a:lnTo>
                  <a:lnTo>
                    <a:pt x="0" y="8"/>
                  </a:lnTo>
                </a:path>
              </a:pathLst>
            </a:custGeom>
            <a:noFill/>
            <a:ln w="22225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991">
                <a:solidFill>
                  <a:schemeClr val="tx1"/>
                </a:solidFill>
              </a:endParaRPr>
            </a:p>
          </p:txBody>
        </p:sp>
        <p:sp>
          <p:nvSpPr>
            <p:cNvPr id="157751" name="Freeform 55"/>
            <p:cNvSpPr>
              <a:spLocks/>
            </p:cNvSpPr>
            <p:nvPr/>
          </p:nvSpPr>
          <p:spPr bwMode="auto">
            <a:xfrm>
              <a:off x="2301" y="1345"/>
              <a:ext cx="8" cy="8"/>
            </a:xfrm>
            <a:custGeom>
              <a:avLst/>
              <a:gdLst>
                <a:gd name="T0" fmla="*/ 0 w 8"/>
                <a:gd name="T1" fmla="*/ 8 h 8"/>
                <a:gd name="T2" fmla="*/ 0 w 8"/>
                <a:gd name="T3" fmla="*/ 8 h 8"/>
                <a:gd name="T4" fmla="*/ 8 w 8"/>
                <a:gd name="T5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8">
                  <a:moveTo>
                    <a:pt x="0" y="8"/>
                  </a:moveTo>
                  <a:lnTo>
                    <a:pt x="0" y="8"/>
                  </a:lnTo>
                  <a:lnTo>
                    <a:pt x="8" y="0"/>
                  </a:lnTo>
                </a:path>
              </a:pathLst>
            </a:custGeom>
            <a:noFill/>
            <a:ln w="22225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991">
                <a:solidFill>
                  <a:schemeClr val="tx1"/>
                </a:solidFill>
              </a:endParaRPr>
            </a:p>
          </p:txBody>
        </p:sp>
        <p:sp>
          <p:nvSpPr>
            <p:cNvPr id="157752" name="Line 56"/>
            <p:cNvSpPr>
              <a:spLocks noChangeShapeType="1"/>
            </p:cNvSpPr>
            <p:nvPr/>
          </p:nvSpPr>
          <p:spPr bwMode="auto">
            <a:xfrm flipV="1">
              <a:off x="2309" y="1336"/>
              <a:ext cx="9" cy="9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>
                <a:solidFill>
                  <a:schemeClr val="tx1"/>
                </a:solidFill>
              </a:endParaRPr>
            </a:p>
          </p:txBody>
        </p:sp>
        <p:sp>
          <p:nvSpPr>
            <p:cNvPr id="157753" name="Freeform 57"/>
            <p:cNvSpPr>
              <a:spLocks/>
            </p:cNvSpPr>
            <p:nvPr/>
          </p:nvSpPr>
          <p:spPr bwMode="auto">
            <a:xfrm>
              <a:off x="2318" y="1327"/>
              <a:ext cx="8" cy="9"/>
            </a:xfrm>
            <a:custGeom>
              <a:avLst/>
              <a:gdLst>
                <a:gd name="T0" fmla="*/ 0 w 8"/>
                <a:gd name="T1" fmla="*/ 9 h 9"/>
                <a:gd name="T2" fmla="*/ 0 w 8"/>
                <a:gd name="T3" fmla="*/ 0 h 9"/>
                <a:gd name="T4" fmla="*/ 8 w 8"/>
                <a:gd name="T5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9">
                  <a:moveTo>
                    <a:pt x="0" y="9"/>
                  </a:moveTo>
                  <a:lnTo>
                    <a:pt x="0" y="0"/>
                  </a:lnTo>
                  <a:lnTo>
                    <a:pt x="8" y="0"/>
                  </a:lnTo>
                </a:path>
              </a:pathLst>
            </a:custGeom>
            <a:noFill/>
            <a:ln w="22225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991">
                <a:solidFill>
                  <a:schemeClr val="tx1"/>
                </a:solidFill>
              </a:endParaRPr>
            </a:p>
          </p:txBody>
        </p:sp>
        <p:sp>
          <p:nvSpPr>
            <p:cNvPr id="157754" name="Freeform 58"/>
            <p:cNvSpPr>
              <a:spLocks/>
            </p:cNvSpPr>
            <p:nvPr/>
          </p:nvSpPr>
          <p:spPr bwMode="auto">
            <a:xfrm>
              <a:off x="2326" y="1327"/>
              <a:ext cx="8" cy="9"/>
            </a:xfrm>
            <a:custGeom>
              <a:avLst/>
              <a:gdLst>
                <a:gd name="T0" fmla="*/ 0 w 8"/>
                <a:gd name="T1" fmla="*/ 0 h 9"/>
                <a:gd name="T2" fmla="*/ 0 w 8"/>
                <a:gd name="T3" fmla="*/ 0 h 9"/>
                <a:gd name="T4" fmla="*/ 8 w 8"/>
                <a:gd name="T5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9">
                  <a:moveTo>
                    <a:pt x="0" y="0"/>
                  </a:moveTo>
                  <a:lnTo>
                    <a:pt x="0" y="0"/>
                  </a:lnTo>
                  <a:lnTo>
                    <a:pt x="8" y="9"/>
                  </a:lnTo>
                </a:path>
              </a:pathLst>
            </a:custGeom>
            <a:noFill/>
            <a:ln w="22225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991">
                <a:solidFill>
                  <a:schemeClr val="tx1"/>
                </a:solidFill>
              </a:endParaRPr>
            </a:p>
          </p:txBody>
        </p:sp>
        <p:sp>
          <p:nvSpPr>
            <p:cNvPr id="157755" name="Line 59"/>
            <p:cNvSpPr>
              <a:spLocks noChangeShapeType="1"/>
            </p:cNvSpPr>
            <p:nvPr/>
          </p:nvSpPr>
          <p:spPr bwMode="auto">
            <a:xfrm>
              <a:off x="2334" y="1336"/>
              <a:ext cx="8" cy="9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>
                <a:solidFill>
                  <a:schemeClr val="tx1"/>
                </a:solidFill>
              </a:endParaRPr>
            </a:p>
          </p:txBody>
        </p:sp>
        <p:sp>
          <p:nvSpPr>
            <p:cNvPr id="157756" name="Line 60"/>
            <p:cNvSpPr>
              <a:spLocks noChangeShapeType="1"/>
            </p:cNvSpPr>
            <p:nvPr/>
          </p:nvSpPr>
          <p:spPr bwMode="auto">
            <a:xfrm>
              <a:off x="2342" y="1345"/>
              <a:ext cx="8" cy="8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>
                <a:solidFill>
                  <a:schemeClr val="tx1"/>
                </a:solidFill>
              </a:endParaRPr>
            </a:p>
          </p:txBody>
        </p:sp>
        <p:sp>
          <p:nvSpPr>
            <p:cNvPr id="157757" name="Line 61"/>
            <p:cNvSpPr>
              <a:spLocks noChangeShapeType="1"/>
            </p:cNvSpPr>
            <p:nvPr/>
          </p:nvSpPr>
          <p:spPr bwMode="auto">
            <a:xfrm>
              <a:off x="2350" y="1353"/>
              <a:ext cx="1" cy="1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>
                <a:solidFill>
                  <a:schemeClr val="tx1"/>
                </a:solidFill>
              </a:endParaRPr>
            </a:p>
          </p:txBody>
        </p:sp>
        <p:sp>
          <p:nvSpPr>
            <p:cNvPr id="157758" name="Freeform 62"/>
            <p:cNvSpPr>
              <a:spLocks/>
            </p:cNvSpPr>
            <p:nvPr/>
          </p:nvSpPr>
          <p:spPr bwMode="auto">
            <a:xfrm>
              <a:off x="2350" y="1353"/>
              <a:ext cx="8" cy="9"/>
            </a:xfrm>
            <a:custGeom>
              <a:avLst/>
              <a:gdLst>
                <a:gd name="T0" fmla="*/ 0 w 8"/>
                <a:gd name="T1" fmla="*/ 0 h 9"/>
                <a:gd name="T2" fmla="*/ 0 w 8"/>
                <a:gd name="T3" fmla="*/ 0 h 9"/>
                <a:gd name="T4" fmla="*/ 8 w 8"/>
                <a:gd name="T5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9">
                  <a:moveTo>
                    <a:pt x="0" y="0"/>
                  </a:moveTo>
                  <a:lnTo>
                    <a:pt x="0" y="0"/>
                  </a:lnTo>
                  <a:lnTo>
                    <a:pt x="8" y="9"/>
                  </a:lnTo>
                </a:path>
              </a:pathLst>
            </a:custGeom>
            <a:noFill/>
            <a:ln w="22225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991">
                <a:solidFill>
                  <a:schemeClr val="tx1"/>
                </a:solidFill>
              </a:endParaRPr>
            </a:p>
          </p:txBody>
        </p:sp>
        <p:sp>
          <p:nvSpPr>
            <p:cNvPr id="157759" name="Line 63"/>
            <p:cNvSpPr>
              <a:spLocks noChangeShapeType="1"/>
            </p:cNvSpPr>
            <p:nvPr/>
          </p:nvSpPr>
          <p:spPr bwMode="auto">
            <a:xfrm>
              <a:off x="2358" y="1362"/>
              <a:ext cx="9" cy="1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>
                <a:solidFill>
                  <a:schemeClr val="tx1"/>
                </a:solidFill>
              </a:endParaRPr>
            </a:p>
          </p:txBody>
        </p:sp>
        <p:sp>
          <p:nvSpPr>
            <p:cNvPr id="157760" name="Line 64"/>
            <p:cNvSpPr>
              <a:spLocks noChangeShapeType="1"/>
            </p:cNvSpPr>
            <p:nvPr/>
          </p:nvSpPr>
          <p:spPr bwMode="auto">
            <a:xfrm>
              <a:off x="2367" y="1362"/>
              <a:ext cx="8" cy="1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>
                <a:solidFill>
                  <a:schemeClr val="tx1"/>
                </a:solidFill>
              </a:endParaRPr>
            </a:p>
          </p:txBody>
        </p:sp>
        <p:sp>
          <p:nvSpPr>
            <p:cNvPr id="157761" name="Line 65"/>
            <p:cNvSpPr>
              <a:spLocks noChangeShapeType="1"/>
            </p:cNvSpPr>
            <p:nvPr/>
          </p:nvSpPr>
          <p:spPr bwMode="auto">
            <a:xfrm>
              <a:off x="2375" y="1362"/>
              <a:ext cx="8" cy="1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>
                <a:solidFill>
                  <a:schemeClr val="tx1"/>
                </a:solidFill>
              </a:endParaRPr>
            </a:p>
          </p:txBody>
        </p:sp>
        <p:sp>
          <p:nvSpPr>
            <p:cNvPr id="157762" name="Line 66"/>
            <p:cNvSpPr>
              <a:spLocks noChangeShapeType="1"/>
            </p:cNvSpPr>
            <p:nvPr/>
          </p:nvSpPr>
          <p:spPr bwMode="auto">
            <a:xfrm>
              <a:off x="2383" y="1362"/>
              <a:ext cx="8" cy="1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>
                <a:solidFill>
                  <a:schemeClr val="tx1"/>
                </a:solidFill>
              </a:endParaRPr>
            </a:p>
          </p:txBody>
        </p:sp>
        <p:sp>
          <p:nvSpPr>
            <p:cNvPr id="157763" name="Line 67"/>
            <p:cNvSpPr>
              <a:spLocks noChangeShapeType="1"/>
            </p:cNvSpPr>
            <p:nvPr/>
          </p:nvSpPr>
          <p:spPr bwMode="auto">
            <a:xfrm>
              <a:off x="2391" y="1362"/>
              <a:ext cx="8" cy="1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>
                <a:solidFill>
                  <a:schemeClr val="tx1"/>
                </a:solidFill>
              </a:endParaRPr>
            </a:p>
          </p:txBody>
        </p:sp>
        <p:sp>
          <p:nvSpPr>
            <p:cNvPr id="157764" name="Line 68"/>
            <p:cNvSpPr>
              <a:spLocks noChangeShapeType="1"/>
            </p:cNvSpPr>
            <p:nvPr/>
          </p:nvSpPr>
          <p:spPr bwMode="auto">
            <a:xfrm>
              <a:off x="2399" y="1362"/>
              <a:ext cx="1" cy="1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>
                <a:solidFill>
                  <a:schemeClr val="tx1"/>
                </a:solidFill>
              </a:endParaRPr>
            </a:p>
          </p:txBody>
        </p:sp>
        <p:sp>
          <p:nvSpPr>
            <p:cNvPr id="157765" name="Line 69"/>
            <p:cNvSpPr>
              <a:spLocks noChangeShapeType="1"/>
            </p:cNvSpPr>
            <p:nvPr/>
          </p:nvSpPr>
          <p:spPr bwMode="auto">
            <a:xfrm>
              <a:off x="2399" y="1362"/>
              <a:ext cx="8" cy="1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>
                <a:solidFill>
                  <a:schemeClr val="tx1"/>
                </a:solidFill>
              </a:endParaRPr>
            </a:p>
          </p:txBody>
        </p:sp>
        <p:sp>
          <p:nvSpPr>
            <p:cNvPr id="157766" name="Line 70"/>
            <p:cNvSpPr>
              <a:spLocks noChangeShapeType="1"/>
            </p:cNvSpPr>
            <p:nvPr/>
          </p:nvSpPr>
          <p:spPr bwMode="auto">
            <a:xfrm>
              <a:off x="2407" y="1362"/>
              <a:ext cx="8" cy="1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>
                <a:solidFill>
                  <a:schemeClr val="tx1"/>
                </a:solidFill>
              </a:endParaRPr>
            </a:p>
          </p:txBody>
        </p:sp>
        <p:sp>
          <p:nvSpPr>
            <p:cNvPr id="157767" name="Line 71"/>
            <p:cNvSpPr>
              <a:spLocks noChangeShapeType="1"/>
            </p:cNvSpPr>
            <p:nvPr/>
          </p:nvSpPr>
          <p:spPr bwMode="auto">
            <a:xfrm>
              <a:off x="2415" y="1362"/>
              <a:ext cx="9" cy="1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>
                <a:solidFill>
                  <a:schemeClr val="tx1"/>
                </a:solidFill>
              </a:endParaRPr>
            </a:p>
          </p:txBody>
        </p:sp>
        <p:sp>
          <p:nvSpPr>
            <p:cNvPr id="157768" name="Line 72"/>
            <p:cNvSpPr>
              <a:spLocks noChangeShapeType="1"/>
            </p:cNvSpPr>
            <p:nvPr/>
          </p:nvSpPr>
          <p:spPr bwMode="auto">
            <a:xfrm>
              <a:off x="2424" y="1362"/>
              <a:ext cx="8" cy="1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>
                <a:solidFill>
                  <a:schemeClr val="tx1"/>
                </a:solidFill>
              </a:endParaRPr>
            </a:p>
          </p:txBody>
        </p:sp>
        <p:sp>
          <p:nvSpPr>
            <p:cNvPr id="157769" name="Line 73"/>
            <p:cNvSpPr>
              <a:spLocks noChangeShapeType="1"/>
            </p:cNvSpPr>
            <p:nvPr/>
          </p:nvSpPr>
          <p:spPr bwMode="auto">
            <a:xfrm>
              <a:off x="2432" y="1362"/>
              <a:ext cx="8" cy="1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>
                <a:solidFill>
                  <a:schemeClr val="tx1"/>
                </a:solidFill>
              </a:endParaRPr>
            </a:p>
          </p:txBody>
        </p:sp>
        <p:sp>
          <p:nvSpPr>
            <p:cNvPr id="157770" name="Line 74"/>
            <p:cNvSpPr>
              <a:spLocks noChangeShapeType="1"/>
            </p:cNvSpPr>
            <p:nvPr/>
          </p:nvSpPr>
          <p:spPr bwMode="auto">
            <a:xfrm>
              <a:off x="2440" y="1362"/>
              <a:ext cx="8" cy="1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>
                <a:solidFill>
                  <a:schemeClr val="tx1"/>
                </a:solidFill>
              </a:endParaRPr>
            </a:p>
          </p:txBody>
        </p:sp>
        <p:sp>
          <p:nvSpPr>
            <p:cNvPr id="157771" name="Freeform 75"/>
            <p:cNvSpPr>
              <a:spLocks/>
            </p:cNvSpPr>
            <p:nvPr/>
          </p:nvSpPr>
          <p:spPr bwMode="auto">
            <a:xfrm>
              <a:off x="2448" y="1362"/>
              <a:ext cx="1" cy="9"/>
            </a:xfrm>
            <a:custGeom>
              <a:avLst/>
              <a:gdLst>
                <a:gd name="T0" fmla="*/ 0 h 9"/>
                <a:gd name="T1" fmla="*/ 0 h 9"/>
                <a:gd name="T2" fmla="*/ 9 h 9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9">
                  <a:moveTo>
                    <a:pt x="0" y="0"/>
                  </a:moveTo>
                  <a:lnTo>
                    <a:pt x="0" y="0"/>
                  </a:lnTo>
                  <a:lnTo>
                    <a:pt x="0" y="9"/>
                  </a:lnTo>
                </a:path>
              </a:pathLst>
            </a:custGeom>
            <a:noFill/>
            <a:ln w="22225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991">
                <a:solidFill>
                  <a:schemeClr val="tx1"/>
                </a:solidFill>
              </a:endParaRPr>
            </a:p>
          </p:txBody>
        </p:sp>
        <p:sp>
          <p:nvSpPr>
            <p:cNvPr id="157772" name="Line 76"/>
            <p:cNvSpPr>
              <a:spLocks noChangeShapeType="1"/>
            </p:cNvSpPr>
            <p:nvPr/>
          </p:nvSpPr>
          <p:spPr bwMode="auto">
            <a:xfrm>
              <a:off x="2448" y="1371"/>
              <a:ext cx="8" cy="1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>
                <a:solidFill>
                  <a:schemeClr val="tx1"/>
                </a:solidFill>
              </a:endParaRPr>
            </a:p>
          </p:txBody>
        </p:sp>
        <p:sp>
          <p:nvSpPr>
            <p:cNvPr id="157773" name="Line 77"/>
            <p:cNvSpPr>
              <a:spLocks noChangeShapeType="1"/>
            </p:cNvSpPr>
            <p:nvPr/>
          </p:nvSpPr>
          <p:spPr bwMode="auto">
            <a:xfrm>
              <a:off x="2456" y="1371"/>
              <a:ext cx="8" cy="1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>
                <a:solidFill>
                  <a:schemeClr val="tx1"/>
                </a:solidFill>
              </a:endParaRPr>
            </a:p>
          </p:txBody>
        </p:sp>
        <p:sp>
          <p:nvSpPr>
            <p:cNvPr id="157774" name="Line 78"/>
            <p:cNvSpPr>
              <a:spLocks noChangeShapeType="1"/>
            </p:cNvSpPr>
            <p:nvPr/>
          </p:nvSpPr>
          <p:spPr bwMode="auto">
            <a:xfrm>
              <a:off x="2464" y="1371"/>
              <a:ext cx="9" cy="1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>
                <a:solidFill>
                  <a:schemeClr val="tx1"/>
                </a:solidFill>
              </a:endParaRPr>
            </a:p>
          </p:txBody>
        </p:sp>
        <p:sp>
          <p:nvSpPr>
            <p:cNvPr id="157775" name="Line 79"/>
            <p:cNvSpPr>
              <a:spLocks noChangeShapeType="1"/>
            </p:cNvSpPr>
            <p:nvPr/>
          </p:nvSpPr>
          <p:spPr bwMode="auto">
            <a:xfrm>
              <a:off x="2473" y="1371"/>
              <a:ext cx="8" cy="1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>
                <a:solidFill>
                  <a:schemeClr val="tx1"/>
                </a:solidFill>
              </a:endParaRPr>
            </a:p>
          </p:txBody>
        </p:sp>
        <p:sp>
          <p:nvSpPr>
            <p:cNvPr id="157776" name="Line 80"/>
            <p:cNvSpPr>
              <a:spLocks noChangeShapeType="1"/>
            </p:cNvSpPr>
            <p:nvPr/>
          </p:nvSpPr>
          <p:spPr bwMode="auto">
            <a:xfrm>
              <a:off x="2481" y="1371"/>
              <a:ext cx="8" cy="1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>
                <a:solidFill>
                  <a:schemeClr val="tx1"/>
                </a:solidFill>
              </a:endParaRPr>
            </a:p>
          </p:txBody>
        </p:sp>
        <p:sp>
          <p:nvSpPr>
            <p:cNvPr id="157777" name="Line 81"/>
            <p:cNvSpPr>
              <a:spLocks noChangeShapeType="1"/>
            </p:cNvSpPr>
            <p:nvPr/>
          </p:nvSpPr>
          <p:spPr bwMode="auto">
            <a:xfrm>
              <a:off x="2489" y="1371"/>
              <a:ext cx="8" cy="1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>
                <a:solidFill>
                  <a:schemeClr val="tx1"/>
                </a:solidFill>
              </a:endParaRPr>
            </a:p>
          </p:txBody>
        </p:sp>
        <p:sp>
          <p:nvSpPr>
            <p:cNvPr id="157778" name="Line 82"/>
            <p:cNvSpPr>
              <a:spLocks noChangeShapeType="1"/>
            </p:cNvSpPr>
            <p:nvPr/>
          </p:nvSpPr>
          <p:spPr bwMode="auto">
            <a:xfrm>
              <a:off x="2497" y="1371"/>
              <a:ext cx="1" cy="1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>
                <a:solidFill>
                  <a:schemeClr val="tx1"/>
                </a:solidFill>
              </a:endParaRPr>
            </a:p>
          </p:txBody>
        </p:sp>
        <p:sp>
          <p:nvSpPr>
            <p:cNvPr id="157779" name="Line 83"/>
            <p:cNvSpPr>
              <a:spLocks noChangeShapeType="1"/>
            </p:cNvSpPr>
            <p:nvPr/>
          </p:nvSpPr>
          <p:spPr bwMode="auto">
            <a:xfrm>
              <a:off x="2497" y="1371"/>
              <a:ext cx="8" cy="1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>
                <a:solidFill>
                  <a:schemeClr val="tx1"/>
                </a:solidFill>
              </a:endParaRPr>
            </a:p>
          </p:txBody>
        </p:sp>
        <p:sp>
          <p:nvSpPr>
            <p:cNvPr id="157780" name="Line 84"/>
            <p:cNvSpPr>
              <a:spLocks noChangeShapeType="1"/>
            </p:cNvSpPr>
            <p:nvPr/>
          </p:nvSpPr>
          <p:spPr bwMode="auto">
            <a:xfrm>
              <a:off x="2505" y="1371"/>
              <a:ext cx="8" cy="1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>
                <a:solidFill>
                  <a:schemeClr val="tx1"/>
                </a:solidFill>
              </a:endParaRPr>
            </a:p>
          </p:txBody>
        </p:sp>
        <p:sp>
          <p:nvSpPr>
            <p:cNvPr id="157781" name="Line 85"/>
            <p:cNvSpPr>
              <a:spLocks noChangeShapeType="1"/>
            </p:cNvSpPr>
            <p:nvPr/>
          </p:nvSpPr>
          <p:spPr bwMode="auto">
            <a:xfrm>
              <a:off x="2513" y="1371"/>
              <a:ext cx="9" cy="1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>
                <a:solidFill>
                  <a:schemeClr val="tx1"/>
                </a:solidFill>
              </a:endParaRPr>
            </a:p>
          </p:txBody>
        </p:sp>
        <p:sp>
          <p:nvSpPr>
            <p:cNvPr id="157782" name="Line 86"/>
            <p:cNvSpPr>
              <a:spLocks noChangeShapeType="1"/>
            </p:cNvSpPr>
            <p:nvPr/>
          </p:nvSpPr>
          <p:spPr bwMode="auto">
            <a:xfrm>
              <a:off x="2522" y="1371"/>
              <a:ext cx="8" cy="1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>
                <a:solidFill>
                  <a:schemeClr val="tx1"/>
                </a:solidFill>
              </a:endParaRPr>
            </a:p>
          </p:txBody>
        </p:sp>
        <p:sp>
          <p:nvSpPr>
            <p:cNvPr id="157783" name="Line 87"/>
            <p:cNvSpPr>
              <a:spLocks noChangeShapeType="1"/>
            </p:cNvSpPr>
            <p:nvPr/>
          </p:nvSpPr>
          <p:spPr bwMode="auto">
            <a:xfrm>
              <a:off x="2530" y="1371"/>
              <a:ext cx="8" cy="1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>
                <a:solidFill>
                  <a:schemeClr val="tx1"/>
                </a:solidFill>
              </a:endParaRPr>
            </a:p>
          </p:txBody>
        </p:sp>
        <p:sp>
          <p:nvSpPr>
            <p:cNvPr id="157784" name="Line 88"/>
            <p:cNvSpPr>
              <a:spLocks noChangeShapeType="1"/>
            </p:cNvSpPr>
            <p:nvPr/>
          </p:nvSpPr>
          <p:spPr bwMode="auto">
            <a:xfrm>
              <a:off x="2538" y="1371"/>
              <a:ext cx="8" cy="1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>
                <a:solidFill>
                  <a:schemeClr val="tx1"/>
                </a:solidFill>
              </a:endParaRPr>
            </a:p>
          </p:txBody>
        </p:sp>
        <p:sp>
          <p:nvSpPr>
            <p:cNvPr id="157785" name="Line 89"/>
            <p:cNvSpPr>
              <a:spLocks noChangeShapeType="1"/>
            </p:cNvSpPr>
            <p:nvPr/>
          </p:nvSpPr>
          <p:spPr bwMode="auto">
            <a:xfrm>
              <a:off x="2546" y="1371"/>
              <a:ext cx="1" cy="1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>
                <a:solidFill>
                  <a:schemeClr val="tx1"/>
                </a:solidFill>
              </a:endParaRPr>
            </a:p>
          </p:txBody>
        </p:sp>
        <p:sp>
          <p:nvSpPr>
            <p:cNvPr id="157786" name="Line 90"/>
            <p:cNvSpPr>
              <a:spLocks noChangeShapeType="1"/>
            </p:cNvSpPr>
            <p:nvPr/>
          </p:nvSpPr>
          <p:spPr bwMode="auto">
            <a:xfrm>
              <a:off x="2546" y="1371"/>
              <a:ext cx="8" cy="1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>
                <a:solidFill>
                  <a:schemeClr val="tx1"/>
                </a:solidFill>
              </a:endParaRPr>
            </a:p>
          </p:txBody>
        </p:sp>
        <p:sp>
          <p:nvSpPr>
            <p:cNvPr id="157787" name="Line 91"/>
            <p:cNvSpPr>
              <a:spLocks noChangeShapeType="1"/>
            </p:cNvSpPr>
            <p:nvPr/>
          </p:nvSpPr>
          <p:spPr bwMode="auto">
            <a:xfrm>
              <a:off x="2554" y="1371"/>
              <a:ext cx="8" cy="1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>
                <a:solidFill>
                  <a:schemeClr val="tx1"/>
                </a:solidFill>
              </a:endParaRPr>
            </a:p>
          </p:txBody>
        </p:sp>
        <p:sp>
          <p:nvSpPr>
            <p:cNvPr id="157788" name="Line 92"/>
            <p:cNvSpPr>
              <a:spLocks noChangeShapeType="1"/>
            </p:cNvSpPr>
            <p:nvPr/>
          </p:nvSpPr>
          <p:spPr bwMode="auto">
            <a:xfrm>
              <a:off x="2562" y="1371"/>
              <a:ext cx="9" cy="1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>
                <a:solidFill>
                  <a:schemeClr val="tx1"/>
                </a:solidFill>
              </a:endParaRPr>
            </a:p>
          </p:txBody>
        </p:sp>
        <p:sp>
          <p:nvSpPr>
            <p:cNvPr id="157789" name="Line 93"/>
            <p:cNvSpPr>
              <a:spLocks noChangeShapeType="1"/>
            </p:cNvSpPr>
            <p:nvPr/>
          </p:nvSpPr>
          <p:spPr bwMode="auto">
            <a:xfrm>
              <a:off x="2571" y="1371"/>
              <a:ext cx="8" cy="1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>
                <a:solidFill>
                  <a:schemeClr val="tx1"/>
                </a:solidFill>
              </a:endParaRPr>
            </a:p>
          </p:txBody>
        </p:sp>
        <p:sp>
          <p:nvSpPr>
            <p:cNvPr id="157790" name="Line 94"/>
            <p:cNvSpPr>
              <a:spLocks noChangeShapeType="1"/>
            </p:cNvSpPr>
            <p:nvPr/>
          </p:nvSpPr>
          <p:spPr bwMode="auto">
            <a:xfrm>
              <a:off x="2579" y="1371"/>
              <a:ext cx="8" cy="1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>
                <a:solidFill>
                  <a:schemeClr val="tx1"/>
                </a:solidFill>
              </a:endParaRPr>
            </a:p>
          </p:txBody>
        </p:sp>
        <p:sp>
          <p:nvSpPr>
            <p:cNvPr id="157791" name="Line 95"/>
            <p:cNvSpPr>
              <a:spLocks noChangeShapeType="1"/>
            </p:cNvSpPr>
            <p:nvPr/>
          </p:nvSpPr>
          <p:spPr bwMode="auto">
            <a:xfrm>
              <a:off x="2587" y="1371"/>
              <a:ext cx="8" cy="1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>
                <a:solidFill>
                  <a:schemeClr val="tx1"/>
                </a:solidFill>
              </a:endParaRPr>
            </a:p>
          </p:txBody>
        </p:sp>
        <p:sp>
          <p:nvSpPr>
            <p:cNvPr id="157792" name="Line 96"/>
            <p:cNvSpPr>
              <a:spLocks noChangeShapeType="1"/>
            </p:cNvSpPr>
            <p:nvPr/>
          </p:nvSpPr>
          <p:spPr bwMode="auto">
            <a:xfrm>
              <a:off x="2595" y="1371"/>
              <a:ext cx="1" cy="1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>
                <a:solidFill>
                  <a:schemeClr val="tx1"/>
                </a:solidFill>
              </a:endParaRPr>
            </a:p>
          </p:txBody>
        </p:sp>
        <p:sp>
          <p:nvSpPr>
            <p:cNvPr id="157793" name="Freeform 97"/>
            <p:cNvSpPr>
              <a:spLocks/>
            </p:cNvSpPr>
            <p:nvPr/>
          </p:nvSpPr>
          <p:spPr bwMode="auto">
            <a:xfrm>
              <a:off x="2595" y="1362"/>
              <a:ext cx="8" cy="9"/>
            </a:xfrm>
            <a:custGeom>
              <a:avLst/>
              <a:gdLst>
                <a:gd name="T0" fmla="*/ 0 w 8"/>
                <a:gd name="T1" fmla="*/ 9 h 9"/>
                <a:gd name="T2" fmla="*/ 0 w 8"/>
                <a:gd name="T3" fmla="*/ 0 h 9"/>
                <a:gd name="T4" fmla="*/ 8 w 8"/>
                <a:gd name="T5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9">
                  <a:moveTo>
                    <a:pt x="0" y="9"/>
                  </a:moveTo>
                  <a:lnTo>
                    <a:pt x="0" y="0"/>
                  </a:lnTo>
                  <a:lnTo>
                    <a:pt x="8" y="0"/>
                  </a:lnTo>
                </a:path>
              </a:pathLst>
            </a:custGeom>
            <a:noFill/>
            <a:ln w="22225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991">
                <a:solidFill>
                  <a:schemeClr val="tx1"/>
                </a:solidFill>
              </a:endParaRPr>
            </a:p>
          </p:txBody>
        </p:sp>
        <p:sp>
          <p:nvSpPr>
            <p:cNvPr id="157794" name="Freeform 98"/>
            <p:cNvSpPr>
              <a:spLocks/>
            </p:cNvSpPr>
            <p:nvPr/>
          </p:nvSpPr>
          <p:spPr bwMode="auto">
            <a:xfrm>
              <a:off x="2603" y="1362"/>
              <a:ext cx="8" cy="1"/>
            </a:xfrm>
            <a:custGeom>
              <a:avLst/>
              <a:gdLst>
                <a:gd name="T0" fmla="*/ 0 w 8"/>
                <a:gd name="T1" fmla="*/ 0 w 8"/>
                <a:gd name="T2" fmla="*/ 8 w 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8">
                  <a:moveTo>
                    <a:pt x="0" y="0"/>
                  </a:moveTo>
                  <a:lnTo>
                    <a:pt x="0" y="0"/>
                  </a:lnTo>
                  <a:lnTo>
                    <a:pt x="8" y="0"/>
                  </a:lnTo>
                </a:path>
              </a:pathLst>
            </a:custGeom>
            <a:noFill/>
            <a:ln w="22225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991">
                <a:solidFill>
                  <a:schemeClr val="tx1"/>
                </a:solidFill>
              </a:endParaRPr>
            </a:p>
          </p:txBody>
        </p:sp>
        <p:sp>
          <p:nvSpPr>
            <p:cNvPr id="157795" name="Freeform 99"/>
            <p:cNvSpPr>
              <a:spLocks/>
            </p:cNvSpPr>
            <p:nvPr/>
          </p:nvSpPr>
          <p:spPr bwMode="auto">
            <a:xfrm>
              <a:off x="2611" y="1345"/>
              <a:ext cx="8" cy="17"/>
            </a:xfrm>
            <a:custGeom>
              <a:avLst/>
              <a:gdLst>
                <a:gd name="T0" fmla="*/ 0 w 8"/>
                <a:gd name="T1" fmla="*/ 17 h 17"/>
                <a:gd name="T2" fmla="*/ 0 w 8"/>
                <a:gd name="T3" fmla="*/ 8 h 17"/>
                <a:gd name="T4" fmla="*/ 8 w 8"/>
                <a:gd name="T5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17">
                  <a:moveTo>
                    <a:pt x="0" y="17"/>
                  </a:moveTo>
                  <a:lnTo>
                    <a:pt x="0" y="8"/>
                  </a:lnTo>
                  <a:lnTo>
                    <a:pt x="8" y="0"/>
                  </a:lnTo>
                </a:path>
              </a:pathLst>
            </a:custGeom>
            <a:noFill/>
            <a:ln w="22225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991">
                <a:solidFill>
                  <a:schemeClr val="tx1"/>
                </a:solidFill>
              </a:endParaRPr>
            </a:p>
          </p:txBody>
        </p:sp>
        <p:sp>
          <p:nvSpPr>
            <p:cNvPr id="157796" name="Line 100"/>
            <p:cNvSpPr>
              <a:spLocks noChangeShapeType="1"/>
            </p:cNvSpPr>
            <p:nvPr/>
          </p:nvSpPr>
          <p:spPr bwMode="auto">
            <a:xfrm flipV="1">
              <a:off x="2619" y="1327"/>
              <a:ext cx="9" cy="18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>
                <a:solidFill>
                  <a:schemeClr val="tx1"/>
                </a:solidFill>
              </a:endParaRPr>
            </a:p>
          </p:txBody>
        </p:sp>
        <p:sp>
          <p:nvSpPr>
            <p:cNvPr id="157797" name="Line 101"/>
            <p:cNvSpPr>
              <a:spLocks noChangeShapeType="1"/>
            </p:cNvSpPr>
            <p:nvPr/>
          </p:nvSpPr>
          <p:spPr bwMode="auto">
            <a:xfrm flipV="1">
              <a:off x="2628" y="1318"/>
              <a:ext cx="8" cy="9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>
                <a:solidFill>
                  <a:schemeClr val="tx1"/>
                </a:solidFill>
              </a:endParaRPr>
            </a:p>
          </p:txBody>
        </p:sp>
        <p:sp>
          <p:nvSpPr>
            <p:cNvPr id="157798" name="Line 102"/>
            <p:cNvSpPr>
              <a:spLocks noChangeShapeType="1"/>
            </p:cNvSpPr>
            <p:nvPr/>
          </p:nvSpPr>
          <p:spPr bwMode="auto">
            <a:xfrm>
              <a:off x="2636" y="1318"/>
              <a:ext cx="8" cy="1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>
                <a:solidFill>
                  <a:schemeClr val="tx1"/>
                </a:solidFill>
              </a:endParaRPr>
            </a:p>
          </p:txBody>
        </p:sp>
        <p:sp>
          <p:nvSpPr>
            <p:cNvPr id="157799" name="Line 103"/>
            <p:cNvSpPr>
              <a:spLocks noChangeShapeType="1"/>
            </p:cNvSpPr>
            <p:nvPr/>
          </p:nvSpPr>
          <p:spPr bwMode="auto">
            <a:xfrm>
              <a:off x="2644" y="1318"/>
              <a:ext cx="1" cy="1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>
                <a:solidFill>
                  <a:schemeClr val="tx1"/>
                </a:solidFill>
              </a:endParaRPr>
            </a:p>
          </p:txBody>
        </p:sp>
        <p:sp>
          <p:nvSpPr>
            <p:cNvPr id="157800" name="Freeform 104"/>
            <p:cNvSpPr>
              <a:spLocks/>
            </p:cNvSpPr>
            <p:nvPr/>
          </p:nvSpPr>
          <p:spPr bwMode="auto">
            <a:xfrm>
              <a:off x="2644" y="1318"/>
              <a:ext cx="8" cy="18"/>
            </a:xfrm>
            <a:custGeom>
              <a:avLst/>
              <a:gdLst>
                <a:gd name="T0" fmla="*/ 0 w 8"/>
                <a:gd name="T1" fmla="*/ 0 h 18"/>
                <a:gd name="T2" fmla="*/ 0 w 8"/>
                <a:gd name="T3" fmla="*/ 9 h 18"/>
                <a:gd name="T4" fmla="*/ 8 w 8"/>
                <a:gd name="T5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18">
                  <a:moveTo>
                    <a:pt x="0" y="0"/>
                  </a:moveTo>
                  <a:lnTo>
                    <a:pt x="0" y="9"/>
                  </a:lnTo>
                  <a:lnTo>
                    <a:pt x="8" y="18"/>
                  </a:lnTo>
                </a:path>
              </a:pathLst>
            </a:custGeom>
            <a:noFill/>
            <a:ln w="22225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991">
                <a:solidFill>
                  <a:schemeClr val="tx1"/>
                </a:solidFill>
              </a:endParaRPr>
            </a:p>
          </p:txBody>
        </p:sp>
        <p:sp>
          <p:nvSpPr>
            <p:cNvPr id="157801" name="Line 105"/>
            <p:cNvSpPr>
              <a:spLocks noChangeShapeType="1"/>
            </p:cNvSpPr>
            <p:nvPr/>
          </p:nvSpPr>
          <p:spPr bwMode="auto">
            <a:xfrm>
              <a:off x="2652" y="1336"/>
              <a:ext cx="8" cy="17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>
                <a:solidFill>
                  <a:schemeClr val="tx1"/>
                </a:solidFill>
              </a:endParaRPr>
            </a:p>
          </p:txBody>
        </p:sp>
        <p:sp>
          <p:nvSpPr>
            <p:cNvPr id="157802" name="Line 106"/>
            <p:cNvSpPr>
              <a:spLocks noChangeShapeType="1"/>
            </p:cNvSpPr>
            <p:nvPr/>
          </p:nvSpPr>
          <p:spPr bwMode="auto">
            <a:xfrm>
              <a:off x="2660" y="1353"/>
              <a:ext cx="8" cy="9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>
                <a:solidFill>
                  <a:schemeClr val="tx1"/>
                </a:solidFill>
              </a:endParaRPr>
            </a:p>
          </p:txBody>
        </p:sp>
        <p:sp>
          <p:nvSpPr>
            <p:cNvPr id="157803" name="Line 107"/>
            <p:cNvSpPr>
              <a:spLocks noChangeShapeType="1"/>
            </p:cNvSpPr>
            <p:nvPr/>
          </p:nvSpPr>
          <p:spPr bwMode="auto">
            <a:xfrm flipV="1">
              <a:off x="2668" y="1353"/>
              <a:ext cx="9" cy="9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>
                <a:solidFill>
                  <a:schemeClr val="tx1"/>
                </a:solidFill>
              </a:endParaRPr>
            </a:p>
          </p:txBody>
        </p:sp>
        <p:sp>
          <p:nvSpPr>
            <p:cNvPr id="157804" name="Freeform 108"/>
            <p:cNvSpPr>
              <a:spLocks/>
            </p:cNvSpPr>
            <p:nvPr/>
          </p:nvSpPr>
          <p:spPr bwMode="auto">
            <a:xfrm>
              <a:off x="2677" y="1309"/>
              <a:ext cx="8" cy="44"/>
            </a:xfrm>
            <a:custGeom>
              <a:avLst/>
              <a:gdLst>
                <a:gd name="T0" fmla="*/ 0 w 8"/>
                <a:gd name="T1" fmla="*/ 44 h 44"/>
                <a:gd name="T2" fmla="*/ 0 w 8"/>
                <a:gd name="T3" fmla="*/ 27 h 44"/>
                <a:gd name="T4" fmla="*/ 8 w 8"/>
                <a:gd name="T5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44">
                  <a:moveTo>
                    <a:pt x="0" y="44"/>
                  </a:moveTo>
                  <a:lnTo>
                    <a:pt x="0" y="27"/>
                  </a:lnTo>
                  <a:lnTo>
                    <a:pt x="8" y="0"/>
                  </a:lnTo>
                </a:path>
              </a:pathLst>
            </a:custGeom>
            <a:noFill/>
            <a:ln w="22225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991">
                <a:solidFill>
                  <a:schemeClr val="tx1"/>
                </a:solidFill>
              </a:endParaRPr>
            </a:p>
          </p:txBody>
        </p:sp>
        <p:sp>
          <p:nvSpPr>
            <p:cNvPr id="157805" name="Freeform 109"/>
            <p:cNvSpPr>
              <a:spLocks/>
            </p:cNvSpPr>
            <p:nvPr/>
          </p:nvSpPr>
          <p:spPr bwMode="auto">
            <a:xfrm>
              <a:off x="2685" y="1265"/>
              <a:ext cx="8" cy="44"/>
            </a:xfrm>
            <a:custGeom>
              <a:avLst/>
              <a:gdLst>
                <a:gd name="T0" fmla="*/ 0 w 8"/>
                <a:gd name="T1" fmla="*/ 44 h 44"/>
                <a:gd name="T2" fmla="*/ 8 w 8"/>
                <a:gd name="T3" fmla="*/ 18 h 44"/>
                <a:gd name="T4" fmla="*/ 8 w 8"/>
                <a:gd name="T5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44">
                  <a:moveTo>
                    <a:pt x="0" y="44"/>
                  </a:moveTo>
                  <a:lnTo>
                    <a:pt x="8" y="18"/>
                  </a:lnTo>
                  <a:lnTo>
                    <a:pt x="8" y="0"/>
                  </a:lnTo>
                </a:path>
              </a:pathLst>
            </a:custGeom>
            <a:noFill/>
            <a:ln w="22225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991">
                <a:solidFill>
                  <a:schemeClr val="tx1"/>
                </a:solidFill>
              </a:endParaRPr>
            </a:p>
          </p:txBody>
        </p:sp>
        <p:sp>
          <p:nvSpPr>
            <p:cNvPr id="157806" name="Freeform 110"/>
            <p:cNvSpPr>
              <a:spLocks/>
            </p:cNvSpPr>
            <p:nvPr/>
          </p:nvSpPr>
          <p:spPr bwMode="auto">
            <a:xfrm>
              <a:off x="2693" y="1256"/>
              <a:ext cx="1" cy="9"/>
            </a:xfrm>
            <a:custGeom>
              <a:avLst/>
              <a:gdLst>
                <a:gd name="T0" fmla="*/ 9 h 9"/>
                <a:gd name="T1" fmla="*/ 0 h 9"/>
                <a:gd name="T2" fmla="*/ 0 h 9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9">
                  <a:moveTo>
                    <a:pt x="0" y="9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w="22225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991">
                <a:solidFill>
                  <a:schemeClr val="tx1"/>
                </a:solidFill>
              </a:endParaRPr>
            </a:p>
          </p:txBody>
        </p:sp>
        <p:sp>
          <p:nvSpPr>
            <p:cNvPr id="157807" name="Freeform 111"/>
            <p:cNvSpPr>
              <a:spLocks/>
            </p:cNvSpPr>
            <p:nvPr/>
          </p:nvSpPr>
          <p:spPr bwMode="auto">
            <a:xfrm>
              <a:off x="2693" y="1256"/>
              <a:ext cx="8" cy="18"/>
            </a:xfrm>
            <a:custGeom>
              <a:avLst/>
              <a:gdLst>
                <a:gd name="T0" fmla="*/ 0 w 8"/>
                <a:gd name="T1" fmla="*/ 0 h 18"/>
                <a:gd name="T2" fmla="*/ 0 w 8"/>
                <a:gd name="T3" fmla="*/ 9 h 18"/>
                <a:gd name="T4" fmla="*/ 8 w 8"/>
                <a:gd name="T5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18">
                  <a:moveTo>
                    <a:pt x="0" y="0"/>
                  </a:moveTo>
                  <a:lnTo>
                    <a:pt x="0" y="9"/>
                  </a:lnTo>
                  <a:lnTo>
                    <a:pt x="8" y="18"/>
                  </a:lnTo>
                </a:path>
              </a:pathLst>
            </a:custGeom>
            <a:noFill/>
            <a:ln w="22225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991">
                <a:solidFill>
                  <a:schemeClr val="tx1"/>
                </a:solidFill>
              </a:endParaRPr>
            </a:p>
          </p:txBody>
        </p:sp>
        <p:sp>
          <p:nvSpPr>
            <p:cNvPr id="157808" name="Freeform 112"/>
            <p:cNvSpPr>
              <a:spLocks/>
            </p:cNvSpPr>
            <p:nvPr/>
          </p:nvSpPr>
          <p:spPr bwMode="auto">
            <a:xfrm>
              <a:off x="2701" y="1274"/>
              <a:ext cx="8" cy="18"/>
            </a:xfrm>
            <a:custGeom>
              <a:avLst/>
              <a:gdLst>
                <a:gd name="T0" fmla="*/ 0 w 8"/>
                <a:gd name="T1" fmla="*/ 0 h 18"/>
                <a:gd name="T2" fmla="*/ 0 w 8"/>
                <a:gd name="T3" fmla="*/ 9 h 18"/>
                <a:gd name="T4" fmla="*/ 8 w 8"/>
                <a:gd name="T5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18">
                  <a:moveTo>
                    <a:pt x="0" y="0"/>
                  </a:moveTo>
                  <a:lnTo>
                    <a:pt x="0" y="9"/>
                  </a:lnTo>
                  <a:lnTo>
                    <a:pt x="8" y="18"/>
                  </a:lnTo>
                </a:path>
              </a:pathLst>
            </a:custGeom>
            <a:noFill/>
            <a:ln w="22225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991">
                <a:solidFill>
                  <a:schemeClr val="tx1"/>
                </a:solidFill>
              </a:endParaRPr>
            </a:p>
          </p:txBody>
        </p:sp>
        <p:sp>
          <p:nvSpPr>
            <p:cNvPr id="157809" name="Freeform 113"/>
            <p:cNvSpPr>
              <a:spLocks/>
            </p:cNvSpPr>
            <p:nvPr/>
          </p:nvSpPr>
          <p:spPr bwMode="auto">
            <a:xfrm>
              <a:off x="2709" y="1283"/>
              <a:ext cx="8" cy="9"/>
            </a:xfrm>
            <a:custGeom>
              <a:avLst/>
              <a:gdLst>
                <a:gd name="T0" fmla="*/ 0 w 8"/>
                <a:gd name="T1" fmla="*/ 9 h 9"/>
                <a:gd name="T2" fmla="*/ 0 w 8"/>
                <a:gd name="T3" fmla="*/ 9 h 9"/>
                <a:gd name="T4" fmla="*/ 8 w 8"/>
                <a:gd name="T5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9">
                  <a:moveTo>
                    <a:pt x="0" y="9"/>
                  </a:moveTo>
                  <a:lnTo>
                    <a:pt x="0" y="9"/>
                  </a:lnTo>
                  <a:lnTo>
                    <a:pt x="8" y="0"/>
                  </a:lnTo>
                </a:path>
              </a:pathLst>
            </a:custGeom>
            <a:noFill/>
            <a:ln w="22225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991">
                <a:solidFill>
                  <a:schemeClr val="tx1"/>
                </a:solidFill>
              </a:endParaRPr>
            </a:p>
          </p:txBody>
        </p:sp>
        <p:sp>
          <p:nvSpPr>
            <p:cNvPr id="157810" name="Freeform 114"/>
            <p:cNvSpPr>
              <a:spLocks/>
            </p:cNvSpPr>
            <p:nvPr/>
          </p:nvSpPr>
          <p:spPr bwMode="auto">
            <a:xfrm>
              <a:off x="2717" y="1256"/>
              <a:ext cx="9" cy="27"/>
            </a:xfrm>
            <a:custGeom>
              <a:avLst/>
              <a:gdLst>
                <a:gd name="T0" fmla="*/ 0 w 9"/>
                <a:gd name="T1" fmla="*/ 27 h 27"/>
                <a:gd name="T2" fmla="*/ 0 w 9"/>
                <a:gd name="T3" fmla="*/ 18 h 27"/>
                <a:gd name="T4" fmla="*/ 9 w 9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27">
                  <a:moveTo>
                    <a:pt x="0" y="27"/>
                  </a:moveTo>
                  <a:lnTo>
                    <a:pt x="0" y="18"/>
                  </a:lnTo>
                  <a:lnTo>
                    <a:pt x="9" y="0"/>
                  </a:lnTo>
                </a:path>
              </a:pathLst>
            </a:custGeom>
            <a:noFill/>
            <a:ln w="22225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991">
                <a:solidFill>
                  <a:schemeClr val="tx1"/>
                </a:solidFill>
              </a:endParaRPr>
            </a:p>
          </p:txBody>
        </p:sp>
        <p:sp>
          <p:nvSpPr>
            <p:cNvPr id="157811" name="Freeform 115"/>
            <p:cNvSpPr>
              <a:spLocks/>
            </p:cNvSpPr>
            <p:nvPr/>
          </p:nvSpPr>
          <p:spPr bwMode="auto">
            <a:xfrm>
              <a:off x="2726" y="1221"/>
              <a:ext cx="8" cy="35"/>
            </a:xfrm>
            <a:custGeom>
              <a:avLst/>
              <a:gdLst>
                <a:gd name="T0" fmla="*/ 0 w 8"/>
                <a:gd name="T1" fmla="*/ 35 h 35"/>
                <a:gd name="T2" fmla="*/ 8 w 8"/>
                <a:gd name="T3" fmla="*/ 18 h 35"/>
                <a:gd name="T4" fmla="*/ 8 w 8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35">
                  <a:moveTo>
                    <a:pt x="0" y="35"/>
                  </a:moveTo>
                  <a:lnTo>
                    <a:pt x="8" y="18"/>
                  </a:lnTo>
                  <a:lnTo>
                    <a:pt x="8" y="0"/>
                  </a:lnTo>
                </a:path>
              </a:pathLst>
            </a:custGeom>
            <a:noFill/>
            <a:ln w="22225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991">
                <a:solidFill>
                  <a:schemeClr val="tx1"/>
                </a:solidFill>
              </a:endParaRPr>
            </a:p>
          </p:txBody>
        </p:sp>
        <p:sp>
          <p:nvSpPr>
            <p:cNvPr id="157812" name="Freeform 116"/>
            <p:cNvSpPr>
              <a:spLocks/>
            </p:cNvSpPr>
            <p:nvPr/>
          </p:nvSpPr>
          <p:spPr bwMode="auto">
            <a:xfrm>
              <a:off x="2734" y="1194"/>
              <a:ext cx="1" cy="27"/>
            </a:xfrm>
            <a:custGeom>
              <a:avLst/>
              <a:gdLst>
                <a:gd name="T0" fmla="*/ 27 h 27"/>
                <a:gd name="T1" fmla="*/ 9 h 27"/>
                <a:gd name="T2" fmla="*/ 0 h 2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27">
                  <a:moveTo>
                    <a:pt x="0" y="27"/>
                  </a:moveTo>
                  <a:lnTo>
                    <a:pt x="0" y="9"/>
                  </a:lnTo>
                  <a:lnTo>
                    <a:pt x="0" y="0"/>
                  </a:lnTo>
                </a:path>
              </a:pathLst>
            </a:custGeom>
            <a:noFill/>
            <a:ln w="22225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991">
                <a:solidFill>
                  <a:schemeClr val="tx1"/>
                </a:solidFill>
              </a:endParaRPr>
            </a:p>
          </p:txBody>
        </p:sp>
        <p:sp>
          <p:nvSpPr>
            <p:cNvPr id="157813" name="Freeform 117"/>
            <p:cNvSpPr>
              <a:spLocks/>
            </p:cNvSpPr>
            <p:nvPr/>
          </p:nvSpPr>
          <p:spPr bwMode="auto">
            <a:xfrm>
              <a:off x="2734" y="1194"/>
              <a:ext cx="8" cy="1"/>
            </a:xfrm>
            <a:custGeom>
              <a:avLst/>
              <a:gdLst>
                <a:gd name="T0" fmla="*/ 0 w 8"/>
                <a:gd name="T1" fmla="*/ 0 w 8"/>
                <a:gd name="T2" fmla="*/ 8 w 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8">
                  <a:moveTo>
                    <a:pt x="0" y="0"/>
                  </a:moveTo>
                  <a:lnTo>
                    <a:pt x="0" y="0"/>
                  </a:lnTo>
                  <a:lnTo>
                    <a:pt x="8" y="0"/>
                  </a:lnTo>
                </a:path>
              </a:pathLst>
            </a:custGeom>
            <a:noFill/>
            <a:ln w="22225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991">
                <a:solidFill>
                  <a:schemeClr val="tx1"/>
                </a:solidFill>
              </a:endParaRPr>
            </a:p>
          </p:txBody>
        </p:sp>
        <p:sp>
          <p:nvSpPr>
            <p:cNvPr id="157814" name="Freeform 118"/>
            <p:cNvSpPr>
              <a:spLocks/>
            </p:cNvSpPr>
            <p:nvPr/>
          </p:nvSpPr>
          <p:spPr bwMode="auto">
            <a:xfrm>
              <a:off x="2742" y="1194"/>
              <a:ext cx="8" cy="27"/>
            </a:xfrm>
            <a:custGeom>
              <a:avLst/>
              <a:gdLst>
                <a:gd name="T0" fmla="*/ 0 w 8"/>
                <a:gd name="T1" fmla="*/ 0 h 27"/>
                <a:gd name="T2" fmla="*/ 0 w 8"/>
                <a:gd name="T3" fmla="*/ 9 h 27"/>
                <a:gd name="T4" fmla="*/ 8 w 8"/>
                <a:gd name="T5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27">
                  <a:moveTo>
                    <a:pt x="0" y="0"/>
                  </a:moveTo>
                  <a:lnTo>
                    <a:pt x="0" y="9"/>
                  </a:lnTo>
                  <a:lnTo>
                    <a:pt x="8" y="27"/>
                  </a:lnTo>
                </a:path>
              </a:pathLst>
            </a:custGeom>
            <a:noFill/>
            <a:ln w="22225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991">
                <a:solidFill>
                  <a:schemeClr val="tx1"/>
                </a:solidFill>
              </a:endParaRPr>
            </a:p>
          </p:txBody>
        </p:sp>
        <p:sp>
          <p:nvSpPr>
            <p:cNvPr id="157815" name="Line 119"/>
            <p:cNvSpPr>
              <a:spLocks noChangeShapeType="1"/>
            </p:cNvSpPr>
            <p:nvPr/>
          </p:nvSpPr>
          <p:spPr bwMode="auto">
            <a:xfrm>
              <a:off x="2750" y="1221"/>
              <a:ext cx="8" cy="35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>
                <a:solidFill>
                  <a:schemeClr val="tx1"/>
                </a:solidFill>
              </a:endParaRPr>
            </a:p>
          </p:txBody>
        </p:sp>
        <p:sp>
          <p:nvSpPr>
            <p:cNvPr id="157816" name="Freeform 120"/>
            <p:cNvSpPr>
              <a:spLocks/>
            </p:cNvSpPr>
            <p:nvPr/>
          </p:nvSpPr>
          <p:spPr bwMode="auto">
            <a:xfrm>
              <a:off x="2758" y="1256"/>
              <a:ext cx="8" cy="36"/>
            </a:xfrm>
            <a:custGeom>
              <a:avLst/>
              <a:gdLst>
                <a:gd name="T0" fmla="*/ 0 w 8"/>
                <a:gd name="T1" fmla="*/ 0 h 36"/>
                <a:gd name="T2" fmla="*/ 0 w 8"/>
                <a:gd name="T3" fmla="*/ 18 h 36"/>
                <a:gd name="T4" fmla="*/ 8 w 8"/>
                <a:gd name="T5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36">
                  <a:moveTo>
                    <a:pt x="0" y="0"/>
                  </a:moveTo>
                  <a:lnTo>
                    <a:pt x="0" y="18"/>
                  </a:lnTo>
                  <a:lnTo>
                    <a:pt x="8" y="36"/>
                  </a:lnTo>
                </a:path>
              </a:pathLst>
            </a:custGeom>
            <a:noFill/>
            <a:ln w="22225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991">
                <a:solidFill>
                  <a:schemeClr val="tx1"/>
                </a:solidFill>
              </a:endParaRPr>
            </a:p>
          </p:txBody>
        </p:sp>
        <p:sp>
          <p:nvSpPr>
            <p:cNvPr id="157817" name="Freeform 121"/>
            <p:cNvSpPr>
              <a:spLocks/>
            </p:cNvSpPr>
            <p:nvPr/>
          </p:nvSpPr>
          <p:spPr bwMode="auto">
            <a:xfrm>
              <a:off x="2766" y="1292"/>
              <a:ext cx="9" cy="1"/>
            </a:xfrm>
            <a:custGeom>
              <a:avLst/>
              <a:gdLst>
                <a:gd name="T0" fmla="*/ 0 w 9"/>
                <a:gd name="T1" fmla="*/ 0 w 9"/>
                <a:gd name="T2" fmla="*/ 9 w 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9">
                  <a:moveTo>
                    <a:pt x="0" y="0"/>
                  </a:moveTo>
                  <a:lnTo>
                    <a:pt x="0" y="0"/>
                  </a:lnTo>
                  <a:lnTo>
                    <a:pt x="9" y="0"/>
                  </a:lnTo>
                </a:path>
              </a:pathLst>
            </a:custGeom>
            <a:noFill/>
            <a:ln w="22225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991">
                <a:solidFill>
                  <a:schemeClr val="tx1"/>
                </a:solidFill>
              </a:endParaRPr>
            </a:p>
          </p:txBody>
        </p:sp>
        <p:sp>
          <p:nvSpPr>
            <p:cNvPr id="157818" name="Freeform 122"/>
            <p:cNvSpPr>
              <a:spLocks/>
            </p:cNvSpPr>
            <p:nvPr/>
          </p:nvSpPr>
          <p:spPr bwMode="auto">
            <a:xfrm>
              <a:off x="2775" y="1239"/>
              <a:ext cx="8" cy="53"/>
            </a:xfrm>
            <a:custGeom>
              <a:avLst/>
              <a:gdLst>
                <a:gd name="T0" fmla="*/ 0 w 8"/>
                <a:gd name="T1" fmla="*/ 53 h 53"/>
                <a:gd name="T2" fmla="*/ 8 w 8"/>
                <a:gd name="T3" fmla="*/ 35 h 53"/>
                <a:gd name="T4" fmla="*/ 8 w 8"/>
                <a:gd name="T5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53">
                  <a:moveTo>
                    <a:pt x="0" y="53"/>
                  </a:moveTo>
                  <a:lnTo>
                    <a:pt x="8" y="35"/>
                  </a:lnTo>
                  <a:lnTo>
                    <a:pt x="8" y="0"/>
                  </a:lnTo>
                </a:path>
              </a:pathLst>
            </a:custGeom>
            <a:noFill/>
            <a:ln w="22225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991">
                <a:solidFill>
                  <a:schemeClr val="tx1"/>
                </a:solidFill>
              </a:endParaRPr>
            </a:p>
          </p:txBody>
        </p:sp>
        <p:sp>
          <p:nvSpPr>
            <p:cNvPr id="157819" name="Freeform 123"/>
            <p:cNvSpPr>
              <a:spLocks/>
            </p:cNvSpPr>
            <p:nvPr/>
          </p:nvSpPr>
          <p:spPr bwMode="auto">
            <a:xfrm>
              <a:off x="2783" y="1142"/>
              <a:ext cx="1" cy="97"/>
            </a:xfrm>
            <a:custGeom>
              <a:avLst/>
              <a:gdLst>
                <a:gd name="T0" fmla="*/ 97 h 97"/>
                <a:gd name="T1" fmla="*/ 70 h 97"/>
                <a:gd name="T2" fmla="*/ 44 h 97"/>
                <a:gd name="T3" fmla="*/ 26 h 97"/>
                <a:gd name="T4" fmla="*/ 0 h 9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</a:cxnLst>
              <a:rect l="0" t="0" r="r" b="b"/>
              <a:pathLst>
                <a:path h="97">
                  <a:moveTo>
                    <a:pt x="0" y="97"/>
                  </a:moveTo>
                  <a:lnTo>
                    <a:pt x="0" y="70"/>
                  </a:lnTo>
                  <a:lnTo>
                    <a:pt x="0" y="44"/>
                  </a:lnTo>
                  <a:lnTo>
                    <a:pt x="0" y="26"/>
                  </a:lnTo>
                  <a:lnTo>
                    <a:pt x="0" y="0"/>
                  </a:lnTo>
                </a:path>
              </a:pathLst>
            </a:custGeom>
            <a:noFill/>
            <a:ln w="22225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991">
                <a:solidFill>
                  <a:schemeClr val="tx1"/>
                </a:solidFill>
              </a:endParaRPr>
            </a:p>
          </p:txBody>
        </p:sp>
        <p:sp>
          <p:nvSpPr>
            <p:cNvPr id="157820" name="Freeform 124"/>
            <p:cNvSpPr>
              <a:spLocks/>
            </p:cNvSpPr>
            <p:nvPr/>
          </p:nvSpPr>
          <p:spPr bwMode="auto">
            <a:xfrm>
              <a:off x="2783" y="1089"/>
              <a:ext cx="8" cy="53"/>
            </a:xfrm>
            <a:custGeom>
              <a:avLst/>
              <a:gdLst>
                <a:gd name="T0" fmla="*/ 0 w 8"/>
                <a:gd name="T1" fmla="*/ 53 h 53"/>
                <a:gd name="T2" fmla="*/ 0 w 8"/>
                <a:gd name="T3" fmla="*/ 17 h 53"/>
                <a:gd name="T4" fmla="*/ 8 w 8"/>
                <a:gd name="T5" fmla="*/ 8 h 53"/>
                <a:gd name="T6" fmla="*/ 8 w 8"/>
                <a:gd name="T7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53">
                  <a:moveTo>
                    <a:pt x="0" y="53"/>
                  </a:moveTo>
                  <a:lnTo>
                    <a:pt x="0" y="17"/>
                  </a:lnTo>
                  <a:lnTo>
                    <a:pt x="8" y="8"/>
                  </a:lnTo>
                  <a:lnTo>
                    <a:pt x="8" y="0"/>
                  </a:lnTo>
                </a:path>
              </a:pathLst>
            </a:custGeom>
            <a:noFill/>
            <a:ln w="22225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991">
                <a:solidFill>
                  <a:schemeClr val="tx1"/>
                </a:solidFill>
              </a:endParaRPr>
            </a:p>
          </p:txBody>
        </p:sp>
        <p:sp>
          <p:nvSpPr>
            <p:cNvPr id="157821" name="Freeform 125"/>
            <p:cNvSpPr>
              <a:spLocks/>
            </p:cNvSpPr>
            <p:nvPr/>
          </p:nvSpPr>
          <p:spPr bwMode="auto">
            <a:xfrm>
              <a:off x="2791" y="1089"/>
              <a:ext cx="8" cy="35"/>
            </a:xfrm>
            <a:custGeom>
              <a:avLst/>
              <a:gdLst>
                <a:gd name="T0" fmla="*/ 0 w 8"/>
                <a:gd name="T1" fmla="*/ 0 h 35"/>
                <a:gd name="T2" fmla="*/ 0 w 8"/>
                <a:gd name="T3" fmla="*/ 0 h 35"/>
                <a:gd name="T4" fmla="*/ 0 w 8"/>
                <a:gd name="T5" fmla="*/ 8 h 35"/>
                <a:gd name="T6" fmla="*/ 8 w 8"/>
                <a:gd name="T7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5">
                  <a:moveTo>
                    <a:pt x="0" y="0"/>
                  </a:moveTo>
                  <a:lnTo>
                    <a:pt x="0" y="0"/>
                  </a:lnTo>
                  <a:lnTo>
                    <a:pt x="0" y="8"/>
                  </a:lnTo>
                  <a:lnTo>
                    <a:pt x="8" y="35"/>
                  </a:lnTo>
                </a:path>
              </a:pathLst>
            </a:custGeom>
            <a:noFill/>
            <a:ln w="22225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991">
                <a:solidFill>
                  <a:schemeClr val="tx1"/>
                </a:solidFill>
              </a:endParaRPr>
            </a:p>
          </p:txBody>
        </p:sp>
        <p:sp>
          <p:nvSpPr>
            <p:cNvPr id="157822" name="Freeform 126"/>
            <p:cNvSpPr>
              <a:spLocks/>
            </p:cNvSpPr>
            <p:nvPr/>
          </p:nvSpPr>
          <p:spPr bwMode="auto">
            <a:xfrm>
              <a:off x="2799" y="1124"/>
              <a:ext cx="8" cy="70"/>
            </a:xfrm>
            <a:custGeom>
              <a:avLst/>
              <a:gdLst>
                <a:gd name="T0" fmla="*/ 0 w 8"/>
                <a:gd name="T1" fmla="*/ 0 h 70"/>
                <a:gd name="T2" fmla="*/ 0 w 8"/>
                <a:gd name="T3" fmla="*/ 18 h 70"/>
                <a:gd name="T4" fmla="*/ 0 w 8"/>
                <a:gd name="T5" fmla="*/ 35 h 70"/>
                <a:gd name="T6" fmla="*/ 8 w 8"/>
                <a:gd name="T7" fmla="*/ 62 h 70"/>
                <a:gd name="T8" fmla="*/ 8 w 8"/>
                <a:gd name="T9" fmla="*/ 7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70">
                  <a:moveTo>
                    <a:pt x="0" y="0"/>
                  </a:moveTo>
                  <a:lnTo>
                    <a:pt x="0" y="18"/>
                  </a:lnTo>
                  <a:lnTo>
                    <a:pt x="0" y="35"/>
                  </a:lnTo>
                  <a:lnTo>
                    <a:pt x="8" y="62"/>
                  </a:lnTo>
                  <a:lnTo>
                    <a:pt x="8" y="70"/>
                  </a:lnTo>
                </a:path>
              </a:pathLst>
            </a:custGeom>
            <a:noFill/>
            <a:ln w="22225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991">
                <a:solidFill>
                  <a:schemeClr val="tx1"/>
                </a:solidFill>
              </a:endParaRPr>
            </a:p>
          </p:txBody>
        </p:sp>
        <p:sp>
          <p:nvSpPr>
            <p:cNvPr id="157823" name="Freeform 127"/>
            <p:cNvSpPr>
              <a:spLocks/>
            </p:cNvSpPr>
            <p:nvPr/>
          </p:nvSpPr>
          <p:spPr bwMode="auto">
            <a:xfrm>
              <a:off x="2807" y="1186"/>
              <a:ext cx="8" cy="8"/>
            </a:xfrm>
            <a:custGeom>
              <a:avLst/>
              <a:gdLst>
                <a:gd name="T0" fmla="*/ 0 w 8"/>
                <a:gd name="T1" fmla="*/ 8 h 8"/>
                <a:gd name="T2" fmla="*/ 0 w 8"/>
                <a:gd name="T3" fmla="*/ 8 h 8"/>
                <a:gd name="T4" fmla="*/ 8 w 8"/>
                <a:gd name="T5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8">
                  <a:moveTo>
                    <a:pt x="0" y="8"/>
                  </a:moveTo>
                  <a:lnTo>
                    <a:pt x="0" y="8"/>
                  </a:lnTo>
                  <a:lnTo>
                    <a:pt x="8" y="0"/>
                  </a:lnTo>
                </a:path>
              </a:pathLst>
            </a:custGeom>
            <a:noFill/>
            <a:ln w="22225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991">
                <a:solidFill>
                  <a:schemeClr val="tx1"/>
                </a:solidFill>
              </a:endParaRPr>
            </a:p>
          </p:txBody>
        </p:sp>
        <p:sp>
          <p:nvSpPr>
            <p:cNvPr id="157824" name="Freeform 128"/>
            <p:cNvSpPr>
              <a:spLocks/>
            </p:cNvSpPr>
            <p:nvPr/>
          </p:nvSpPr>
          <p:spPr bwMode="auto">
            <a:xfrm>
              <a:off x="2815" y="1080"/>
              <a:ext cx="9" cy="106"/>
            </a:xfrm>
            <a:custGeom>
              <a:avLst/>
              <a:gdLst>
                <a:gd name="T0" fmla="*/ 0 w 9"/>
                <a:gd name="T1" fmla="*/ 106 h 106"/>
                <a:gd name="T2" fmla="*/ 0 w 9"/>
                <a:gd name="T3" fmla="*/ 88 h 106"/>
                <a:gd name="T4" fmla="*/ 0 w 9"/>
                <a:gd name="T5" fmla="*/ 53 h 106"/>
                <a:gd name="T6" fmla="*/ 9 w 9"/>
                <a:gd name="T7" fmla="*/ 26 h 106"/>
                <a:gd name="T8" fmla="*/ 9 w 9"/>
                <a:gd name="T9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106">
                  <a:moveTo>
                    <a:pt x="0" y="106"/>
                  </a:moveTo>
                  <a:lnTo>
                    <a:pt x="0" y="88"/>
                  </a:lnTo>
                  <a:lnTo>
                    <a:pt x="0" y="53"/>
                  </a:lnTo>
                  <a:lnTo>
                    <a:pt x="9" y="26"/>
                  </a:lnTo>
                  <a:lnTo>
                    <a:pt x="9" y="0"/>
                  </a:lnTo>
                </a:path>
              </a:pathLst>
            </a:custGeom>
            <a:noFill/>
            <a:ln w="22225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991">
                <a:solidFill>
                  <a:schemeClr val="tx1"/>
                </a:solidFill>
              </a:endParaRPr>
            </a:p>
          </p:txBody>
        </p:sp>
        <p:sp>
          <p:nvSpPr>
            <p:cNvPr id="157825" name="Freeform 129"/>
            <p:cNvSpPr>
              <a:spLocks/>
            </p:cNvSpPr>
            <p:nvPr/>
          </p:nvSpPr>
          <p:spPr bwMode="auto">
            <a:xfrm>
              <a:off x="2824" y="1027"/>
              <a:ext cx="8" cy="53"/>
            </a:xfrm>
            <a:custGeom>
              <a:avLst/>
              <a:gdLst>
                <a:gd name="T0" fmla="*/ 0 w 8"/>
                <a:gd name="T1" fmla="*/ 53 h 53"/>
                <a:gd name="T2" fmla="*/ 8 w 8"/>
                <a:gd name="T3" fmla="*/ 17 h 53"/>
                <a:gd name="T4" fmla="*/ 8 w 8"/>
                <a:gd name="T5" fmla="*/ 0 h 53"/>
                <a:gd name="T6" fmla="*/ 8 w 8"/>
                <a:gd name="T7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53">
                  <a:moveTo>
                    <a:pt x="0" y="53"/>
                  </a:moveTo>
                  <a:lnTo>
                    <a:pt x="8" y="17"/>
                  </a:lnTo>
                  <a:lnTo>
                    <a:pt x="8" y="0"/>
                  </a:lnTo>
                  <a:lnTo>
                    <a:pt x="8" y="0"/>
                  </a:lnTo>
                </a:path>
              </a:pathLst>
            </a:custGeom>
            <a:noFill/>
            <a:ln w="22225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991">
                <a:solidFill>
                  <a:schemeClr val="tx1"/>
                </a:solidFill>
              </a:endParaRPr>
            </a:p>
          </p:txBody>
        </p:sp>
        <p:sp>
          <p:nvSpPr>
            <p:cNvPr id="157826" name="Freeform 130"/>
            <p:cNvSpPr>
              <a:spLocks/>
            </p:cNvSpPr>
            <p:nvPr/>
          </p:nvSpPr>
          <p:spPr bwMode="auto">
            <a:xfrm>
              <a:off x="2832" y="1027"/>
              <a:ext cx="1" cy="79"/>
            </a:xfrm>
            <a:custGeom>
              <a:avLst/>
              <a:gdLst>
                <a:gd name="T0" fmla="*/ 0 h 79"/>
                <a:gd name="T1" fmla="*/ 9 h 79"/>
                <a:gd name="T2" fmla="*/ 26 h 79"/>
                <a:gd name="T3" fmla="*/ 79 h 79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79">
                  <a:moveTo>
                    <a:pt x="0" y="0"/>
                  </a:moveTo>
                  <a:lnTo>
                    <a:pt x="0" y="9"/>
                  </a:lnTo>
                  <a:lnTo>
                    <a:pt x="0" y="26"/>
                  </a:lnTo>
                  <a:lnTo>
                    <a:pt x="0" y="79"/>
                  </a:lnTo>
                </a:path>
              </a:pathLst>
            </a:custGeom>
            <a:noFill/>
            <a:ln w="22225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991">
                <a:solidFill>
                  <a:schemeClr val="tx1"/>
                </a:solidFill>
              </a:endParaRPr>
            </a:p>
          </p:txBody>
        </p:sp>
        <p:sp>
          <p:nvSpPr>
            <p:cNvPr id="157827" name="Freeform 131"/>
            <p:cNvSpPr>
              <a:spLocks/>
            </p:cNvSpPr>
            <p:nvPr/>
          </p:nvSpPr>
          <p:spPr bwMode="auto">
            <a:xfrm>
              <a:off x="2832" y="1106"/>
              <a:ext cx="8" cy="133"/>
            </a:xfrm>
            <a:custGeom>
              <a:avLst/>
              <a:gdLst>
                <a:gd name="T0" fmla="*/ 0 w 8"/>
                <a:gd name="T1" fmla="*/ 0 h 133"/>
                <a:gd name="T2" fmla="*/ 0 w 8"/>
                <a:gd name="T3" fmla="*/ 27 h 133"/>
                <a:gd name="T4" fmla="*/ 0 w 8"/>
                <a:gd name="T5" fmla="*/ 71 h 133"/>
                <a:gd name="T6" fmla="*/ 8 w 8"/>
                <a:gd name="T7" fmla="*/ 106 h 133"/>
                <a:gd name="T8" fmla="*/ 8 w 8"/>
                <a:gd name="T9" fmla="*/ 13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133">
                  <a:moveTo>
                    <a:pt x="0" y="0"/>
                  </a:moveTo>
                  <a:lnTo>
                    <a:pt x="0" y="27"/>
                  </a:lnTo>
                  <a:lnTo>
                    <a:pt x="0" y="71"/>
                  </a:lnTo>
                  <a:lnTo>
                    <a:pt x="8" y="106"/>
                  </a:lnTo>
                  <a:lnTo>
                    <a:pt x="8" y="133"/>
                  </a:lnTo>
                </a:path>
              </a:pathLst>
            </a:custGeom>
            <a:noFill/>
            <a:ln w="22225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991">
                <a:solidFill>
                  <a:schemeClr val="tx1"/>
                </a:solidFill>
              </a:endParaRPr>
            </a:p>
          </p:txBody>
        </p:sp>
        <p:sp>
          <p:nvSpPr>
            <p:cNvPr id="157828" name="Freeform 132"/>
            <p:cNvSpPr>
              <a:spLocks/>
            </p:cNvSpPr>
            <p:nvPr/>
          </p:nvSpPr>
          <p:spPr bwMode="auto">
            <a:xfrm>
              <a:off x="2840" y="1239"/>
              <a:ext cx="8" cy="70"/>
            </a:xfrm>
            <a:custGeom>
              <a:avLst/>
              <a:gdLst>
                <a:gd name="T0" fmla="*/ 0 w 8"/>
                <a:gd name="T1" fmla="*/ 0 h 70"/>
                <a:gd name="T2" fmla="*/ 0 w 8"/>
                <a:gd name="T3" fmla="*/ 44 h 70"/>
                <a:gd name="T4" fmla="*/ 8 w 8"/>
                <a:gd name="T5" fmla="*/ 7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70">
                  <a:moveTo>
                    <a:pt x="0" y="0"/>
                  </a:moveTo>
                  <a:lnTo>
                    <a:pt x="0" y="44"/>
                  </a:lnTo>
                  <a:lnTo>
                    <a:pt x="8" y="70"/>
                  </a:lnTo>
                </a:path>
              </a:pathLst>
            </a:custGeom>
            <a:noFill/>
            <a:ln w="22225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991">
                <a:solidFill>
                  <a:schemeClr val="tx1"/>
                </a:solidFill>
              </a:endParaRPr>
            </a:p>
          </p:txBody>
        </p:sp>
        <p:sp>
          <p:nvSpPr>
            <p:cNvPr id="157829" name="Freeform 133"/>
            <p:cNvSpPr>
              <a:spLocks/>
            </p:cNvSpPr>
            <p:nvPr/>
          </p:nvSpPr>
          <p:spPr bwMode="auto">
            <a:xfrm>
              <a:off x="2848" y="1300"/>
              <a:ext cx="8" cy="9"/>
            </a:xfrm>
            <a:custGeom>
              <a:avLst/>
              <a:gdLst>
                <a:gd name="T0" fmla="*/ 0 w 8"/>
                <a:gd name="T1" fmla="*/ 9 h 9"/>
                <a:gd name="T2" fmla="*/ 0 w 8"/>
                <a:gd name="T3" fmla="*/ 9 h 9"/>
                <a:gd name="T4" fmla="*/ 8 w 8"/>
                <a:gd name="T5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9">
                  <a:moveTo>
                    <a:pt x="0" y="9"/>
                  </a:moveTo>
                  <a:lnTo>
                    <a:pt x="0" y="9"/>
                  </a:lnTo>
                  <a:lnTo>
                    <a:pt x="8" y="0"/>
                  </a:lnTo>
                </a:path>
              </a:pathLst>
            </a:custGeom>
            <a:noFill/>
            <a:ln w="22225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991">
                <a:solidFill>
                  <a:schemeClr val="tx1"/>
                </a:solidFill>
              </a:endParaRPr>
            </a:p>
          </p:txBody>
        </p:sp>
        <p:sp>
          <p:nvSpPr>
            <p:cNvPr id="157830" name="Freeform 134"/>
            <p:cNvSpPr>
              <a:spLocks/>
            </p:cNvSpPr>
            <p:nvPr/>
          </p:nvSpPr>
          <p:spPr bwMode="auto">
            <a:xfrm>
              <a:off x="2856" y="1256"/>
              <a:ext cx="8" cy="44"/>
            </a:xfrm>
            <a:custGeom>
              <a:avLst/>
              <a:gdLst>
                <a:gd name="T0" fmla="*/ 0 w 8"/>
                <a:gd name="T1" fmla="*/ 44 h 44"/>
                <a:gd name="T2" fmla="*/ 0 w 8"/>
                <a:gd name="T3" fmla="*/ 36 h 44"/>
                <a:gd name="T4" fmla="*/ 0 w 8"/>
                <a:gd name="T5" fmla="*/ 18 h 44"/>
                <a:gd name="T6" fmla="*/ 8 w 8"/>
                <a:gd name="T7" fmla="*/ 9 h 44"/>
                <a:gd name="T8" fmla="*/ 8 w 8"/>
                <a:gd name="T9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44">
                  <a:moveTo>
                    <a:pt x="0" y="44"/>
                  </a:moveTo>
                  <a:lnTo>
                    <a:pt x="0" y="36"/>
                  </a:lnTo>
                  <a:lnTo>
                    <a:pt x="0" y="18"/>
                  </a:lnTo>
                  <a:lnTo>
                    <a:pt x="8" y="9"/>
                  </a:lnTo>
                  <a:lnTo>
                    <a:pt x="8" y="0"/>
                  </a:lnTo>
                </a:path>
              </a:pathLst>
            </a:custGeom>
            <a:noFill/>
            <a:ln w="22225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991">
                <a:solidFill>
                  <a:schemeClr val="tx1"/>
                </a:solidFill>
              </a:endParaRPr>
            </a:p>
          </p:txBody>
        </p:sp>
        <p:sp>
          <p:nvSpPr>
            <p:cNvPr id="157831" name="Freeform 135"/>
            <p:cNvSpPr>
              <a:spLocks/>
            </p:cNvSpPr>
            <p:nvPr/>
          </p:nvSpPr>
          <p:spPr bwMode="auto">
            <a:xfrm>
              <a:off x="2864" y="1256"/>
              <a:ext cx="8" cy="1"/>
            </a:xfrm>
            <a:custGeom>
              <a:avLst/>
              <a:gdLst>
                <a:gd name="T0" fmla="*/ 0 w 8"/>
                <a:gd name="T1" fmla="*/ 0 w 8"/>
                <a:gd name="T2" fmla="*/ 8 w 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8">
                  <a:moveTo>
                    <a:pt x="0" y="0"/>
                  </a:moveTo>
                  <a:lnTo>
                    <a:pt x="0" y="0"/>
                  </a:lnTo>
                  <a:lnTo>
                    <a:pt x="8" y="0"/>
                  </a:lnTo>
                </a:path>
              </a:pathLst>
            </a:custGeom>
            <a:noFill/>
            <a:ln w="22225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991">
                <a:solidFill>
                  <a:schemeClr val="tx1"/>
                </a:solidFill>
              </a:endParaRPr>
            </a:p>
          </p:txBody>
        </p:sp>
        <p:sp>
          <p:nvSpPr>
            <p:cNvPr id="157832" name="Freeform 136"/>
            <p:cNvSpPr>
              <a:spLocks/>
            </p:cNvSpPr>
            <p:nvPr/>
          </p:nvSpPr>
          <p:spPr bwMode="auto">
            <a:xfrm>
              <a:off x="2872" y="1256"/>
              <a:ext cx="9" cy="44"/>
            </a:xfrm>
            <a:custGeom>
              <a:avLst/>
              <a:gdLst>
                <a:gd name="T0" fmla="*/ 0 w 9"/>
                <a:gd name="T1" fmla="*/ 0 h 44"/>
                <a:gd name="T2" fmla="*/ 0 w 9"/>
                <a:gd name="T3" fmla="*/ 9 h 44"/>
                <a:gd name="T4" fmla="*/ 9 w 9"/>
                <a:gd name="T5" fmla="*/ 18 h 44"/>
                <a:gd name="T6" fmla="*/ 9 w 9"/>
                <a:gd name="T7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44">
                  <a:moveTo>
                    <a:pt x="0" y="0"/>
                  </a:moveTo>
                  <a:lnTo>
                    <a:pt x="0" y="9"/>
                  </a:lnTo>
                  <a:lnTo>
                    <a:pt x="9" y="18"/>
                  </a:lnTo>
                  <a:lnTo>
                    <a:pt x="9" y="44"/>
                  </a:lnTo>
                </a:path>
              </a:pathLst>
            </a:custGeom>
            <a:noFill/>
            <a:ln w="22225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991">
                <a:solidFill>
                  <a:schemeClr val="tx1"/>
                </a:solidFill>
              </a:endParaRPr>
            </a:p>
          </p:txBody>
        </p:sp>
        <p:sp>
          <p:nvSpPr>
            <p:cNvPr id="157833" name="Freeform 137"/>
            <p:cNvSpPr>
              <a:spLocks/>
            </p:cNvSpPr>
            <p:nvPr/>
          </p:nvSpPr>
          <p:spPr bwMode="auto">
            <a:xfrm>
              <a:off x="2881" y="1300"/>
              <a:ext cx="1" cy="27"/>
            </a:xfrm>
            <a:custGeom>
              <a:avLst/>
              <a:gdLst>
                <a:gd name="T0" fmla="*/ 0 h 27"/>
                <a:gd name="T1" fmla="*/ 18 h 27"/>
                <a:gd name="T2" fmla="*/ 27 h 2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27">
                  <a:moveTo>
                    <a:pt x="0" y="0"/>
                  </a:moveTo>
                  <a:lnTo>
                    <a:pt x="0" y="18"/>
                  </a:lnTo>
                  <a:lnTo>
                    <a:pt x="0" y="27"/>
                  </a:lnTo>
                </a:path>
              </a:pathLst>
            </a:custGeom>
            <a:noFill/>
            <a:ln w="22225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991">
                <a:solidFill>
                  <a:schemeClr val="tx1"/>
                </a:solidFill>
              </a:endParaRPr>
            </a:p>
          </p:txBody>
        </p:sp>
        <p:sp>
          <p:nvSpPr>
            <p:cNvPr id="157834" name="Freeform 138"/>
            <p:cNvSpPr>
              <a:spLocks/>
            </p:cNvSpPr>
            <p:nvPr/>
          </p:nvSpPr>
          <p:spPr bwMode="auto">
            <a:xfrm>
              <a:off x="2881" y="1318"/>
              <a:ext cx="8" cy="9"/>
            </a:xfrm>
            <a:custGeom>
              <a:avLst/>
              <a:gdLst>
                <a:gd name="T0" fmla="*/ 0 w 8"/>
                <a:gd name="T1" fmla="*/ 9 h 9"/>
                <a:gd name="T2" fmla="*/ 0 w 8"/>
                <a:gd name="T3" fmla="*/ 9 h 9"/>
                <a:gd name="T4" fmla="*/ 8 w 8"/>
                <a:gd name="T5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9">
                  <a:moveTo>
                    <a:pt x="0" y="9"/>
                  </a:moveTo>
                  <a:lnTo>
                    <a:pt x="0" y="9"/>
                  </a:lnTo>
                  <a:lnTo>
                    <a:pt x="8" y="0"/>
                  </a:lnTo>
                </a:path>
              </a:pathLst>
            </a:custGeom>
            <a:noFill/>
            <a:ln w="22225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991">
                <a:solidFill>
                  <a:schemeClr val="tx1"/>
                </a:solidFill>
              </a:endParaRPr>
            </a:p>
          </p:txBody>
        </p:sp>
        <p:sp>
          <p:nvSpPr>
            <p:cNvPr id="157835" name="Freeform 139"/>
            <p:cNvSpPr>
              <a:spLocks/>
            </p:cNvSpPr>
            <p:nvPr/>
          </p:nvSpPr>
          <p:spPr bwMode="auto">
            <a:xfrm>
              <a:off x="2889" y="1300"/>
              <a:ext cx="8" cy="18"/>
            </a:xfrm>
            <a:custGeom>
              <a:avLst/>
              <a:gdLst>
                <a:gd name="T0" fmla="*/ 0 w 8"/>
                <a:gd name="T1" fmla="*/ 18 h 18"/>
                <a:gd name="T2" fmla="*/ 0 w 8"/>
                <a:gd name="T3" fmla="*/ 9 h 18"/>
                <a:gd name="T4" fmla="*/ 8 w 8"/>
                <a:gd name="T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18">
                  <a:moveTo>
                    <a:pt x="0" y="18"/>
                  </a:moveTo>
                  <a:lnTo>
                    <a:pt x="0" y="9"/>
                  </a:lnTo>
                  <a:lnTo>
                    <a:pt x="8" y="0"/>
                  </a:lnTo>
                </a:path>
              </a:pathLst>
            </a:custGeom>
            <a:noFill/>
            <a:ln w="22225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991">
                <a:solidFill>
                  <a:schemeClr val="tx1"/>
                </a:solidFill>
              </a:endParaRPr>
            </a:p>
          </p:txBody>
        </p:sp>
        <p:sp>
          <p:nvSpPr>
            <p:cNvPr id="157836" name="Freeform 140"/>
            <p:cNvSpPr>
              <a:spLocks/>
            </p:cNvSpPr>
            <p:nvPr/>
          </p:nvSpPr>
          <p:spPr bwMode="auto">
            <a:xfrm>
              <a:off x="2897" y="1300"/>
              <a:ext cx="8" cy="18"/>
            </a:xfrm>
            <a:custGeom>
              <a:avLst/>
              <a:gdLst>
                <a:gd name="T0" fmla="*/ 0 w 8"/>
                <a:gd name="T1" fmla="*/ 0 h 18"/>
                <a:gd name="T2" fmla="*/ 0 w 8"/>
                <a:gd name="T3" fmla="*/ 9 h 18"/>
                <a:gd name="T4" fmla="*/ 8 w 8"/>
                <a:gd name="T5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18">
                  <a:moveTo>
                    <a:pt x="0" y="0"/>
                  </a:moveTo>
                  <a:lnTo>
                    <a:pt x="0" y="9"/>
                  </a:lnTo>
                  <a:lnTo>
                    <a:pt x="8" y="18"/>
                  </a:lnTo>
                </a:path>
              </a:pathLst>
            </a:custGeom>
            <a:noFill/>
            <a:ln w="22225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991">
                <a:solidFill>
                  <a:schemeClr val="tx1"/>
                </a:solidFill>
              </a:endParaRPr>
            </a:p>
          </p:txBody>
        </p:sp>
        <p:sp>
          <p:nvSpPr>
            <p:cNvPr id="157837" name="Freeform 141"/>
            <p:cNvSpPr>
              <a:spLocks/>
            </p:cNvSpPr>
            <p:nvPr/>
          </p:nvSpPr>
          <p:spPr bwMode="auto">
            <a:xfrm>
              <a:off x="2905" y="1318"/>
              <a:ext cx="8" cy="35"/>
            </a:xfrm>
            <a:custGeom>
              <a:avLst/>
              <a:gdLst>
                <a:gd name="T0" fmla="*/ 0 w 8"/>
                <a:gd name="T1" fmla="*/ 0 h 35"/>
                <a:gd name="T2" fmla="*/ 0 w 8"/>
                <a:gd name="T3" fmla="*/ 18 h 35"/>
                <a:gd name="T4" fmla="*/ 8 w 8"/>
                <a:gd name="T5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35">
                  <a:moveTo>
                    <a:pt x="0" y="0"/>
                  </a:moveTo>
                  <a:lnTo>
                    <a:pt x="0" y="18"/>
                  </a:lnTo>
                  <a:lnTo>
                    <a:pt x="8" y="35"/>
                  </a:lnTo>
                </a:path>
              </a:pathLst>
            </a:custGeom>
            <a:noFill/>
            <a:ln w="22225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991">
                <a:solidFill>
                  <a:schemeClr val="tx1"/>
                </a:solidFill>
              </a:endParaRPr>
            </a:p>
          </p:txBody>
        </p:sp>
        <p:sp>
          <p:nvSpPr>
            <p:cNvPr id="157838" name="Freeform 142"/>
            <p:cNvSpPr>
              <a:spLocks/>
            </p:cNvSpPr>
            <p:nvPr/>
          </p:nvSpPr>
          <p:spPr bwMode="auto">
            <a:xfrm>
              <a:off x="2913" y="1345"/>
              <a:ext cx="8" cy="8"/>
            </a:xfrm>
            <a:custGeom>
              <a:avLst/>
              <a:gdLst>
                <a:gd name="T0" fmla="*/ 0 w 8"/>
                <a:gd name="T1" fmla="*/ 8 h 8"/>
                <a:gd name="T2" fmla="*/ 0 w 8"/>
                <a:gd name="T3" fmla="*/ 8 h 8"/>
                <a:gd name="T4" fmla="*/ 8 w 8"/>
                <a:gd name="T5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8">
                  <a:moveTo>
                    <a:pt x="0" y="8"/>
                  </a:moveTo>
                  <a:lnTo>
                    <a:pt x="0" y="8"/>
                  </a:lnTo>
                  <a:lnTo>
                    <a:pt x="8" y="0"/>
                  </a:lnTo>
                </a:path>
              </a:pathLst>
            </a:custGeom>
            <a:noFill/>
            <a:ln w="22225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991">
                <a:solidFill>
                  <a:schemeClr val="tx1"/>
                </a:solidFill>
              </a:endParaRPr>
            </a:p>
          </p:txBody>
        </p:sp>
        <p:sp>
          <p:nvSpPr>
            <p:cNvPr id="157839" name="Freeform 143"/>
            <p:cNvSpPr>
              <a:spLocks/>
            </p:cNvSpPr>
            <p:nvPr/>
          </p:nvSpPr>
          <p:spPr bwMode="auto">
            <a:xfrm>
              <a:off x="2921" y="1300"/>
              <a:ext cx="9" cy="45"/>
            </a:xfrm>
            <a:custGeom>
              <a:avLst/>
              <a:gdLst>
                <a:gd name="T0" fmla="*/ 0 w 9"/>
                <a:gd name="T1" fmla="*/ 45 h 45"/>
                <a:gd name="T2" fmla="*/ 9 w 9"/>
                <a:gd name="T3" fmla="*/ 27 h 45"/>
                <a:gd name="T4" fmla="*/ 9 w 9"/>
                <a:gd name="T5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45">
                  <a:moveTo>
                    <a:pt x="0" y="45"/>
                  </a:moveTo>
                  <a:lnTo>
                    <a:pt x="9" y="27"/>
                  </a:lnTo>
                  <a:lnTo>
                    <a:pt x="9" y="0"/>
                  </a:lnTo>
                </a:path>
              </a:pathLst>
            </a:custGeom>
            <a:noFill/>
            <a:ln w="22225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991">
                <a:solidFill>
                  <a:schemeClr val="tx1"/>
                </a:solidFill>
              </a:endParaRPr>
            </a:p>
          </p:txBody>
        </p:sp>
        <p:sp>
          <p:nvSpPr>
            <p:cNvPr id="157840" name="Freeform 144"/>
            <p:cNvSpPr>
              <a:spLocks/>
            </p:cNvSpPr>
            <p:nvPr/>
          </p:nvSpPr>
          <p:spPr bwMode="auto">
            <a:xfrm>
              <a:off x="2930" y="1265"/>
              <a:ext cx="1" cy="35"/>
            </a:xfrm>
            <a:custGeom>
              <a:avLst/>
              <a:gdLst>
                <a:gd name="T0" fmla="*/ 35 h 35"/>
                <a:gd name="T1" fmla="*/ 18 h 35"/>
                <a:gd name="T2" fmla="*/ 0 h 35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35">
                  <a:moveTo>
                    <a:pt x="0" y="35"/>
                  </a:moveTo>
                  <a:lnTo>
                    <a:pt x="0" y="18"/>
                  </a:lnTo>
                  <a:lnTo>
                    <a:pt x="0" y="0"/>
                  </a:lnTo>
                </a:path>
              </a:pathLst>
            </a:custGeom>
            <a:noFill/>
            <a:ln w="22225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991">
                <a:solidFill>
                  <a:schemeClr val="tx1"/>
                </a:solidFill>
              </a:endParaRPr>
            </a:p>
          </p:txBody>
        </p:sp>
        <p:sp>
          <p:nvSpPr>
            <p:cNvPr id="157841" name="Freeform 145"/>
            <p:cNvSpPr>
              <a:spLocks/>
            </p:cNvSpPr>
            <p:nvPr/>
          </p:nvSpPr>
          <p:spPr bwMode="auto">
            <a:xfrm>
              <a:off x="2930" y="1265"/>
              <a:ext cx="8" cy="9"/>
            </a:xfrm>
            <a:custGeom>
              <a:avLst/>
              <a:gdLst>
                <a:gd name="T0" fmla="*/ 0 w 8"/>
                <a:gd name="T1" fmla="*/ 0 h 9"/>
                <a:gd name="T2" fmla="*/ 0 w 8"/>
                <a:gd name="T3" fmla="*/ 0 h 9"/>
                <a:gd name="T4" fmla="*/ 8 w 8"/>
                <a:gd name="T5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9">
                  <a:moveTo>
                    <a:pt x="0" y="0"/>
                  </a:moveTo>
                  <a:lnTo>
                    <a:pt x="0" y="0"/>
                  </a:lnTo>
                  <a:lnTo>
                    <a:pt x="8" y="9"/>
                  </a:lnTo>
                </a:path>
              </a:pathLst>
            </a:custGeom>
            <a:noFill/>
            <a:ln w="22225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991">
                <a:solidFill>
                  <a:schemeClr val="tx1"/>
                </a:solidFill>
              </a:endParaRPr>
            </a:p>
          </p:txBody>
        </p:sp>
        <p:sp>
          <p:nvSpPr>
            <p:cNvPr id="157842" name="Freeform 146"/>
            <p:cNvSpPr>
              <a:spLocks/>
            </p:cNvSpPr>
            <p:nvPr/>
          </p:nvSpPr>
          <p:spPr bwMode="auto">
            <a:xfrm>
              <a:off x="2938" y="1274"/>
              <a:ext cx="8" cy="35"/>
            </a:xfrm>
            <a:custGeom>
              <a:avLst/>
              <a:gdLst>
                <a:gd name="T0" fmla="*/ 0 w 8"/>
                <a:gd name="T1" fmla="*/ 0 h 35"/>
                <a:gd name="T2" fmla="*/ 0 w 8"/>
                <a:gd name="T3" fmla="*/ 18 h 35"/>
                <a:gd name="T4" fmla="*/ 8 w 8"/>
                <a:gd name="T5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35">
                  <a:moveTo>
                    <a:pt x="0" y="0"/>
                  </a:moveTo>
                  <a:lnTo>
                    <a:pt x="0" y="18"/>
                  </a:lnTo>
                  <a:lnTo>
                    <a:pt x="8" y="35"/>
                  </a:lnTo>
                </a:path>
              </a:pathLst>
            </a:custGeom>
            <a:noFill/>
            <a:ln w="22225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991">
                <a:solidFill>
                  <a:schemeClr val="tx1"/>
                </a:solidFill>
              </a:endParaRPr>
            </a:p>
          </p:txBody>
        </p:sp>
        <p:sp>
          <p:nvSpPr>
            <p:cNvPr id="157843" name="Line 147"/>
            <p:cNvSpPr>
              <a:spLocks noChangeShapeType="1"/>
            </p:cNvSpPr>
            <p:nvPr/>
          </p:nvSpPr>
          <p:spPr bwMode="auto">
            <a:xfrm>
              <a:off x="2946" y="1309"/>
              <a:ext cx="8" cy="9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>
                <a:solidFill>
                  <a:schemeClr val="tx1"/>
                </a:solidFill>
              </a:endParaRPr>
            </a:p>
          </p:txBody>
        </p:sp>
        <p:sp>
          <p:nvSpPr>
            <p:cNvPr id="157844" name="Freeform 148"/>
            <p:cNvSpPr>
              <a:spLocks/>
            </p:cNvSpPr>
            <p:nvPr/>
          </p:nvSpPr>
          <p:spPr bwMode="auto">
            <a:xfrm>
              <a:off x="2954" y="1300"/>
              <a:ext cx="8" cy="18"/>
            </a:xfrm>
            <a:custGeom>
              <a:avLst/>
              <a:gdLst>
                <a:gd name="T0" fmla="*/ 0 w 8"/>
                <a:gd name="T1" fmla="*/ 18 h 18"/>
                <a:gd name="T2" fmla="*/ 0 w 8"/>
                <a:gd name="T3" fmla="*/ 9 h 18"/>
                <a:gd name="T4" fmla="*/ 8 w 8"/>
                <a:gd name="T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18">
                  <a:moveTo>
                    <a:pt x="0" y="18"/>
                  </a:moveTo>
                  <a:lnTo>
                    <a:pt x="0" y="9"/>
                  </a:lnTo>
                  <a:lnTo>
                    <a:pt x="8" y="0"/>
                  </a:lnTo>
                </a:path>
              </a:pathLst>
            </a:custGeom>
            <a:noFill/>
            <a:ln w="22225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991">
                <a:solidFill>
                  <a:schemeClr val="tx1"/>
                </a:solidFill>
              </a:endParaRPr>
            </a:p>
          </p:txBody>
        </p:sp>
        <p:sp>
          <p:nvSpPr>
            <p:cNvPr id="157845" name="Freeform 149"/>
            <p:cNvSpPr>
              <a:spLocks/>
            </p:cNvSpPr>
            <p:nvPr/>
          </p:nvSpPr>
          <p:spPr bwMode="auto">
            <a:xfrm>
              <a:off x="2962" y="1292"/>
              <a:ext cx="8" cy="8"/>
            </a:xfrm>
            <a:custGeom>
              <a:avLst/>
              <a:gdLst>
                <a:gd name="T0" fmla="*/ 0 w 8"/>
                <a:gd name="T1" fmla="*/ 8 h 8"/>
                <a:gd name="T2" fmla="*/ 0 w 8"/>
                <a:gd name="T3" fmla="*/ 0 h 8"/>
                <a:gd name="T4" fmla="*/ 8 w 8"/>
                <a:gd name="T5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8">
                  <a:moveTo>
                    <a:pt x="0" y="8"/>
                  </a:moveTo>
                  <a:lnTo>
                    <a:pt x="0" y="0"/>
                  </a:lnTo>
                  <a:lnTo>
                    <a:pt x="8" y="0"/>
                  </a:lnTo>
                </a:path>
              </a:pathLst>
            </a:custGeom>
            <a:noFill/>
            <a:ln w="22225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991">
                <a:solidFill>
                  <a:schemeClr val="tx1"/>
                </a:solidFill>
              </a:endParaRPr>
            </a:p>
          </p:txBody>
        </p:sp>
        <p:sp>
          <p:nvSpPr>
            <p:cNvPr id="157846" name="Freeform 150"/>
            <p:cNvSpPr>
              <a:spLocks/>
            </p:cNvSpPr>
            <p:nvPr/>
          </p:nvSpPr>
          <p:spPr bwMode="auto">
            <a:xfrm>
              <a:off x="2970" y="1292"/>
              <a:ext cx="9" cy="17"/>
            </a:xfrm>
            <a:custGeom>
              <a:avLst/>
              <a:gdLst>
                <a:gd name="T0" fmla="*/ 0 w 9"/>
                <a:gd name="T1" fmla="*/ 0 h 17"/>
                <a:gd name="T2" fmla="*/ 9 w 9"/>
                <a:gd name="T3" fmla="*/ 8 h 17"/>
                <a:gd name="T4" fmla="*/ 9 w 9"/>
                <a:gd name="T5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17">
                  <a:moveTo>
                    <a:pt x="0" y="0"/>
                  </a:moveTo>
                  <a:lnTo>
                    <a:pt x="9" y="8"/>
                  </a:lnTo>
                  <a:lnTo>
                    <a:pt x="9" y="17"/>
                  </a:lnTo>
                </a:path>
              </a:pathLst>
            </a:custGeom>
            <a:noFill/>
            <a:ln w="22225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991">
                <a:solidFill>
                  <a:schemeClr val="tx1"/>
                </a:solidFill>
              </a:endParaRPr>
            </a:p>
          </p:txBody>
        </p:sp>
        <p:sp>
          <p:nvSpPr>
            <p:cNvPr id="157847" name="Freeform 151"/>
            <p:cNvSpPr>
              <a:spLocks/>
            </p:cNvSpPr>
            <p:nvPr/>
          </p:nvSpPr>
          <p:spPr bwMode="auto">
            <a:xfrm>
              <a:off x="2979" y="1309"/>
              <a:ext cx="1" cy="18"/>
            </a:xfrm>
            <a:custGeom>
              <a:avLst/>
              <a:gdLst>
                <a:gd name="T0" fmla="*/ 0 h 18"/>
                <a:gd name="T1" fmla="*/ 9 h 18"/>
                <a:gd name="T2" fmla="*/ 18 h 18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8">
                  <a:moveTo>
                    <a:pt x="0" y="0"/>
                  </a:moveTo>
                  <a:lnTo>
                    <a:pt x="0" y="9"/>
                  </a:lnTo>
                  <a:lnTo>
                    <a:pt x="0" y="18"/>
                  </a:lnTo>
                </a:path>
              </a:pathLst>
            </a:custGeom>
            <a:noFill/>
            <a:ln w="22225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991">
                <a:solidFill>
                  <a:schemeClr val="tx1"/>
                </a:solidFill>
              </a:endParaRPr>
            </a:p>
          </p:txBody>
        </p:sp>
        <p:sp>
          <p:nvSpPr>
            <p:cNvPr id="157848" name="Freeform 152"/>
            <p:cNvSpPr>
              <a:spLocks/>
            </p:cNvSpPr>
            <p:nvPr/>
          </p:nvSpPr>
          <p:spPr bwMode="auto">
            <a:xfrm>
              <a:off x="2979" y="1300"/>
              <a:ext cx="8" cy="27"/>
            </a:xfrm>
            <a:custGeom>
              <a:avLst/>
              <a:gdLst>
                <a:gd name="T0" fmla="*/ 0 w 8"/>
                <a:gd name="T1" fmla="*/ 27 h 27"/>
                <a:gd name="T2" fmla="*/ 0 w 8"/>
                <a:gd name="T3" fmla="*/ 18 h 27"/>
                <a:gd name="T4" fmla="*/ 8 w 8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27">
                  <a:moveTo>
                    <a:pt x="0" y="27"/>
                  </a:moveTo>
                  <a:lnTo>
                    <a:pt x="0" y="18"/>
                  </a:lnTo>
                  <a:lnTo>
                    <a:pt x="8" y="0"/>
                  </a:lnTo>
                </a:path>
              </a:pathLst>
            </a:custGeom>
            <a:noFill/>
            <a:ln w="22225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991">
                <a:solidFill>
                  <a:schemeClr val="tx1"/>
                </a:solidFill>
              </a:endParaRPr>
            </a:p>
          </p:txBody>
        </p:sp>
        <p:sp>
          <p:nvSpPr>
            <p:cNvPr id="157849" name="Freeform 153"/>
            <p:cNvSpPr>
              <a:spLocks/>
            </p:cNvSpPr>
            <p:nvPr/>
          </p:nvSpPr>
          <p:spPr bwMode="auto">
            <a:xfrm>
              <a:off x="2987" y="1203"/>
              <a:ext cx="8" cy="97"/>
            </a:xfrm>
            <a:custGeom>
              <a:avLst/>
              <a:gdLst>
                <a:gd name="T0" fmla="*/ 0 w 8"/>
                <a:gd name="T1" fmla="*/ 97 h 97"/>
                <a:gd name="T2" fmla="*/ 0 w 8"/>
                <a:gd name="T3" fmla="*/ 53 h 97"/>
                <a:gd name="T4" fmla="*/ 8 w 8"/>
                <a:gd name="T5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97">
                  <a:moveTo>
                    <a:pt x="0" y="97"/>
                  </a:moveTo>
                  <a:lnTo>
                    <a:pt x="0" y="53"/>
                  </a:lnTo>
                  <a:lnTo>
                    <a:pt x="8" y="0"/>
                  </a:lnTo>
                </a:path>
              </a:pathLst>
            </a:custGeom>
            <a:noFill/>
            <a:ln w="22225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991">
                <a:solidFill>
                  <a:schemeClr val="tx1"/>
                </a:solidFill>
              </a:endParaRPr>
            </a:p>
          </p:txBody>
        </p:sp>
        <p:sp>
          <p:nvSpPr>
            <p:cNvPr id="157850" name="Freeform 154"/>
            <p:cNvSpPr>
              <a:spLocks/>
            </p:cNvSpPr>
            <p:nvPr/>
          </p:nvSpPr>
          <p:spPr bwMode="auto">
            <a:xfrm>
              <a:off x="2995" y="1062"/>
              <a:ext cx="8" cy="141"/>
            </a:xfrm>
            <a:custGeom>
              <a:avLst/>
              <a:gdLst>
                <a:gd name="T0" fmla="*/ 0 w 8"/>
                <a:gd name="T1" fmla="*/ 141 h 141"/>
                <a:gd name="T2" fmla="*/ 0 w 8"/>
                <a:gd name="T3" fmla="*/ 106 h 141"/>
                <a:gd name="T4" fmla="*/ 0 w 8"/>
                <a:gd name="T5" fmla="*/ 71 h 141"/>
                <a:gd name="T6" fmla="*/ 8 w 8"/>
                <a:gd name="T7" fmla="*/ 35 h 141"/>
                <a:gd name="T8" fmla="*/ 8 w 8"/>
                <a:gd name="T9" fmla="*/ 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141">
                  <a:moveTo>
                    <a:pt x="0" y="141"/>
                  </a:moveTo>
                  <a:lnTo>
                    <a:pt x="0" y="106"/>
                  </a:lnTo>
                  <a:lnTo>
                    <a:pt x="0" y="71"/>
                  </a:lnTo>
                  <a:lnTo>
                    <a:pt x="8" y="35"/>
                  </a:lnTo>
                  <a:lnTo>
                    <a:pt x="8" y="0"/>
                  </a:lnTo>
                </a:path>
              </a:pathLst>
            </a:custGeom>
            <a:noFill/>
            <a:ln w="22225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991">
                <a:solidFill>
                  <a:schemeClr val="tx1"/>
                </a:solidFill>
              </a:endParaRPr>
            </a:p>
          </p:txBody>
        </p:sp>
        <p:sp>
          <p:nvSpPr>
            <p:cNvPr id="157851" name="Freeform 155"/>
            <p:cNvSpPr>
              <a:spLocks/>
            </p:cNvSpPr>
            <p:nvPr/>
          </p:nvSpPr>
          <p:spPr bwMode="auto">
            <a:xfrm>
              <a:off x="3003" y="991"/>
              <a:ext cx="8" cy="71"/>
            </a:xfrm>
            <a:custGeom>
              <a:avLst/>
              <a:gdLst>
                <a:gd name="T0" fmla="*/ 0 w 8"/>
                <a:gd name="T1" fmla="*/ 71 h 71"/>
                <a:gd name="T2" fmla="*/ 0 w 8"/>
                <a:gd name="T3" fmla="*/ 27 h 71"/>
                <a:gd name="T4" fmla="*/ 8 w 8"/>
                <a:gd name="T5" fmla="*/ 9 h 71"/>
                <a:gd name="T6" fmla="*/ 8 w 8"/>
                <a:gd name="T7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71">
                  <a:moveTo>
                    <a:pt x="0" y="71"/>
                  </a:moveTo>
                  <a:lnTo>
                    <a:pt x="0" y="27"/>
                  </a:lnTo>
                  <a:lnTo>
                    <a:pt x="8" y="9"/>
                  </a:lnTo>
                  <a:lnTo>
                    <a:pt x="8" y="0"/>
                  </a:lnTo>
                </a:path>
              </a:pathLst>
            </a:custGeom>
            <a:noFill/>
            <a:ln w="22225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991">
                <a:solidFill>
                  <a:schemeClr val="tx1"/>
                </a:solidFill>
              </a:endParaRPr>
            </a:p>
          </p:txBody>
        </p:sp>
        <p:sp>
          <p:nvSpPr>
            <p:cNvPr id="157852" name="Freeform 156"/>
            <p:cNvSpPr>
              <a:spLocks/>
            </p:cNvSpPr>
            <p:nvPr/>
          </p:nvSpPr>
          <p:spPr bwMode="auto">
            <a:xfrm>
              <a:off x="3011" y="991"/>
              <a:ext cx="8" cy="45"/>
            </a:xfrm>
            <a:custGeom>
              <a:avLst/>
              <a:gdLst>
                <a:gd name="T0" fmla="*/ 0 w 8"/>
                <a:gd name="T1" fmla="*/ 0 h 45"/>
                <a:gd name="T2" fmla="*/ 0 w 8"/>
                <a:gd name="T3" fmla="*/ 0 h 45"/>
                <a:gd name="T4" fmla="*/ 0 w 8"/>
                <a:gd name="T5" fmla="*/ 9 h 45"/>
                <a:gd name="T6" fmla="*/ 8 w 8"/>
                <a:gd name="T7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45">
                  <a:moveTo>
                    <a:pt x="0" y="0"/>
                  </a:moveTo>
                  <a:lnTo>
                    <a:pt x="0" y="0"/>
                  </a:lnTo>
                  <a:lnTo>
                    <a:pt x="0" y="9"/>
                  </a:lnTo>
                  <a:lnTo>
                    <a:pt x="8" y="45"/>
                  </a:lnTo>
                </a:path>
              </a:pathLst>
            </a:custGeom>
            <a:noFill/>
            <a:ln w="22225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991">
                <a:solidFill>
                  <a:schemeClr val="tx1"/>
                </a:solidFill>
              </a:endParaRPr>
            </a:p>
          </p:txBody>
        </p:sp>
        <p:sp>
          <p:nvSpPr>
            <p:cNvPr id="157853" name="Freeform 157"/>
            <p:cNvSpPr>
              <a:spLocks/>
            </p:cNvSpPr>
            <p:nvPr/>
          </p:nvSpPr>
          <p:spPr bwMode="auto">
            <a:xfrm>
              <a:off x="3019" y="1036"/>
              <a:ext cx="9" cy="150"/>
            </a:xfrm>
            <a:custGeom>
              <a:avLst/>
              <a:gdLst>
                <a:gd name="T0" fmla="*/ 0 w 9"/>
                <a:gd name="T1" fmla="*/ 0 h 150"/>
                <a:gd name="T2" fmla="*/ 0 w 9"/>
                <a:gd name="T3" fmla="*/ 26 h 150"/>
                <a:gd name="T4" fmla="*/ 9 w 9"/>
                <a:gd name="T5" fmla="*/ 70 h 150"/>
                <a:gd name="T6" fmla="*/ 9 w 9"/>
                <a:gd name="T7" fmla="*/ 114 h 150"/>
                <a:gd name="T8" fmla="*/ 9 w 9"/>
                <a:gd name="T9" fmla="*/ 15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150">
                  <a:moveTo>
                    <a:pt x="0" y="0"/>
                  </a:moveTo>
                  <a:lnTo>
                    <a:pt x="0" y="26"/>
                  </a:lnTo>
                  <a:lnTo>
                    <a:pt x="9" y="70"/>
                  </a:lnTo>
                  <a:lnTo>
                    <a:pt x="9" y="114"/>
                  </a:lnTo>
                  <a:lnTo>
                    <a:pt x="9" y="150"/>
                  </a:lnTo>
                </a:path>
              </a:pathLst>
            </a:custGeom>
            <a:noFill/>
            <a:ln w="22225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991">
                <a:solidFill>
                  <a:schemeClr val="tx1"/>
                </a:solidFill>
              </a:endParaRPr>
            </a:p>
          </p:txBody>
        </p:sp>
        <p:sp>
          <p:nvSpPr>
            <p:cNvPr id="157854" name="Freeform 158"/>
            <p:cNvSpPr>
              <a:spLocks/>
            </p:cNvSpPr>
            <p:nvPr/>
          </p:nvSpPr>
          <p:spPr bwMode="auto">
            <a:xfrm>
              <a:off x="3028" y="1186"/>
              <a:ext cx="1" cy="141"/>
            </a:xfrm>
            <a:custGeom>
              <a:avLst/>
              <a:gdLst>
                <a:gd name="T0" fmla="*/ 0 h 141"/>
                <a:gd name="T1" fmla="*/ 79 h 141"/>
                <a:gd name="T2" fmla="*/ 114 h 141"/>
                <a:gd name="T3" fmla="*/ 141 h 14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141">
                  <a:moveTo>
                    <a:pt x="0" y="0"/>
                  </a:moveTo>
                  <a:lnTo>
                    <a:pt x="0" y="79"/>
                  </a:lnTo>
                  <a:lnTo>
                    <a:pt x="0" y="114"/>
                  </a:lnTo>
                  <a:lnTo>
                    <a:pt x="0" y="141"/>
                  </a:lnTo>
                </a:path>
              </a:pathLst>
            </a:custGeom>
            <a:noFill/>
            <a:ln w="22225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991">
                <a:solidFill>
                  <a:schemeClr val="tx1"/>
                </a:solidFill>
              </a:endParaRPr>
            </a:p>
          </p:txBody>
        </p:sp>
        <p:sp>
          <p:nvSpPr>
            <p:cNvPr id="157855" name="Freeform 159"/>
            <p:cNvSpPr>
              <a:spLocks/>
            </p:cNvSpPr>
            <p:nvPr/>
          </p:nvSpPr>
          <p:spPr bwMode="auto">
            <a:xfrm>
              <a:off x="3028" y="1327"/>
              <a:ext cx="8" cy="44"/>
            </a:xfrm>
            <a:custGeom>
              <a:avLst/>
              <a:gdLst>
                <a:gd name="T0" fmla="*/ 0 w 8"/>
                <a:gd name="T1" fmla="*/ 0 h 44"/>
                <a:gd name="T2" fmla="*/ 0 w 8"/>
                <a:gd name="T3" fmla="*/ 35 h 44"/>
                <a:gd name="T4" fmla="*/ 8 w 8"/>
                <a:gd name="T5" fmla="*/ 44 h 44"/>
                <a:gd name="T6" fmla="*/ 8 w 8"/>
                <a:gd name="T7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44">
                  <a:moveTo>
                    <a:pt x="0" y="0"/>
                  </a:moveTo>
                  <a:lnTo>
                    <a:pt x="0" y="35"/>
                  </a:lnTo>
                  <a:lnTo>
                    <a:pt x="8" y="44"/>
                  </a:lnTo>
                  <a:lnTo>
                    <a:pt x="8" y="44"/>
                  </a:lnTo>
                </a:path>
              </a:pathLst>
            </a:custGeom>
            <a:noFill/>
            <a:ln w="22225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991">
                <a:solidFill>
                  <a:schemeClr val="tx1"/>
                </a:solidFill>
              </a:endParaRPr>
            </a:p>
          </p:txBody>
        </p:sp>
        <p:sp>
          <p:nvSpPr>
            <p:cNvPr id="157856" name="Freeform 160"/>
            <p:cNvSpPr>
              <a:spLocks/>
            </p:cNvSpPr>
            <p:nvPr/>
          </p:nvSpPr>
          <p:spPr bwMode="auto">
            <a:xfrm>
              <a:off x="3036" y="1283"/>
              <a:ext cx="8" cy="88"/>
            </a:xfrm>
            <a:custGeom>
              <a:avLst/>
              <a:gdLst>
                <a:gd name="T0" fmla="*/ 0 w 8"/>
                <a:gd name="T1" fmla="*/ 88 h 88"/>
                <a:gd name="T2" fmla="*/ 0 w 8"/>
                <a:gd name="T3" fmla="*/ 79 h 88"/>
                <a:gd name="T4" fmla="*/ 0 w 8"/>
                <a:gd name="T5" fmla="*/ 53 h 88"/>
                <a:gd name="T6" fmla="*/ 8 w 8"/>
                <a:gd name="T7" fmla="*/ 26 h 88"/>
                <a:gd name="T8" fmla="*/ 8 w 8"/>
                <a:gd name="T9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88">
                  <a:moveTo>
                    <a:pt x="0" y="88"/>
                  </a:moveTo>
                  <a:lnTo>
                    <a:pt x="0" y="79"/>
                  </a:lnTo>
                  <a:lnTo>
                    <a:pt x="0" y="53"/>
                  </a:lnTo>
                  <a:lnTo>
                    <a:pt x="8" y="26"/>
                  </a:lnTo>
                  <a:lnTo>
                    <a:pt x="8" y="0"/>
                  </a:lnTo>
                </a:path>
              </a:pathLst>
            </a:custGeom>
            <a:noFill/>
            <a:ln w="22225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991">
                <a:solidFill>
                  <a:schemeClr val="tx1"/>
                </a:solidFill>
              </a:endParaRPr>
            </a:p>
          </p:txBody>
        </p:sp>
        <p:sp>
          <p:nvSpPr>
            <p:cNvPr id="157857" name="Freeform 161"/>
            <p:cNvSpPr>
              <a:spLocks/>
            </p:cNvSpPr>
            <p:nvPr/>
          </p:nvSpPr>
          <p:spPr bwMode="auto">
            <a:xfrm>
              <a:off x="3044" y="1115"/>
              <a:ext cx="8" cy="168"/>
            </a:xfrm>
            <a:custGeom>
              <a:avLst/>
              <a:gdLst>
                <a:gd name="T0" fmla="*/ 0 w 8"/>
                <a:gd name="T1" fmla="*/ 168 h 168"/>
                <a:gd name="T2" fmla="*/ 0 w 8"/>
                <a:gd name="T3" fmla="*/ 132 h 168"/>
                <a:gd name="T4" fmla="*/ 0 w 8"/>
                <a:gd name="T5" fmla="*/ 88 h 168"/>
                <a:gd name="T6" fmla="*/ 8 w 8"/>
                <a:gd name="T7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68">
                  <a:moveTo>
                    <a:pt x="0" y="168"/>
                  </a:moveTo>
                  <a:lnTo>
                    <a:pt x="0" y="132"/>
                  </a:lnTo>
                  <a:lnTo>
                    <a:pt x="0" y="88"/>
                  </a:lnTo>
                  <a:lnTo>
                    <a:pt x="8" y="0"/>
                  </a:lnTo>
                </a:path>
              </a:pathLst>
            </a:custGeom>
            <a:noFill/>
            <a:ln w="22225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991">
                <a:solidFill>
                  <a:schemeClr val="tx1"/>
                </a:solidFill>
              </a:endParaRPr>
            </a:p>
          </p:txBody>
        </p:sp>
        <p:sp>
          <p:nvSpPr>
            <p:cNvPr id="157858" name="Freeform 162"/>
            <p:cNvSpPr>
              <a:spLocks/>
            </p:cNvSpPr>
            <p:nvPr/>
          </p:nvSpPr>
          <p:spPr bwMode="auto">
            <a:xfrm>
              <a:off x="3052" y="956"/>
              <a:ext cx="8" cy="159"/>
            </a:xfrm>
            <a:custGeom>
              <a:avLst/>
              <a:gdLst>
                <a:gd name="T0" fmla="*/ 0 w 8"/>
                <a:gd name="T1" fmla="*/ 159 h 159"/>
                <a:gd name="T2" fmla="*/ 0 w 8"/>
                <a:gd name="T3" fmla="*/ 71 h 159"/>
                <a:gd name="T4" fmla="*/ 8 w 8"/>
                <a:gd name="T5" fmla="*/ 35 h 159"/>
                <a:gd name="T6" fmla="*/ 8 w 8"/>
                <a:gd name="T7" fmla="*/ 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59">
                  <a:moveTo>
                    <a:pt x="0" y="159"/>
                  </a:moveTo>
                  <a:lnTo>
                    <a:pt x="0" y="71"/>
                  </a:lnTo>
                  <a:lnTo>
                    <a:pt x="8" y="35"/>
                  </a:lnTo>
                  <a:lnTo>
                    <a:pt x="8" y="0"/>
                  </a:lnTo>
                </a:path>
              </a:pathLst>
            </a:custGeom>
            <a:noFill/>
            <a:ln w="22225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991">
                <a:solidFill>
                  <a:schemeClr val="tx1"/>
                </a:solidFill>
              </a:endParaRPr>
            </a:p>
          </p:txBody>
        </p:sp>
        <p:sp>
          <p:nvSpPr>
            <p:cNvPr id="157859" name="Freeform 163"/>
            <p:cNvSpPr>
              <a:spLocks/>
            </p:cNvSpPr>
            <p:nvPr/>
          </p:nvSpPr>
          <p:spPr bwMode="auto">
            <a:xfrm>
              <a:off x="3060" y="877"/>
              <a:ext cx="8" cy="79"/>
            </a:xfrm>
            <a:custGeom>
              <a:avLst/>
              <a:gdLst>
                <a:gd name="T0" fmla="*/ 0 w 8"/>
                <a:gd name="T1" fmla="*/ 79 h 79"/>
                <a:gd name="T2" fmla="*/ 0 w 8"/>
                <a:gd name="T3" fmla="*/ 26 h 79"/>
                <a:gd name="T4" fmla="*/ 8 w 8"/>
                <a:gd name="T5" fmla="*/ 9 h 79"/>
                <a:gd name="T6" fmla="*/ 8 w 8"/>
                <a:gd name="T7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79">
                  <a:moveTo>
                    <a:pt x="0" y="79"/>
                  </a:moveTo>
                  <a:lnTo>
                    <a:pt x="0" y="26"/>
                  </a:lnTo>
                  <a:lnTo>
                    <a:pt x="8" y="9"/>
                  </a:lnTo>
                  <a:lnTo>
                    <a:pt x="8" y="0"/>
                  </a:lnTo>
                </a:path>
              </a:pathLst>
            </a:custGeom>
            <a:noFill/>
            <a:ln w="22225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991">
                <a:solidFill>
                  <a:schemeClr val="tx1"/>
                </a:solidFill>
              </a:endParaRPr>
            </a:p>
          </p:txBody>
        </p:sp>
        <p:sp>
          <p:nvSpPr>
            <p:cNvPr id="157860" name="Freeform 164"/>
            <p:cNvSpPr>
              <a:spLocks/>
            </p:cNvSpPr>
            <p:nvPr/>
          </p:nvSpPr>
          <p:spPr bwMode="auto">
            <a:xfrm>
              <a:off x="3068" y="877"/>
              <a:ext cx="9" cy="26"/>
            </a:xfrm>
            <a:custGeom>
              <a:avLst/>
              <a:gdLst>
                <a:gd name="T0" fmla="*/ 0 w 9"/>
                <a:gd name="T1" fmla="*/ 0 h 26"/>
                <a:gd name="T2" fmla="*/ 0 w 9"/>
                <a:gd name="T3" fmla="*/ 0 h 26"/>
                <a:gd name="T4" fmla="*/ 9 w 9"/>
                <a:gd name="T5" fmla="*/ 9 h 26"/>
                <a:gd name="T6" fmla="*/ 9 w 9"/>
                <a:gd name="T7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26">
                  <a:moveTo>
                    <a:pt x="0" y="0"/>
                  </a:moveTo>
                  <a:lnTo>
                    <a:pt x="0" y="0"/>
                  </a:lnTo>
                  <a:lnTo>
                    <a:pt x="9" y="9"/>
                  </a:lnTo>
                  <a:lnTo>
                    <a:pt x="9" y="26"/>
                  </a:lnTo>
                </a:path>
              </a:pathLst>
            </a:custGeom>
            <a:noFill/>
            <a:ln w="22225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991">
                <a:solidFill>
                  <a:schemeClr val="tx1"/>
                </a:solidFill>
              </a:endParaRPr>
            </a:p>
          </p:txBody>
        </p:sp>
        <p:sp>
          <p:nvSpPr>
            <p:cNvPr id="157861" name="Freeform 165"/>
            <p:cNvSpPr>
              <a:spLocks/>
            </p:cNvSpPr>
            <p:nvPr/>
          </p:nvSpPr>
          <p:spPr bwMode="auto">
            <a:xfrm>
              <a:off x="3077" y="903"/>
              <a:ext cx="1" cy="97"/>
            </a:xfrm>
            <a:custGeom>
              <a:avLst/>
              <a:gdLst>
                <a:gd name="T0" fmla="*/ 0 h 97"/>
                <a:gd name="T1" fmla="*/ 18 h 97"/>
                <a:gd name="T2" fmla="*/ 44 h 97"/>
                <a:gd name="T3" fmla="*/ 97 h 9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97">
                  <a:moveTo>
                    <a:pt x="0" y="0"/>
                  </a:moveTo>
                  <a:lnTo>
                    <a:pt x="0" y="18"/>
                  </a:lnTo>
                  <a:lnTo>
                    <a:pt x="0" y="44"/>
                  </a:lnTo>
                  <a:lnTo>
                    <a:pt x="0" y="97"/>
                  </a:lnTo>
                </a:path>
              </a:pathLst>
            </a:custGeom>
            <a:noFill/>
            <a:ln w="22225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991">
                <a:solidFill>
                  <a:schemeClr val="tx1"/>
                </a:solidFill>
              </a:endParaRPr>
            </a:p>
          </p:txBody>
        </p:sp>
        <p:sp>
          <p:nvSpPr>
            <p:cNvPr id="157862" name="Freeform 166"/>
            <p:cNvSpPr>
              <a:spLocks/>
            </p:cNvSpPr>
            <p:nvPr/>
          </p:nvSpPr>
          <p:spPr bwMode="auto">
            <a:xfrm>
              <a:off x="3077" y="1000"/>
              <a:ext cx="8" cy="124"/>
            </a:xfrm>
            <a:custGeom>
              <a:avLst/>
              <a:gdLst>
                <a:gd name="T0" fmla="*/ 0 w 8"/>
                <a:gd name="T1" fmla="*/ 0 h 124"/>
                <a:gd name="T2" fmla="*/ 0 w 8"/>
                <a:gd name="T3" fmla="*/ 62 h 124"/>
                <a:gd name="T4" fmla="*/ 8 w 8"/>
                <a:gd name="T5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124">
                  <a:moveTo>
                    <a:pt x="0" y="0"/>
                  </a:moveTo>
                  <a:lnTo>
                    <a:pt x="0" y="62"/>
                  </a:lnTo>
                  <a:lnTo>
                    <a:pt x="8" y="124"/>
                  </a:lnTo>
                </a:path>
              </a:pathLst>
            </a:custGeom>
            <a:noFill/>
            <a:ln w="22225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991">
                <a:solidFill>
                  <a:schemeClr val="tx1"/>
                </a:solidFill>
              </a:endParaRPr>
            </a:p>
          </p:txBody>
        </p:sp>
        <p:sp>
          <p:nvSpPr>
            <p:cNvPr id="157863" name="Freeform 167"/>
            <p:cNvSpPr>
              <a:spLocks/>
            </p:cNvSpPr>
            <p:nvPr/>
          </p:nvSpPr>
          <p:spPr bwMode="auto">
            <a:xfrm>
              <a:off x="3085" y="1124"/>
              <a:ext cx="8" cy="123"/>
            </a:xfrm>
            <a:custGeom>
              <a:avLst/>
              <a:gdLst>
                <a:gd name="T0" fmla="*/ 0 w 8"/>
                <a:gd name="T1" fmla="*/ 0 h 123"/>
                <a:gd name="T2" fmla="*/ 0 w 8"/>
                <a:gd name="T3" fmla="*/ 62 h 123"/>
                <a:gd name="T4" fmla="*/ 8 w 8"/>
                <a:gd name="T5" fmla="*/ 97 h 123"/>
                <a:gd name="T6" fmla="*/ 8 w 8"/>
                <a:gd name="T7" fmla="*/ 123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23">
                  <a:moveTo>
                    <a:pt x="0" y="0"/>
                  </a:moveTo>
                  <a:lnTo>
                    <a:pt x="0" y="62"/>
                  </a:lnTo>
                  <a:lnTo>
                    <a:pt x="8" y="97"/>
                  </a:lnTo>
                  <a:lnTo>
                    <a:pt x="8" y="123"/>
                  </a:lnTo>
                </a:path>
              </a:pathLst>
            </a:custGeom>
            <a:noFill/>
            <a:ln w="22225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991">
                <a:solidFill>
                  <a:schemeClr val="tx1"/>
                </a:solidFill>
              </a:endParaRPr>
            </a:p>
          </p:txBody>
        </p:sp>
        <p:sp>
          <p:nvSpPr>
            <p:cNvPr id="157864" name="Freeform 168"/>
            <p:cNvSpPr>
              <a:spLocks/>
            </p:cNvSpPr>
            <p:nvPr/>
          </p:nvSpPr>
          <p:spPr bwMode="auto">
            <a:xfrm>
              <a:off x="3093" y="1247"/>
              <a:ext cx="8" cy="71"/>
            </a:xfrm>
            <a:custGeom>
              <a:avLst/>
              <a:gdLst>
                <a:gd name="T0" fmla="*/ 0 w 8"/>
                <a:gd name="T1" fmla="*/ 0 h 71"/>
                <a:gd name="T2" fmla="*/ 0 w 8"/>
                <a:gd name="T3" fmla="*/ 45 h 71"/>
                <a:gd name="T4" fmla="*/ 8 w 8"/>
                <a:gd name="T5" fmla="*/ 71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71">
                  <a:moveTo>
                    <a:pt x="0" y="0"/>
                  </a:moveTo>
                  <a:lnTo>
                    <a:pt x="0" y="45"/>
                  </a:lnTo>
                  <a:lnTo>
                    <a:pt x="8" y="71"/>
                  </a:lnTo>
                </a:path>
              </a:pathLst>
            </a:custGeom>
            <a:noFill/>
            <a:ln w="22225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991">
                <a:solidFill>
                  <a:schemeClr val="tx1"/>
                </a:solidFill>
              </a:endParaRPr>
            </a:p>
          </p:txBody>
        </p:sp>
        <p:sp>
          <p:nvSpPr>
            <p:cNvPr id="157865" name="Freeform 169"/>
            <p:cNvSpPr>
              <a:spLocks/>
            </p:cNvSpPr>
            <p:nvPr/>
          </p:nvSpPr>
          <p:spPr bwMode="auto">
            <a:xfrm>
              <a:off x="3101" y="1318"/>
              <a:ext cx="8" cy="35"/>
            </a:xfrm>
            <a:custGeom>
              <a:avLst/>
              <a:gdLst>
                <a:gd name="T0" fmla="*/ 0 w 8"/>
                <a:gd name="T1" fmla="*/ 0 h 35"/>
                <a:gd name="T2" fmla="*/ 0 w 8"/>
                <a:gd name="T3" fmla="*/ 18 h 35"/>
                <a:gd name="T4" fmla="*/ 8 w 8"/>
                <a:gd name="T5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35">
                  <a:moveTo>
                    <a:pt x="0" y="0"/>
                  </a:moveTo>
                  <a:lnTo>
                    <a:pt x="0" y="18"/>
                  </a:lnTo>
                  <a:lnTo>
                    <a:pt x="8" y="35"/>
                  </a:lnTo>
                </a:path>
              </a:pathLst>
            </a:custGeom>
            <a:noFill/>
            <a:ln w="22225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991">
                <a:solidFill>
                  <a:schemeClr val="tx1"/>
                </a:solidFill>
              </a:endParaRPr>
            </a:p>
          </p:txBody>
        </p:sp>
        <p:sp>
          <p:nvSpPr>
            <p:cNvPr id="157866" name="Line 170"/>
            <p:cNvSpPr>
              <a:spLocks noChangeShapeType="1"/>
            </p:cNvSpPr>
            <p:nvPr/>
          </p:nvSpPr>
          <p:spPr bwMode="auto">
            <a:xfrm>
              <a:off x="3109" y="1353"/>
              <a:ext cx="8" cy="9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>
                <a:solidFill>
                  <a:schemeClr val="tx1"/>
                </a:solidFill>
              </a:endParaRPr>
            </a:p>
          </p:txBody>
        </p:sp>
        <p:sp>
          <p:nvSpPr>
            <p:cNvPr id="157867" name="Line 171"/>
            <p:cNvSpPr>
              <a:spLocks noChangeShapeType="1"/>
            </p:cNvSpPr>
            <p:nvPr/>
          </p:nvSpPr>
          <p:spPr bwMode="auto">
            <a:xfrm flipV="1">
              <a:off x="3117" y="1353"/>
              <a:ext cx="8" cy="9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>
                <a:solidFill>
                  <a:schemeClr val="tx1"/>
                </a:solidFill>
              </a:endParaRPr>
            </a:p>
          </p:txBody>
        </p:sp>
        <p:sp>
          <p:nvSpPr>
            <p:cNvPr id="157868" name="Line 172"/>
            <p:cNvSpPr>
              <a:spLocks noChangeShapeType="1"/>
            </p:cNvSpPr>
            <p:nvPr/>
          </p:nvSpPr>
          <p:spPr bwMode="auto">
            <a:xfrm flipV="1">
              <a:off x="3125" y="1336"/>
              <a:ext cx="1" cy="17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>
                <a:solidFill>
                  <a:schemeClr val="tx1"/>
                </a:solidFill>
              </a:endParaRPr>
            </a:p>
          </p:txBody>
        </p:sp>
        <p:sp>
          <p:nvSpPr>
            <p:cNvPr id="157869" name="Line 173"/>
            <p:cNvSpPr>
              <a:spLocks noChangeShapeType="1"/>
            </p:cNvSpPr>
            <p:nvPr/>
          </p:nvSpPr>
          <p:spPr bwMode="auto">
            <a:xfrm flipV="1">
              <a:off x="3125" y="1318"/>
              <a:ext cx="9" cy="18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>
                <a:solidFill>
                  <a:schemeClr val="tx1"/>
                </a:solidFill>
              </a:endParaRPr>
            </a:p>
          </p:txBody>
        </p:sp>
        <p:sp>
          <p:nvSpPr>
            <p:cNvPr id="157870" name="Freeform 174"/>
            <p:cNvSpPr>
              <a:spLocks/>
            </p:cNvSpPr>
            <p:nvPr/>
          </p:nvSpPr>
          <p:spPr bwMode="auto">
            <a:xfrm>
              <a:off x="3134" y="1300"/>
              <a:ext cx="8" cy="18"/>
            </a:xfrm>
            <a:custGeom>
              <a:avLst/>
              <a:gdLst>
                <a:gd name="T0" fmla="*/ 0 w 8"/>
                <a:gd name="T1" fmla="*/ 18 h 18"/>
                <a:gd name="T2" fmla="*/ 0 w 8"/>
                <a:gd name="T3" fmla="*/ 9 h 18"/>
                <a:gd name="T4" fmla="*/ 8 w 8"/>
                <a:gd name="T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18">
                  <a:moveTo>
                    <a:pt x="0" y="18"/>
                  </a:moveTo>
                  <a:lnTo>
                    <a:pt x="0" y="9"/>
                  </a:lnTo>
                  <a:lnTo>
                    <a:pt x="8" y="0"/>
                  </a:lnTo>
                </a:path>
              </a:pathLst>
            </a:custGeom>
            <a:noFill/>
            <a:ln w="22225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991">
                <a:solidFill>
                  <a:schemeClr val="tx1"/>
                </a:solidFill>
              </a:endParaRPr>
            </a:p>
          </p:txBody>
        </p:sp>
        <p:sp>
          <p:nvSpPr>
            <p:cNvPr id="157871" name="Line 175"/>
            <p:cNvSpPr>
              <a:spLocks noChangeShapeType="1"/>
            </p:cNvSpPr>
            <p:nvPr/>
          </p:nvSpPr>
          <p:spPr bwMode="auto">
            <a:xfrm>
              <a:off x="3142" y="1300"/>
              <a:ext cx="8" cy="1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>
                <a:solidFill>
                  <a:schemeClr val="tx1"/>
                </a:solidFill>
              </a:endParaRPr>
            </a:p>
          </p:txBody>
        </p:sp>
        <p:sp>
          <p:nvSpPr>
            <p:cNvPr id="157872" name="Freeform 176"/>
            <p:cNvSpPr>
              <a:spLocks/>
            </p:cNvSpPr>
            <p:nvPr/>
          </p:nvSpPr>
          <p:spPr bwMode="auto">
            <a:xfrm>
              <a:off x="3150" y="1300"/>
              <a:ext cx="8" cy="27"/>
            </a:xfrm>
            <a:custGeom>
              <a:avLst/>
              <a:gdLst>
                <a:gd name="T0" fmla="*/ 0 w 8"/>
                <a:gd name="T1" fmla="*/ 0 h 27"/>
                <a:gd name="T2" fmla="*/ 0 w 8"/>
                <a:gd name="T3" fmla="*/ 9 h 27"/>
                <a:gd name="T4" fmla="*/ 8 w 8"/>
                <a:gd name="T5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27">
                  <a:moveTo>
                    <a:pt x="0" y="0"/>
                  </a:moveTo>
                  <a:lnTo>
                    <a:pt x="0" y="9"/>
                  </a:lnTo>
                  <a:lnTo>
                    <a:pt x="8" y="27"/>
                  </a:lnTo>
                </a:path>
              </a:pathLst>
            </a:custGeom>
            <a:noFill/>
            <a:ln w="22225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991">
                <a:solidFill>
                  <a:schemeClr val="tx1"/>
                </a:solidFill>
              </a:endParaRPr>
            </a:p>
          </p:txBody>
        </p:sp>
        <p:sp>
          <p:nvSpPr>
            <p:cNvPr id="157873" name="Freeform 177"/>
            <p:cNvSpPr>
              <a:spLocks/>
            </p:cNvSpPr>
            <p:nvPr/>
          </p:nvSpPr>
          <p:spPr bwMode="auto">
            <a:xfrm>
              <a:off x="3158" y="1327"/>
              <a:ext cx="8" cy="26"/>
            </a:xfrm>
            <a:custGeom>
              <a:avLst/>
              <a:gdLst>
                <a:gd name="T0" fmla="*/ 0 w 8"/>
                <a:gd name="T1" fmla="*/ 0 h 26"/>
                <a:gd name="T2" fmla="*/ 0 w 8"/>
                <a:gd name="T3" fmla="*/ 18 h 26"/>
                <a:gd name="T4" fmla="*/ 8 w 8"/>
                <a:gd name="T5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26">
                  <a:moveTo>
                    <a:pt x="0" y="0"/>
                  </a:moveTo>
                  <a:lnTo>
                    <a:pt x="0" y="18"/>
                  </a:lnTo>
                  <a:lnTo>
                    <a:pt x="8" y="26"/>
                  </a:lnTo>
                </a:path>
              </a:pathLst>
            </a:custGeom>
            <a:noFill/>
            <a:ln w="22225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991">
                <a:solidFill>
                  <a:schemeClr val="tx1"/>
                </a:solidFill>
              </a:endParaRPr>
            </a:p>
          </p:txBody>
        </p:sp>
        <p:sp>
          <p:nvSpPr>
            <p:cNvPr id="157874" name="Freeform 178"/>
            <p:cNvSpPr>
              <a:spLocks/>
            </p:cNvSpPr>
            <p:nvPr/>
          </p:nvSpPr>
          <p:spPr bwMode="auto">
            <a:xfrm>
              <a:off x="3166" y="1353"/>
              <a:ext cx="8" cy="1"/>
            </a:xfrm>
            <a:custGeom>
              <a:avLst/>
              <a:gdLst>
                <a:gd name="T0" fmla="*/ 0 w 8"/>
                <a:gd name="T1" fmla="*/ 8 w 8"/>
                <a:gd name="T2" fmla="*/ 8 w 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8">
                  <a:moveTo>
                    <a:pt x="0" y="0"/>
                  </a:moveTo>
                  <a:lnTo>
                    <a:pt x="8" y="0"/>
                  </a:lnTo>
                  <a:lnTo>
                    <a:pt x="8" y="0"/>
                  </a:lnTo>
                </a:path>
              </a:pathLst>
            </a:custGeom>
            <a:noFill/>
            <a:ln w="22225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991">
                <a:solidFill>
                  <a:schemeClr val="tx1"/>
                </a:solidFill>
              </a:endParaRPr>
            </a:p>
          </p:txBody>
        </p:sp>
        <p:sp>
          <p:nvSpPr>
            <p:cNvPr id="157875" name="Freeform 179"/>
            <p:cNvSpPr>
              <a:spLocks/>
            </p:cNvSpPr>
            <p:nvPr/>
          </p:nvSpPr>
          <p:spPr bwMode="auto">
            <a:xfrm>
              <a:off x="3174" y="1327"/>
              <a:ext cx="1" cy="26"/>
            </a:xfrm>
            <a:custGeom>
              <a:avLst/>
              <a:gdLst>
                <a:gd name="T0" fmla="*/ 26 h 26"/>
                <a:gd name="T1" fmla="*/ 9 h 26"/>
                <a:gd name="T2" fmla="*/ 0 h 26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26">
                  <a:moveTo>
                    <a:pt x="0" y="26"/>
                  </a:moveTo>
                  <a:lnTo>
                    <a:pt x="0" y="9"/>
                  </a:lnTo>
                  <a:lnTo>
                    <a:pt x="0" y="0"/>
                  </a:lnTo>
                </a:path>
              </a:pathLst>
            </a:custGeom>
            <a:noFill/>
            <a:ln w="22225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991">
                <a:solidFill>
                  <a:schemeClr val="tx1"/>
                </a:solidFill>
              </a:endParaRPr>
            </a:p>
          </p:txBody>
        </p:sp>
        <p:sp>
          <p:nvSpPr>
            <p:cNvPr id="157876" name="Freeform 180"/>
            <p:cNvSpPr>
              <a:spLocks/>
            </p:cNvSpPr>
            <p:nvPr/>
          </p:nvSpPr>
          <p:spPr bwMode="auto">
            <a:xfrm>
              <a:off x="3174" y="1327"/>
              <a:ext cx="9" cy="1"/>
            </a:xfrm>
            <a:custGeom>
              <a:avLst/>
              <a:gdLst>
                <a:gd name="T0" fmla="*/ 0 w 9"/>
                <a:gd name="T1" fmla="*/ 0 w 9"/>
                <a:gd name="T2" fmla="*/ 9 w 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9">
                  <a:moveTo>
                    <a:pt x="0" y="0"/>
                  </a:moveTo>
                  <a:lnTo>
                    <a:pt x="0" y="0"/>
                  </a:lnTo>
                  <a:lnTo>
                    <a:pt x="9" y="0"/>
                  </a:lnTo>
                </a:path>
              </a:pathLst>
            </a:custGeom>
            <a:noFill/>
            <a:ln w="22225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991">
                <a:solidFill>
                  <a:schemeClr val="tx1"/>
                </a:solidFill>
              </a:endParaRPr>
            </a:p>
          </p:txBody>
        </p:sp>
        <p:sp>
          <p:nvSpPr>
            <p:cNvPr id="157877" name="Freeform 181"/>
            <p:cNvSpPr>
              <a:spLocks/>
            </p:cNvSpPr>
            <p:nvPr/>
          </p:nvSpPr>
          <p:spPr bwMode="auto">
            <a:xfrm>
              <a:off x="3183" y="1327"/>
              <a:ext cx="8" cy="35"/>
            </a:xfrm>
            <a:custGeom>
              <a:avLst/>
              <a:gdLst>
                <a:gd name="T0" fmla="*/ 0 w 8"/>
                <a:gd name="T1" fmla="*/ 0 h 35"/>
                <a:gd name="T2" fmla="*/ 0 w 8"/>
                <a:gd name="T3" fmla="*/ 18 h 35"/>
                <a:gd name="T4" fmla="*/ 8 w 8"/>
                <a:gd name="T5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35">
                  <a:moveTo>
                    <a:pt x="0" y="0"/>
                  </a:moveTo>
                  <a:lnTo>
                    <a:pt x="0" y="18"/>
                  </a:lnTo>
                  <a:lnTo>
                    <a:pt x="8" y="35"/>
                  </a:lnTo>
                </a:path>
              </a:pathLst>
            </a:custGeom>
            <a:noFill/>
            <a:ln w="22225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991">
                <a:solidFill>
                  <a:schemeClr val="tx1"/>
                </a:solidFill>
              </a:endParaRPr>
            </a:p>
          </p:txBody>
        </p:sp>
        <p:sp>
          <p:nvSpPr>
            <p:cNvPr id="157878" name="Freeform 182"/>
            <p:cNvSpPr>
              <a:spLocks/>
            </p:cNvSpPr>
            <p:nvPr/>
          </p:nvSpPr>
          <p:spPr bwMode="auto">
            <a:xfrm>
              <a:off x="3191" y="1362"/>
              <a:ext cx="8" cy="18"/>
            </a:xfrm>
            <a:custGeom>
              <a:avLst/>
              <a:gdLst>
                <a:gd name="T0" fmla="*/ 0 w 8"/>
                <a:gd name="T1" fmla="*/ 0 h 18"/>
                <a:gd name="T2" fmla="*/ 0 w 8"/>
                <a:gd name="T3" fmla="*/ 18 h 18"/>
                <a:gd name="T4" fmla="*/ 8 w 8"/>
                <a:gd name="T5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18">
                  <a:moveTo>
                    <a:pt x="0" y="0"/>
                  </a:moveTo>
                  <a:lnTo>
                    <a:pt x="0" y="18"/>
                  </a:lnTo>
                  <a:lnTo>
                    <a:pt x="8" y="18"/>
                  </a:lnTo>
                </a:path>
              </a:pathLst>
            </a:custGeom>
            <a:noFill/>
            <a:ln w="22225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991">
                <a:solidFill>
                  <a:schemeClr val="tx1"/>
                </a:solidFill>
              </a:endParaRPr>
            </a:p>
          </p:txBody>
        </p:sp>
        <p:sp>
          <p:nvSpPr>
            <p:cNvPr id="157879" name="Freeform 183"/>
            <p:cNvSpPr>
              <a:spLocks/>
            </p:cNvSpPr>
            <p:nvPr/>
          </p:nvSpPr>
          <p:spPr bwMode="auto">
            <a:xfrm>
              <a:off x="3199" y="1336"/>
              <a:ext cx="8" cy="44"/>
            </a:xfrm>
            <a:custGeom>
              <a:avLst/>
              <a:gdLst>
                <a:gd name="T0" fmla="*/ 0 w 8"/>
                <a:gd name="T1" fmla="*/ 44 h 44"/>
                <a:gd name="T2" fmla="*/ 0 w 8"/>
                <a:gd name="T3" fmla="*/ 26 h 44"/>
                <a:gd name="T4" fmla="*/ 8 w 8"/>
                <a:gd name="T5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44">
                  <a:moveTo>
                    <a:pt x="0" y="44"/>
                  </a:moveTo>
                  <a:lnTo>
                    <a:pt x="0" y="26"/>
                  </a:lnTo>
                  <a:lnTo>
                    <a:pt x="8" y="0"/>
                  </a:lnTo>
                </a:path>
              </a:pathLst>
            </a:custGeom>
            <a:noFill/>
            <a:ln w="22225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991">
                <a:solidFill>
                  <a:schemeClr val="tx1"/>
                </a:solidFill>
              </a:endParaRPr>
            </a:p>
          </p:txBody>
        </p:sp>
        <p:sp>
          <p:nvSpPr>
            <p:cNvPr id="157880" name="Freeform 184"/>
            <p:cNvSpPr>
              <a:spLocks/>
            </p:cNvSpPr>
            <p:nvPr/>
          </p:nvSpPr>
          <p:spPr bwMode="auto">
            <a:xfrm>
              <a:off x="3207" y="1247"/>
              <a:ext cx="8" cy="89"/>
            </a:xfrm>
            <a:custGeom>
              <a:avLst/>
              <a:gdLst>
                <a:gd name="T0" fmla="*/ 0 w 8"/>
                <a:gd name="T1" fmla="*/ 89 h 89"/>
                <a:gd name="T2" fmla="*/ 0 w 8"/>
                <a:gd name="T3" fmla="*/ 71 h 89"/>
                <a:gd name="T4" fmla="*/ 0 w 8"/>
                <a:gd name="T5" fmla="*/ 45 h 89"/>
                <a:gd name="T6" fmla="*/ 8 w 8"/>
                <a:gd name="T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89">
                  <a:moveTo>
                    <a:pt x="0" y="89"/>
                  </a:moveTo>
                  <a:lnTo>
                    <a:pt x="0" y="71"/>
                  </a:lnTo>
                  <a:lnTo>
                    <a:pt x="0" y="45"/>
                  </a:lnTo>
                  <a:lnTo>
                    <a:pt x="8" y="0"/>
                  </a:lnTo>
                </a:path>
              </a:pathLst>
            </a:custGeom>
            <a:noFill/>
            <a:ln w="22225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991">
                <a:solidFill>
                  <a:schemeClr val="tx1"/>
                </a:solidFill>
              </a:endParaRPr>
            </a:p>
          </p:txBody>
        </p:sp>
        <p:sp>
          <p:nvSpPr>
            <p:cNvPr id="157881" name="Freeform 185"/>
            <p:cNvSpPr>
              <a:spLocks/>
            </p:cNvSpPr>
            <p:nvPr/>
          </p:nvSpPr>
          <p:spPr bwMode="auto">
            <a:xfrm>
              <a:off x="3215" y="1186"/>
              <a:ext cx="8" cy="61"/>
            </a:xfrm>
            <a:custGeom>
              <a:avLst/>
              <a:gdLst>
                <a:gd name="T0" fmla="*/ 0 w 8"/>
                <a:gd name="T1" fmla="*/ 61 h 61"/>
                <a:gd name="T2" fmla="*/ 8 w 8"/>
                <a:gd name="T3" fmla="*/ 26 h 61"/>
                <a:gd name="T4" fmla="*/ 8 w 8"/>
                <a:gd name="T5" fmla="*/ 8 h 61"/>
                <a:gd name="T6" fmla="*/ 8 w 8"/>
                <a:gd name="T7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61">
                  <a:moveTo>
                    <a:pt x="0" y="61"/>
                  </a:moveTo>
                  <a:lnTo>
                    <a:pt x="8" y="26"/>
                  </a:lnTo>
                  <a:lnTo>
                    <a:pt x="8" y="8"/>
                  </a:lnTo>
                  <a:lnTo>
                    <a:pt x="8" y="0"/>
                  </a:lnTo>
                </a:path>
              </a:pathLst>
            </a:custGeom>
            <a:noFill/>
            <a:ln w="22225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991">
                <a:solidFill>
                  <a:schemeClr val="tx1"/>
                </a:solidFill>
              </a:endParaRPr>
            </a:p>
          </p:txBody>
        </p:sp>
        <p:sp>
          <p:nvSpPr>
            <p:cNvPr id="157882" name="Freeform 186"/>
            <p:cNvSpPr>
              <a:spLocks/>
            </p:cNvSpPr>
            <p:nvPr/>
          </p:nvSpPr>
          <p:spPr bwMode="auto">
            <a:xfrm>
              <a:off x="3223" y="1186"/>
              <a:ext cx="1" cy="35"/>
            </a:xfrm>
            <a:custGeom>
              <a:avLst/>
              <a:gdLst>
                <a:gd name="T0" fmla="*/ 0 h 35"/>
                <a:gd name="T1" fmla="*/ 0 h 35"/>
                <a:gd name="T2" fmla="*/ 8 h 35"/>
                <a:gd name="T3" fmla="*/ 35 h 35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35">
                  <a:moveTo>
                    <a:pt x="0" y="0"/>
                  </a:moveTo>
                  <a:lnTo>
                    <a:pt x="0" y="0"/>
                  </a:lnTo>
                  <a:lnTo>
                    <a:pt x="0" y="8"/>
                  </a:lnTo>
                  <a:lnTo>
                    <a:pt x="0" y="35"/>
                  </a:lnTo>
                </a:path>
              </a:pathLst>
            </a:custGeom>
            <a:noFill/>
            <a:ln w="22225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991">
                <a:solidFill>
                  <a:schemeClr val="tx1"/>
                </a:solidFill>
              </a:endParaRPr>
            </a:p>
          </p:txBody>
        </p:sp>
        <p:sp>
          <p:nvSpPr>
            <p:cNvPr id="157883" name="Freeform 187"/>
            <p:cNvSpPr>
              <a:spLocks/>
            </p:cNvSpPr>
            <p:nvPr/>
          </p:nvSpPr>
          <p:spPr bwMode="auto">
            <a:xfrm>
              <a:off x="3223" y="1221"/>
              <a:ext cx="9" cy="88"/>
            </a:xfrm>
            <a:custGeom>
              <a:avLst/>
              <a:gdLst>
                <a:gd name="T0" fmla="*/ 0 w 9"/>
                <a:gd name="T1" fmla="*/ 0 h 88"/>
                <a:gd name="T2" fmla="*/ 0 w 9"/>
                <a:gd name="T3" fmla="*/ 18 h 88"/>
                <a:gd name="T4" fmla="*/ 0 w 9"/>
                <a:gd name="T5" fmla="*/ 44 h 88"/>
                <a:gd name="T6" fmla="*/ 9 w 9"/>
                <a:gd name="T7" fmla="*/ 71 h 88"/>
                <a:gd name="T8" fmla="*/ 9 w 9"/>
                <a:gd name="T9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88">
                  <a:moveTo>
                    <a:pt x="0" y="0"/>
                  </a:moveTo>
                  <a:lnTo>
                    <a:pt x="0" y="18"/>
                  </a:lnTo>
                  <a:lnTo>
                    <a:pt x="0" y="44"/>
                  </a:lnTo>
                  <a:lnTo>
                    <a:pt x="9" y="71"/>
                  </a:lnTo>
                  <a:lnTo>
                    <a:pt x="9" y="88"/>
                  </a:lnTo>
                </a:path>
              </a:pathLst>
            </a:custGeom>
            <a:noFill/>
            <a:ln w="22225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991">
                <a:solidFill>
                  <a:schemeClr val="tx1"/>
                </a:solidFill>
              </a:endParaRPr>
            </a:p>
          </p:txBody>
        </p:sp>
        <p:sp>
          <p:nvSpPr>
            <p:cNvPr id="157884" name="Freeform 188"/>
            <p:cNvSpPr>
              <a:spLocks/>
            </p:cNvSpPr>
            <p:nvPr/>
          </p:nvSpPr>
          <p:spPr bwMode="auto">
            <a:xfrm>
              <a:off x="3232" y="1309"/>
              <a:ext cx="8" cy="36"/>
            </a:xfrm>
            <a:custGeom>
              <a:avLst/>
              <a:gdLst>
                <a:gd name="T0" fmla="*/ 0 w 8"/>
                <a:gd name="T1" fmla="*/ 0 h 36"/>
                <a:gd name="T2" fmla="*/ 0 w 8"/>
                <a:gd name="T3" fmla="*/ 27 h 36"/>
                <a:gd name="T4" fmla="*/ 8 w 8"/>
                <a:gd name="T5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36">
                  <a:moveTo>
                    <a:pt x="0" y="0"/>
                  </a:moveTo>
                  <a:lnTo>
                    <a:pt x="0" y="27"/>
                  </a:lnTo>
                  <a:lnTo>
                    <a:pt x="8" y="36"/>
                  </a:lnTo>
                </a:path>
              </a:pathLst>
            </a:custGeom>
            <a:noFill/>
            <a:ln w="22225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991">
                <a:solidFill>
                  <a:schemeClr val="tx1"/>
                </a:solidFill>
              </a:endParaRPr>
            </a:p>
          </p:txBody>
        </p:sp>
        <p:sp>
          <p:nvSpPr>
            <p:cNvPr id="157885" name="Freeform 189"/>
            <p:cNvSpPr>
              <a:spLocks/>
            </p:cNvSpPr>
            <p:nvPr/>
          </p:nvSpPr>
          <p:spPr bwMode="auto">
            <a:xfrm>
              <a:off x="3240" y="1309"/>
              <a:ext cx="8" cy="36"/>
            </a:xfrm>
            <a:custGeom>
              <a:avLst/>
              <a:gdLst>
                <a:gd name="T0" fmla="*/ 0 w 8"/>
                <a:gd name="T1" fmla="*/ 36 h 36"/>
                <a:gd name="T2" fmla="*/ 0 w 8"/>
                <a:gd name="T3" fmla="*/ 27 h 36"/>
                <a:gd name="T4" fmla="*/ 8 w 8"/>
                <a:gd name="T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36">
                  <a:moveTo>
                    <a:pt x="0" y="36"/>
                  </a:moveTo>
                  <a:lnTo>
                    <a:pt x="0" y="27"/>
                  </a:lnTo>
                  <a:lnTo>
                    <a:pt x="8" y="0"/>
                  </a:lnTo>
                </a:path>
              </a:pathLst>
            </a:custGeom>
            <a:noFill/>
            <a:ln w="22225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991">
                <a:solidFill>
                  <a:schemeClr val="tx1"/>
                </a:solidFill>
              </a:endParaRPr>
            </a:p>
          </p:txBody>
        </p:sp>
        <p:sp>
          <p:nvSpPr>
            <p:cNvPr id="157886" name="Freeform 190"/>
            <p:cNvSpPr>
              <a:spLocks/>
            </p:cNvSpPr>
            <p:nvPr/>
          </p:nvSpPr>
          <p:spPr bwMode="auto">
            <a:xfrm>
              <a:off x="3248" y="1221"/>
              <a:ext cx="8" cy="88"/>
            </a:xfrm>
            <a:custGeom>
              <a:avLst/>
              <a:gdLst>
                <a:gd name="T0" fmla="*/ 0 w 8"/>
                <a:gd name="T1" fmla="*/ 88 h 88"/>
                <a:gd name="T2" fmla="*/ 0 w 8"/>
                <a:gd name="T3" fmla="*/ 71 h 88"/>
                <a:gd name="T4" fmla="*/ 0 w 8"/>
                <a:gd name="T5" fmla="*/ 44 h 88"/>
                <a:gd name="T6" fmla="*/ 8 w 8"/>
                <a:gd name="T7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88">
                  <a:moveTo>
                    <a:pt x="0" y="88"/>
                  </a:moveTo>
                  <a:lnTo>
                    <a:pt x="0" y="71"/>
                  </a:lnTo>
                  <a:lnTo>
                    <a:pt x="0" y="44"/>
                  </a:lnTo>
                  <a:lnTo>
                    <a:pt x="8" y="0"/>
                  </a:lnTo>
                </a:path>
              </a:pathLst>
            </a:custGeom>
            <a:noFill/>
            <a:ln w="22225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991">
                <a:solidFill>
                  <a:schemeClr val="tx1"/>
                </a:solidFill>
              </a:endParaRPr>
            </a:p>
          </p:txBody>
        </p:sp>
        <p:sp>
          <p:nvSpPr>
            <p:cNvPr id="157887" name="Freeform 191"/>
            <p:cNvSpPr>
              <a:spLocks/>
            </p:cNvSpPr>
            <p:nvPr/>
          </p:nvSpPr>
          <p:spPr bwMode="auto">
            <a:xfrm>
              <a:off x="3256" y="1150"/>
              <a:ext cx="8" cy="71"/>
            </a:xfrm>
            <a:custGeom>
              <a:avLst/>
              <a:gdLst>
                <a:gd name="T0" fmla="*/ 0 w 8"/>
                <a:gd name="T1" fmla="*/ 71 h 71"/>
                <a:gd name="T2" fmla="*/ 0 w 8"/>
                <a:gd name="T3" fmla="*/ 27 h 71"/>
                <a:gd name="T4" fmla="*/ 8 w 8"/>
                <a:gd name="T5" fmla="*/ 9 h 71"/>
                <a:gd name="T6" fmla="*/ 8 w 8"/>
                <a:gd name="T7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71">
                  <a:moveTo>
                    <a:pt x="0" y="71"/>
                  </a:moveTo>
                  <a:lnTo>
                    <a:pt x="0" y="27"/>
                  </a:lnTo>
                  <a:lnTo>
                    <a:pt x="8" y="9"/>
                  </a:lnTo>
                  <a:lnTo>
                    <a:pt x="8" y="0"/>
                  </a:lnTo>
                </a:path>
              </a:pathLst>
            </a:custGeom>
            <a:noFill/>
            <a:ln w="22225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991">
                <a:solidFill>
                  <a:schemeClr val="tx1"/>
                </a:solidFill>
              </a:endParaRPr>
            </a:p>
          </p:txBody>
        </p:sp>
        <p:sp>
          <p:nvSpPr>
            <p:cNvPr id="157888" name="Freeform 192"/>
            <p:cNvSpPr>
              <a:spLocks/>
            </p:cNvSpPr>
            <p:nvPr/>
          </p:nvSpPr>
          <p:spPr bwMode="auto">
            <a:xfrm>
              <a:off x="3264" y="1150"/>
              <a:ext cx="8" cy="1"/>
            </a:xfrm>
            <a:custGeom>
              <a:avLst/>
              <a:gdLst>
                <a:gd name="T0" fmla="*/ 0 w 8"/>
                <a:gd name="T1" fmla="*/ 8 w 8"/>
                <a:gd name="T2" fmla="*/ 8 w 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8">
                  <a:moveTo>
                    <a:pt x="0" y="0"/>
                  </a:moveTo>
                  <a:lnTo>
                    <a:pt x="8" y="0"/>
                  </a:lnTo>
                  <a:lnTo>
                    <a:pt x="8" y="0"/>
                  </a:lnTo>
                </a:path>
              </a:pathLst>
            </a:custGeom>
            <a:noFill/>
            <a:ln w="22225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991">
                <a:solidFill>
                  <a:schemeClr val="tx1"/>
                </a:solidFill>
              </a:endParaRPr>
            </a:p>
          </p:txBody>
        </p:sp>
        <p:sp>
          <p:nvSpPr>
            <p:cNvPr id="157889" name="Freeform 193"/>
            <p:cNvSpPr>
              <a:spLocks/>
            </p:cNvSpPr>
            <p:nvPr/>
          </p:nvSpPr>
          <p:spPr bwMode="auto">
            <a:xfrm>
              <a:off x="3272" y="1150"/>
              <a:ext cx="1" cy="62"/>
            </a:xfrm>
            <a:custGeom>
              <a:avLst/>
              <a:gdLst>
                <a:gd name="T0" fmla="*/ 0 h 62"/>
                <a:gd name="T1" fmla="*/ 9 h 62"/>
                <a:gd name="T2" fmla="*/ 27 h 62"/>
                <a:gd name="T3" fmla="*/ 62 h 6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62">
                  <a:moveTo>
                    <a:pt x="0" y="0"/>
                  </a:moveTo>
                  <a:lnTo>
                    <a:pt x="0" y="9"/>
                  </a:lnTo>
                  <a:lnTo>
                    <a:pt x="0" y="27"/>
                  </a:lnTo>
                  <a:lnTo>
                    <a:pt x="0" y="62"/>
                  </a:lnTo>
                </a:path>
              </a:pathLst>
            </a:custGeom>
            <a:noFill/>
            <a:ln w="22225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991">
                <a:solidFill>
                  <a:schemeClr val="tx1"/>
                </a:solidFill>
              </a:endParaRPr>
            </a:p>
          </p:txBody>
        </p:sp>
        <p:sp>
          <p:nvSpPr>
            <p:cNvPr id="157890" name="Freeform 194"/>
            <p:cNvSpPr>
              <a:spLocks/>
            </p:cNvSpPr>
            <p:nvPr/>
          </p:nvSpPr>
          <p:spPr bwMode="auto">
            <a:xfrm>
              <a:off x="3272" y="1212"/>
              <a:ext cx="9" cy="71"/>
            </a:xfrm>
            <a:custGeom>
              <a:avLst/>
              <a:gdLst>
                <a:gd name="T0" fmla="*/ 0 w 9"/>
                <a:gd name="T1" fmla="*/ 0 h 71"/>
                <a:gd name="T2" fmla="*/ 0 w 9"/>
                <a:gd name="T3" fmla="*/ 35 h 71"/>
                <a:gd name="T4" fmla="*/ 9 w 9"/>
                <a:gd name="T5" fmla="*/ 71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71">
                  <a:moveTo>
                    <a:pt x="0" y="0"/>
                  </a:moveTo>
                  <a:lnTo>
                    <a:pt x="0" y="35"/>
                  </a:lnTo>
                  <a:lnTo>
                    <a:pt x="9" y="71"/>
                  </a:lnTo>
                </a:path>
              </a:pathLst>
            </a:custGeom>
            <a:noFill/>
            <a:ln w="22225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991">
                <a:solidFill>
                  <a:schemeClr val="tx1"/>
                </a:solidFill>
              </a:endParaRPr>
            </a:p>
          </p:txBody>
        </p:sp>
        <p:sp>
          <p:nvSpPr>
            <p:cNvPr id="157891" name="Freeform 195"/>
            <p:cNvSpPr>
              <a:spLocks/>
            </p:cNvSpPr>
            <p:nvPr/>
          </p:nvSpPr>
          <p:spPr bwMode="auto">
            <a:xfrm>
              <a:off x="3281" y="1283"/>
              <a:ext cx="8" cy="53"/>
            </a:xfrm>
            <a:custGeom>
              <a:avLst/>
              <a:gdLst>
                <a:gd name="T0" fmla="*/ 0 w 8"/>
                <a:gd name="T1" fmla="*/ 0 h 53"/>
                <a:gd name="T2" fmla="*/ 0 w 8"/>
                <a:gd name="T3" fmla="*/ 26 h 53"/>
                <a:gd name="T4" fmla="*/ 8 w 8"/>
                <a:gd name="T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53">
                  <a:moveTo>
                    <a:pt x="0" y="0"/>
                  </a:moveTo>
                  <a:lnTo>
                    <a:pt x="0" y="26"/>
                  </a:lnTo>
                  <a:lnTo>
                    <a:pt x="8" y="53"/>
                  </a:lnTo>
                </a:path>
              </a:pathLst>
            </a:custGeom>
            <a:noFill/>
            <a:ln w="22225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991">
                <a:solidFill>
                  <a:schemeClr val="tx1"/>
                </a:solidFill>
              </a:endParaRPr>
            </a:p>
          </p:txBody>
        </p:sp>
        <p:sp>
          <p:nvSpPr>
            <p:cNvPr id="157892" name="Line 196"/>
            <p:cNvSpPr>
              <a:spLocks noChangeShapeType="1"/>
            </p:cNvSpPr>
            <p:nvPr/>
          </p:nvSpPr>
          <p:spPr bwMode="auto">
            <a:xfrm>
              <a:off x="3289" y="1336"/>
              <a:ext cx="8" cy="17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>
                <a:solidFill>
                  <a:schemeClr val="tx1"/>
                </a:solidFill>
              </a:endParaRPr>
            </a:p>
          </p:txBody>
        </p:sp>
        <p:sp>
          <p:nvSpPr>
            <p:cNvPr id="157893" name="Line 197"/>
            <p:cNvSpPr>
              <a:spLocks noChangeShapeType="1"/>
            </p:cNvSpPr>
            <p:nvPr/>
          </p:nvSpPr>
          <p:spPr bwMode="auto">
            <a:xfrm>
              <a:off x="3297" y="1353"/>
              <a:ext cx="8" cy="9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>
                <a:solidFill>
                  <a:schemeClr val="tx1"/>
                </a:solidFill>
              </a:endParaRPr>
            </a:p>
          </p:txBody>
        </p:sp>
        <p:sp>
          <p:nvSpPr>
            <p:cNvPr id="157894" name="Line 198"/>
            <p:cNvSpPr>
              <a:spLocks noChangeShapeType="1"/>
            </p:cNvSpPr>
            <p:nvPr/>
          </p:nvSpPr>
          <p:spPr bwMode="auto">
            <a:xfrm>
              <a:off x="3305" y="1362"/>
              <a:ext cx="8" cy="1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>
                <a:solidFill>
                  <a:schemeClr val="tx1"/>
                </a:solidFill>
              </a:endParaRPr>
            </a:p>
          </p:txBody>
        </p:sp>
        <p:sp>
          <p:nvSpPr>
            <p:cNvPr id="157895" name="Line 199"/>
            <p:cNvSpPr>
              <a:spLocks noChangeShapeType="1"/>
            </p:cNvSpPr>
            <p:nvPr/>
          </p:nvSpPr>
          <p:spPr bwMode="auto">
            <a:xfrm>
              <a:off x="3313" y="1362"/>
              <a:ext cx="8" cy="1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>
                <a:solidFill>
                  <a:schemeClr val="tx1"/>
                </a:solidFill>
              </a:endParaRPr>
            </a:p>
          </p:txBody>
        </p:sp>
        <p:sp>
          <p:nvSpPr>
            <p:cNvPr id="157896" name="Line 200"/>
            <p:cNvSpPr>
              <a:spLocks noChangeShapeType="1"/>
            </p:cNvSpPr>
            <p:nvPr/>
          </p:nvSpPr>
          <p:spPr bwMode="auto">
            <a:xfrm flipV="1">
              <a:off x="3321" y="1353"/>
              <a:ext cx="1" cy="9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>
                <a:solidFill>
                  <a:schemeClr val="tx1"/>
                </a:solidFill>
              </a:endParaRPr>
            </a:p>
          </p:txBody>
        </p:sp>
        <p:sp>
          <p:nvSpPr>
            <p:cNvPr id="157897" name="Line 201"/>
            <p:cNvSpPr>
              <a:spLocks noChangeShapeType="1"/>
            </p:cNvSpPr>
            <p:nvPr/>
          </p:nvSpPr>
          <p:spPr bwMode="auto">
            <a:xfrm flipV="1">
              <a:off x="3321" y="1327"/>
              <a:ext cx="9" cy="26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>
                <a:solidFill>
                  <a:schemeClr val="tx1"/>
                </a:solidFill>
              </a:endParaRPr>
            </a:p>
          </p:txBody>
        </p:sp>
        <p:sp>
          <p:nvSpPr>
            <p:cNvPr id="157898" name="Freeform 202"/>
            <p:cNvSpPr>
              <a:spLocks/>
            </p:cNvSpPr>
            <p:nvPr/>
          </p:nvSpPr>
          <p:spPr bwMode="auto">
            <a:xfrm>
              <a:off x="3330" y="1283"/>
              <a:ext cx="8" cy="44"/>
            </a:xfrm>
            <a:custGeom>
              <a:avLst/>
              <a:gdLst>
                <a:gd name="T0" fmla="*/ 0 w 8"/>
                <a:gd name="T1" fmla="*/ 44 h 44"/>
                <a:gd name="T2" fmla="*/ 0 w 8"/>
                <a:gd name="T3" fmla="*/ 17 h 44"/>
                <a:gd name="T4" fmla="*/ 8 w 8"/>
                <a:gd name="T5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44">
                  <a:moveTo>
                    <a:pt x="0" y="44"/>
                  </a:moveTo>
                  <a:lnTo>
                    <a:pt x="0" y="17"/>
                  </a:lnTo>
                  <a:lnTo>
                    <a:pt x="8" y="0"/>
                  </a:lnTo>
                </a:path>
              </a:pathLst>
            </a:custGeom>
            <a:noFill/>
            <a:ln w="22225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991">
                <a:solidFill>
                  <a:schemeClr val="tx1"/>
                </a:solidFill>
              </a:endParaRPr>
            </a:p>
          </p:txBody>
        </p:sp>
        <p:sp>
          <p:nvSpPr>
            <p:cNvPr id="157899" name="Freeform 203"/>
            <p:cNvSpPr>
              <a:spLocks/>
            </p:cNvSpPr>
            <p:nvPr/>
          </p:nvSpPr>
          <p:spPr bwMode="auto">
            <a:xfrm>
              <a:off x="3338" y="1256"/>
              <a:ext cx="8" cy="27"/>
            </a:xfrm>
            <a:custGeom>
              <a:avLst/>
              <a:gdLst>
                <a:gd name="T0" fmla="*/ 0 w 8"/>
                <a:gd name="T1" fmla="*/ 27 h 27"/>
                <a:gd name="T2" fmla="*/ 0 w 8"/>
                <a:gd name="T3" fmla="*/ 9 h 27"/>
                <a:gd name="T4" fmla="*/ 8 w 8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27">
                  <a:moveTo>
                    <a:pt x="0" y="27"/>
                  </a:moveTo>
                  <a:lnTo>
                    <a:pt x="0" y="9"/>
                  </a:lnTo>
                  <a:lnTo>
                    <a:pt x="8" y="0"/>
                  </a:lnTo>
                </a:path>
              </a:pathLst>
            </a:custGeom>
            <a:noFill/>
            <a:ln w="22225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991">
                <a:solidFill>
                  <a:schemeClr val="tx1"/>
                </a:solidFill>
              </a:endParaRPr>
            </a:p>
          </p:txBody>
        </p:sp>
        <p:sp>
          <p:nvSpPr>
            <p:cNvPr id="157900" name="Freeform 204"/>
            <p:cNvSpPr>
              <a:spLocks/>
            </p:cNvSpPr>
            <p:nvPr/>
          </p:nvSpPr>
          <p:spPr bwMode="auto">
            <a:xfrm>
              <a:off x="3346" y="1256"/>
              <a:ext cx="8" cy="18"/>
            </a:xfrm>
            <a:custGeom>
              <a:avLst/>
              <a:gdLst>
                <a:gd name="T0" fmla="*/ 0 w 8"/>
                <a:gd name="T1" fmla="*/ 0 h 18"/>
                <a:gd name="T2" fmla="*/ 0 w 8"/>
                <a:gd name="T3" fmla="*/ 9 h 18"/>
                <a:gd name="T4" fmla="*/ 8 w 8"/>
                <a:gd name="T5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18">
                  <a:moveTo>
                    <a:pt x="0" y="0"/>
                  </a:moveTo>
                  <a:lnTo>
                    <a:pt x="0" y="9"/>
                  </a:lnTo>
                  <a:lnTo>
                    <a:pt x="8" y="18"/>
                  </a:lnTo>
                </a:path>
              </a:pathLst>
            </a:custGeom>
            <a:noFill/>
            <a:ln w="22225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991">
                <a:solidFill>
                  <a:schemeClr val="tx1"/>
                </a:solidFill>
              </a:endParaRPr>
            </a:p>
          </p:txBody>
        </p:sp>
        <p:sp>
          <p:nvSpPr>
            <p:cNvPr id="157901" name="Freeform 205"/>
            <p:cNvSpPr>
              <a:spLocks/>
            </p:cNvSpPr>
            <p:nvPr/>
          </p:nvSpPr>
          <p:spPr bwMode="auto">
            <a:xfrm>
              <a:off x="3354" y="1274"/>
              <a:ext cx="8" cy="35"/>
            </a:xfrm>
            <a:custGeom>
              <a:avLst/>
              <a:gdLst>
                <a:gd name="T0" fmla="*/ 0 w 8"/>
                <a:gd name="T1" fmla="*/ 0 h 35"/>
                <a:gd name="T2" fmla="*/ 0 w 8"/>
                <a:gd name="T3" fmla="*/ 18 h 35"/>
                <a:gd name="T4" fmla="*/ 8 w 8"/>
                <a:gd name="T5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35">
                  <a:moveTo>
                    <a:pt x="0" y="0"/>
                  </a:moveTo>
                  <a:lnTo>
                    <a:pt x="0" y="18"/>
                  </a:lnTo>
                  <a:lnTo>
                    <a:pt x="8" y="35"/>
                  </a:lnTo>
                </a:path>
              </a:pathLst>
            </a:custGeom>
            <a:noFill/>
            <a:ln w="22225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991">
                <a:solidFill>
                  <a:schemeClr val="tx1"/>
                </a:solidFill>
              </a:endParaRPr>
            </a:p>
          </p:txBody>
        </p:sp>
        <p:sp>
          <p:nvSpPr>
            <p:cNvPr id="157902" name="Freeform 206"/>
            <p:cNvSpPr>
              <a:spLocks/>
            </p:cNvSpPr>
            <p:nvPr/>
          </p:nvSpPr>
          <p:spPr bwMode="auto">
            <a:xfrm>
              <a:off x="3362" y="1309"/>
              <a:ext cx="8" cy="9"/>
            </a:xfrm>
            <a:custGeom>
              <a:avLst/>
              <a:gdLst>
                <a:gd name="T0" fmla="*/ 0 w 8"/>
                <a:gd name="T1" fmla="*/ 0 h 9"/>
                <a:gd name="T2" fmla="*/ 8 w 8"/>
                <a:gd name="T3" fmla="*/ 9 h 9"/>
                <a:gd name="T4" fmla="*/ 8 w 8"/>
                <a:gd name="T5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9">
                  <a:moveTo>
                    <a:pt x="0" y="0"/>
                  </a:moveTo>
                  <a:lnTo>
                    <a:pt x="8" y="9"/>
                  </a:lnTo>
                  <a:lnTo>
                    <a:pt x="8" y="9"/>
                  </a:lnTo>
                </a:path>
              </a:pathLst>
            </a:custGeom>
            <a:noFill/>
            <a:ln w="22225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991">
                <a:solidFill>
                  <a:schemeClr val="tx1"/>
                </a:solidFill>
              </a:endParaRPr>
            </a:p>
          </p:txBody>
        </p:sp>
        <p:sp>
          <p:nvSpPr>
            <p:cNvPr id="157903" name="Freeform 207"/>
            <p:cNvSpPr>
              <a:spLocks/>
            </p:cNvSpPr>
            <p:nvPr/>
          </p:nvSpPr>
          <p:spPr bwMode="auto">
            <a:xfrm>
              <a:off x="3370" y="1292"/>
              <a:ext cx="1" cy="26"/>
            </a:xfrm>
            <a:custGeom>
              <a:avLst/>
              <a:gdLst>
                <a:gd name="T0" fmla="*/ 26 h 26"/>
                <a:gd name="T1" fmla="*/ 17 h 26"/>
                <a:gd name="T2" fmla="*/ 0 h 26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26">
                  <a:moveTo>
                    <a:pt x="0" y="26"/>
                  </a:moveTo>
                  <a:lnTo>
                    <a:pt x="0" y="17"/>
                  </a:lnTo>
                  <a:lnTo>
                    <a:pt x="0" y="0"/>
                  </a:lnTo>
                </a:path>
              </a:pathLst>
            </a:custGeom>
            <a:noFill/>
            <a:ln w="22225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991">
                <a:solidFill>
                  <a:schemeClr val="tx1"/>
                </a:solidFill>
              </a:endParaRPr>
            </a:p>
          </p:txBody>
        </p:sp>
        <p:sp>
          <p:nvSpPr>
            <p:cNvPr id="157904" name="Freeform 208"/>
            <p:cNvSpPr>
              <a:spLocks/>
            </p:cNvSpPr>
            <p:nvPr/>
          </p:nvSpPr>
          <p:spPr bwMode="auto">
            <a:xfrm>
              <a:off x="3370" y="1256"/>
              <a:ext cx="8" cy="36"/>
            </a:xfrm>
            <a:custGeom>
              <a:avLst/>
              <a:gdLst>
                <a:gd name="T0" fmla="*/ 0 w 8"/>
                <a:gd name="T1" fmla="*/ 36 h 36"/>
                <a:gd name="T2" fmla="*/ 0 w 8"/>
                <a:gd name="T3" fmla="*/ 18 h 36"/>
                <a:gd name="T4" fmla="*/ 8 w 8"/>
                <a:gd name="T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36">
                  <a:moveTo>
                    <a:pt x="0" y="36"/>
                  </a:moveTo>
                  <a:lnTo>
                    <a:pt x="0" y="18"/>
                  </a:lnTo>
                  <a:lnTo>
                    <a:pt x="8" y="0"/>
                  </a:lnTo>
                </a:path>
              </a:pathLst>
            </a:custGeom>
            <a:noFill/>
            <a:ln w="22225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991">
                <a:solidFill>
                  <a:schemeClr val="tx1"/>
                </a:solidFill>
              </a:endParaRPr>
            </a:p>
          </p:txBody>
        </p:sp>
        <p:sp>
          <p:nvSpPr>
            <p:cNvPr id="157905" name="Freeform 209"/>
            <p:cNvSpPr>
              <a:spLocks/>
            </p:cNvSpPr>
            <p:nvPr/>
          </p:nvSpPr>
          <p:spPr bwMode="auto">
            <a:xfrm>
              <a:off x="3378" y="1239"/>
              <a:ext cx="9" cy="17"/>
            </a:xfrm>
            <a:custGeom>
              <a:avLst/>
              <a:gdLst>
                <a:gd name="T0" fmla="*/ 0 w 9"/>
                <a:gd name="T1" fmla="*/ 17 h 17"/>
                <a:gd name="T2" fmla="*/ 0 w 9"/>
                <a:gd name="T3" fmla="*/ 8 h 17"/>
                <a:gd name="T4" fmla="*/ 9 w 9"/>
                <a:gd name="T5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17">
                  <a:moveTo>
                    <a:pt x="0" y="17"/>
                  </a:moveTo>
                  <a:lnTo>
                    <a:pt x="0" y="8"/>
                  </a:lnTo>
                  <a:lnTo>
                    <a:pt x="9" y="0"/>
                  </a:lnTo>
                </a:path>
              </a:pathLst>
            </a:custGeom>
            <a:noFill/>
            <a:ln w="22225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991">
                <a:solidFill>
                  <a:schemeClr val="tx1"/>
                </a:solidFill>
              </a:endParaRPr>
            </a:p>
          </p:txBody>
        </p:sp>
        <p:sp>
          <p:nvSpPr>
            <p:cNvPr id="157906" name="Line 210"/>
            <p:cNvSpPr>
              <a:spLocks noChangeShapeType="1"/>
            </p:cNvSpPr>
            <p:nvPr/>
          </p:nvSpPr>
          <p:spPr bwMode="auto">
            <a:xfrm>
              <a:off x="3387" y="1239"/>
              <a:ext cx="8" cy="8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>
                <a:solidFill>
                  <a:schemeClr val="tx1"/>
                </a:solidFill>
              </a:endParaRPr>
            </a:p>
          </p:txBody>
        </p:sp>
        <p:sp>
          <p:nvSpPr>
            <p:cNvPr id="157907" name="Freeform 211"/>
            <p:cNvSpPr>
              <a:spLocks/>
            </p:cNvSpPr>
            <p:nvPr/>
          </p:nvSpPr>
          <p:spPr bwMode="auto">
            <a:xfrm>
              <a:off x="3395" y="1247"/>
              <a:ext cx="8" cy="36"/>
            </a:xfrm>
            <a:custGeom>
              <a:avLst/>
              <a:gdLst>
                <a:gd name="T0" fmla="*/ 0 w 8"/>
                <a:gd name="T1" fmla="*/ 0 h 36"/>
                <a:gd name="T2" fmla="*/ 0 w 8"/>
                <a:gd name="T3" fmla="*/ 18 h 36"/>
                <a:gd name="T4" fmla="*/ 8 w 8"/>
                <a:gd name="T5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36">
                  <a:moveTo>
                    <a:pt x="0" y="0"/>
                  </a:moveTo>
                  <a:lnTo>
                    <a:pt x="0" y="18"/>
                  </a:lnTo>
                  <a:lnTo>
                    <a:pt x="8" y="36"/>
                  </a:lnTo>
                </a:path>
              </a:pathLst>
            </a:custGeom>
            <a:noFill/>
            <a:ln w="22225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991">
                <a:solidFill>
                  <a:schemeClr val="tx1"/>
                </a:solidFill>
              </a:endParaRPr>
            </a:p>
          </p:txBody>
        </p:sp>
        <p:sp>
          <p:nvSpPr>
            <p:cNvPr id="157908" name="Line 212"/>
            <p:cNvSpPr>
              <a:spLocks noChangeShapeType="1"/>
            </p:cNvSpPr>
            <p:nvPr/>
          </p:nvSpPr>
          <p:spPr bwMode="auto">
            <a:xfrm>
              <a:off x="3403" y="1283"/>
              <a:ext cx="8" cy="26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>
                <a:solidFill>
                  <a:schemeClr val="tx1"/>
                </a:solidFill>
              </a:endParaRPr>
            </a:p>
          </p:txBody>
        </p:sp>
        <p:sp>
          <p:nvSpPr>
            <p:cNvPr id="157909" name="Freeform 213"/>
            <p:cNvSpPr>
              <a:spLocks/>
            </p:cNvSpPr>
            <p:nvPr/>
          </p:nvSpPr>
          <p:spPr bwMode="auto">
            <a:xfrm>
              <a:off x="3411" y="1309"/>
              <a:ext cx="8" cy="18"/>
            </a:xfrm>
            <a:custGeom>
              <a:avLst/>
              <a:gdLst>
                <a:gd name="T0" fmla="*/ 0 w 8"/>
                <a:gd name="T1" fmla="*/ 0 h 18"/>
                <a:gd name="T2" fmla="*/ 8 w 8"/>
                <a:gd name="T3" fmla="*/ 9 h 18"/>
                <a:gd name="T4" fmla="*/ 8 w 8"/>
                <a:gd name="T5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18">
                  <a:moveTo>
                    <a:pt x="0" y="0"/>
                  </a:moveTo>
                  <a:lnTo>
                    <a:pt x="8" y="9"/>
                  </a:lnTo>
                  <a:lnTo>
                    <a:pt x="8" y="18"/>
                  </a:lnTo>
                </a:path>
              </a:pathLst>
            </a:custGeom>
            <a:noFill/>
            <a:ln w="22225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991">
                <a:solidFill>
                  <a:schemeClr val="tx1"/>
                </a:solidFill>
              </a:endParaRPr>
            </a:p>
          </p:txBody>
        </p:sp>
        <p:sp>
          <p:nvSpPr>
            <p:cNvPr id="157910" name="Line 214"/>
            <p:cNvSpPr>
              <a:spLocks noChangeShapeType="1"/>
            </p:cNvSpPr>
            <p:nvPr/>
          </p:nvSpPr>
          <p:spPr bwMode="auto">
            <a:xfrm>
              <a:off x="3419" y="1327"/>
              <a:ext cx="1" cy="1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>
                <a:solidFill>
                  <a:schemeClr val="tx1"/>
                </a:solidFill>
              </a:endParaRPr>
            </a:p>
          </p:txBody>
        </p:sp>
        <p:sp>
          <p:nvSpPr>
            <p:cNvPr id="157911" name="Freeform 215"/>
            <p:cNvSpPr>
              <a:spLocks/>
            </p:cNvSpPr>
            <p:nvPr/>
          </p:nvSpPr>
          <p:spPr bwMode="auto">
            <a:xfrm>
              <a:off x="3419" y="1327"/>
              <a:ext cx="8" cy="9"/>
            </a:xfrm>
            <a:custGeom>
              <a:avLst/>
              <a:gdLst>
                <a:gd name="T0" fmla="*/ 0 w 8"/>
                <a:gd name="T1" fmla="*/ 0 h 9"/>
                <a:gd name="T2" fmla="*/ 0 w 8"/>
                <a:gd name="T3" fmla="*/ 9 h 9"/>
                <a:gd name="T4" fmla="*/ 8 w 8"/>
                <a:gd name="T5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9">
                  <a:moveTo>
                    <a:pt x="0" y="0"/>
                  </a:moveTo>
                  <a:lnTo>
                    <a:pt x="0" y="9"/>
                  </a:lnTo>
                  <a:lnTo>
                    <a:pt x="8" y="9"/>
                  </a:lnTo>
                </a:path>
              </a:pathLst>
            </a:custGeom>
            <a:noFill/>
            <a:ln w="22225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991">
                <a:solidFill>
                  <a:schemeClr val="tx1"/>
                </a:solidFill>
              </a:endParaRPr>
            </a:p>
          </p:txBody>
        </p:sp>
        <p:sp>
          <p:nvSpPr>
            <p:cNvPr id="157912" name="Freeform 216"/>
            <p:cNvSpPr>
              <a:spLocks/>
            </p:cNvSpPr>
            <p:nvPr/>
          </p:nvSpPr>
          <p:spPr bwMode="auto">
            <a:xfrm>
              <a:off x="3427" y="1327"/>
              <a:ext cx="9" cy="9"/>
            </a:xfrm>
            <a:custGeom>
              <a:avLst/>
              <a:gdLst>
                <a:gd name="T0" fmla="*/ 0 w 9"/>
                <a:gd name="T1" fmla="*/ 9 h 9"/>
                <a:gd name="T2" fmla="*/ 0 w 9"/>
                <a:gd name="T3" fmla="*/ 9 h 9"/>
                <a:gd name="T4" fmla="*/ 9 w 9"/>
                <a:gd name="T5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9">
                  <a:moveTo>
                    <a:pt x="0" y="9"/>
                  </a:moveTo>
                  <a:lnTo>
                    <a:pt x="0" y="9"/>
                  </a:lnTo>
                  <a:lnTo>
                    <a:pt x="9" y="0"/>
                  </a:lnTo>
                </a:path>
              </a:pathLst>
            </a:custGeom>
            <a:noFill/>
            <a:ln w="22225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991">
                <a:solidFill>
                  <a:schemeClr val="tx1"/>
                </a:solidFill>
              </a:endParaRPr>
            </a:p>
          </p:txBody>
        </p:sp>
        <p:sp>
          <p:nvSpPr>
            <p:cNvPr id="157913" name="Line 217"/>
            <p:cNvSpPr>
              <a:spLocks noChangeShapeType="1"/>
            </p:cNvSpPr>
            <p:nvPr/>
          </p:nvSpPr>
          <p:spPr bwMode="auto">
            <a:xfrm flipV="1">
              <a:off x="3436" y="1318"/>
              <a:ext cx="8" cy="9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>
                <a:solidFill>
                  <a:schemeClr val="tx1"/>
                </a:solidFill>
              </a:endParaRPr>
            </a:p>
          </p:txBody>
        </p:sp>
        <p:sp>
          <p:nvSpPr>
            <p:cNvPr id="157914" name="Freeform 218"/>
            <p:cNvSpPr>
              <a:spLocks/>
            </p:cNvSpPr>
            <p:nvPr/>
          </p:nvSpPr>
          <p:spPr bwMode="auto">
            <a:xfrm>
              <a:off x="3444" y="1300"/>
              <a:ext cx="8" cy="18"/>
            </a:xfrm>
            <a:custGeom>
              <a:avLst/>
              <a:gdLst>
                <a:gd name="T0" fmla="*/ 0 w 8"/>
                <a:gd name="T1" fmla="*/ 18 h 18"/>
                <a:gd name="T2" fmla="*/ 0 w 8"/>
                <a:gd name="T3" fmla="*/ 9 h 18"/>
                <a:gd name="T4" fmla="*/ 8 w 8"/>
                <a:gd name="T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18">
                  <a:moveTo>
                    <a:pt x="0" y="18"/>
                  </a:moveTo>
                  <a:lnTo>
                    <a:pt x="0" y="9"/>
                  </a:lnTo>
                  <a:lnTo>
                    <a:pt x="8" y="0"/>
                  </a:lnTo>
                </a:path>
              </a:pathLst>
            </a:custGeom>
            <a:noFill/>
            <a:ln w="22225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991">
                <a:solidFill>
                  <a:schemeClr val="tx1"/>
                </a:solidFill>
              </a:endParaRPr>
            </a:p>
          </p:txBody>
        </p:sp>
        <p:sp>
          <p:nvSpPr>
            <p:cNvPr id="157915" name="Line 219"/>
            <p:cNvSpPr>
              <a:spLocks noChangeShapeType="1"/>
            </p:cNvSpPr>
            <p:nvPr/>
          </p:nvSpPr>
          <p:spPr bwMode="auto">
            <a:xfrm>
              <a:off x="3452" y="1300"/>
              <a:ext cx="8" cy="1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>
                <a:solidFill>
                  <a:schemeClr val="tx1"/>
                </a:solidFill>
              </a:endParaRPr>
            </a:p>
          </p:txBody>
        </p:sp>
        <p:sp>
          <p:nvSpPr>
            <p:cNvPr id="157916" name="Freeform 220"/>
            <p:cNvSpPr>
              <a:spLocks/>
            </p:cNvSpPr>
            <p:nvPr/>
          </p:nvSpPr>
          <p:spPr bwMode="auto">
            <a:xfrm>
              <a:off x="3460" y="1300"/>
              <a:ext cx="8" cy="9"/>
            </a:xfrm>
            <a:custGeom>
              <a:avLst/>
              <a:gdLst>
                <a:gd name="T0" fmla="*/ 0 w 8"/>
                <a:gd name="T1" fmla="*/ 0 h 9"/>
                <a:gd name="T2" fmla="*/ 8 w 8"/>
                <a:gd name="T3" fmla="*/ 0 h 9"/>
                <a:gd name="T4" fmla="*/ 8 w 8"/>
                <a:gd name="T5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9">
                  <a:moveTo>
                    <a:pt x="0" y="0"/>
                  </a:moveTo>
                  <a:lnTo>
                    <a:pt x="8" y="0"/>
                  </a:lnTo>
                  <a:lnTo>
                    <a:pt x="8" y="9"/>
                  </a:lnTo>
                </a:path>
              </a:pathLst>
            </a:custGeom>
            <a:noFill/>
            <a:ln w="22225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991">
                <a:solidFill>
                  <a:schemeClr val="tx1"/>
                </a:solidFill>
              </a:endParaRPr>
            </a:p>
          </p:txBody>
        </p:sp>
        <p:sp>
          <p:nvSpPr>
            <p:cNvPr id="157917" name="Freeform 221"/>
            <p:cNvSpPr>
              <a:spLocks/>
            </p:cNvSpPr>
            <p:nvPr/>
          </p:nvSpPr>
          <p:spPr bwMode="auto">
            <a:xfrm>
              <a:off x="3468" y="1309"/>
              <a:ext cx="1" cy="36"/>
            </a:xfrm>
            <a:custGeom>
              <a:avLst/>
              <a:gdLst>
                <a:gd name="T0" fmla="*/ 0 h 36"/>
                <a:gd name="T1" fmla="*/ 18 h 36"/>
                <a:gd name="T2" fmla="*/ 36 h 36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36">
                  <a:moveTo>
                    <a:pt x="0" y="0"/>
                  </a:moveTo>
                  <a:lnTo>
                    <a:pt x="0" y="18"/>
                  </a:lnTo>
                  <a:lnTo>
                    <a:pt x="0" y="36"/>
                  </a:lnTo>
                </a:path>
              </a:pathLst>
            </a:custGeom>
            <a:noFill/>
            <a:ln w="22225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991">
                <a:solidFill>
                  <a:schemeClr val="tx1"/>
                </a:solidFill>
              </a:endParaRPr>
            </a:p>
          </p:txBody>
        </p:sp>
        <p:sp>
          <p:nvSpPr>
            <p:cNvPr id="157918" name="Freeform 222"/>
            <p:cNvSpPr>
              <a:spLocks/>
            </p:cNvSpPr>
            <p:nvPr/>
          </p:nvSpPr>
          <p:spPr bwMode="auto">
            <a:xfrm>
              <a:off x="3468" y="1345"/>
              <a:ext cx="8" cy="26"/>
            </a:xfrm>
            <a:custGeom>
              <a:avLst/>
              <a:gdLst>
                <a:gd name="T0" fmla="*/ 0 w 8"/>
                <a:gd name="T1" fmla="*/ 0 h 26"/>
                <a:gd name="T2" fmla="*/ 0 w 8"/>
                <a:gd name="T3" fmla="*/ 17 h 26"/>
                <a:gd name="T4" fmla="*/ 8 w 8"/>
                <a:gd name="T5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26">
                  <a:moveTo>
                    <a:pt x="0" y="0"/>
                  </a:moveTo>
                  <a:lnTo>
                    <a:pt x="0" y="17"/>
                  </a:lnTo>
                  <a:lnTo>
                    <a:pt x="8" y="26"/>
                  </a:lnTo>
                </a:path>
              </a:pathLst>
            </a:custGeom>
            <a:noFill/>
            <a:ln w="22225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991">
                <a:solidFill>
                  <a:schemeClr val="tx1"/>
                </a:solidFill>
              </a:endParaRPr>
            </a:p>
          </p:txBody>
        </p:sp>
        <p:sp>
          <p:nvSpPr>
            <p:cNvPr id="157919" name="Freeform 223"/>
            <p:cNvSpPr>
              <a:spLocks/>
            </p:cNvSpPr>
            <p:nvPr/>
          </p:nvSpPr>
          <p:spPr bwMode="auto">
            <a:xfrm>
              <a:off x="3476" y="1362"/>
              <a:ext cx="9" cy="9"/>
            </a:xfrm>
            <a:custGeom>
              <a:avLst/>
              <a:gdLst>
                <a:gd name="T0" fmla="*/ 0 w 9"/>
                <a:gd name="T1" fmla="*/ 9 h 9"/>
                <a:gd name="T2" fmla="*/ 0 w 9"/>
                <a:gd name="T3" fmla="*/ 9 h 9"/>
                <a:gd name="T4" fmla="*/ 9 w 9"/>
                <a:gd name="T5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9">
                  <a:moveTo>
                    <a:pt x="0" y="9"/>
                  </a:moveTo>
                  <a:lnTo>
                    <a:pt x="0" y="9"/>
                  </a:lnTo>
                  <a:lnTo>
                    <a:pt x="9" y="0"/>
                  </a:lnTo>
                </a:path>
              </a:pathLst>
            </a:custGeom>
            <a:noFill/>
            <a:ln w="22225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991">
                <a:solidFill>
                  <a:schemeClr val="tx1"/>
                </a:solidFill>
              </a:endParaRPr>
            </a:p>
          </p:txBody>
        </p:sp>
        <p:sp>
          <p:nvSpPr>
            <p:cNvPr id="157920" name="Line 224"/>
            <p:cNvSpPr>
              <a:spLocks noChangeShapeType="1"/>
            </p:cNvSpPr>
            <p:nvPr/>
          </p:nvSpPr>
          <p:spPr bwMode="auto">
            <a:xfrm flipV="1">
              <a:off x="3485" y="1353"/>
              <a:ext cx="8" cy="9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>
                <a:solidFill>
                  <a:schemeClr val="tx1"/>
                </a:solidFill>
              </a:endParaRPr>
            </a:p>
          </p:txBody>
        </p:sp>
        <p:sp>
          <p:nvSpPr>
            <p:cNvPr id="157921" name="Line 225"/>
            <p:cNvSpPr>
              <a:spLocks noChangeShapeType="1"/>
            </p:cNvSpPr>
            <p:nvPr/>
          </p:nvSpPr>
          <p:spPr bwMode="auto">
            <a:xfrm>
              <a:off x="3493" y="1353"/>
              <a:ext cx="8" cy="1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>
                <a:solidFill>
                  <a:schemeClr val="tx1"/>
                </a:solidFill>
              </a:endParaRPr>
            </a:p>
          </p:txBody>
        </p:sp>
        <p:sp>
          <p:nvSpPr>
            <p:cNvPr id="157922" name="Freeform 226"/>
            <p:cNvSpPr>
              <a:spLocks/>
            </p:cNvSpPr>
            <p:nvPr/>
          </p:nvSpPr>
          <p:spPr bwMode="auto">
            <a:xfrm>
              <a:off x="3501" y="1353"/>
              <a:ext cx="8" cy="1"/>
            </a:xfrm>
            <a:custGeom>
              <a:avLst/>
              <a:gdLst>
                <a:gd name="T0" fmla="*/ 0 w 8"/>
                <a:gd name="T1" fmla="*/ 0 w 8"/>
                <a:gd name="T2" fmla="*/ 8 w 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8">
                  <a:moveTo>
                    <a:pt x="0" y="0"/>
                  </a:moveTo>
                  <a:lnTo>
                    <a:pt x="0" y="0"/>
                  </a:lnTo>
                  <a:lnTo>
                    <a:pt x="8" y="0"/>
                  </a:lnTo>
                </a:path>
              </a:pathLst>
            </a:custGeom>
            <a:noFill/>
            <a:ln w="22225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991">
                <a:solidFill>
                  <a:schemeClr val="tx1"/>
                </a:solidFill>
              </a:endParaRPr>
            </a:p>
          </p:txBody>
        </p:sp>
        <p:sp>
          <p:nvSpPr>
            <p:cNvPr id="157923" name="Freeform 227"/>
            <p:cNvSpPr>
              <a:spLocks/>
            </p:cNvSpPr>
            <p:nvPr/>
          </p:nvSpPr>
          <p:spPr bwMode="auto">
            <a:xfrm>
              <a:off x="3509" y="1353"/>
              <a:ext cx="8" cy="18"/>
            </a:xfrm>
            <a:custGeom>
              <a:avLst/>
              <a:gdLst>
                <a:gd name="T0" fmla="*/ 0 w 8"/>
                <a:gd name="T1" fmla="*/ 0 h 18"/>
                <a:gd name="T2" fmla="*/ 8 w 8"/>
                <a:gd name="T3" fmla="*/ 9 h 18"/>
                <a:gd name="T4" fmla="*/ 8 w 8"/>
                <a:gd name="T5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18">
                  <a:moveTo>
                    <a:pt x="0" y="0"/>
                  </a:moveTo>
                  <a:lnTo>
                    <a:pt x="8" y="9"/>
                  </a:lnTo>
                  <a:lnTo>
                    <a:pt x="8" y="18"/>
                  </a:lnTo>
                </a:path>
              </a:pathLst>
            </a:custGeom>
            <a:noFill/>
            <a:ln w="22225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991">
                <a:solidFill>
                  <a:schemeClr val="tx1"/>
                </a:solidFill>
              </a:endParaRPr>
            </a:p>
          </p:txBody>
        </p:sp>
        <p:sp>
          <p:nvSpPr>
            <p:cNvPr id="157924" name="Line 228"/>
            <p:cNvSpPr>
              <a:spLocks noChangeShapeType="1"/>
            </p:cNvSpPr>
            <p:nvPr/>
          </p:nvSpPr>
          <p:spPr bwMode="auto">
            <a:xfrm>
              <a:off x="3517" y="1371"/>
              <a:ext cx="1" cy="1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>
                <a:solidFill>
                  <a:schemeClr val="tx1"/>
                </a:solidFill>
              </a:endParaRPr>
            </a:p>
          </p:txBody>
        </p:sp>
        <p:sp>
          <p:nvSpPr>
            <p:cNvPr id="157925" name="Line 229"/>
            <p:cNvSpPr>
              <a:spLocks noChangeShapeType="1"/>
            </p:cNvSpPr>
            <p:nvPr/>
          </p:nvSpPr>
          <p:spPr bwMode="auto">
            <a:xfrm>
              <a:off x="3517" y="1371"/>
              <a:ext cx="8" cy="1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>
                <a:solidFill>
                  <a:schemeClr val="tx1"/>
                </a:solidFill>
              </a:endParaRPr>
            </a:p>
          </p:txBody>
        </p:sp>
        <p:sp>
          <p:nvSpPr>
            <p:cNvPr id="157926" name="Line 230"/>
            <p:cNvSpPr>
              <a:spLocks noChangeShapeType="1"/>
            </p:cNvSpPr>
            <p:nvPr/>
          </p:nvSpPr>
          <p:spPr bwMode="auto">
            <a:xfrm>
              <a:off x="3525" y="1371"/>
              <a:ext cx="9" cy="1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>
                <a:solidFill>
                  <a:schemeClr val="tx1"/>
                </a:solidFill>
              </a:endParaRPr>
            </a:p>
          </p:txBody>
        </p:sp>
        <p:sp>
          <p:nvSpPr>
            <p:cNvPr id="157927" name="Line 231"/>
            <p:cNvSpPr>
              <a:spLocks noChangeShapeType="1"/>
            </p:cNvSpPr>
            <p:nvPr/>
          </p:nvSpPr>
          <p:spPr bwMode="auto">
            <a:xfrm flipV="1">
              <a:off x="3534" y="1362"/>
              <a:ext cx="8" cy="9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>
                <a:solidFill>
                  <a:schemeClr val="tx1"/>
                </a:solidFill>
              </a:endParaRPr>
            </a:p>
          </p:txBody>
        </p:sp>
        <p:sp>
          <p:nvSpPr>
            <p:cNvPr id="157928" name="Line 232"/>
            <p:cNvSpPr>
              <a:spLocks noChangeShapeType="1"/>
            </p:cNvSpPr>
            <p:nvPr/>
          </p:nvSpPr>
          <p:spPr bwMode="auto">
            <a:xfrm flipV="1">
              <a:off x="3542" y="1353"/>
              <a:ext cx="8" cy="9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>
                <a:solidFill>
                  <a:schemeClr val="tx1"/>
                </a:solidFill>
              </a:endParaRPr>
            </a:p>
          </p:txBody>
        </p:sp>
        <p:sp>
          <p:nvSpPr>
            <p:cNvPr id="157929" name="Line 233"/>
            <p:cNvSpPr>
              <a:spLocks noChangeShapeType="1"/>
            </p:cNvSpPr>
            <p:nvPr/>
          </p:nvSpPr>
          <p:spPr bwMode="auto">
            <a:xfrm flipV="1">
              <a:off x="3550" y="1336"/>
              <a:ext cx="8" cy="17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>
                <a:solidFill>
                  <a:schemeClr val="tx1"/>
                </a:solidFill>
              </a:endParaRPr>
            </a:p>
          </p:txBody>
        </p:sp>
        <p:sp>
          <p:nvSpPr>
            <p:cNvPr id="157930" name="Line 234"/>
            <p:cNvSpPr>
              <a:spLocks noChangeShapeType="1"/>
            </p:cNvSpPr>
            <p:nvPr/>
          </p:nvSpPr>
          <p:spPr bwMode="auto">
            <a:xfrm flipV="1">
              <a:off x="3558" y="1309"/>
              <a:ext cx="8" cy="27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>
                <a:solidFill>
                  <a:schemeClr val="tx1"/>
                </a:solidFill>
              </a:endParaRPr>
            </a:p>
          </p:txBody>
        </p:sp>
        <p:sp>
          <p:nvSpPr>
            <p:cNvPr id="157931" name="Line 235"/>
            <p:cNvSpPr>
              <a:spLocks noChangeShapeType="1"/>
            </p:cNvSpPr>
            <p:nvPr/>
          </p:nvSpPr>
          <p:spPr bwMode="auto">
            <a:xfrm flipV="1">
              <a:off x="3566" y="1283"/>
              <a:ext cx="1" cy="26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>
                <a:solidFill>
                  <a:schemeClr val="tx1"/>
                </a:solidFill>
              </a:endParaRPr>
            </a:p>
          </p:txBody>
        </p:sp>
        <p:sp>
          <p:nvSpPr>
            <p:cNvPr id="157932" name="Line 236"/>
            <p:cNvSpPr>
              <a:spLocks noChangeShapeType="1"/>
            </p:cNvSpPr>
            <p:nvPr/>
          </p:nvSpPr>
          <p:spPr bwMode="auto">
            <a:xfrm flipV="1">
              <a:off x="3566" y="1265"/>
              <a:ext cx="8" cy="18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>
                <a:solidFill>
                  <a:schemeClr val="tx1"/>
                </a:solidFill>
              </a:endParaRPr>
            </a:p>
          </p:txBody>
        </p:sp>
        <p:sp>
          <p:nvSpPr>
            <p:cNvPr id="157933" name="Line 237"/>
            <p:cNvSpPr>
              <a:spLocks noChangeShapeType="1"/>
            </p:cNvSpPr>
            <p:nvPr/>
          </p:nvSpPr>
          <p:spPr bwMode="auto">
            <a:xfrm flipV="1">
              <a:off x="3574" y="1256"/>
              <a:ext cx="9" cy="9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>
                <a:solidFill>
                  <a:schemeClr val="tx1"/>
                </a:solidFill>
              </a:endParaRPr>
            </a:p>
          </p:txBody>
        </p:sp>
        <p:sp>
          <p:nvSpPr>
            <p:cNvPr id="157934" name="Freeform 238"/>
            <p:cNvSpPr>
              <a:spLocks/>
            </p:cNvSpPr>
            <p:nvPr/>
          </p:nvSpPr>
          <p:spPr bwMode="auto">
            <a:xfrm>
              <a:off x="3583" y="1256"/>
              <a:ext cx="8" cy="1"/>
            </a:xfrm>
            <a:custGeom>
              <a:avLst/>
              <a:gdLst>
                <a:gd name="T0" fmla="*/ 0 w 8"/>
                <a:gd name="T1" fmla="*/ 0 w 8"/>
                <a:gd name="T2" fmla="*/ 8 w 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8">
                  <a:moveTo>
                    <a:pt x="0" y="0"/>
                  </a:moveTo>
                  <a:lnTo>
                    <a:pt x="0" y="0"/>
                  </a:lnTo>
                  <a:lnTo>
                    <a:pt x="8" y="0"/>
                  </a:lnTo>
                </a:path>
              </a:pathLst>
            </a:custGeom>
            <a:noFill/>
            <a:ln w="22225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991">
                <a:solidFill>
                  <a:schemeClr val="tx1"/>
                </a:solidFill>
              </a:endParaRPr>
            </a:p>
          </p:txBody>
        </p:sp>
        <p:sp>
          <p:nvSpPr>
            <p:cNvPr id="157935" name="Freeform 239"/>
            <p:cNvSpPr>
              <a:spLocks/>
            </p:cNvSpPr>
            <p:nvPr/>
          </p:nvSpPr>
          <p:spPr bwMode="auto">
            <a:xfrm>
              <a:off x="3591" y="1256"/>
              <a:ext cx="8" cy="27"/>
            </a:xfrm>
            <a:custGeom>
              <a:avLst/>
              <a:gdLst>
                <a:gd name="T0" fmla="*/ 0 w 8"/>
                <a:gd name="T1" fmla="*/ 0 h 27"/>
                <a:gd name="T2" fmla="*/ 0 w 8"/>
                <a:gd name="T3" fmla="*/ 9 h 27"/>
                <a:gd name="T4" fmla="*/ 8 w 8"/>
                <a:gd name="T5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27">
                  <a:moveTo>
                    <a:pt x="0" y="0"/>
                  </a:moveTo>
                  <a:lnTo>
                    <a:pt x="0" y="9"/>
                  </a:lnTo>
                  <a:lnTo>
                    <a:pt x="8" y="27"/>
                  </a:lnTo>
                </a:path>
              </a:pathLst>
            </a:custGeom>
            <a:noFill/>
            <a:ln w="22225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991">
                <a:solidFill>
                  <a:schemeClr val="tx1"/>
                </a:solidFill>
              </a:endParaRPr>
            </a:p>
          </p:txBody>
        </p:sp>
        <p:sp>
          <p:nvSpPr>
            <p:cNvPr id="157936" name="Line 240"/>
            <p:cNvSpPr>
              <a:spLocks noChangeShapeType="1"/>
            </p:cNvSpPr>
            <p:nvPr/>
          </p:nvSpPr>
          <p:spPr bwMode="auto">
            <a:xfrm>
              <a:off x="3599" y="1283"/>
              <a:ext cx="8" cy="17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>
                <a:solidFill>
                  <a:schemeClr val="tx1"/>
                </a:solidFill>
              </a:endParaRPr>
            </a:p>
          </p:txBody>
        </p:sp>
        <p:sp>
          <p:nvSpPr>
            <p:cNvPr id="157937" name="Freeform 241"/>
            <p:cNvSpPr>
              <a:spLocks/>
            </p:cNvSpPr>
            <p:nvPr/>
          </p:nvSpPr>
          <p:spPr bwMode="auto">
            <a:xfrm>
              <a:off x="3607" y="1300"/>
              <a:ext cx="8" cy="18"/>
            </a:xfrm>
            <a:custGeom>
              <a:avLst/>
              <a:gdLst>
                <a:gd name="T0" fmla="*/ 0 w 8"/>
                <a:gd name="T1" fmla="*/ 0 h 18"/>
                <a:gd name="T2" fmla="*/ 8 w 8"/>
                <a:gd name="T3" fmla="*/ 9 h 18"/>
                <a:gd name="T4" fmla="*/ 8 w 8"/>
                <a:gd name="T5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18">
                  <a:moveTo>
                    <a:pt x="0" y="0"/>
                  </a:moveTo>
                  <a:lnTo>
                    <a:pt x="8" y="9"/>
                  </a:lnTo>
                  <a:lnTo>
                    <a:pt x="8" y="18"/>
                  </a:lnTo>
                </a:path>
              </a:pathLst>
            </a:custGeom>
            <a:noFill/>
            <a:ln w="22225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991">
                <a:solidFill>
                  <a:schemeClr val="tx1"/>
                </a:solidFill>
              </a:endParaRPr>
            </a:p>
          </p:txBody>
        </p:sp>
        <p:sp>
          <p:nvSpPr>
            <p:cNvPr id="157938" name="Line 242"/>
            <p:cNvSpPr>
              <a:spLocks noChangeShapeType="1"/>
            </p:cNvSpPr>
            <p:nvPr/>
          </p:nvSpPr>
          <p:spPr bwMode="auto">
            <a:xfrm>
              <a:off x="3615" y="1318"/>
              <a:ext cx="1" cy="1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>
                <a:solidFill>
                  <a:schemeClr val="tx1"/>
                </a:solidFill>
              </a:endParaRPr>
            </a:p>
          </p:txBody>
        </p:sp>
        <p:sp>
          <p:nvSpPr>
            <p:cNvPr id="157939" name="Line 243"/>
            <p:cNvSpPr>
              <a:spLocks noChangeShapeType="1"/>
            </p:cNvSpPr>
            <p:nvPr/>
          </p:nvSpPr>
          <p:spPr bwMode="auto">
            <a:xfrm flipV="1">
              <a:off x="3615" y="1309"/>
              <a:ext cx="8" cy="9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>
                <a:solidFill>
                  <a:schemeClr val="tx1"/>
                </a:solidFill>
              </a:endParaRPr>
            </a:p>
          </p:txBody>
        </p:sp>
        <p:sp>
          <p:nvSpPr>
            <p:cNvPr id="157940" name="Line 244"/>
            <p:cNvSpPr>
              <a:spLocks noChangeShapeType="1"/>
            </p:cNvSpPr>
            <p:nvPr/>
          </p:nvSpPr>
          <p:spPr bwMode="auto">
            <a:xfrm flipV="1">
              <a:off x="3623" y="1292"/>
              <a:ext cx="8" cy="17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>
                <a:solidFill>
                  <a:schemeClr val="tx1"/>
                </a:solidFill>
              </a:endParaRPr>
            </a:p>
          </p:txBody>
        </p:sp>
        <p:sp>
          <p:nvSpPr>
            <p:cNvPr id="157941" name="Line 245"/>
            <p:cNvSpPr>
              <a:spLocks noChangeShapeType="1"/>
            </p:cNvSpPr>
            <p:nvPr/>
          </p:nvSpPr>
          <p:spPr bwMode="auto">
            <a:xfrm flipV="1">
              <a:off x="3631" y="1256"/>
              <a:ext cx="9" cy="36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>
                <a:solidFill>
                  <a:schemeClr val="tx1"/>
                </a:solidFill>
              </a:endParaRPr>
            </a:p>
          </p:txBody>
        </p:sp>
        <p:sp>
          <p:nvSpPr>
            <p:cNvPr id="157942" name="Freeform 246"/>
            <p:cNvSpPr>
              <a:spLocks/>
            </p:cNvSpPr>
            <p:nvPr/>
          </p:nvSpPr>
          <p:spPr bwMode="auto">
            <a:xfrm>
              <a:off x="3640" y="1203"/>
              <a:ext cx="8" cy="53"/>
            </a:xfrm>
            <a:custGeom>
              <a:avLst/>
              <a:gdLst>
                <a:gd name="T0" fmla="*/ 0 w 8"/>
                <a:gd name="T1" fmla="*/ 53 h 53"/>
                <a:gd name="T2" fmla="*/ 0 w 8"/>
                <a:gd name="T3" fmla="*/ 27 h 53"/>
                <a:gd name="T4" fmla="*/ 8 w 8"/>
                <a:gd name="T5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53">
                  <a:moveTo>
                    <a:pt x="0" y="53"/>
                  </a:moveTo>
                  <a:lnTo>
                    <a:pt x="0" y="27"/>
                  </a:lnTo>
                  <a:lnTo>
                    <a:pt x="8" y="0"/>
                  </a:lnTo>
                </a:path>
              </a:pathLst>
            </a:custGeom>
            <a:noFill/>
            <a:ln w="22225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991">
                <a:solidFill>
                  <a:schemeClr val="tx1"/>
                </a:solidFill>
              </a:endParaRPr>
            </a:p>
          </p:txBody>
        </p:sp>
        <p:sp>
          <p:nvSpPr>
            <p:cNvPr id="157943" name="Freeform 247"/>
            <p:cNvSpPr>
              <a:spLocks/>
            </p:cNvSpPr>
            <p:nvPr/>
          </p:nvSpPr>
          <p:spPr bwMode="auto">
            <a:xfrm>
              <a:off x="3648" y="1159"/>
              <a:ext cx="8" cy="44"/>
            </a:xfrm>
            <a:custGeom>
              <a:avLst/>
              <a:gdLst>
                <a:gd name="T0" fmla="*/ 0 w 8"/>
                <a:gd name="T1" fmla="*/ 44 h 44"/>
                <a:gd name="T2" fmla="*/ 0 w 8"/>
                <a:gd name="T3" fmla="*/ 18 h 44"/>
                <a:gd name="T4" fmla="*/ 8 w 8"/>
                <a:gd name="T5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44">
                  <a:moveTo>
                    <a:pt x="0" y="44"/>
                  </a:moveTo>
                  <a:lnTo>
                    <a:pt x="0" y="18"/>
                  </a:lnTo>
                  <a:lnTo>
                    <a:pt x="8" y="0"/>
                  </a:lnTo>
                </a:path>
              </a:pathLst>
            </a:custGeom>
            <a:noFill/>
            <a:ln w="22225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991">
                <a:solidFill>
                  <a:schemeClr val="tx1"/>
                </a:solidFill>
              </a:endParaRPr>
            </a:p>
          </p:txBody>
        </p:sp>
        <p:sp>
          <p:nvSpPr>
            <p:cNvPr id="157944" name="Freeform 248"/>
            <p:cNvSpPr>
              <a:spLocks/>
            </p:cNvSpPr>
            <p:nvPr/>
          </p:nvSpPr>
          <p:spPr bwMode="auto">
            <a:xfrm>
              <a:off x="3656" y="1142"/>
              <a:ext cx="8" cy="17"/>
            </a:xfrm>
            <a:custGeom>
              <a:avLst/>
              <a:gdLst>
                <a:gd name="T0" fmla="*/ 0 w 8"/>
                <a:gd name="T1" fmla="*/ 17 h 17"/>
                <a:gd name="T2" fmla="*/ 8 w 8"/>
                <a:gd name="T3" fmla="*/ 8 h 17"/>
                <a:gd name="T4" fmla="*/ 8 w 8"/>
                <a:gd name="T5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17">
                  <a:moveTo>
                    <a:pt x="0" y="17"/>
                  </a:moveTo>
                  <a:lnTo>
                    <a:pt x="8" y="8"/>
                  </a:lnTo>
                  <a:lnTo>
                    <a:pt x="8" y="0"/>
                  </a:lnTo>
                </a:path>
              </a:pathLst>
            </a:custGeom>
            <a:noFill/>
            <a:ln w="22225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991">
                <a:solidFill>
                  <a:schemeClr val="tx1"/>
                </a:solidFill>
              </a:endParaRPr>
            </a:p>
          </p:txBody>
        </p:sp>
        <p:sp>
          <p:nvSpPr>
            <p:cNvPr id="157945" name="Freeform 249"/>
            <p:cNvSpPr>
              <a:spLocks/>
            </p:cNvSpPr>
            <p:nvPr/>
          </p:nvSpPr>
          <p:spPr bwMode="auto">
            <a:xfrm>
              <a:off x="3664" y="1142"/>
              <a:ext cx="1" cy="17"/>
            </a:xfrm>
            <a:custGeom>
              <a:avLst/>
              <a:gdLst>
                <a:gd name="T0" fmla="*/ 0 h 17"/>
                <a:gd name="T1" fmla="*/ 8 h 17"/>
                <a:gd name="T2" fmla="*/ 17 h 1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7">
                  <a:moveTo>
                    <a:pt x="0" y="0"/>
                  </a:moveTo>
                  <a:lnTo>
                    <a:pt x="0" y="8"/>
                  </a:lnTo>
                  <a:lnTo>
                    <a:pt x="0" y="17"/>
                  </a:lnTo>
                </a:path>
              </a:pathLst>
            </a:custGeom>
            <a:noFill/>
            <a:ln w="22225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991">
                <a:solidFill>
                  <a:schemeClr val="tx1"/>
                </a:solidFill>
              </a:endParaRPr>
            </a:p>
          </p:txBody>
        </p:sp>
        <p:sp>
          <p:nvSpPr>
            <p:cNvPr id="157946" name="Freeform 250"/>
            <p:cNvSpPr>
              <a:spLocks/>
            </p:cNvSpPr>
            <p:nvPr/>
          </p:nvSpPr>
          <p:spPr bwMode="auto">
            <a:xfrm>
              <a:off x="3664" y="1159"/>
              <a:ext cx="8" cy="44"/>
            </a:xfrm>
            <a:custGeom>
              <a:avLst/>
              <a:gdLst>
                <a:gd name="T0" fmla="*/ 0 w 8"/>
                <a:gd name="T1" fmla="*/ 0 h 44"/>
                <a:gd name="T2" fmla="*/ 0 w 8"/>
                <a:gd name="T3" fmla="*/ 18 h 44"/>
                <a:gd name="T4" fmla="*/ 8 w 8"/>
                <a:gd name="T5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44">
                  <a:moveTo>
                    <a:pt x="0" y="0"/>
                  </a:moveTo>
                  <a:lnTo>
                    <a:pt x="0" y="18"/>
                  </a:lnTo>
                  <a:lnTo>
                    <a:pt x="8" y="44"/>
                  </a:lnTo>
                </a:path>
              </a:pathLst>
            </a:custGeom>
            <a:noFill/>
            <a:ln w="22225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991">
                <a:solidFill>
                  <a:schemeClr val="tx1"/>
                </a:solidFill>
              </a:endParaRPr>
            </a:p>
          </p:txBody>
        </p:sp>
        <p:sp>
          <p:nvSpPr>
            <p:cNvPr id="157947" name="Line 251"/>
            <p:cNvSpPr>
              <a:spLocks noChangeShapeType="1"/>
            </p:cNvSpPr>
            <p:nvPr/>
          </p:nvSpPr>
          <p:spPr bwMode="auto">
            <a:xfrm>
              <a:off x="3672" y="1203"/>
              <a:ext cx="8" cy="36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>
                <a:solidFill>
                  <a:schemeClr val="tx1"/>
                </a:solidFill>
              </a:endParaRPr>
            </a:p>
          </p:txBody>
        </p:sp>
        <p:sp>
          <p:nvSpPr>
            <p:cNvPr id="157948" name="Line 252"/>
            <p:cNvSpPr>
              <a:spLocks noChangeShapeType="1"/>
            </p:cNvSpPr>
            <p:nvPr/>
          </p:nvSpPr>
          <p:spPr bwMode="auto">
            <a:xfrm>
              <a:off x="3680" y="1239"/>
              <a:ext cx="9" cy="26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>
                <a:solidFill>
                  <a:schemeClr val="tx1"/>
                </a:solidFill>
              </a:endParaRPr>
            </a:p>
          </p:txBody>
        </p:sp>
        <p:sp>
          <p:nvSpPr>
            <p:cNvPr id="157949" name="Line 253"/>
            <p:cNvSpPr>
              <a:spLocks noChangeShapeType="1"/>
            </p:cNvSpPr>
            <p:nvPr/>
          </p:nvSpPr>
          <p:spPr bwMode="auto">
            <a:xfrm>
              <a:off x="3689" y="1265"/>
              <a:ext cx="8" cy="27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>
                <a:solidFill>
                  <a:schemeClr val="tx1"/>
                </a:solidFill>
              </a:endParaRPr>
            </a:p>
          </p:txBody>
        </p:sp>
        <p:sp>
          <p:nvSpPr>
            <p:cNvPr id="157950" name="Freeform 254"/>
            <p:cNvSpPr>
              <a:spLocks/>
            </p:cNvSpPr>
            <p:nvPr/>
          </p:nvSpPr>
          <p:spPr bwMode="auto">
            <a:xfrm>
              <a:off x="3697" y="1292"/>
              <a:ext cx="8" cy="35"/>
            </a:xfrm>
            <a:custGeom>
              <a:avLst/>
              <a:gdLst>
                <a:gd name="T0" fmla="*/ 0 w 8"/>
                <a:gd name="T1" fmla="*/ 0 h 35"/>
                <a:gd name="T2" fmla="*/ 0 w 8"/>
                <a:gd name="T3" fmla="*/ 17 h 35"/>
                <a:gd name="T4" fmla="*/ 8 w 8"/>
                <a:gd name="T5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35">
                  <a:moveTo>
                    <a:pt x="0" y="0"/>
                  </a:moveTo>
                  <a:lnTo>
                    <a:pt x="0" y="17"/>
                  </a:lnTo>
                  <a:lnTo>
                    <a:pt x="8" y="35"/>
                  </a:lnTo>
                </a:path>
              </a:pathLst>
            </a:custGeom>
            <a:noFill/>
            <a:ln w="22225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991">
                <a:solidFill>
                  <a:schemeClr val="tx1"/>
                </a:solidFill>
              </a:endParaRPr>
            </a:p>
          </p:txBody>
        </p:sp>
        <p:sp>
          <p:nvSpPr>
            <p:cNvPr id="157951" name="Freeform 255"/>
            <p:cNvSpPr>
              <a:spLocks/>
            </p:cNvSpPr>
            <p:nvPr/>
          </p:nvSpPr>
          <p:spPr bwMode="auto">
            <a:xfrm>
              <a:off x="3705" y="1327"/>
              <a:ext cx="8" cy="26"/>
            </a:xfrm>
            <a:custGeom>
              <a:avLst/>
              <a:gdLst>
                <a:gd name="T0" fmla="*/ 0 w 8"/>
                <a:gd name="T1" fmla="*/ 0 h 26"/>
                <a:gd name="T2" fmla="*/ 8 w 8"/>
                <a:gd name="T3" fmla="*/ 18 h 26"/>
                <a:gd name="T4" fmla="*/ 8 w 8"/>
                <a:gd name="T5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26">
                  <a:moveTo>
                    <a:pt x="0" y="0"/>
                  </a:moveTo>
                  <a:lnTo>
                    <a:pt x="8" y="18"/>
                  </a:lnTo>
                  <a:lnTo>
                    <a:pt x="8" y="26"/>
                  </a:lnTo>
                </a:path>
              </a:pathLst>
            </a:custGeom>
            <a:noFill/>
            <a:ln w="22225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991">
                <a:solidFill>
                  <a:schemeClr val="tx1"/>
                </a:solidFill>
              </a:endParaRPr>
            </a:p>
          </p:txBody>
        </p:sp>
        <p:sp>
          <p:nvSpPr>
            <p:cNvPr id="157952" name="Line 256"/>
            <p:cNvSpPr>
              <a:spLocks noChangeShapeType="1"/>
            </p:cNvSpPr>
            <p:nvPr/>
          </p:nvSpPr>
          <p:spPr bwMode="auto">
            <a:xfrm>
              <a:off x="3713" y="1353"/>
              <a:ext cx="1" cy="9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>
                <a:solidFill>
                  <a:schemeClr val="tx1"/>
                </a:solidFill>
              </a:endParaRPr>
            </a:p>
          </p:txBody>
        </p:sp>
        <p:sp>
          <p:nvSpPr>
            <p:cNvPr id="157953" name="Line 257"/>
            <p:cNvSpPr>
              <a:spLocks noChangeShapeType="1"/>
            </p:cNvSpPr>
            <p:nvPr/>
          </p:nvSpPr>
          <p:spPr bwMode="auto">
            <a:xfrm>
              <a:off x="3713" y="1362"/>
              <a:ext cx="8" cy="9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>
                <a:solidFill>
                  <a:schemeClr val="tx1"/>
                </a:solidFill>
              </a:endParaRPr>
            </a:p>
          </p:txBody>
        </p:sp>
        <p:sp>
          <p:nvSpPr>
            <p:cNvPr id="157954" name="Line 258"/>
            <p:cNvSpPr>
              <a:spLocks noChangeShapeType="1"/>
            </p:cNvSpPr>
            <p:nvPr/>
          </p:nvSpPr>
          <p:spPr bwMode="auto">
            <a:xfrm>
              <a:off x="3721" y="1371"/>
              <a:ext cx="8" cy="1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>
                <a:solidFill>
                  <a:schemeClr val="tx1"/>
                </a:solidFill>
              </a:endParaRPr>
            </a:p>
          </p:txBody>
        </p:sp>
        <p:sp>
          <p:nvSpPr>
            <p:cNvPr id="157955" name="Line 259"/>
            <p:cNvSpPr>
              <a:spLocks noChangeShapeType="1"/>
            </p:cNvSpPr>
            <p:nvPr/>
          </p:nvSpPr>
          <p:spPr bwMode="auto">
            <a:xfrm>
              <a:off x="3729" y="1371"/>
              <a:ext cx="9" cy="1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>
                <a:solidFill>
                  <a:schemeClr val="tx1"/>
                </a:solidFill>
              </a:endParaRPr>
            </a:p>
          </p:txBody>
        </p:sp>
        <p:sp>
          <p:nvSpPr>
            <p:cNvPr id="157956" name="Line 260"/>
            <p:cNvSpPr>
              <a:spLocks noChangeShapeType="1"/>
            </p:cNvSpPr>
            <p:nvPr/>
          </p:nvSpPr>
          <p:spPr bwMode="auto">
            <a:xfrm flipV="1">
              <a:off x="3738" y="1362"/>
              <a:ext cx="8" cy="9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>
                <a:solidFill>
                  <a:schemeClr val="tx1"/>
                </a:solidFill>
              </a:endParaRPr>
            </a:p>
          </p:txBody>
        </p:sp>
        <p:sp>
          <p:nvSpPr>
            <p:cNvPr id="157957" name="Line 261"/>
            <p:cNvSpPr>
              <a:spLocks noChangeShapeType="1"/>
            </p:cNvSpPr>
            <p:nvPr/>
          </p:nvSpPr>
          <p:spPr bwMode="auto">
            <a:xfrm flipV="1">
              <a:off x="3746" y="1353"/>
              <a:ext cx="8" cy="9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>
                <a:solidFill>
                  <a:schemeClr val="tx1"/>
                </a:solidFill>
              </a:endParaRPr>
            </a:p>
          </p:txBody>
        </p:sp>
        <p:sp>
          <p:nvSpPr>
            <p:cNvPr id="157958" name="Line 262"/>
            <p:cNvSpPr>
              <a:spLocks noChangeShapeType="1"/>
            </p:cNvSpPr>
            <p:nvPr/>
          </p:nvSpPr>
          <p:spPr bwMode="auto">
            <a:xfrm flipV="1">
              <a:off x="3754" y="1336"/>
              <a:ext cx="8" cy="17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>
                <a:solidFill>
                  <a:schemeClr val="tx1"/>
                </a:solidFill>
              </a:endParaRPr>
            </a:p>
          </p:txBody>
        </p:sp>
        <p:sp>
          <p:nvSpPr>
            <p:cNvPr id="157959" name="Line 263"/>
            <p:cNvSpPr>
              <a:spLocks noChangeShapeType="1"/>
            </p:cNvSpPr>
            <p:nvPr/>
          </p:nvSpPr>
          <p:spPr bwMode="auto">
            <a:xfrm flipV="1">
              <a:off x="3762" y="1327"/>
              <a:ext cx="1" cy="9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>
                <a:solidFill>
                  <a:schemeClr val="tx1"/>
                </a:solidFill>
              </a:endParaRPr>
            </a:p>
          </p:txBody>
        </p:sp>
        <p:sp>
          <p:nvSpPr>
            <p:cNvPr id="157960" name="Line 264"/>
            <p:cNvSpPr>
              <a:spLocks noChangeShapeType="1"/>
            </p:cNvSpPr>
            <p:nvPr/>
          </p:nvSpPr>
          <p:spPr bwMode="auto">
            <a:xfrm flipV="1">
              <a:off x="3762" y="1318"/>
              <a:ext cx="8" cy="9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>
                <a:solidFill>
                  <a:schemeClr val="tx1"/>
                </a:solidFill>
              </a:endParaRPr>
            </a:p>
          </p:txBody>
        </p:sp>
        <p:sp>
          <p:nvSpPr>
            <p:cNvPr id="157961" name="Line 265"/>
            <p:cNvSpPr>
              <a:spLocks noChangeShapeType="1"/>
            </p:cNvSpPr>
            <p:nvPr/>
          </p:nvSpPr>
          <p:spPr bwMode="auto">
            <a:xfrm flipV="1">
              <a:off x="3770" y="1309"/>
              <a:ext cx="8" cy="9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>
                <a:solidFill>
                  <a:schemeClr val="tx1"/>
                </a:solidFill>
              </a:endParaRPr>
            </a:p>
          </p:txBody>
        </p:sp>
        <p:sp>
          <p:nvSpPr>
            <p:cNvPr id="157962" name="Line 266"/>
            <p:cNvSpPr>
              <a:spLocks noChangeShapeType="1"/>
            </p:cNvSpPr>
            <p:nvPr/>
          </p:nvSpPr>
          <p:spPr bwMode="auto">
            <a:xfrm flipV="1">
              <a:off x="3778" y="1292"/>
              <a:ext cx="9" cy="17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>
                <a:solidFill>
                  <a:schemeClr val="tx1"/>
                </a:solidFill>
              </a:endParaRPr>
            </a:p>
          </p:txBody>
        </p:sp>
        <p:sp>
          <p:nvSpPr>
            <p:cNvPr id="157963" name="Line 267"/>
            <p:cNvSpPr>
              <a:spLocks noChangeShapeType="1"/>
            </p:cNvSpPr>
            <p:nvPr/>
          </p:nvSpPr>
          <p:spPr bwMode="auto">
            <a:xfrm flipV="1">
              <a:off x="3787" y="1256"/>
              <a:ext cx="8" cy="36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>
                <a:solidFill>
                  <a:schemeClr val="tx1"/>
                </a:solidFill>
              </a:endParaRPr>
            </a:p>
          </p:txBody>
        </p:sp>
        <p:sp>
          <p:nvSpPr>
            <p:cNvPr id="157964" name="Freeform 268"/>
            <p:cNvSpPr>
              <a:spLocks/>
            </p:cNvSpPr>
            <p:nvPr/>
          </p:nvSpPr>
          <p:spPr bwMode="auto">
            <a:xfrm>
              <a:off x="3795" y="1203"/>
              <a:ext cx="8" cy="53"/>
            </a:xfrm>
            <a:custGeom>
              <a:avLst/>
              <a:gdLst>
                <a:gd name="T0" fmla="*/ 0 w 8"/>
                <a:gd name="T1" fmla="*/ 53 h 53"/>
                <a:gd name="T2" fmla="*/ 0 w 8"/>
                <a:gd name="T3" fmla="*/ 27 h 53"/>
                <a:gd name="T4" fmla="*/ 8 w 8"/>
                <a:gd name="T5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53">
                  <a:moveTo>
                    <a:pt x="0" y="53"/>
                  </a:moveTo>
                  <a:lnTo>
                    <a:pt x="0" y="27"/>
                  </a:lnTo>
                  <a:lnTo>
                    <a:pt x="8" y="0"/>
                  </a:lnTo>
                </a:path>
              </a:pathLst>
            </a:custGeom>
            <a:noFill/>
            <a:ln w="22225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991">
                <a:solidFill>
                  <a:schemeClr val="tx1"/>
                </a:solidFill>
              </a:endParaRPr>
            </a:p>
          </p:txBody>
        </p:sp>
        <p:sp>
          <p:nvSpPr>
            <p:cNvPr id="157965" name="Freeform 269"/>
            <p:cNvSpPr>
              <a:spLocks/>
            </p:cNvSpPr>
            <p:nvPr/>
          </p:nvSpPr>
          <p:spPr bwMode="auto">
            <a:xfrm>
              <a:off x="3803" y="1124"/>
              <a:ext cx="8" cy="79"/>
            </a:xfrm>
            <a:custGeom>
              <a:avLst/>
              <a:gdLst>
                <a:gd name="T0" fmla="*/ 0 w 8"/>
                <a:gd name="T1" fmla="*/ 79 h 79"/>
                <a:gd name="T2" fmla="*/ 8 w 8"/>
                <a:gd name="T3" fmla="*/ 44 h 79"/>
                <a:gd name="T4" fmla="*/ 8 w 8"/>
                <a:gd name="T5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79">
                  <a:moveTo>
                    <a:pt x="0" y="79"/>
                  </a:moveTo>
                  <a:lnTo>
                    <a:pt x="8" y="44"/>
                  </a:lnTo>
                  <a:lnTo>
                    <a:pt x="8" y="0"/>
                  </a:lnTo>
                </a:path>
              </a:pathLst>
            </a:custGeom>
            <a:noFill/>
            <a:ln w="22225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991">
                <a:solidFill>
                  <a:schemeClr val="tx1"/>
                </a:solidFill>
              </a:endParaRPr>
            </a:p>
          </p:txBody>
        </p:sp>
        <p:sp>
          <p:nvSpPr>
            <p:cNvPr id="157966" name="Freeform 270"/>
            <p:cNvSpPr>
              <a:spLocks/>
            </p:cNvSpPr>
            <p:nvPr/>
          </p:nvSpPr>
          <p:spPr bwMode="auto">
            <a:xfrm>
              <a:off x="3811" y="1053"/>
              <a:ext cx="1" cy="71"/>
            </a:xfrm>
            <a:custGeom>
              <a:avLst/>
              <a:gdLst>
                <a:gd name="T0" fmla="*/ 71 h 71"/>
                <a:gd name="T1" fmla="*/ 36 h 71"/>
                <a:gd name="T2" fmla="*/ 0 h 7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71">
                  <a:moveTo>
                    <a:pt x="0" y="71"/>
                  </a:moveTo>
                  <a:lnTo>
                    <a:pt x="0" y="36"/>
                  </a:lnTo>
                  <a:lnTo>
                    <a:pt x="0" y="0"/>
                  </a:lnTo>
                </a:path>
              </a:pathLst>
            </a:custGeom>
            <a:noFill/>
            <a:ln w="22225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991">
                <a:solidFill>
                  <a:schemeClr val="tx1"/>
                </a:solidFill>
              </a:endParaRPr>
            </a:p>
          </p:txBody>
        </p:sp>
        <p:sp>
          <p:nvSpPr>
            <p:cNvPr id="157967" name="Freeform 271"/>
            <p:cNvSpPr>
              <a:spLocks/>
            </p:cNvSpPr>
            <p:nvPr/>
          </p:nvSpPr>
          <p:spPr bwMode="auto">
            <a:xfrm>
              <a:off x="3811" y="1000"/>
              <a:ext cx="8" cy="53"/>
            </a:xfrm>
            <a:custGeom>
              <a:avLst/>
              <a:gdLst>
                <a:gd name="T0" fmla="*/ 0 w 8"/>
                <a:gd name="T1" fmla="*/ 53 h 53"/>
                <a:gd name="T2" fmla="*/ 0 w 8"/>
                <a:gd name="T3" fmla="*/ 27 h 53"/>
                <a:gd name="T4" fmla="*/ 8 w 8"/>
                <a:gd name="T5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53">
                  <a:moveTo>
                    <a:pt x="0" y="53"/>
                  </a:moveTo>
                  <a:lnTo>
                    <a:pt x="0" y="27"/>
                  </a:lnTo>
                  <a:lnTo>
                    <a:pt x="8" y="0"/>
                  </a:lnTo>
                </a:path>
              </a:pathLst>
            </a:custGeom>
            <a:noFill/>
            <a:ln w="22225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991">
                <a:solidFill>
                  <a:schemeClr val="tx1"/>
                </a:solidFill>
              </a:endParaRPr>
            </a:p>
          </p:txBody>
        </p:sp>
        <p:sp>
          <p:nvSpPr>
            <p:cNvPr id="157968" name="Line 272"/>
            <p:cNvSpPr>
              <a:spLocks noChangeShapeType="1"/>
            </p:cNvSpPr>
            <p:nvPr/>
          </p:nvSpPr>
          <p:spPr bwMode="auto">
            <a:xfrm flipV="1">
              <a:off x="3819" y="974"/>
              <a:ext cx="8" cy="26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>
                <a:solidFill>
                  <a:schemeClr val="tx1"/>
                </a:solidFill>
              </a:endParaRPr>
            </a:p>
          </p:txBody>
        </p:sp>
        <p:sp>
          <p:nvSpPr>
            <p:cNvPr id="157969" name="Freeform 273"/>
            <p:cNvSpPr>
              <a:spLocks/>
            </p:cNvSpPr>
            <p:nvPr/>
          </p:nvSpPr>
          <p:spPr bwMode="auto">
            <a:xfrm>
              <a:off x="3827" y="974"/>
              <a:ext cx="9" cy="1"/>
            </a:xfrm>
            <a:custGeom>
              <a:avLst/>
              <a:gdLst>
                <a:gd name="T0" fmla="*/ 0 w 9"/>
                <a:gd name="T1" fmla="*/ 0 w 9"/>
                <a:gd name="T2" fmla="*/ 9 w 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9">
                  <a:moveTo>
                    <a:pt x="0" y="0"/>
                  </a:moveTo>
                  <a:lnTo>
                    <a:pt x="0" y="0"/>
                  </a:lnTo>
                  <a:lnTo>
                    <a:pt x="9" y="0"/>
                  </a:lnTo>
                </a:path>
              </a:pathLst>
            </a:custGeom>
            <a:noFill/>
            <a:ln w="22225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991">
                <a:solidFill>
                  <a:schemeClr val="tx1"/>
                </a:solidFill>
              </a:endParaRPr>
            </a:p>
          </p:txBody>
        </p:sp>
        <p:sp>
          <p:nvSpPr>
            <p:cNvPr id="157970" name="Line 274"/>
            <p:cNvSpPr>
              <a:spLocks noChangeShapeType="1"/>
            </p:cNvSpPr>
            <p:nvPr/>
          </p:nvSpPr>
          <p:spPr bwMode="auto">
            <a:xfrm>
              <a:off x="3836" y="974"/>
              <a:ext cx="8" cy="9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>
                <a:solidFill>
                  <a:schemeClr val="tx1"/>
                </a:solidFill>
              </a:endParaRPr>
            </a:p>
          </p:txBody>
        </p:sp>
        <p:sp>
          <p:nvSpPr>
            <p:cNvPr id="157971" name="Freeform 275"/>
            <p:cNvSpPr>
              <a:spLocks/>
            </p:cNvSpPr>
            <p:nvPr/>
          </p:nvSpPr>
          <p:spPr bwMode="auto">
            <a:xfrm>
              <a:off x="3844" y="983"/>
              <a:ext cx="8" cy="44"/>
            </a:xfrm>
            <a:custGeom>
              <a:avLst/>
              <a:gdLst>
                <a:gd name="T0" fmla="*/ 0 w 8"/>
                <a:gd name="T1" fmla="*/ 0 h 44"/>
                <a:gd name="T2" fmla="*/ 0 w 8"/>
                <a:gd name="T3" fmla="*/ 17 h 44"/>
                <a:gd name="T4" fmla="*/ 8 w 8"/>
                <a:gd name="T5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44">
                  <a:moveTo>
                    <a:pt x="0" y="0"/>
                  </a:moveTo>
                  <a:lnTo>
                    <a:pt x="0" y="17"/>
                  </a:lnTo>
                  <a:lnTo>
                    <a:pt x="8" y="44"/>
                  </a:lnTo>
                </a:path>
              </a:pathLst>
            </a:custGeom>
            <a:noFill/>
            <a:ln w="22225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991">
                <a:solidFill>
                  <a:schemeClr val="tx1"/>
                </a:solidFill>
              </a:endParaRPr>
            </a:p>
          </p:txBody>
        </p:sp>
        <p:sp>
          <p:nvSpPr>
            <p:cNvPr id="157972" name="Freeform 276"/>
            <p:cNvSpPr>
              <a:spLocks/>
            </p:cNvSpPr>
            <p:nvPr/>
          </p:nvSpPr>
          <p:spPr bwMode="auto">
            <a:xfrm>
              <a:off x="3852" y="1027"/>
              <a:ext cx="8" cy="70"/>
            </a:xfrm>
            <a:custGeom>
              <a:avLst/>
              <a:gdLst>
                <a:gd name="T0" fmla="*/ 0 w 8"/>
                <a:gd name="T1" fmla="*/ 0 h 70"/>
                <a:gd name="T2" fmla="*/ 8 w 8"/>
                <a:gd name="T3" fmla="*/ 35 h 70"/>
                <a:gd name="T4" fmla="*/ 8 w 8"/>
                <a:gd name="T5" fmla="*/ 7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70">
                  <a:moveTo>
                    <a:pt x="0" y="0"/>
                  </a:moveTo>
                  <a:lnTo>
                    <a:pt x="8" y="35"/>
                  </a:lnTo>
                  <a:lnTo>
                    <a:pt x="8" y="70"/>
                  </a:lnTo>
                </a:path>
              </a:pathLst>
            </a:custGeom>
            <a:noFill/>
            <a:ln w="22225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991">
                <a:solidFill>
                  <a:schemeClr val="tx1"/>
                </a:solidFill>
              </a:endParaRPr>
            </a:p>
          </p:txBody>
        </p:sp>
        <p:sp>
          <p:nvSpPr>
            <p:cNvPr id="157973" name="Line 277"/>
            <p:cNvSpPr>
              <a:spLocks noChangeShapeType="1"/>
            </p:cNvSpPr>
            <p:nvPr/>
          </p:nvSpPr>
          <p:spPr bwMode="auto">
            <a:xfrm>
              <a:off x="3860" y="1097"/>
              <a:ext cx="1" cy="80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>
                <a:solidFill>
                  <a:schemeClr val="tx1"/>
                </a:solidFill>
              </a:endParaRPr>
            </a:p>
          </p:txBody>
        </p:sp>
        <p:sp>
          <p:nvSpPr>
            <p:cNvPr id="157974" name="Freeform 278"/>
            <p:cNvSpPr>
              <a:spLocks/>
            </p:cNvSpPr>
            <p:nvPr/>
          </p:nvSpPr>
          <p:spPr bwMode="auto">
            <a:xfrm>
              <a:off x="3860" y="1177"/>
              <a:ext cx="8" cy="79"/>
            </a:xfrm>
            <a:custGeom>
              <a:avLst/>
              <a:gdLst>
                <a:gd name="T0" fmla="*/ 0 w 8"/>
                <a:gd name="T1" fmla="*/ 0 h 79"/>
                <a:gd name="T2" fmla="*/ 0 w 8"/>
                <a:gd name="T3" fmla="*/ 44 h 79"/>
                <a:gd name="T4" fmla="*/ 8 w 8"/>
                <a:gd name="T5" fmla="*/ 79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79">
                  <a:moveTo>
                    <a:pt x="0" y="0"/>
                  </a:moveTo>
                  <a:lnTo>
                    <a:pt x="0" y="44"/>
                  </a:lnTo>
                  <a:lnTo>
                    <a:pt x="8" y="79"/>
                  </a:lnTo>
                </a:path>
              </a:pathLst>
            </a:custGeom>
            <a:noFill/>
            <a:ln w="22225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991">
                <a:solidFill>
                  <a:schemeClr val="tx1"/>
                </a:solidFill>
              </a:endParaRPr>
            </a:p>
          </p:txBody>
        </p:sp>
        <p:sp>
          <p:nvSpPr>
            <p:cNvPr id="157975" name="Freeform 279"/>
            <p:cNvSpPr>
              <a:spLocks/>
            </p:cNvSpPr>
            <p:nvPr/>
          </p:nvSpPr>
          <p:spPr bwMode="auto">
            <a:xfrm>
              <a:off x="3868" y="1256"/>
              <a:ext cx="8" cy="44"/>
            </a:xfrm>
            <a:custGeom>
              <a:avLst/>
              <a:gdLst>
                <a:gd name="T0" fmla="*/ 0 w 8"/>
                <a:gd name="T1" fmla="*/ 0 h 44"/>
                <a:gd name="T2" fmla="*/ 0 w 8"/>
                <a:gd name="T3" fmla="*/ 27 h 44"/>
                <a:gd name="T4" fmla="*/ 8 w 8"/>
                <a:gd name="T5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44">
                  <a:moveTo>
                    <a:pt x="0" y="0"/>
                  </a:moveTo>
                  <a:lnTo>
                    <a:pt x="0" y="27"/>
                  </a:lnTo>
                  <a:lnTo>
                    <a:pt x="8" y="44"/>
                  </a:lnTo>
                </a:path>
              </a:pathLst>
            </a:custGeom>
            <a:noFill/>
            <a:ln w="22225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991">
                <a:solidFill>
                  <a:schemeClr val="tx1"/>
                </a:solidFill>
              </a:endParaRPr>
            </a:p>
          </p:txBody>
        </p:sp>
        <p:sp>
          <p:nvSpPr>
            <p:cNvPr id="157976" name="Freeform 280"/>
            <p:cNvSpPr>
              <a:spLocks/>
            </p:cNvSpPr>
            <p:nvPr/>
          </p:nvSpPr>
          <p:spPr bwMode="auto">
            <a:xfrm>
              <a:off x="3876" y="1300"/>
              <a:ext cx="8" cy="1"/>
            </a:xfrm>
            <a:custGeom>
              <a:avLst/>
              <a:gdLst>
                <a:gd name="T0" fmla="*/ 0 w 8"/>
                <a:gd name="T1" fmla="*/ 0 w 8"/>
                <a:gd name="T2" fmla="*/ 8 w 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8">
                  <a:moveTo>
                    <a:pt x="0" y="0"/>
                  </a:moveTo>
                  <a:lnTo>
                    <a:pt x="0" y="0"/>
                  </a:lnTo>
                  <a:lnTo>
                    <a:pt x="8" y="0"/>
                  </a:lnTo>
                </a:path>
              </a:pathLst>
            </a:custGeom>
            <a:noFill/>
            <a:ln w="22225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991">
                <a:solidFill>
                  <a:schemeClr val="tx1"/>
                </a:solidFill>
              </a:endParaRPr>
            </a:p>
          </p:txBody>
        </p:sp>
        <p:sp>
          <p:nvSpPr>
            <p:cNvPr id="157977" name="Freeform 281"/>
            <p:cNvSpPr>
              <a:spLocks/>
            </p:cNvSpPr>
            <p:nvPr/>
          </p:nvSpPr>
          <p:spPr bwMode="auto">
            <a:xfrm>
              <a:off x="3884" y="1265"/>
              <a:ext cx="9" cy="35"/>
            </a:xfrm>
            <a:custGeom>
              <a:avLst/>
              <a:gdLst>
                <a:gd name="T0" fmla="*/ 0 w 9"/>
                <a:gd name="T1" fmla="*/ 35 h 35"/>
                <a:gd name="T2" fmla="*/ 0 w 9"/>
                <a:gd name="T3" fmla="*/ 18 h 35"/>
                <a:gd name="T4" fmla="*/ 9 w 9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35">
                  <a:moveTo>
                    <a:pt x="0" y="35"/>
                  </a:moveTo>
                  <a:lnTo>
                    <a:pt x="0" y="18"/>
                  </a:lnTo>
                  <a:lnTo>
                    <a:pt x="9" y="0"/>
                  </a:lnTo>
                </a:path>
              </a:pathLst>
            </a:custGeom>
            <a:noFill/>
            <a:ln w="22225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991">
                <a:solidFill>
                  <a:schemeClr val="tx1"/>
                </a:solidFill>
              </a:endParaRPr>
            </a:p>
          </p:txBody>
        </p:sp>
        <p:sp>
          <p:nvSpPr>
            <p:cNvPr id="157978" name="Line 282"/>
            <p:cNvSpPr>
              <a:spLocks noChangeShapeType="1"/>
            </p:cNvSpPr>
            <p:nvPr/>
          </p:nvSpPr>
          <p:spPr bwMode="auto">
            <a:xfrm flipV="1">
              <a:off x="3893" y="1239"/>
              <a:ext cx="8" cy="26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>
                <a:solidFill>
                  <a:schemeClr val="tx1"/>
                </a:solidFill>
              </a:endParaRPr>
            </a:p>
          </p:txBody>
        </p:sp>
        <p:sp>
          <p:nvSpPr>
            <p:cNvPr id="157979" name="Freeform 283"/>
            <p:cNvSpPr>
              <a:spLocks/>
            </p:cNvSpPr>
            <p:nvPr/>
          </p:nvSpPr>
          <p:spPr bwMode="auto">
            <a:xfrm>
              <a:off x="3901" y="1221"/>
              <a:ext cx="1" cy="18"/>
            </a:xfrm>
            <a:custGeom>
              <a:avLst/>
              <a:gdLst>
                <a:gd name="T0" fmla="*/ 18 h 18"/>
                <a:gd name="T1" fmla="*/ 9 h 18"/>
                <a:gd name="T2" fmla="*/ 0 h 18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8">
                  <a:moveTo>
                    <a:pt x="0" y="18"/>
                  </a:moveTo>
                  <a:lnTo>
                    <a:pt x="0" y="9"/>
                  </a:lnTo>
                  <a:lnTo>
                    <a:pt x="0" y="0"/>
                  </a:lnTo>
                </a:path>
              </a:pathLst>
            </a:custGeom>
            <a:noFill/>
            <a:ln w="22225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991">
                <a:solidFill>
                  <a:schemeClr val="tx1"/>
                </a:solidFill>
              </a:endParaRPr>
            </a:p>
          </p:txBody>
        </p:sp>
        <p:sp>
          <p:nvSpPr>
            <p:cNvPr id="157980" name="Freeform 284"/>
            <p:cNvSpPr>
              <a:spLocks/>
            </p:cNvSpPr>
            <p:nvPr/>
          </p:nvSpPr>
          <p:spPr bwMode="auto">
            <a:xfrm>
              <a:off x="3901" y="1221"/>
              <a:ext cx="8" cy="1"/>
            </a:xfrm>
            <a:custGeom>
              <a:avLst/>
              <a:gdLst>
                <a:gd name="T0" fmla="*/ 0 w 8"/>
                <a:gd name="T1" fmla="*/ 0 w 8"/>
                <a:gd name="T2" fmla="*/ 8 w 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8">
                  <a:moveTo>
                    <a:pt x="0" y="0"/>
                  </a:moveTo>
                  <a:lnTo>
                    <a:pt x="0" y="0"/>
                  </a:lnTo>
                  <a:lnTo>
                    <a:pt x="8" y="0"/>
                  </a:lnTo>
                </a:path>
              </a:pathLst>
            </a:custGeom>
            <a:noFill/>
            <a:ln w="22225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991">
                <a:solidFill>
                  <a:schemeClr val="tx1"/>
                </a:solidFill>
              </a:endParaRPr>
            </a:p>
          </p:txBody>
        </p:sp>
        <p:sp>
          <p:nvSpPr>
            <p:cNvPr id="157981" name="Line 285"/>
            <p:cNvSpPr>
              <a:spLocks noChangeShapeType="1"/>
            </p:cNvSpPr>
            <p:nvPr/>
          </p:nvSpPr>
          <p:spPr bwMode="auto">
            <a:xfrm flipV="1">
              <a:off x="3909" y="1212"/>
              <a:ext cx="8" cy="9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>
                <a:solidFill>
                  <a:schemeClr val="tx1"/>
                </a:solidFill>
              </a:endParaRPr>
            </a:p>
          </p:txBody>
        </p:sp>
        <p:sp>
          <p:nvSpPr>
            <p:cNvPr id="157982" name="Freeform 286"/>
            <p:cNvSpPr>
              <a:spLocks/>
            </p:cNvSpPr>
            <p:nvPr/>
          </p:nvSpPr>
          <p:spPr bwMode="auto">
            <a:xfrm>
              <a:off x="3917" y="1203"/>
              <a:ext cx="8" cy="9"/>
            </a:xfrm>
            <a:custGeom>
              <a:avLst/>
              <a:gdLst>
                <a:gd name="T0" fmla="*/ 0 w 8"/>
                <a:gd name="T1" fmla="*/ 9 h 9"/>
                <a:gd name="T2" fmla="*/ 0 w 8"/>
                <a:gd name="T3" fmla="*/ 0 h 9"/>
                <a:gd name="T4" fmla="*/ 8 w 8"/>
                <a:gd name="T5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9">
                  <a:moveTo>
                    <a:pt x="0" y="9"/>
                  </a:moveTo>
                  <a:lnTo>
                    <a:pt x="0" y="0"/>
                  </a:lnTo>
                  <a:lnTo>
                    <a:pt x="8" y="0"/>
                  </a:lnTo>
                </a:path>
              </a:pathLst>
            </a:custGeom>
            <a:noFill/>
            <a:ln w="22225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991">
                <a:solidFill>
                  <a:schemeClr val="tx1"/>
                </a:solidFill>
              </a:endParaRPr>
            </a:p>
          </p:txBody>
        </p:sp>
        <p:sp>
          <p:nvSpPr>
            <p:cNvPr id="157983" name="Freeform 287"/>
            <p:cNvSpPr>
              <a:spLocks/>
            </p:cNvSpPr>
            <p:nvPr/>
          </p:nvSpPr>
          <p:spPr bwMode="auto">
            <a:xfrm>
              <a:off x="3925" y="1203"/>
              <a:ext cx="8" cy="18"/>
            </a:xfrm>
            <a:custGeom>
              <a:avLst/>
              <a:gdLst>
                <a:gd name="T0" fmla="*/ 0 w 8"/>
                <a:gd name="T1" fmla="*/ 0 h 18"/>
                <a:gd name="T2" fmla="*/ 0 w 8"/>
                <a:gd name="T3" fmla="*/ 9 h 18"/>
                <a:gd name="T4" fmla="*/ 8 w 8"/>
                <a:gd name="T5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18">
                  <a:moveTo>
                    <a:pt x="0" y="0"/>
                  </a:moveTo>
                  <a:lnTo>
                    <a:pt x="0" y="9"/>
                  </a:lnTo>
                  <a:lnTo>
                    <a:pt x="8" y="18"/>
                  </a:lnTo>
                </a:path>
              </a:pathLst>
            </a:custGeom>
            <a:noFill/>
            <a:ln w="22225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991">
                <a:solidFill>
                  <a:schemeClr val="tx1"/>
                </a:solidFill>
              </a:endParaRPr>
            </a:p>
          </p:txBody>
        </p:sp>
        <p:sp>
          <p:nvSpPr>
            <p:cNvPr id="157984" name="Freeform 288"/>
            <p:cNvSpPr>
              <a:spLocks/>
            </p:cNvSpPr>
            <p:nvPr/>
          </p:nvSpPr>
          <p:spPr bwMode="auto">
            <a:xfrm>
              <a:off x="3933" y="1221"/>
              <a:ext cx="9" cy="26"/>
            </a:xfrm>
            <a:custGeom>
              <a:avLst/>
              <a:gdLst>
                <a:gd name="T0" fmla="*/ 0 w 9"/>
                <a:gd name="T1" fmla="*/ 0 h 26"/>
                <a:gd name="T2" fmla="*/ 0 w 9"/>
                <a:gd name="T3" fmla="*/ 18 h 26"/>
                <a:gd name="T4" fmla="*/ 9 w 9"/>
                <a:gd name="T5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26">
                  <a:moveTo>
                    <a:pt x="0" y="0"/>
                  </a:moveTo>
                  <a:lnTo>
                    <a:pt x="0" y="18"/>
                  </a:lnTo>
                  <a:lnTo>
                    <a:pt x="9" y="26"/>
                  </a:lnTo>
                </a:path>
              </a:pathLst>
            </a:custGeom>
            <a:noFill/>
            <a:ln w="22225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991">
                <a:solidFill>
                  <a:schemeClr val="tx1"/>
                </a:solidFill>
              </a:endParaRPr>
            </a:p>
          </p:txBody>
        </p:sp>
        <p:sp>
          <p:nvSpPr>
            <p:cNvPr id="157985" name="Freeform 289"/>
            <p:cNvSpPr>
              <a:spLocks/>
            </p:cNvSpPr>
            <p:nvPr/>
          </p:nvSpPr>
          <p:spPr bwMode="auto">
            <a:xfrm>
              <a:off x="3942" y="1247"/>
              <a:ext cx="8" cy="1"/>
            </a:xfrm>
            <a:custGeom>
              <a:avLst/>
              <a:gdLst>
                <a:gd name="T0" fmla="*/ 0 w 8"/>
                <a:gd name="T1" fmla="*/ 8 w 8"/>
                <a:gd name="T2" fmla="*/ 8 w 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8">
                  <a:moveTo>
                    <a:pt x="0" y="0"/>
                  </a:moveTo>
                  <a:lnTo>
                    <a:pt x="8" y="0"/>
                  </a:lnTo>
                  <a:lnTo>
                    <a:pt x="8" y="0"/>
                  </a:lnTo>
                </a:path>
              </a:pathLst>
            </a:custGeom>
            <a:noFill/>
            <a:ln w="22225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991">
                <a:solidFill>
                  <a:schemeClr val="tx1"/>
                </a:solidFill>
              </a:endParaRPr>
            </a:p>
          </p:txBody>
        </p:sp>
        <p:sp>
          <p:nvSpPr>
            <p:cNvPr id="157986" name="Freeform 290"/>
            <p:cNvSpPr>
              <a:spLocks/>
            </p:cNvSpPr>
            <p:nvPr/>
          </p:nvSpPr>
          <p:spPr bwMode="auto">
            <a:xfrm>
              <a:off x="3950" y="1168"/>
              <a:ext cx="1" cy="79"/>
            </a:xfrm>
            <a:custGeom>
              <a:avLst/>
              <a:gdLst>
                <a:gd name="T0" fmla="*/ 79 h 79"/>
                <a:gd name="T1" fmla="*/ 53 h 79"/>
                <a:gd name="T2" fmla="*/ 0 h 79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79">
                  <a:moveTo>
                    <a:pt x="0" y="79"/>
                  </a:moveTo>
                  <a:lnTo>
                    <a:pt x="0" y="53"/>
                  </a:lnTo>
                  <a:lnTo>
                    <a:pt x="0" y="0"/>
                  </a:lnTo>
                </a:path>
              </a:pathLst>
            </a:custGeom>
            <a:noFill/>
            <a:ln w="22225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991">
                <a:solidFill>
                  <a:schemeClr val="tx1"/>
                </a:solidFill>
              </a:endParaRPr>
            </a:p>
          </p:txBody>
        </p:sp>
        <p:sp>
          <p:nvSpPr>
            <p:cNvPr id="157987" name="Freeform 291"/>
            <p:cNvSpPr>
              <a:spLocks/>
            </p:cNvSpPr>
            <p:nvPr/>
          </p:nvSpPr>
          <p:spPr bwMode="auto">
            <a:xfrm>
              <a:off x="3950" y="991"/>
              <a:ext cx="8" cy="177"/>
            </a:xfrm>
            <a:custGeom>
              <a:avLst/>
              <a:gdLst>
                <a:gd name="T0" fmla="*/ 0 w 8"/>
                <a:gd name="T1" fmla="*/ 177 h 177"/>
                <a:gd name="T2" fmla="*/ 0 w 8"/>
                <a:gd name="T3" fmla="*/ 142 h 177"/>
                <a:gd name="T4" fmla="*/ 0 w 8"/>
                <a:gd name="T5" fmla="*/ 98 h 177"/>
                <a:gd name="T6" fmla="*/ 8 w 8"/>
                <a:gd name="T7" fmla="*/ 0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77">
                  <a:moveTo>
                    <a:pt x="0" y="177"/>
                  </a:moveTo>
                  <a:lnTo>
                    <a:pt x="0" y="142"/>
                  </a:lnTo>
                  <a:lnTo>
                    <a:pt x="0" y="98"/>
                  </a:lnTo>
                  <a:lnTo>
                    <a:pt x="8" y="0"/>
                  </a:lnTo>
                </a:path>
              </a:pathLst>
            </a:custGeom>
            <a:noFill/>
            <a:ln w="22225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991">
                <a:solidFill>
                  <a:schemeClr val="tx1"/>
                </a:solidFill>
              </a:endParaRPr>
            </a:p>
          </p:txBody>
        </p:sp>
        <p:sp>
          <p:nvSpPr>
            <p:cNvPr id="157988" name="Freeform 292"/>
            <p:cNvSpPr>
              <a:spLocks/>
            </p:cNvSpPr>
            <p:nvPr/>
          </p:nvSpPr>
          <p:spPr bwMode="auto">
            <a:xfrm>
              <a:off x="3958" y="753"/>
              <a:ext cx="8" cy="238"/>
            </a:xfrm>
            <a:custGeom>
              <a:avLst/>
              <a:gdLst>
                <a:gd name="T0" fmla="*/ 0 w 8"/>
                <a:gd name="T1" fmla="*/ 238 h 238"/>
                <a:gd name="T2" fmla="*/ 0 w 8"/>
                <a:gd name="T3" fmla="*/ 186 h 238"/>
                <a:gd name="T4" fmla="*/ 0 w 8"/>
                <a:gd name="T5" fmla="*/ 124 h 238"/>
                <a:gd name="T6" fmla="*/ 8 w 8"/>
                <a:gd name="T7" fmla="*/ 62 h 238"/>
                <a:gd name="T8" fmla="*/ 8 w 8"/>
                <a:gd name="T9" fmla="*/ 0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238">
                  <a:moveTo>
                    <a:pt x="0" y="238"/>
                  </a:moveTo>
                  <a:lnTo>
                    <a:pt x="0" y="186"/>
                  </a:lnTo>
                  <a:lnTo>
                    <a:pt x="0" y="124"/>
                  </a:lnTo>
                  <a:lnTo>
                    <a:pt x="8" y="62"/>
                  </a:lnTo>
                  <a:lnTo>
                    <a:pt x="8" y="0"/>
                  </a:lnTo>
                </a:path>
              </a:pathLst>
            </a:custGeom>
            <a:noFill/>
            <a:ln w="22225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991">
                <a:solidFill>
                  <a:schemeClr val="tx1"/>
                </a:solidFill>
              </a:endParaRPr>
            </a:p>
          </p:txBody>
        </p:sp>
        <p:sp>
          <p:nvSpPr>
            <p:cNvPr id="157989" name="Freeform 293"/>
            <p:cNvSpPr>
              <a:spLocks/>
            </p:cNvSpPr>
            <p:nvPr/>
          </p:nvSpPr>
          <p:spPr bwMode="auto">
            <a:xfrm>
              <a:off x="3966" y="550"/>
              <a:ext cx="8" cy="203"/>
            </a:xfrm>
            <a:custGeom>
              <a:avLst/>
              <a:gdLst>
                <a:gd name="T0" fmla="*/ 0 w 8"/>
                <a:gd name="T1" fmla="*/ 203 h 203"/>
                <a:gd name="T2" fmla="*/ 0 w 8"/>
                <a:gd name="T3" fmla="*/ 150 h 203"/>
                <a:gd name="T4" fmla="*/ 0 w 8"/>
                <a:gd name="T5" fmla="*/ 88 h 203"/>
                <a:gd name="T6" fmla="*/ 8 w 8"/>
                <a:gd name="T7" fmla="*/ 35 h 203"/>
                <a:gd name="T8" fmla="*/ 8 w 8"/>
                <a:gd name="T9" fmla="*/ 0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203">
                  <a:moveTo>
                    <a:pt x="0" y="203"/>
                  </a:moveTo>
                  <a:lnTo>
                    <a:pt x="0" y="150"/>
                  </a:lnTo>
                  <a:lnTo>
                    <a:pt x="0" y="88"/>
                  </a:lnTo>
                  <a:lnTo>
                    <a:pt x="8" y="35"/>
                  </a:lnTo>
                  <a:lnTo>
                    <a:pt x="8" y="0"/>
                  </a:lnTo>
                </a:path>
              </a:pathLst>
            </a:custGeom>
            <a:noFill/>
            <a:ln w="22225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991">
                <a:solidFill>
                  <a:schemeClr val="tx1"/>
                </a:solidFill>
              </a:endParaRPr>
            </a:p>
          </p:txBody>
        </p:sp>
        <p:sp>
          <p:nvSpPr>
            <p:cNvPr id="157990" name="Freeform 294"/>
            <p:cNvSpPr>
              <a:spLocks/>
            </p:cNvSpPr>
            <p:nvPr/>
          </p:nvSpPr>
          <p:spPr bwMode="auto">
            <a:xfrm>
              <a:off x="3974" y="524"/>
              <a:ext cx="8" cy="26"/>
            </a:xfrm>
            <a:custGeom>
              <a:avLst/>
              <a:gdLst>
                <a:gd name="T0" fmla="*/ 0 w 8"/>
                <a:gd name="T1" fmla="*/ 26 h 26"/>
                <a:gd name="T2" fmla="*/ 0 w 8"/>
                <a:gd name="T3" fmla="*/ 0 h 26"/>
                <a:gd name="T4" fmla="*/ 8 w 8"/>
                <a:gd name="T5" fmla="*/ 0 h 26"/>
                <a:gd name="T6" fmla="*/ 8 w 8"/>
                <a:gd name="T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26">
                  <a:moveTo>
                    <a:pt x="0" y="26"/>
                  </a:moveTo>
                  <a:lnTo>
                    <a:pt x="0" y="0"/>
                  </a:lnTo>
                  <a:lnTo>
                    <a:pt x="8" y="0"/>
                  </a:lnTo>
                  <a:lnTo>
                    <a:pt x="8" y="0"/>
                  </a:lnTo>
                </a:path>
              </a:pathLst>
            </a:custGeom>
            <a:noFill/>
            <a:ln w="22225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991">
                <a:solidFill>
                  <a:schemeClr val="tx1"/>
                </a:solidFill>
              </a:endParaRPr>
            </a:p>
          </p:txBody>
        </p:sp>
        <p:sp>
          <p:nvSpPr>
            <p:cNvPr id="157991" name="Freeform 295"/>
            <p:cNvSpPr>
              <a:spLocks/>
            </p:cNvSpPr>
            <p:nvPr/>
          </p:nvSpPr>
          <p:spPr bwMode="auto">
            <a:xfrm>
              <a:off x="3982" y="524"/>
              <a:ext cx="9" cy="211"/>
            </a:xfrm>
            <a:custGeom>
              <a:avLst/>
              <a:gdLst>
                <a:gd name="T0" fmla="*/ 0 w 9"/>
                <a:gd name="T1" fmla="*/ 0 h 211"/>
                <a:gd name="T2" fmla="*/ 0 w 9"/>
                <a:gd name="T3" fmla="*/ 35 h 211"/>
                <a:gd name="T4" fmla="*/ 0 w 9"/>
                <a:gd name="T5" fmla="*/ 79 h 211"/>
                <a:gd name="T6" fmla="*/ 9 w 9"/>
                <a:gd name="T7" fmla="*/ 141 h 211"/>
                <a:gd name="T8" fmla="*/ 9 w 9"/>
                <a:gd name="T9" fmla="*/ 211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211">
                  <a:moveTo>
                    <a:pt x="0" y="0"/>
                  </a:moveTo>
                  <a:lnTo>
                    <a:pt x="0" y="35"/>
                  </a:lnTo>
                  <a:lnTo>
                    <a:pt x="0" y="79"/>
                  </a:lnTo>
                  <a:lnTo>
                    <a:pt x="9" y="141"/>
                  </a:lnTo>
                  <a:lnTo>
                    <a:pt x="9" y="211"/>
                  </a:lnTo>
                </a:path>
              </a:pathLst>
            </a:custGeom>
            <a:noFill/>
            <a:ln w="22225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991">
                <a:solidFill>
                  <a:schemeClr val="tx1"/>
                </a:solidFill>
              </a:endParaRPr>
            </a:p>
          </p:txBody>
        </p:sp>
        <p:sp>
          <p:nvSpPr>
            <p:cNvPr id="157992" name="Freeform 296"/>
            <p:cNvSpPr>
              <a:spLocks/>
            </p:cNvSpPr>
            <p:nvPr/>
          </p:nvSpPr>
          <p:spPr bwMode="auto">
            <a:xfrm>
              <a:off x="3991" y="735"/>
              <a:ext cx="8" cy="345"/>
            </a:xfrm>
            <a:custGeom>
              <a:avLst/>
              <a:gdLst>
                <a:gd name="T0" fmla="*/ 0 w 8"/>
                <a:gd name="T1" fmla="*/ 0 h 345"/>
                <a:gd name="T2" fmla="*/ 0 w 8"/>
                <a:gd name="T3" fmla="*/ 80 h 345"/>
                <a:gd name="T4" fmla="*/ 8 w 8"/>
                <a:gd name="T5" fmla="*/ 168 h 345"/>
                <a:gd name="T6" fmla="*/ 8 w 8"/>
                <a:gd name="T7" fmla="*/ 265 h 345"/>
                <a:gd name="T8" fmla="*/ 8 w 8"/>
                <a:gd name="T9" fmla="*/ 345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345">
                  <a:moveTo>
                    <a:pt x="0" y="0"/>
                  </a:moveTo>
                  <a:lnTo>
                    <a:pt x="0" y="80"/>
                  </a:lnTo>
                  <a:lnTo>
                    <a:pt x="8" y="168"/>
                  </a:lnTo>
                  <a:lnTo>
                    <a:pt x="8" y="265"/>
                  </a:lnTo>
                  <a:lnTo>
                    <a:pt x="8" y="345"/>
                  </a:lnTo>
                </a:path>
              </a:pathLst>
            </a:custGeom>
            <a:noFill/>
            <a:ln w="22225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991">
                <a:solidFill>
                  <a:schemeClr val="tx1"/>
                </a:solidFill>
              </a:endParaRPr>
            </a:p>
          </p:txBody>
        </p:sp>
        <p:sp>
          <p:nvSpPr>
            <p:cNvPr id="157993" name="Freeform 297"/>
            <p:cNvSpPr>
              <a:spLocks/>
            </p:cNvSpPr>
            <p:nvPr/>
          </p:nvSpPr>
          <p:spPr bwMode="auto">
            <a:xfrm>
              <a:off x="3999" y="1080"/>
              <a:ext cx="1" cy="212"/>
            </a:xfrm>
            <a:custGeom>
              <a:avLst/>
              <a:gdLst>
                <a:gd name="T0" fmla="*/ 0 h 212"/>
                <a:gd name="T1" fmla="*/ 70 h 212"/>
                <a:gd name="T2" fmla="*/ 141 h 212"/>
                <a:gd name="T3" fmla="*/ 167 h 212"/>
                <a:gd name="T4" fmla="*/ 185 h 212"/>
                <a:gd name="T5" fmla="*/ 203 h 212"/>
                <a:gd name="T6" fmla="*/ 212 h 21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  <a:cxn ang="0">
                  <a:pos x="0" y="T6"/>
                </a:cxn>
              </a:cxnLst>
              <a:rect l="0" t="0" r="r" b="b"/>
              <a:pathLst>
                <a:path h="212">
                  <a:moveTo>
                    <a:pt x="0" y="0"/>
                  </a:moveTo>
                  <a:lnTo>
                    <a:pt x="0" y="70"/>
                  </a:lnTo>
                  <a:lnTo>
                    <a:pt x="0" y="141"/>
                  </a:lnTo>
                  <a:lnTo>
                    <a:pt x="0" y="167"/>
                  </a:lnTo>
                  <a:lnTo>
                    <a:pt x="0" y="185"/>
                  </a:lnTo>
                  <a:lnTo>
                    <a:pt x="0" y="203"/>
                  </a:lnTo>
                  <a:lnTo>
                    <a:pt x="0" y="212"/>
                  </a:lnTo>
                </a:path>
              </a:pathLst>
            </a:custGeom>
            <a:noFill/>
            <a:ln w="22225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991">
                <a:solidFill>
                  <a:schemeClr val="tx1"/>
                </a:solidFill>
              </a:endParaRPr>
            </a:p>
          </p:txBody>
        </p:sp>
        <p:sp>
          <p:nvSpPr>
            <p:cNvPr id="157994" name="Freeform 298"/>
            <p:cNvSpPr>
              <a:spLocks/>
            </p:cNvSpPr>
            <p:nvPr/>
          </p:nvSpPr>
          <p:spPr bwMode="auto">
            <a:xfrm>
              <a:off x="3999" y="1133"/>
              <a:ext cx="8" cy="159"/>
            </a:xfrm>
            <a:custGeom>
              <a:avLst/>
              <a:gdLst>
                <a:gd name="T0" fmla="*/ 0 w 8"/>
                <a:gd name="T1" fmla="*/ 159 h 159"/>
                <a:gd name="T2" fmla="*/ 0 w 8"/>
                <a:gd name="T3" fmla="*/ 159 h 159"/>
                <a:gd name="T4" fmla="*/ 0 w 8"/>
                <a:gd name="T5" fmla="*/ 150 h 159"/>
                <a:gd name="T6" fmla="*/ 0 w 8"/>
                <a:gd name="T7" fmla="*/ 114 h 159"/>
                <a:gd name="T8" fmla="*/ 8 w 8"/>
                <a:gd name="T9" fmla="*/ 61 h 159"/>
                <a:gd name="T10" fmla="*/ 8 w 8"/>
                <a:gd name="T11" fmla="*/ 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159">
                  <a:moveTo>
                    <a:pt x="0" y="159"/>
                  </a:moveTo>
                  <a:lnTo>
                    <a:pt x="0" y="159"/>
                  </a:lnTo>
                  <a:lnTo>
                    <a:pt x="0" y="150"/>
                  </a:lnTo>
                  <a:lnTo>
                    <a:pt x="0" y="114"/>
                  </a:lnTo>
                  <a:lnTo>
                    <a:pt x="8" y="61"/>
                  </a:lnTo>
                  <a:lnTo>
                    <a:pt x="8" y="0"/>
                  </a:lnTo>
                </a:path>
              </a:pathLst>
            </a:custGeom>
            <a:noFill/>
            <a:ln w="22225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991">
                <a:solidFill>
                  <a:schemeClr val="tx1"/>
                </a:solidFill>
              </a:endParaRPr>
            </a:p>
          </p:txBody>
        </p:sp>
        <p:sp>
          <p:nvSpPr>
            <p:cNvPr id="157995" name="Freeform 299"/>
            <p:cNvSpPr>
              <a:spLocks/>
            </p:cNvSpPr>
            <p:nvPr/>
          </p:nvSpPr>
          <p:spPr bwMode="auto">
            <a:xfrm>
              <a:off x="4007" y="744"/>
              <a:ext cx="8" cy="389"/>
            </a:xfrm>
            <a:custGeom>
              <a:avLst/>
              <a:gdLst>
                <a:gd name="T0" fmla="*/ 0 w 8"/>
                <a:gd name="T1" fmla="*/ 389 h 389"/>
                <a:gd name="T2" fmla="*/ 0 w 8"/>
                <a:gd name="T3" fmla="*/ 353 h 389"/>
                <a:gd name="T4" fmla="*/ 0 w 8"/>
                <a:gd name="T5" fmla="*/ 309 h 389"/>
                <a:gd name="T6" fmla="*/ 0 w 8"/>
                <a:gd name="T7" fmla="*/ 203 h 389"/>
                <a:gd name="T8" fmla="*/ 8 w 8"/>
                <a:gd name="T9" fmla="*/ 97 h 389"/>
                <a:gd name="T10" fmla="*/ 8 w 8"/>
                <a:gd name="T11" fmla="*/ 44 h 389"/>
                <a:gd name="T12" fmla="*/ 8 w 8"/>
                <a:gd name="T13" fmla="*/ 0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389">
                  <a:moveTo>
                    <a:pt x="0" y="389"/>
                  </a:moveTo>
                  <a:lnTo>
                    <a:pt x="0" y="353"/>
                  </a:lnTo>
                  <a:lnTo>
                    <a:pt x="0" y="309"/>
                  </a:lnTo>
                  <a:lnTo>
                    <a:pt x="0" y="203"/>
                  </a:lnTo>
                  <a:lnTo>
                    <a:pt x="8" y="97"/>
                  </a:lnTo>
                  <a:lnTo>
                    <a:pt x="8" y="44"/>
                  </a:lnTo>
                  <a:lnTo>
                    <a:pt x="8" y="0"/>
                  </a:lnTo>
                </a:path>
              </a:pathLst>
            </a:custGeom>
            <a:noFill/>
            <a:ln w="22225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991">
                <a:solidFill>
                  <a:schemeClr val="tx1"/>
                </a:solidFill>
              </a:endParaRPr>
            </a:p>
          </p:txBody>
        </p:sp>
        <p:sp>
          <p:nvSpPr>
            <p:cNvPr id="157996" name="Freeform 300"/>
            <p:cNvSpPr>
              <a:spLocks/>
            </p:cNvSpPr>
            <p:nvPr/>
          </p:nvSpPr>
          <p:spPr bwMode="auto">
            <a:xfrm>
              <a:off x="4015" y="480"/>
              <a:ext cx="8" cy="264"/>
            </a:xfrm>
            <a:custGeom>
              <a:avLst/>
              <a:gdLst>
                <a:gd name="T0" fmla="*/ 0 w 8"/>
                <a:gd name="T1" fmla="*/ 264 h 264"/>
                <a:gd name="T2" fmla="*/ 0 w 8"/>
                <a:gd name="T3" fmla="*/ 185 h 264"/>
                <a:gd name="T4" fmla="*/ 0 w 8"/>
                <a:gd name="T5" fmla="*/ 105 h 264"/>
                <a:gd name="T6" fmla="*/ 8 w 8"/>
                <a:gd name="T7" fmla="*/ 44 h 264"/>
                <a:gd name="T8" fmla="*/ 8 w 8"/>
                <a:gd name="T9" fmla="*/ 17 h 264"/>
                <a:gd name="T10" fmla="*/ 8 w 8"/>
                <a:gd name="T11" fmla="*/ 0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264">
                  <a:moveTo>
                    <a:pt x="0" y="264"/>
                  </a:moveTo>
                  <a:lnTo>
                    <a:pt x="0" y="185"/>
                  </a:lnTo>
                  <a:lnTo>
                    <a:pt x="0" y="105"/>
                  </a:lnTo>
                  <a:lnTo>
                    <a:pt x="8" y="44"/>
                  </a:lnTo>
                  <a:lnTo>
                    <a:pt x="8" y="17"/>
                  </a:lnTo>
                  <a:lnTo>
                    <a:pt x="8" y="0"/>
                  </a:lnTo>
                </a:path>
              </a:pathLst>
            </a:custGeom>
            <a:noFill/>
            <a:ln w="22225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991">
                <a:solidFill>
                  <a:schemeClr val="tx1"/>
                </a:solidFill>
              </a:endParaRPr>
            </a:p>
          </p:txBody>
        </p:sp>
        <p:sp>
          <p:nvSpPr>
            <p:cNvPr id="157997" name="Freeform 301"/>
            <p:cNvSpPr>
              <a:spLocks/>
            </p:cNvSpPr>
            <p:nvPr/>
          </p:nvSpPr>
          <p:spPr bwMode="auto">
            <a:xfrm>
              <a:off x="4023" y="480"/>
              <a:ext cx="8" cy="44"/>
            </a:xfrm>
            <a:custGeom>
              <a:avLst/>
              <a:gdLst>
                <a:gd name="T0" fmla="*/ 0 w 8"/>
                <a:gd name="T1" fmla="*/ 0 h 44"/>
                <a:gd name="T2" fmla="*/ 0 w 8"/>
                <a:gd name="T3" fmla="*/ 0 h 44"/>
                <a:gd name="T4" fmla="*/ 0 w 8"/>
                <a:gd name="T5" fmla="*/ 8 h 44"/>
                <a:gd name="T6" fmla="*/ 8 w 8"/>
                <a:gd name="T7" fmla="*/ 26 h 44"/>
                <a:gd name="T8" fmla="*/ 8 w 8"/>
                <a:gd name="T9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44">
                  <a:moveTo>
                    <a:pt x="0" y="0"/>
                  </a:moveTo>
                  <a:lnTo>
                    <a:pt x="0" y="0"/>
                  </a:lnTo>
                  <a:lnTo>
                    <a:pt x="0" y="8"/>
                  </a:lnTo>
                  <a:lnTo>
                    <a:pt x="8" y="26"/>
                  </a:lnTo>
                  <a:lnTo>
                    <a:pt x="8" y="44"/>
                  </a:lnTo>
                </a:path>
              </a:pathLst>
            </a:custGeom>
            <a:noFill/>
            <a:ln w="22225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991">
                <a:solidFill>
                  <a:schemeClr val="tx1"/>
                </a:solidFill>
              </a:endParaRPr>
            </a:p>
          </p:txBody>
        </p:sp>
        <p:sp>
          <p:nvSpPr>
            <p:cNvPr id="157998" name="Freeform 302"/>
            <p:cNvSpPr>
              <a:spLocks/>
            </p:cNvSpPr>
            <p:nvPr/>
          </p:nvSpPr>
          <p:spPr bwMode="auto">
            <a:xfrm>
              <a:off x="4031" y="524"/>
              <a:ext cx="9" cy="264"/>
            </a:xfrm>
            <a:custGeom>
              <a:avLst/>
              <a:gdLst>
                <a:gd name="T0" fmla="*/ 0 w 9"/>
                <a:gd name="T1" fmla="*/ 0 h 264"/>
                <a:gd name="T2" fmla="*/ 0 w 9"/>
                <a:gd name="T3" fmla="*/ 53 h 264"/>
                <a:gd name="T4" fmla="*/ 0 w 9"/>
                <a:gd name="T5" fmla="*/ 114 h 264"/>
                <a:gd name="T6" fmla="*/ 9 w 9"/>
                <a:gd name="T7" fmla="*/ 194 h 264"/>
                <a:gd name="T8" fmla="*/ 9 w 9"/>
                <a:gd name="T9" fmla="*/ 264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264">
                  <a:moveTo>
                    <a:pt x="0" y="0"/>
                  </a:moveTo>
                  <a:lnTo>
                    <a:pt x="0" y="53"/>
                  </a:lnTo>
                  <a:lnTo>
                    <a:pt x="0" y="114"/>
                  </a:lnTo>
                  <a:lnTo>
                    <a:pt x="9" y="194"/>
                  </a:lnTo>
                  <a:lnTo>
                    <a:pt x="9" y="264"/>
                  </a:lnTo>
                </a:path>
              </a:pathLst>
            </a:custGeom>
            <a:noFill/>
            <a:ln w="22225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991">
                <a:solidFill>
                  <a:schemeClr val="tx1"/>
                </a:solidFill>
              </a:endParaRPr>
            </a:p>
          </p:txBody>
        </p:sp>
        <p:sp>
          <p:nvSpPr>
            <p:cNvPr id="157999" name="Freeform 303"/>
            <p:cNvSpPr>
              <a:spLocks/>
            </p:cNvSpPr>
            <p:nvPr/>
          </p:nvSpPr>
          <p:spPr bwMode="auto">
            <a:xfrm>
              <a:off x="4040" y="788"/>
              <a:ext cx="8" cy="292"/>
            </a:xfrm>
            <a:custGeom>
              <a:avLst/>
              <a:gdLst>
                <a:gd name="T0" fmla="*/ 0 w 8"/>
                <a:gd name="T1" fmla="*/ 0 h 292"/>
                <a:gd name="T2" fmla="*/ 0 w 8"/>
                <a:gd name="T3" fmla="*/ 71 h 292"/>
                <a:gd name="T4" fmla="*/ 8 w 8"/>
                <a:gd name="T5" fmla="*/ 151 h 292"/>
                <a:gd name="T6" fmla="*/ 8 w 8"/>
                <a:gd name="T7" fmla="*/ 221 h 292"/>
                <a:gd name="T8" fmla="*/ 8 w 8"/>
                <a:gd name="T9" fmla="*/ 292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292">
                  <a:moveTo>
                    <a:pt x="0" y="0"/>
                  </a:moveTo>
                  <a:lnTo>
                    <a:pt x="0" y="71"/>
                  </a:lnTo>
                  <a:lnTo>
                    <a:pt x="8" y="151"/>
                  </a:lnTo>
                  <a:lnTo>
                    <a:pt x="8" y="221"/>
                  </a:lnTo>
                  <a:lnTo>
                    <a:pt x="8" y="292"/>
                  </a:lnTo>
                </a:path>
              </a:pathLst>
            </a:custGeom>
            <a:noFill/>
            <a:ln w="22225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991">
                <a:solidFill>
                  <a:schemeClr val="tx1"/>
                </a:solidFill>
              </a:endParaRPr>
            </a:p>
          </p:txBody>
        </p:sp>
        <p:sp>
          <p:nvSpPr>
            <p:cNvPr id="158000" name="Freeform 304"/>
            <p:cNvSpPr>
              <a:spLocks/>
            </p:cNvSpPr>
            <p:nvPr/>
          </p:nvSpPr>
          <p:spPr bwMode="auto">
            <a:xfrm>
              <a:off x="4048" y="1080"/>
              <a:ext cx="1" cy="194"/>
            </a:xfrm>
            <a:custGeom>
              <a:avLst/>
              <a:gdLst>
                <a:gd name="T0" fmla="*/ 0 h 194"/>
                <a:gd name="T1" fmla="*/ 62 h 194"/>
                <a:gd name="T2" fmla="*/ 114 h 194"/>
                <a:gd name="T3" fmla="*/ 159 h 194"/>
                <a:gd name="T4" fmla="*/ 194 h 194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</a:cxnLst>
              <a:rect l="0" t="0" r="r" b="b"/>
              <a:pathLst>
                <a:path h="194">
                  <a:moveTo>
                    <a:pt x="0" y="0"/>
                  </a:moveTo>
                  <a:lnTo>
                    <a:pt x="0" y="62"/>
                  </a:lnTo>
                  <a:lnTo>
                    <a:pt x="0" y="114"/>
                  </a:lnTo>
                  <a:lnTo>
                    <a:pt x="0" y="159"/>
                  </a:lnTo>
                  <a:lnTo>
                    <a:pt x="0" y="194"/>
                  </a:lnTo>
                </a:path>
              </a:pathLst>
            </a:custGeom>
            <a:noFill/>
            <a:ln w="22225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991">
                <a:solidFill>
                  <a:schemeClr val="tx1"/>
                </a:solidFill>
              </a:endParaRPr>
            </a:p>
          </p:txBody>
        </p:sp>
        <p:sp>
          <p:nvSpPr>
            <p:cNvPr id="158001" name="Freeform 305"/>
            <p:cNvSpPr>
              <a:spLocks/>
            </p:cNvSpPr>
            <p:nvPr/>
          </p:nvSpPr>
          <p:spPr bwMode="auto">
            <a:xfrm>
              <a:off x="4048" y="1274"/>
              <a:ext cx="8" cy="71"/>
            </a:xfrm>
            <a:custGeom>
              <a:avLst/>
              <a:gdLst>
                <a:gd name="T0" fmla="*/ 0 w 8"/>
                <a:gd name="T1" fmla="*/ 0 h 71"/>
                <a:gd name="T2" fmla="*/ 0 w 8"/>
                <a:gd name="T3" fmla="*/ 44 h 71"/>
                <a:gd name="T4" fmla="*/ 8 w 8"/>
                <a:gd name="T5" fmla="*/ 71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71">
                  <a:moveTo>
                    <a:pt x="0" y="0"/>
                  </a:moveTo>
                  <a:lnTo>
                    <a:pt x="0" y="44"/>
                  </a:lnTo>
                  <a:lnTo>
                    <a:pt x="8" y="71"/>
                  </a:lnTo>
                </a:path>
              </a:pathLst>
            </a:custGeom>
            <a:noFill/>
            <a:ln w="22225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991">
                <a:solidFill>
                  <a:schemeClr val="tx1"/>
                </a:solidFill>
              </a:endParaRPr>
            </a:p>
          </p:txBody>
        </p:sp>
        <p:sp>
          <p:nvSpPr>
            <p:cNvPr id="158002" name="Line 306"/>
            <p:cNvSpPr>
              <a:spLocks noChangeShapeType="1"/>
            </p:cNvSpPr>
            <p:nvPr/>
          </p:nvSpPr>
          <p:spPr bwMode="auto">
            <a:xfrm>
              <a:off x="4056" y="1345"/>
              <a:ext cx="8" cy="26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>
                <a:solidFill>
                  <a:schemeClr val="tx1"/>
                </a:solidFill>
              </a:endParaRPr>
            </a:p>
          </p:txBody>
        </p:sp>
        <p:sp>
          <p:nvSpPr>
            <p:cNvPr id="158003" name="Line 307"/>
            <p:cNvSpPr>
              <a:spLocks noChangeShapeType="1"/>
            </p:cNvSpPr>
            <p:nvPr/>
          </p:nvSpPr>
          <p:spPr bwMode="auto">
            <a:xfrm>
              <a:off x="4064" y="1371"/>
              <a:ext cx="8" cy="9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>
                <a:solidFill>
                  <a:schemeClr val="tx1"/>
                </a:solidFill>
              </a:endParaRPr>
            </a:p>
          </p:txBody>
        </p:sp>
        <p:sp>
          <p:nvSpPr>
            <p:cNvPr id="158004" name="Line 308"/>
            <p:cNvSpPr>
              <a:spLocks noChangeShapeType="1"/>
            </p:cNvSpPr>
            <p:nvPr/>
          </p:nvSpPr>
          <p:spPr bwMode="auto">
            <a:xfrm>
              <a:off x="4072" y="1380"/>
              <a:ext cx="8" cy="1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>
                <a:solidFill>
                  <a:schemeClr val="tx1"/>
                </a:solidFill>
              </a:endParaRPr>
            </a:p>
          </p:txBody>
        </p:sp>
        <p:sp>
          <p:nvSpPr>
            <p:cNvPr id="158005" name="Line 309"/>
            <p:cNvSpPr>
              <a:spLocks noChangeShapeType="1"/>
            </p:cNvSpPr>
            <p:nvPr/>
          </p:nvSpPr>
          <p:spPr bwMode="auto">
            <a:xfrm>
              <a:off x="4080" y="1380"/>
              <a:ext cx="8" cy="1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>
                <a:solidFill>
                  <a:schemeClr val="tx1"/>
                </a:solidFill>
              </a:endParaRPr>
            </a:p>
          </p:txBody>
        </p:sp>
        <p:sp>
          <p:nvSpPr>
            <p:cNvPr id="158006" name="Line 310"/>
            <p:cNvSpPr>
              <a:spLocks noChangeShapeType="1"/>
            </p:cNvSpPr>
            <p:nvPr/>
          </p:nvSpPr>
          <p:spPr bwMode="auto">
            <a:xfrm>
              <a:off x="4088" y="1380"/>
              <a:ext cx="9" cy="1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>
                <a:solidFill>
                  <a:schemeClr val="tx1"/>
                </a:solidFill>
              </a:endParaRPr>
            </a:p>
          </p:txBody>
        </p:sp>
        <p:sp>
          <p:nvSpPr>
            <p:cNvPr id="158007" name="Line 311"/>
            <p:cNvSpPr>
              <a:spLocks noChangeShapeType="1"/>
            </p:cNvSpPr>
            <p:nvPr/>
          </p:nvSpPr>
          <p:spPr bwMode="auto">
            <a:xfrm>
              <a:off x="4097" y="1380"/>
              <a:ext cx="1" cy="1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>
                <a:solidFill>
                  <a:schemeClr val="tx1"/>
                </a:solidFill>
              </a:endParaRPr>
            </a:p>
          </p:txBody>
        </p:sp>
        <p:sp>
          <p:nvSpPr>
            <p:cNvPr id="158008" name="Line 312"/>
            <p:cNvSpPr>
              <a:spLocks noChangeShapeType="1"/>
            </p:cNvSpPr>
            <p:nvPr/>
          </p:nvSpPr>
          <p:spPr bwMode="auto">
            <a:xfrm>
              <a:off x="4097" y="1380"/>
              <a:ext cx="8" cy="1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>
                <a:solidFill>
                  <a:schemeClr val="tx1"/>
                </a:solidFill>
              </a:endParaRPr>
            </a:p>
          </p:txBody>
        </p:sp>
        <p:sp>
          <p:nvSpPr>
            <p:cNvPr id="158009" name="Line 313"/>
            <p:cNvSpPr>
              <a:spLocks noChangeShapeType="1"/>
            </p:cNvSpPr>
            <p:nvPr/>
          </p:nvSpPr>
          <p:spPr bwMode="auto">
            <a:xfrm>
              <a:off x="4105" y="1380"/>
              <a:ext cx="8" cy="1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>
                <a:solidFill>
                  <a:schemeClr val="tx1"/>
                </a:solidFill>
              </a:endParaRPr>
            </a:p>
          </p:txBody>
        </p:sp>
        <p:sp>
          <p:nvSpPr>
            <p:cNvPr id="158010" name="Line 314"/>
            <p:cNvSpPr>
              <a:spLocks noChangeShapeType="1"/>
            </p:cNvSpPr>
            <p:nvPr/>
          </p:nvSpPr>
          <p:spPr bwMode="auto">
            <a:xfrm>
              <a:off x="4113" y="1380"/>
              <a:ext cx="8" cy="1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>
                <a:solidFill>
                  <a:schemeClr val="tx1"/>
                </a:solidFill>
              </a:endParaRPr>
            </a:p>
          </p:txBody>
        </p:sp>
        <p:sp>
          <p:nvSpPr>
            <p:cNvPr id="158011" name="Line 315"/>
            <p:cNvSpPr>
              <a:spLocks noChangeShapeType="1"/>
            </p:cNvSpPr>
            <p:nvPr/>
          </p:nvSpPr>
          <p:spPr bwMode="auto">
            <a:xfrm>
              <a:off x="4121" y="1380"/>
              <a:ext cx="8" cy="1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>
                <a:solidFill>
                  <a:schemeClr val="tx1"/>
                </a:solidFill>
              </a:endParaRPr>
            </a:p>
          </p:txBody>
        </p:sp>
        <p:sp>
          <p:nvSpPr>
            <p:cNvPr id="158012" name="Line 316"/>
            <p:cNvSpPr>
              <a:spLocks noChangeShapeType="1"/>
            </p:cNvSpPr>
            <p:nvPr/>
          </p:nvSpPr>
          <p:spPr bwMode="auto">
            <a:xfrm>
              <a:off x="4129" y="1380"/>
              <a:ext cx="8" cy="1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>
                <a:solidFill>
                  <a:schemeClr val="tx1"/>
                </a:solidFill>
              </a:endParaRPr>
            </a:p>
          </p:txBody>
        </p:sp>
        <p:sp>
          <p:nvSpPr>
            <p:cNvPr id="158013" name="Line 317"/>
            <p:cNvSpPr>
              <a:spLocks noChangeShapeType="1"/>
            </p:cNvSpPr>
            <p:nvPr/>
          </p:nvSpPr>
          <p:spPr bwMode="auto">
            <a:xfrm>
              <a:off x="4137" y="1380"/>
              <a:ext cx="9" cy="1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>
                <a:solidFill>
                  <a:schemeClr val="tx1"/>
                </a:solidFill>
              </a:endParaRPr>
            </a:p>
          </p:txBody>
        </p:sp>
        <p:sp>
          <p:nvSpPr>
            <p:cNvPr id="158014" name="Line 318"/>
            <p:cNvSpPr>
              <a:spLocks noChangeShapeType="1"/>
            </p:cNvSpPr>
            <p:nvPr/>
          </p:nvSpPr>
          <p:spPr bwMode="auto">
            <a:xfrm>
              <a:off x="4146" y="1380"/>
              <a:ext cx="1" cy="1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>
                <a:solidFill>
                  <a:schemeClr val="tx1"/>
                </a:solidFill>
              </a:endParaRPr>
            </a:p>
          </p:txBody>
        </p:sp>
        <p:sp>
          <p:nvSpPr>
            <p:cNvPr id="158015" name="Line 319"/>
            <p:cNvSpPr>
              <a:spLocks noChangeShapeType="1"/>
            </p:cNvSpPr>
            <p:nvPr/>
          </p:nvSpPr>
          <p:spPr bwMode="auto">
            <a:xfrm>
              <a:off x="4146" y="1380"/>
              <a:ext cx="8" cy="1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>
                <a:solidFill>
                  <a:schemeClr val="tx1"/>
                </a:solidFill>
              </a:endParaRPr>
            </a:p>
          </p:txBody>
        </p:sp>
        <p:sp>
          <p:nvSpPr>
            <p:cNvPr id="158016" name="Line 320"/>
            <p:cNvSpPr>
              <a:spLocks noChangeShapeType="1"/>
            </p:cNvSpPr>
            <p:nvPr/>
          </p:nvSpPr>
          <p:spPr bwMode="auto">
            <a:xfrm>
              <a:off x="4154" y="1380"/>
              <a:ext cx="8" cy="1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>
                <a:solidFill>
                  <a:schemeClr val="tx1"/>
                </a:solidFill>
              </a:endParaRPr>
            </a:p>
          </p:txBody>
        </p:sp>
        <p:sp>
          <p:nvSpPr>
            <p:cNvPr id="158017" name="Line 321"/>
            <p:cNvSpPr>
              <a:spLocks noChangeShapeType="1"/>
            </p:cNvSpPr>
            <p:nvPr/>
          </p:nvSpPr>
          <p:spPr bwMode="auto">
            <a:xfrm>
              <a:off x="4162" y="1380"/>
              <a:ext cx="8" cy="1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>
                <a:solidFill>
                  <a:schemeClr val="tx1"/>
                </a:solidFill>
              </a:endParaRPr>
            </a:p>
          </p:txBody>
        </p:sp>
        <p:sp>
          <p:nvSpPr>
            <p:cNvPr id="158018" name="Line 322"/>
            <p:cNvSpPr>
              <a:spLocks noChangeShapeType="1"/>
            </p:cNvSpPr>
            <p:nvPr/>
          </p:nvSpPr>
          <p:spPr bwMode="auto">
            <a:xfrm>
              <a:off x="4170" y="1380"/>
              <a:ext cx="8" cy="1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>
                <a:solidFill>
                  <a:schemeClr val="tx1"/>
                </a:solidFill>
              </a:endParaRPr>
            </a:p>
          </p:txBody>
        </p:sp>
        <p:sp>
          <p:nvSpPr>
            <p:cNvPr id="158019" name="Line 323"/>
            <p:cNvSpPr>
              <a:spLocks noChangeShapeType="1"/>
            </p:cNvSpPr>
            <p:nvPr/>
          </p:nvSpPr>
          <p:spPr bwMode="auto">
            <a:xfrm>
              <a:off x="4178" y="1380"/>
              <a:ext cx="8" cy="1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>
                <a:solidFill>
                  <a:schemeClr val="tx1"/>
                </a:solidFill>
              </a:endParaRPr>
            </a:p>
          </p:txBody>
        </p:sp>
        <p:sp>
          <p:nvSpPr>
            <p:cNvPr id="158020" name="Line 324"/>
            <p:cNvSpPr>
              <a:spLocks noChangeShapeType="1"/>
            </p:cNvSpPr>
            <p:nvPr/>
          </p:nvSpPr>
          <p:spPr bwMode="auto">
            <a:xfrm>
              <a:off x="4186" y="1380"/>
              <a:ext cx="9" cy="1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>
                <a:solidFill>
                  <a:schemeClr val="tx1"/>
                </a:solidFill>
              </a:endParaRPr>
            </a:p>
          </p:txBody>
        </p:sp>
        <p:sp>
          <p:nvSpPr>
            <p:cNvPr id="158021" name="Line 325"/>
            <p:cNvSpPr>
              <a:spLocks noChangeShapeType="1"/>
            </p:cNvSpPr>
            <p:nvPr/>
          </p:nvSpPr>
          <p:spPr bwMode="auto">
            <a:xfrm>
              <a:off x="4195" y="1380"/>
              <a:ext cx="1" cy="1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>
                <a:solidFill>
                  <a:schemeClr val="tx1"/>
                </a:solidFill>
              </a:endParaRPr>
            </a:p>
          </p:txBody>
        </p:sp>
        <p:sp>
          <p:nvSpPr>
            <p:cNvPr id="158022" name="Line 326"/>
            <p:cNvSpPr>
              <a:spLocks noChangeShapeType="1"/>
            </p:cNvSpPr>
            <p:nvPr/>
          </p:nvSpPr>
          <p:spPr bwMode="auto">
            <a:xfrm>
              <a:off x="4195" y="1380"/>
              <a:ext cx="8" cy="1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>
                <a:solidFill>
                  <a:schemeClr val="tx1"/>
                </a:solidFill>
              </a:endParaRPr>
            </a:p>
          </p:txBody>
        </p:sp>
        <p:sp>
          <p:nvSpPr>
            <p:cNvPr id="158023" name="Line 327"/>
            <p:cNvSpPr>
              <a:spLocks noChangeShapeType="1"/>
            </p:cNvSpPr>
            <p:nvPr/>
          </p:nvSpPr>
          <p:spPr bwMode="auto">
            <a:xfrm>
              <a:off x="4203" y="1380"/>
              <a:ext cx="8" cy="1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>
                <a:solidFill>
                  <a:schemeClr val="tx1"/>
                </a:solidFill>
              </a:endParaRPr>
            </a:p>
          </p:txBody>
        </p:sp>
        <p:sp>
          <p:nvSpPr>
            <p:cNvPr id="158024" name="Line 328"/>
            <p:cNvSpPr>
              <a:spLocks noChangeShapeType="1"/>
            </p:cNvSpPr>
            <p:nvPr/>
          </p:nvSpPr>
          <p:spPr bwMode="auto">
            <a:xfrm>
              <a:off x="4211" y="1380"/>
              <a:ext cx="8" cy="1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>
                <a:solidFill>
                  <a:schemeClr val="tx1"/>
                </a:solidFill>
              </a:endParaRPr>
            </a:p>
          </p:txBody>
        </p:sp>
        <p:sp>
          <p:nvSpPr>
            <p:cNvPr id="158025" name="Line 329"/>
            <p:cNvSpPr>
              <a:spLocks noChangeShapeType="1"/>
            </p:cNvSpPr>
            <p:nvPr/>
          </p:nvSpPr>
          <p:spPr bwMode="auto">
            <a:xfrm>
              <a:off x="4219" y="1380"/>
              <a:ext cx="8" cy="1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>
                <a:solidFill>
                  <a:schemeClr val="tx1"/>
                </a:solidFill>
              </a:endParaRPr>
            </a:p>
          </p:txBody>
        </p:sp>
      </p:grpSp>
      <p:grpSp>
        <p:nvGrpSpPr>
          <p:cNvPr id="158026" name="Group 330"/>
          <p:cNvGrpSpPr>
            <a:grpSpLocks/>
          </p:cNvGrpSpPr>
          <p:nvPr/>
        </p:nvGrpSpPr>
        <p:grpSpPr bwMode="auto">
          <a:xfrm>
            <a:off x="2689014" y="4174632"/>
            <a:ext cx="7152638" cy="2302933"/>
            <a:chOff x="1248" y="1344"/>
            <a:chExt cx="3168" cy="1632"/>
          </a:xfrm>
        </p:grpSpPr>
        <p:sp>
          <p:nvSpPr>
            <p:cNvPr id="158027" name="Freeform 331"/>
            <p:cNvSpPr>
              <a:spLocks/>
            </p:cNvSpPr>
            <p:nvPr/>
          </p:nvSpPr>
          <p:spPr bwMode="auto">
            <a:xfrm>
              <a:off x="1279" y="1349"/>
              <a:ext cx="3133" cy="1592"/>
            </a:xfrm>
            <a:custGeom>
              <a:avLst/>
              <a:gdLst>
                <a:gd name="T0" fmla="*/ 0 w 699"/>
                <a:gd name="T1" fmla="*/ 318 h 318"/>
                <a:gd name="T2" fmla="*/ 699 w 699"/>
                <a:gd name="T3" fmla="*/ 318 h 318"/>
                <a:gd name="T4" fmla="*/ 699 w 699"/>
                <a:gd name="T5" fmla="*/ 0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99" h="318">
                  <a:moveTo>
                    <a:pt x="0" y="318"/>
                  </a:moveTo>
                  <a:lnTo>
                    <a:pt x="699" y="318"/>
                  </a:lnTo>
                  <a:lnTo>
                    <a:pt x="699" y="0"/>
                  </a:lnTo>
                </a:path>
              </a:pathLst>
            </a:custGeom>
            <a:noFill/>
            <a:ln w="11113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58028" name="Freeform 332"/>
            <p:cNvSpPr>
              <a:spLocks/>
            </p:cNvSpPr>
            <p:nvPr/>
          </p:nvSpPr>
          <p:spPr bwMode="auto">
            <a:xfrm>
              <a:off x="1279" y="1349"/>
              <a:ext cx="3133" cy="1592"/>
            </a:xfrm>
            <a:custGeom>
              <a:avLst/>
              <a:gdLst>
                <a:gd name="T0" fmla="*/ 699 w 699"/>
                <a:gd name="T1" fmla="*/ 0 h 318"/>
                <a:gd name="T2" fmla="*/ 0 w 699"/>
                <a:gd name="T3" fmla="*/ 0 h 318"/>
                <a:gd name="T4" fmla="*/ 0 w 699"/>
                <a:gd name="T5" fmla="*/ 318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99" h="318">
                  <a:moveTo>
                    <a:pt x="699" y="0"/>
                  </a:moveTo>
                  <a:lnTo>
                    <a:pt x="0" y="0"/>
                  </a:lnTo>
                  <a:lnTo>
                    <a:pt x="0" y="318"/>
                  </a:lnTo>
                </a:path>
              </a:pathLst>
            </a:custGeom>
            <a:noFill/>
            <a:ln w="11113">
              <a:solidFill>
                <a:srgbClr val="80808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58029" name="Freeform 333"/>
            <p:cNvSpPr>
              <a:spLocks/>
            </p:cNvSpPr>
            <p:nvPr/>
          </p:nvSpPr>
          <p:spPr bwMode="auto">
            <a:xfrm>
              <a:off x="1283" y="1354"/>
              <a:ext cx="3124" cy="1582"/>
            </a:xfrm>
            <a:custGeom>
              <a:avLst/>
              <a:gdLst>
                <a:gd name="T0" fmla="*/ 697 w 697"/>
                <a:gd name="T1" fmla="*/ 0 h 316"/>
                <a:gd name="T2" fmla="*/ 0 w 697"/>
                <a:gd name="T3" fmla="*/ 0 h 316"/>
                <a:gd name="T4" fmla="*/ 0 w 697"/>
                <a:gd name="T5" fmla="*/ 316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97" h="316">
                  <a:moveTo>
                    <a:pt x="697" y="0"/>
                  </a:moveTo>
                  <a:lnTo>
                    <a:pt x="0" y="0"/>
                  </a:lnTo>
                  <a:lnTo>
                    <a:pt x="0" y="316"/>
                  </a:lnTo>
                </a:path>
              </a:pathLst>
            </a:custGeom>
            <a:noFill/>
            <a:ln w="11113">
              <a:solidFill>
                <a:srgbClr val="80808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58030" name="Line 334"/>
            <p:cNvSpPr>
              <a:spLocks noChangeShapeType="1"/>
            </p:cNvSpPr>
            <p:nvPr/>
          </p:nvSpPr>
          <p:spPr bwMode="auto">
            <a:xfrm flipV="1">
              <a:off x="1275" y="1344"/>
              <a:ext cx="0" cy="1602"/>
            </a:xfrm>
            <a:prstGeom prst="line">
              <a:avLst/>
            </a:prstGeom>
            <a:noFill/>
            <a:ln w="11113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58031" name="Line 335"/>
            <p:cNvSpPr>
              <a:spLocks noChangeShapeType="1"/>
            </p:cNvSpPr>
            <p:nvPr/>
          </p:nvSpPr>
          <p:spPr bwMode="auto">
            <a:xfrm flipH="1">
              <a:off x="1248" y="2876"/>
              <a:ext cx="27" cy="1"/>
            </a:xfrm>
            <a:prstGeom prst="line">
              <a:avLst/>
            </a:prstGeom>
            <a:noFill/>
            <a:ln w="11113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58032" name="Line 336"/>
            <p:cNvSpPr>
              <a:spLocks noChangeShapeType="1"/>
            </p:cNvSpPr>
            <p:nvPr/>
          </p:nvSpPr>
          <p:spPr bwMode="auto">
            <a:xfrm flipH="1">
              <a:off x="1248" y="2676"/>
              <a:ext cx="27" cy="0"/>
            </a:xfrm>
            <a:prstGeom prst="line">
              <a:avLst/>
            </a:prstGeom>
            <a:noFill/>
            <a:ln w="11113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58033" name="Line 337"/>
            <p:cNvSpPr>
              <a:spLocks noChangeShapeType="1"/>
            </p:cNvSpPr>
            <p:nvPr/>
          </p:nvSpPr>
          <p:spPr bwMode="auto">
            <a:xfrm flipH="1">
              <a:off x="1248" y="2476"/>
              <a:ext cx="27" cy="0"/>
            </a:xfrm>
            <a:prstGeom prst="line">
              <a:avLst/>
            </a:prstGeom>
            <a:noFill/>
            <a:ln w="11113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58034" name="Line 338"/>
            <p:cNvSpPr>
              <a:spLocks noChangeShapeType="1"/>
            </p:cNvSpPr>
            <p:nvPr/>
          </p:nvSpPr>
          <p:spPr bwMode="auto">
            <a:xfrm flipH="1">
              <a:off x="1248" y="2275"/>
              <a:ext cx="27" cy="1"/>
            </a:xfrm>
            <a:prstGeom prst="line">
              <a:avLst/>
            </a:prstGeom>
            <a:noFill/>
            <a:ln w="11113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58035" name="Line 339"/>
            <p:cNvSpPr>
              <a:spLocks noChangeShapeType="1"/>
            </p:cNvSpPr>
            <p:nvPr/>
          </p:nvSpPr>
          <p:spPr bwMode="auto">
            <a:xfrm flipH="1">
              <a:off x="1248" y="2075"/>
              <a:ext cx="27" cy="1"/>
            </a:xfrm>
            <a:prstGeom prst="line">
              <a:avLst/>
            </a:prstGeom>
            <a:noFill/>
            <a:ln w="11113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58036" name="Line 340"/>
            <p:cNvSpPr>
              <a:spLocks noChangeShapeType="1"/>
            </p:cNvSpPr>
            <p:nvPr/>
          </p:nvSpPr>
          <p:spPr bwMode="auto">
            <a:xfrm flipH="1">
              <a:off x="1248" y="1875"/>
              <a:ext cx="27" cy="0"/>
            </a:xfrm>
            <a:prstGeom prst="line">
              <a:avLst/>
            </a:prstGeom>
            <a:noFill/>
            <a:ln w="11113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58037" name="Line 341"/>
            <p:cNvSpPr>
              <a:spLocks noChangeShapeType="1"/>
            </p:cNvSpPr>
            <p:nvPr/>
          </p:nvSpPr>
          <p:spPr bwMode="auto">
            <a:xfrm flipH="1">
              <a:off x="1248" y="1680"/>
              <a:ext cx="27" cy="0"/>
            </a:xfrm>
            <a:prstGeom prst="line">
              <a:avLst/>
            </a:prstGeom>
            <a:noFill/>
            <a:ln w="11113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58038" name="Line 342"/>
            <p:cNvSpPr>
              <a:spLocks noChangeShapeType="1"/>
            </p:cNvSpPr>
            <p:nvPr/>
          </p:nvSpPr>
          <p:spPr bwMode="auto">
            <a:xfrm flipH="1">
              <a:off x="1248" y="1479"/>
              <a:ext cx="27" cy="1"/>
            </a:xfrm>
            <a:prstGeom prst="line">
              <a:avLst/>
            </a:prstGeom>
            <a:noFill/>
            <a:ln w="11113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58039" name="Line 343"/>
            <p:cNvSpPr>
              <a:spLocks noChangeShapeType="1"/>
            </p:cNvSpPr>
            <p:nvPr/>
          </p:nvSpPr>
          <p:spPr bwMode="auto">
            <a:xfrm>
              <a:off x="1275" y="2946"/>
              <a:ext cx="3141" cy="1"/>
            </a:xfrm>
            <a:prstGeom prst="line">
              <a:avLst/>
            </a:prstGeom>
            <a:noFill/>
            <a:ln w="11113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58040" name="Line 344"/>
            <p:cNvSpPr>
              <a:spLocks noChangeShapeType="1"/>
            </p:cNvSpPr>
            <p:nvPr/>
          </p:nvSpPr>
          <p:spPr bwMode="auto">
            <a:xfrm>
              <a:off x="1279" y="2946"/>
              <a:ext cx="1" cy="30"/>
            </a:xfrm>
            <a:prstGeom prst="line">
              <a:avLst/>
            </a:prstGeom>
            <a:noFill/>
            <a:ln w="11113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58041" name="Line 345"/>
            <p:cNvSpPr>
              <a:spLocks noChangeShapeType="1"/>
            </p:cNvSpPr>
            <p:nvPr/>
          </p:nvSpPr>
          <p:spPr bwMode="auto">
            <a:xfrm>
              <a:off x="1745" y="2946"/>
              <a:ext cx="1" cy="30"/>
            </a:xfrm>
            <a:prstGeom prst="line">
              <a:avLst/>
            </a:prstGeom>
            <a:noFill/>
            <a:ln w="11113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58042" name="Line 346"/>
            <p:cNvSpPr>
              <a:spLocks noChangeShapeType="1"/>
            </p:cNvSpPr>
            <p:nvPr/>
          </p:nvSpPr>
          <p:spPr bwMode="auto">
            <a:xfrm>
              <a:off x="2206" y="2946"/>
              <a:ext cx="1" cy="30"/>
            </a:xfrm>
            <a:prstGeom prst="line">
              <a:avLst/>
            </a:prstGeom>
            <a:noFill/>
            <a:ln w="11113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58043" name="Line 347"/>
            <p:cNvSpPr>
              <a:spLocks noChangeShapeType="1"/>
            </p:cNvSpPr>
            <p:nvPr/>
          </p:nvSpPr>
          <p:spPr bwMode="auto">
            <a:xfrm>
              <a:off x="2673" y="2946"/>
              <a:ext cx="0" cy="30"/>
            </a:xfrm>
            <a:prstGeom prst="line">
              <a:avLst/>
            </a:prstGeom>
            <a:noFill/>
            <a:ln w="11113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58044" name="Line 348"/>
            <p:cNvSpPr>
              <a:spLocks noChangeShapeType="1"/>
            </p:cNvSpPr>
            <p:nvPr/>
          </p:nvSpPr>
          <p:spPr bwMode="auto">
            <a:xfrm>
              <a:off x="3134" y="2946"/>
              <a:ext cx="1" cy="30"/>
            </a:xfrm>
            <a:prstGeom prst="line">
              <a:avLst/>
            </a:prstGeom>
            <a:noFill/>
            <a:ln w="11113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58045" name="Line 349"/>
            <p:cNvSpPr>
              <a:spLocks noChangeShapeType="1"/>
            </p:cNvSpPr>
            <p:nvPr/>
          </p:nvSpPr>
          <p:spPr bwMode="auto">
            <a:xfrm>
              <a:off x="3601" y="2946"/>
              <a:ext cx="0" cy="30"/>
            </a:xfrm>
            <a:prstGeom prst="line">
              <a:avLst/>
            </a:prstGeom>
            <a:noFill/>
            <a:ln w="11113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58046" name="Line 350"/>
            <p:cNvSpPr>
              <a:spLocks noChangeShapeType="1"/>
            </p:cNvSpPr>
            <p:nvPr/>
          </p:nvSpPr>
          <p:spPr bwMode="auto">
            <a:xfrm>
              <a:off x="4062" y="2946"/>
              <a:ext cx="0" cy="30"/>
            </a:xfrm>
            <a:prstGeom prst="line">
              <a:avLst/>
            </a:prstGeom>
            <a:noFill/>
            <a:ln w="11113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58047" name="Freeform 351"/>
            <p:cNvSpPr>
              <a:spLocks/>
            </p:cNvSpPr>
            <p:nvPr/>
          </p:nvSpPr>
          <p:spPr bwMode="auto">
            <a:xfrm>
              <a:off x="1270" y="1344"/>
              <a:ext cx="3146" cy="1602"/>
            </a:xfrm>
            <a:custGeom>
              <a:avLst/>
              <a:gdLst>
                <a:gd name="T0" fmla="*/ 702 w 702"/>
                <a:gd name="T1" fmla="*/ 320 h 320"/>
                <a:gd name="T2" fmla="*/ 702 w 702"/>
                <a:gd name="T3" fmla="*/ 0 h 320"/>
                <a:gd name="T4" fmla="*/ 0 w 702"/>
                <a:gd name="T5" fmla="*/ 0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02" h="320">
                  <a:moveTo>
                    <a:pt x="702" y="320"/>
                  </a:moveTo>
                  <a:lnTo>
                    <a:pt x="702" y="0"/>
                  </a:lnTo>
                  <a:lnTo>
                    <a:pt x="0" y="0"/>
                  </a:lnTo>
                </a:path>
              </a:pathLst>
            </a:custGeom>
            <a:noFill/>
            <a:ln w="11113">
              <a:solidFill>
                <a:srgbClr val="80808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58048" name="Rectangle 352"/>
            <p:cNvSpPr>
              <a:spLocks noChangeArrowheads="1"/>
            </p:cNvSpPr>
            <p:nvPr/>
          </p:nvSpPr>
          <p:spPr bwMode="auto">
            <a:xfrm>
              <a:off x="1279" y="2051"/>
              <a:ext cx="0" cy="217"/>
            </a:xfrm>
            <a:prstGeom prst="rect">
              <a:avLst/>
            </a:prstGeom>
            <a:noFill/>
            <a:ln w="317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endParaRPr lang="en-US" sz="1991"/>
            </a:p>
          </p:txBody>
        </p:sp>
      </p:grpSp>
      <p:sp>
        <p:nvSpPr>
          <p:cNvPr id="158049" name="Rectangle 353"/>
          <p:cNvSpPr>
            <a:spLocks noChangeArrowheads="1"/>
          </p:cNvSpPr>
          <p:nvPr/>
        </p:nvSpPr>
        <p:spPr bwMode="auto">
          <a:xfrm>
            <a:off x="5289973" y="6813974"/>
            <a:ext cx="1905564" cy="261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n-US" altLang="en-US" sz="1707"/>
              <a:t> Wavenumber, cm</a:t>
            </a:r>
            <a:r>
              <a:rPr lang="en-US" altLang="en-US" sz="1707" baseline="30000"/>
              <a:t>-1</a:t>
            </a:r>
            <a:endParaRPr lang="en-US" altLang="en-US" sz="2276">
              <a:latin typeface="Arial Unicode MS" charset="0"/>
            </a:endParaRPr>
          </a:p>
        </p:txBody>
      </p:sp>
      <p:sp>
        <p:nvSpPr>
          <p:cNvPr id="158054" name="Rectangle 358"/>
          <p:cNvSpPr>
            <a:spLocks noChangeArrowheads="1"/>
          </p:cNvSpPr>
          <p:nvPr/>
        </p:nvSpPr>
        <p:spPr bwMode="auto">
          <a:xfrm rot="16200000">
            <a:off x="1767841" y="5136445"/>
            <a:ext cx="1239520" cy="261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n-US" altLang="en-US" sz="1707"/>
              <a:t> Significance</a:t>
            </a:r>
            <a:endParaRPr lang="en-US" altLang="en-US" sz="2276">
              <a:latin typeface="Arial Unicode MS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419850" y="508635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81090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Applications of SOM</a:t>
            </a:r>
          </a:p>
        </p:txBody>
      </p:sp>
      <p:sp>
        <p:nvSpPr>
          <p:cNvPr id="1628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Clustering Proteins based on the architecture of their activation loops.</a:t>
            </a:r>
          </a:p>
          <a:p>
            <a:pPr lvl="1"/>
            <a:r>
              <a:rPr lang="en-US" altLang="en-US"/>
              <a:t>Align the proteins under investigation.</a:t>
            </a:r>
          </a:p>
          <a:p>
            <a:pPr lvl="1"/>
            <a:r>
              <a:rPr lang="en-US" altLang="en-US"/>
              <a:t>Extract the functional centers.</a:t>
            </a:r>
          </a:p>
          <a:p>
            <a:pPr lvl="1"/>
            <a:r>
              <a:rPr lang="en-US" altLang="en-US"/>
              <a:t>Turn 3D representation into 1D feature vectors.</a:t>
            </a:r>
          </a:p>
          <a:p>
            <a:pPr lvl="1"/>
            <a:r>
              <a:rPr lang="en-US" altLang="en-US"/>
              <a:t>Cluster based on the feature vectors.</a:t>
            </a:r>
          </a:p>
        </p:txBody>
      </p:sp>
      <p:sp>
        <p:nvSpPr>
          <p:cNvPr id="162820" name="Text Box 4"/>
          <p:cNvSpPr txBox="1">
            <a:spLocks noChangeArrowheads="1"/>
          </p:cNvSpPr>
          <p:nvPr/>
        </p:nvSpPr>
        <p:spPr bwMode="auto">
          <a:xfrm>
            <a:off x="2817708" y="8690188"/>
            <a:ext cx="8547533" cy="398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991"/>
              <a:t>Joint work with Dr. Gongqin Sun, Dept. of Cell and Molecular Biology, URI</a:t>
            </a:r>
            <a:endParaRPr lang="en-US" altLang="en-US" sz="4267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75301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5404"/>
              <a:t>Structural Classification of GTPases</a:t>
            </a:r>
          </a:p>
        </p:txBody>
      </p:sp>
      <p:sp>
        <p:nvSpPr>
          <p:cNvPr id="1648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167467" y="2709333"/>
            <a:ext cx="9970347" cy="1555610"/>
          </a:xfrm>
        </p:spPr>
        <p:txBody>
          <a:bodyPr/>
          <a:lstStyle/>
          <a:p>
            <a:pPr>
              <a:lnSpc>
                <a:spcPct val="80000"/>
              </a:lnSpc>
              <a:buFont typeface="Wingdings" charset="2"/>
              <a:buNone/>
            </a:pPr>
            <a:r>
              <a:rPr lang="en-US" altLang="en-US" sz="2418"/>
              <a:t>Can we structurally distinguish between the Ras and Rho subfamilies?</a:t>
            </a:r>
          </a:p>
          <a:p>
            <a:pPr lvl="1">
              <a:lnSpc>
                <a:spcPct val="80000"/>
              </a:lnSpc>
            </a:pPr>
            <a:r>
              <a:rPr lang="en-US" altLang="en-US" sz="2276"/>
              <a:t>Ras: 121P, 1CTQ, and 1QRA </a:t>
            </a:r>
          </a:p>
          <a:p>
            <a:pPr lvl="1">
              <a:lnSpc>
                <a:spcPct val="80000"/>
              </a:lnSpc>
            </a:pPr>
            <a:r>
              <a:rPr lang="en-US" altLang="en-US" sz="2276"/>
              <a:t>Rho: 1A2B and 1OW3 </a:t>
            </a:r>
          </a:p>
          <a:p>
            <a:pPr lvl="1">
              <a:lnSpc>
                <a:spcPct val="80000"/>
              </a:lnSpc>
            </a:pPr>
            <a:r>
              <a:rPr lang="en-US" altLang="en-US" sz="2276"/>
              <a:t>F = p-loop, r = 10</a:t>
            </a:r>
            <a:r>
              <a:rPr lang="en-US" altLang="en-US" sz="2276">
                <a:ea typeface="Arial" charset="0"/>
                <a:cs typeface="Arial" charset="0"/>
              </a:rPr>
              <a:t>Å</a:t>
            </a:r>
          </a:p>
        </p:txBody>
      </p:sp>
      <p:grpSp>
        <p:nvGrpSpPr>
          <p:cNvPr id="164868" name="Group 4"/>
          <p:cNvGrpSpPr>
            <a:grpSpLocks/>
          </p:cNvGrpSpPr>
          <p:nvPr/>
        </p:nvGrpSpPr>
        <p:grpSpPr bwMode="auto">
          <a:xfrm>
            <a:off x="5960533" y="7489050"/>
            <a:ext cx="6538525" cy="1831057"/>
            <a:chOff x="2700" y="1829"/>
            <a:chExt cx="2896" cy="811"/>
          </a:xfrm>
        </p:grpSpPr>
        <p:pic>
          <p:nvPicPr>
            <p:cNvPr id="164869" name="Picture 5" descr="gtpases-map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64" y="1829"/>
              <a:ext cx="1872" cy="8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64870" name="Text Box 6"/>
            <p:cNvSpPr txBox="1">
              <a:spLocks noChangeArrowheads="1"/>
            </p:cNvSpPr>
            <p:nvPr/>
          </p:nvSpPr>
          <p:spPr bwMode="auto">
            <a:xfrm>
              <a:off x="5313" y="1964"/>
              <a:ext cx="283" cy="1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1991"/>
                <a:t>Ras</a:t>
              </a:r>
            </a:p>
          </p:txBody>
        </p:sp>
        <p:sp>
          <p:nvSpPr>
            <p:cNvPr id="164871" name="Line 7"/>
            <p:cNvSpPr>
              <a:spLocks noChangeShapeType="1"/>
            </p:cNvSpPr>
            <p:nvPr/>
          </p:nvSpPr>
          <p:spPr bwMode="auto">
            <a:xfrm flipH="1">
              <a:off x="5184" y="2069"/>
              <a:ext cx="144" cy="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991"/>
            </a:p>
          </p:txBody>
        </p:sp>
        <p:sp>
          <p:nvSpPr>
            <p:cNvPr id="164872" name="Text Box 8"/>
            <p:cNvSpPr txBox="1">
              <a:spLocks noChangeArrowheads="1"/>
            </p:cNvSpPr>
            <p:nvPr/>
          </p:nvSpPr>
          <p:spPr bwMode="auto">
            <a:xfrm>
              <a:off x="2700" y="1943"/>
              <a:ext cx="290" cy="1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1991"/>
                <a:t>Rho</a:t>
              </a:r>
            </a:p>
          </p:txBody>
        </p:sp>
        <p:sp>
          <p:nvSpPr>
            <p:cNvPr id="164873" name="Line 9"/>
            <p:cNvSpPr>
              <a:spLocks noChangeShapeType="1"/>
            </p:cNvSpPr>
            <p:nvPr/>
          </p:nvSpPr>
          <p:spPr bwMode="auto">
            <a:xfrm rot="285818" flipV="1">
              <a:off x="3025" y="1985"/>
              <a:ext cx="192" cy="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991"/>
            </a:p>
          </p:txBody>
        </p:sp>
      </p:grpSp>
      <p:grpSp>
        <p:nvGrpSpPr>
          <p:cNvPr id="164874" name="Group 10"/>
          <p:cNvGrpSpPr>
            <a:grpSpLocks/>
          </p:cNvGrpSpPr>
          <p:nvPr/>
        </p:nvGrpSpPr>
        <p:grpSpPr bwMode="auto">
          <a:xfrm>
            <a:off x="1582703" y="7152640"/>
            <a:ext cx="3222974" cy="2600960"/>
            <a:chOff x="1056" y="672"/>
            <a:chExt cx="1722" cy="1394"/>
          </a:xfrm>
        </p:grpSpPr>
        <p:pic>
          <p:nvPicPr>
            <p:cNvPr id="164875" name="Picture 11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302" t="9641" r="13272" b="4576"/>
            <a:stretch>
              <a:fillRect/>
            </a:stretch>
          </p:blipFill>
          <p:spPr bwMode="auto">
            <a:xfrm>
              <a:off x="1056" y="672"/>
              <a:ext cx="1584" cy="13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4876" name="Oval 12"/>
            <p:cNvSpPr>
              <a:spLocks noChangeArrowheads="1"/>
            </p:cNvSpPr>
            <p:nvPr/>
          </p:nvSpPr>
          <p:spPr bwMode="auto">
            <a:xfrm>
              <a:off x="1824" y="960"/>
              <a:ext cx="288" cy="288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991"/>
            </a:p>
          </p:txBody>
        </p:sp>
        <p:sp>
          <p:nvSpPr>
            <p:cNvPr id="164877" name="Text Box 13"/>
            <p:cNvSpPr txBox="1">
              <a:spLocks noChangeArrowheads="1"/>
            </p:cNvSpPr>
            <p:nvPr/>
          </p:nvSpPr>
          <p:spPr bwMode="auto">
            <a:xfrm>
              <a:off x="2345" y="1008"/>
              <a:ext cx="433" cy="21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1991"/>
                <a:t>1A2B</a:t>
              </a:r>
            </a:p>
          </p:txBody>
        </p:sp>
      </p:grpSp>
      <p:grpSp>
        <p:nvGrpSpPr>
          <p:cNvPr id="164878" name="Group 14"/>
          <p:cNvGrpSpPr>
            <a:grpSpLocks/>
          </p:cNvGrpSpPr>
          <p:nvPr/>
        </p:nvGrpSpPr>
        <p:grpSpPr bwMode="auto">
          <a:xfrm>
            <a:off x="1824285" y="4985173"/>
            <a:ext cx="2833430" cy="2167467"/>
            <a:chOff x="2592" y="2352"/>
            <a:chExt cx="1577" cy="1248"/>
          </a:xfrm>
        </p:grpSpPr>
        <p:pic>
          <p:nvPicPr>
            <p:cNvPr id="164879" name="Picture 15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285" t="7040" r="17242" b="3276"/>
            <a:stretch>
              <a:fillRect/>
            </a:stretch>
          </p:blipFill>
          <p:spPr bwMode="auto">
            <a:xfrm>
              <a:off x="2592" y="2352"/>
              <a:ext cx="1248" cy="12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sp>
          <p:nvSpPr>
            <p:cNvPr id="164880" name="Oval 16"/>
            <p:cNvSpPr>
              <a:spLocks noChangeArrowheads="1"/>
            </p:cNvSpPr>
            <p:nvPr/>
          </p:nvSpPr>
          <p:spPr bwMode="auto">
            <a:xfrm>
              <a:off x="3177" y="2526"/>
              <a:ext cx="288" cy="288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991"/>
            </a:p>
          </p:txBody>
        </p:sp>
        <p:sp>
          <p:nvSpPr>
            <p:cNvPr id="164881" name="Text Box 17"/>
            <p:cNvSpPr txBox="1">
              <a:spLocks noChangeArrowheads="1"/>
            </p:cNvSpPr>
            <p:nvPr/>
          </p:nvSpPr>
          <p:spPr bwMode="auto">
            <a:xfrm>
              <a:off x="3687" y="2503"/>
              <a:ext cx="482" cy="2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1991"/>
                <a:t>1CTQ</a:t>
              </a:r>
            </a:p>
          </p:txBody>
        </p:sp>
      </p:grpSp>
      <p:pic>
        <p:nvPicPr>
          <p:cNvPr id="164882" name="Picture 1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6133" y="4768427"/>
            <a:ext cx="3901440" cy="1907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707776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1648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2" dur="500"/>
                                        <p:tgtEl>
                                          <p:spTgt spid="1648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 Architecture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4270" y="3365500"/>
            <a:ext cx="7200900" cy="42037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47650" y="9048750"/>
            <a:ext cx="123370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http://</a:t>
            </a:r>
            <a:r>
              <a:rPr lang="en-US" dirty="0" err="1"/>
              <a:t>media.springernature.com</a:t>
            </a:r>
            <a:r>
              <a:rPr lang="en-US" dirty="0"/>
              <a:t>/full/springer-static/image/art%3A10.1186%2Fs40677-015-0022-9/</a:t>
            </a:r>
            <a:r>
              <a:rPr lang="en-US" dirty="0" err="1"/>
              <a:t>MediaObjects</a:t>
            </a:r>
            <a:r>
              <a:rPr lang="en-US" dirty="0"/>
              <a:t>/40677_2015_22_Fig3_HTML.gif</a:t>
            </a:r>
          </a:p>
        </p:txBody>
      </p:sp>
    </p:spTree>
    <p:extLst>
      <p:ext uri="{BB962C8B-B14F-4D97-AF65-F5344CB8AC3E}">
        <p14:creationId xmlns:p14="http://schemas.microsoft.com/office/powerpoint/2010/main" val="8006794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popsom</a:t>
            </a:r>
            <a:r>
              <a:rPr lang="en-US" dirty="0" smtClean="0"/>
              <a:t> package in R</a:t>
            </a:r>
          </a:p>
          <a:p>
            <a:pPr lvl="1"/>
            <a:r>
              <a:rPr lang="en-US" dirty="0" smtClean="0"/>
              <a:t>Very fast implementation</a:t>
            </a:r>
          </a:p>
          <a:p>
            <a:pPr lvl="1"/>
            <a:r>
              <a:rPr lang="en-US" dirty="0" smtClean="0"/>
              <a:t>Statistically motivated </a:t>
            </a:r>
            <a:r>
              <a:rPr lang="en-US" smtClean="0"/>
              <a:t>convergence criterion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99095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3847677" y="2940474"/>
            <a:ext cx="5418667" cy="4009813"/>
            <a:chOff x="3142827" y="3359574"/>
            <a:chExt cx="5418667" cy="4009813"/>
          </a:xfrm>
        </p:grpSpPr>
        <p:sp>
          <p:nvSpPr>
            <p:cNvPr id="5" name="Explosion 1 4"/>
            <p:cNvSpPr/>
            <p:nvPr/>
          </p:nvSpPr>
          <p:spPr bwMode="auto">
            <a:xfrm>
              <a:off x="3142827" y="3359574"/>
              <a:ext cx="5418667" cy="4009813"/>
            </a:xfrm>
            <a:prstGeom prst="irregularSeal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 sz="10667"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22530" name="TextBox 3"/>
            <p:cNvSpPr txBox="1">
              <a:spLocks noChangeArrowheads="1"/>
            </p:cNvSpPr>
            <p:nvPr/>
          </p:nvSpPr>
          <p:spPr bwMode="auto">
            <a:xfrm>
              <a:off x="4226560" y="4768428"/>
              <a:ext cx="2667718" cy="8802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1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1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1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1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1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en-US" sz="5120" dirty="0"/>
                <a:t>The End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614361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Insight: SOMs Sample the Data Space</a:t>
            </a:r>
          </a:p>
        </p:txBody>
      </p:sp>
      <p:sp>
        <p:nvSpPr>
          <p:cNvPr id="192516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6068907" y="2600960"/>
            <a:ext cx="6068907" cy="3467947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2418"/>
              <a:t>Given some distribution in the data space, SOM will try to construct a sample that looks like it was drawn from the same distribution.</a:t>
            </a:r>
          </a:p>
          <a:p>
            <a:pPr>
              <a:lnSpc>
                <a:spcPct val="90000"/>
              </a:lnSpc>
            </a:pPr>
            <a:r>
              <a:rPr lang="en-US" altLang="en-US" sz="2418"/>
              <a:t>It will construct the sample using interpolation (neighborhood function) and constraints (the map grid).</a:t>
            </a:r>
          </a:p>
          <a:p>
            <a:pPr>
              <a:lnSpc>
                <a:spcPct val="90000"/>
              </a:lnSpc>
            </a:pPr>
            <a:r>
              <a:rPr lang="en-US" altLang="en-US" sz="2418"/>
              <a:t>We can then measure the quality of the map using a </a:t>
            </a:r>
            <a:r>
              <a:rPr lang="en-US" altLang="en-US" sz="2418" i="1"/>
              <a:t>statistical two sample approach</a:t>
            </a:r>
            <a:r>
              <a:rPr lang="en-US" altLang="en-US" sz="2418"/>
              <a:t>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360" y="6737908"/>
            <a:ext cx="3403815" cy="2870200"/>
          </a:xfrm>
          <a:prstGeom prst="rect">
            <a:avLst/>
          </a:prstGeom>
        </p:spPr>
      </p:pic>
      <p:sp>
        <p:nvSpPr>
          <p:cNvPr id="192521" name="Text Box 9"/>
          <p:cNvSpPr txBox="1">
            <a:spLocks noChangeArrowheads="1"/>
          </p:cNvSpPr>
          <p:nvPr/>
        </p:nvSpPr>
        <p:spPr bwMode="auto">
          <a:xfrm>
            <a:off x="7152640" y="9137129"/>
            <a:ext cx="3233578" cy="3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422" dirty="0" smtClean="0"/>
              <a:t>Animation source</a:t>
            </a:r>
            <a:r>
              <a:rPr lang="en-US" altLang="en-US" sz="1422" dirty="0"/>
              <a:t>: </a:t>
            </a:r>
            <a:r>
              <a:rPr lang="en-US" altLang="en-US" sz="1422" dirty="0" err="1"/>
              <a:t>www.peltarion.com</a:t>
            </a:r>
            <a:endParaRPr lang="en-US" altLang="en-US" sz="1422" dirty="0"/>
          </a:p>
        </p:txBody>
      </p:sp>
      <p:pic>
        <p:nvPicPr>
          <p:cNvPr id="192518" name="Picture 6" descr="Animated_SOM_operati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614" y="2493575"/>
            <a:ext cx="4538133" cy="4285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hape 178"/>
          <p:cNvSpPr txBox="1"/>
          <p:nvPr/>
        </p:nvSpPr>
        <p:spPr>
          <a:xfrm>
            <a:off x="5143500" y="6248541"/>
            <a:ext cx="7715250" cy="2850488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lIns="130025" tIns="65000" rIns="130025" bIns="6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Gill Sans"/>
              <a:buNone/>
            </a:pPr>
            <a:r>
              <a:rPr lang="en" sz="2400" b="0" i="0" u="none" strike="noStrike" cap="none" dirty="0">
                <a:solidFill>
                  <a:srgbClr val="434343"/>
                </a:solidFill>
                <a:latin typeface="Gill Sans"/>
                <a:ea typeface="Gill Sans"/>
                <a:cs typeface="Gill Sans"/>
                <a:sym typeface="Gill Sans"/>
              </a:rPr>
              <a:t>Algorithm: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Gill Sans"/>
              <a:buNone/>
            </a:pPr>
            <a:endParaRPr sz="1300" i="0" u="none" strike="noStrike" cap="none" dirty="0">
              <a:solidFill>
                <a:srgbClr val="43434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Courier New"/>
              <a:buNone/>
            </a:pPr>
            <a:r>
              <a:rPr lang="en" sz="1800" b="1" i="0" u="none" strike="noStrike" cap="none" dirty="0">
                <a:solidFill>
                  <a:srgbClr val="434343"/>
                </a:solidFill>
                <a:latin typeface="Courier New"/>
                <a:ea typeface="Courier New"/>
                <a:cs typeface="Courier New"/>
                <a:sym typeface="Courier New"/>
              </a:rPr>
              <a:t>Repeat until Done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Courier New"/>
              <a:buNone/>
            </a:pPr>
            <a:r>
              <a:rPr lang="en" sz="1800" b="1" i="0" u="none" strike="noStrike" cap="none" dirty="0">
                <a:solidFill>
                  <a:srgbClr val="434343"/>
                </a:solidFill>
                <a:latin typeface="Courier New"/>
                <a:ea typeface="Courier New"/>
                <a:cs typeface="Courier New"/>
                <a:sym typeface="Courier New"/>
              </a:rPr>
              <a:t>  For each </a:t>
            </a:r>
            <a:r>
              <a:rPr lang="en-US" sz="1800" b="1" i="0" u="none" strike="noStrike" cap="none" dirty="0" smtClean="0">
                <a:solidFill>
                  <a:srgbClr val="434343"/>
                </a:solidFill>
                <a:latin typeface="Courier New"/>
                <a:ea typeface="Courier New"/>
                <a:cs typeface="Courier New"/>
                <a:sym typeface="Courier New"/>
              </a:rPr>
              <a:t>training observation</a:t>
            </a:r>
            <a:r>
              <a:rPr lang="en" sz="1800" b="1" i="0" u="none" strike="noStrike" cap="none" dirty="0" smtClean="0">
                <a:solidFill>
                  <a:srgbClr val="434343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800" b="1" i="0" u="none" strike="noStrike" cap="none" dirty="0">
                <a:solidFill>
                  <a:srgbClr val="434343"/>
                </a:solidFill>
                <a:latin typeface="Courier New"/>
                <a:ea typeface="Courier New"/>
                <a:cs typeface="Courier New"/>
                <a:sym typeface="Courier New"/>
              </a:rPr>
              <a:t>Do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Courier New"/>
              <a:buNone/>
            </a:pPr>
            <a:r>
              <a:rPr lang="en" sz="1800" b="1" i="0" u="none" strike="noStrike" cap="none" dirty="0">
                <a:solidFill>
                  <a:srgbClr val="434343"/>
                </a:solidFill>
                <a:latin typeface="Courier New"/>
                <a:ea typeface="Courier New"/>
                <a:cs typeface="Courier New"/>
                <a:sym typeface="Courier New"/>
              </a:rPr>
              <a:t>    Find the neuron that best </a:t>
            </a:r>
            <a:r>
              <a:rPr lang="en-US" sz="1800" b="1" i="0" u="none" strike="noStrike" cap="none" dirty="0" smtClean="0">
                <a:solidFill>
                  <a:srgbClr val="434343"/>
                </a:solidFill>
                <a:latin typeface="Courier New"/>
                <a:ea typeface="Courier New"/>
                <a:cs typeface="Courier New"/>
                <a:sym typeface="Courier New"/>
              </a:rPr>
              <a:t>matches </a:t>
            </a:r>
            <a:r>
              <a:rPr lang="en" sz="1800" b="1" i="0" u="none" strike="noStrike" cap="none" dirty="0" smtClean="0">
                <a:solidFill>
                  <a:srgbClr val="434343"/>
                </a:solidFill>
                <a:latin typeface="Courier New"/>
                <a:ea typeface="Courier New"/>
                <a:cs typeface="Courier New"/>
                <a:sym typeface="Courier New"/>
              </a:rPr>
              <a:t>the </a:t>
            </a:r>
            <a:r>
              <a:rPr lang="en-US" sz="1800" b="1" i="0" u="none" strike="noStrike" cap="none" dirty="0" smtClean="0">
                <a:solidFill>
                  <a:srgbClr val="434343"/>
                </a:solidFill>
                <a:latin typeface="Courier New"/>
                <a:ea typeface="Courier New"/>
                <a:cs typeface="Courier New"/>
                <a:sym typeface="Courier New"/>
              </a:rPr>
              <a:t>observation</a:t>
            </a:r>
            <a:r>
              <a:rPr lang="en" sz="1800" b="1" i="0" u="none" strike="noStrike" cap="none" dirty="0" smtClean="0">
                <a:solidFill>
                  <a:srgbClr val="434343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endParaRPr lang="en" sz="1800" b="1" i="0" u="none" strike="noStrike" cap="none" dirty="0">
              <a:solidFill>
                <a:srgbClr val="43434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Courier New"/>
              <a:buNone/>
            </a:pPr>
            <a:r>
              <a:rPr lang="en" sz="1800" b="1" i="0" u="none" strike="noStrike" cap="none" dirty="0">
                <a:solidFill>
                  <a:srgbClr val="434343"/>
                </a:solidFill>
                <a:latin typeface="Courier New"/>
                <a:ea typeface="Courier New"/>
                <a:cs typeface="Courier New"/>
                <a:sym typeface="Courier New"/>
              </a:rPr>
              <a:t>    Make that neuron look more like the </a:t>
            </a:r>
            <a:r>
              <a:rPr lang="en-US" sz="1800" b="1" i="0" u="none" strike="noStrike" cap="none" dirty="0" smtClean="0">
                <a:solidFill>
                  <a:srgbClr val="434343"/>
                </a:solidFill>
                <a:latin typeface="Courier New"/>
                <a:ea typeface="Courier New"/>
                <a:cs typeface="Courier New"/>
                <a:sym typeface="Courier New"/>
              </a:rPr>
              <a:t>observation</a:t>
            </a:r>
            <a:r>
              <a:rPr lang="en" sz="1800" b="1" i="0" u="none" strike="noStrike" cap="none" dirty="0" smtClean="0">
                <a:solidFill>
                  <a:srgbClr val="434343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endParaRPr lang="en" sz="1800" b="1" i="0" u="none" strike="noStrike" cap="none" dirty="0">
              <a:solidFill>
                <a:srgbClr val="43434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Courier New"/>
              <a:buNone/>
            </a:pPr>
            <a:r>
              <a:rPr lang="en" sz="1800" b="1" i="0" u="none" strike="noStrike" cap="none" dirty="0">
                <a:solidFill>
                  <a:srgbClr val="434343"/>
                </a:solidFill>
                <a:latin typeface="Courier New"/>
                <a:ea typeface="Courier New"/>
                <a:cs typeface="Courier New"/>
                <a:sym typeface="Courier New"/>
              </a:rPr>
              <a:t>    Smooth the immediate neighborhood of that neuron.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Courier New"/>
              <a:buNone/>
            </a:pPr>
            <a:r>
              <a:rPr lang="en" sz="1800" b="1" i="0" u="none" strike="noStrike" cap="none" dirty="0">
                <a:solidFill>
                  <a:srgbClr val="434343"/>
                </a:solidFill>
                <a:latin typeface="Courier New"/>
                <a:ea typeface="Courier New"/>
                <a:cs typeface="Courier New"/>
                <a:sym typeface="Courier New"/>
              </a:rPr>
              <a:t>  End For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Courier New"/>
              <a:buNone/>
            </a:pPr>
            <a:r>
              <a:rPr lang="en" sz="1800" b="1" i="0" u="none" strike="noStrike" cap="none" dirty="0">
                <a:solidFill>
                  <a:srgbClr val="434343"/>
                </a:solidFill>
                <a:latin typeface="Courier New"/>
                <a:ea typeface="Courier New"/>
                <a:cs typeface="Courier New"/>
                <a:sym typeface="Courier New"/>
              </a:rPr>
              <a:t>End </a:t>
            </a:r>
            <a:r>
              <a:rPr lang="en" sz="1800" b="1" i="0" u="none" strike="noStrike" cap="none" dirty="0" smtClean="0">
                <a:solidFill>
                  <a:srgbClr val="434343"/>
                </a:solidFill>
                <a:latin typeface="Courier New"/>
                <a:ea typeface="Courier New"/>
                <a:cs typeface="Courier New"/>
                <a:sym typeface="Courier New"/>
              </a:rPr>
              <a:t>Repeat</a:t>
            </a:r>
            <a:endParaRPr lang="en" sz="1800" b="1" i="0" u="none" strike="noStrike" cap="none" dirty="0">
              <a:solidFill>
                <a:srgbClr val="434343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79896704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2"/>
          <p:cNvSpPr>
            <a:spLocks noGrp="1" noChangeArrowheads="1"/>
          </p:cNvSpPr>
          <p:nvPr>
            <p:ph type="title"/>
          </p:nvPr>
        </p:nvSpPr>
        <p:spPr>
          <a:xfrm>
            <a:off x="2600960" y="325120"/>
            <a:ext cx="9428480" cy="1625600"/>
          </a:xfrm>
        </p:spPr>
        <p:txBody>
          <a:bodyPr/>
          <a:lstStyle/>
          <a:p>
            <a:r>
              <a:rPr lang="en-US" altLang="en-US" sz="3556" dirty="0" smtClean="0"/>
              <a:t>SOM Neurons</a:t>
            </a:r>
            <a:endParaRPr lang="en-US" altLang="en-US" sz="3556" dirty="0"/>
          </a:p>
        </p:txBody>
      </p:sp>
      <p:grpSp>
        <p:nvGrpSpPr>
          <p:cNvPr id="2" name="Group 1"/>
          <p:cNvGrpSpPr/>
          <p:nvPr/>
        </p:nvGrpSpPr>
        <p:grpSpPr>
          <a:xfrm>
            <a:off x="772160" y="3486149"/>
            <a:ext cx="10000828" cy="6112375"/>
            <a:chOff x="433493" y="2384213"/>
            <a:chExt cx="10573176" cy="7157162"/>
          </a:xfrm>
        </p:grpSpPr>
        <p:grpSp>
          <p:nvGrpSpPr>
            <p:cNvPr id="135171" name="Group 3"/>
            <p:cNvGrpSpPr>
              <a:grpSpLocks/>
            </p:cNvGrpSpPr>
            <p:nvPr/>
          </p:nvGrpSpPr>
          <p:grpSpPr bwMode="auto">
            <a:xfrm>
              <a:off x="433493" y="2384213"/>
              <a:ext cx="10433192" cy="1679787"/>
              <a:chOff x="288" y="1032"/>
              <a:chExt cx="4621" cy="744"/>
            </a:xfrm>
          </p:grpSpPr>
          <p:grpSp>
            <p:nvGrpSpPr>
              <p:cNvPr id="135172" name="Group 4"/>
              <p:cNvGrpSpPr>
                <a:grpSpLocks/>
              </p:cNvGrpSpPr>
              <p:nvPr/>
            </p:nvGrpSpPr>
            <p:grpSpPr bwMode="auto">
              <a:xfrm>
                <a:off x="2448" y="1104"/>
                <a:ext cx="2448" cy="672"/>
                <a:chOff x="562" y="640"/>
                <a:chExt cx="5054" cy="2347"/>
              </a:xfrm>
            </p:grpSpPr>
            <p:sp>
              <p:nvSpPr>
                <p:cNvPr id="135173" name="Freeform 5"/>
                <p:cNvSpPr>
                  <a:spLocks/>
                </p:cNvSpPr>
                <p:nvPr/>
              </p:nvSpPr>
              <p:spPr bwMode="auto">
                <a:xfrm>
                  <a:off x="576" y="648"/>
                  <a:ext cx="5033" cy="2289"/>
                </a:xfrm>
                <a:custGeom>
                  <a:avLst/>
                  <a:gdLst>
                    <a:gd name="T0" fmla="*/ 0 w 699"/>
                    <a:gd name="T1" fmla="*/ 318 h 318"/>
                    <a:gd name="T2" fmla="*/ 699 w 699"/>
                    <a:gd name="T3" fmla="*/ 318 h 318"/>
                    <a:gd name="T4" fmla="*/ 699 w 699"/>
                    <a:gd name="T5" fmla="*/ 0 h 3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99" h="318">
                      <a:moveTo>
                        <a:pt x="0" y="318"/>
                      </a:moveTo>
                      <a:lnTo>
                        <a:pt x="699" y="318"/>
                      </a:lnTo>
                      <a:lnTo>
                        <a:pt x="699" y="0"/>
                      </a:lnTo>
                    </a:path>
                  </a:pathLst>
                </a:custGeom>
                <a:noFill/>
                <a:ln w="25400">
                  <a:solidFill>
                    <a:srgbClr val="FFFF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174" name="Freeform 6"/>
                <p:cNvSpPr>
                  <a:spLocks/>
                </p:cNvSpPr>
                <p:nvPr/>
              </p:nvSpPr>
              <p:spPr bwMode="auto">
                <a:xfrm>
                  <a:off x="576" y="648"/>
                  <a:ext cx="5033" cy="2289"/>
                </a:xfrm>
                <a:custGeom>
                  <a:avLst/>
                  <a:gdLst>
                    <a:gd name="T0" fmla="*/ 699 w 699"/>
                    <a:gd name="T1" fmla="*/ 0 h 318"/>
                    <a:gd name="T2" fmla="*/ 0 w 699"/>
                    <a:gd name="T3" fmla="*/ 0 h 318"/>
                    <a:gd name="T4" fmla="*/ 0 w 699"/>
                    <a:gd name="T5" fmla="*/ 318 h 3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99" h="318">
                      <a:moveTo>
                        <a:pt x="699" y="0"/>
                      </a:moveTo>
                      <a:lnTo>
                        <a:pt x="0" y="0"/>
                      </a:lnTo>
                      <a:lnTo>
                        <a:pt x="0" y="318"/>
                      </a:lnTo>
                    </a:path>
                  </a:pathLst>
                </a:custGeom>
                <a:noFill/>
                <a:ln w="2540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175" name="Freeform 7"/>
                <p:cNvSpPr>
                  <a:spLocks/>
                </p:cNvSpPr>
                <p:nvPr/>
              </p:nvSpPr>
              <p:spPr bwMode="auto">
                <a:xfrm>
                  <a:off x="583" y="655"/>
                  <a:ext cx="5019" cy="2275"/>
                </a:xfrm>
                <a:custGeom>
                  <a:avLst/>
                  <a:gdLst>
                    <a:gd name="T0" fmla="*/ 0 w 697"/>
                    <a:gd name="T1" fmla="*/ 316 h 316"/>
                    <a:gd name="T2" fmla="*/ 697 w 697"/>
                    <a:gd name="T3" fmla="*/ 316 h 316"/>
                    <a:gd name="T4" fmla="*/ 697 w 697"/>
                    <a:gd name="T5" fmla="*/ 0 h 3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97" h="316">
                      <a:moveTo>
                        <a:pt x="0" y="316"/>
                      </a:moveTo>
                      <a:lnTo>
                        <a:pt x="697" y="316"/>
                      </a:lnTo>
                      <a:lnTo>
                        <a:pt x="697" y="0"/>
                      </a:lnTo>
                    </a:path>
                  </a:pathLst>
                </a:custGeom>
                <a:noFill/>
                <a:ln w="25400">
                  <a:solidFill>
                    <a:srgbClr val="C0C0C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176" name="Freeform 8"/>
                <p:cNvSpPr>
                  <a:spLocks/>
                </p:cNvSpPr>
                <p:nvPr/>
              </p:nvSpPr>
              <p:spPr bwMode="auto">
                <a:xfrm>
                  <a:off x="583" y="655"/>
                  <a:ext cx="5019" cy="2275"/>
                </a:xfrm>
                <a:custGeom>
                  <a:avLst/>
                  <a:gdLst>
                    <a:gd name="T0" fmla="*/ 697 w 697"/>
                    <a:gd name="T1" fmla="*/ 0 h 316"/>
                    <a:gd name="T2" fmla="*/ 0 w 697"/>
                    <a:gd name="T3" fmla="*/ 0 h 316"/>
                    <a:gd name="T4" fmla="*/ 0 w 697"/>
                    <a:gd name="T5" fmla="*/ 316 h 3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97" h="316">
                      <a:moveTo>
                        <a:pt x="697" y="0"/>
                      </a:moveTo>
                      <a:lnTo>
                        <a:pt x="0" y="0"/>
                      </a:lnTo>
                      <a:lnTo>
                        <a:pt x="0" y="316"/>
                      </a:lnTo>
                    </a:path>
                  </a:pathLst>
                </a:custGeom>
                <a:noFill/>
                <a:ln w="2540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177" name="Rectangle 9"/>
                <p:cNvSpPr>
                  <a:spLocks noChangeArrowheads="1"/>
                </p:cNvSpPr>
                <p:nvPr/>
              </p:nvSpPr>
              <p:spPr bwMode="auto">
                <a:xfrm>
                  <a:off x="590" y="662"/>
                  <a:ext cx="5012" cy="2268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254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178" name="Line 10"/>
                <p:cNvSpPr>
                  <a:spLocks noChangeShapeType="1"/>
                </p:cNvSpPr>
                <p:nvPr/>
              </p:nvSpPr>
              <p:spPr bwMode="auto">
                <a:xfrm>
                  <a:off x="569" y="2944"/>
                  <a:ext cx="5047" cy="1"/>
                </a:xfrm>
                <a:prstGeom prst="line">
                  <a:avLst/>
                </a:prstGeom>
                <a:noFill/>
                <a:ln w="25400">
                  <a:solidFill>
                    <a:srgbClr val="80808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179" name="Line 11"/>
                <p:cNvSpPr>
                  <a:spLocks noChangeShapeType="1"/>
                </p:cNvSpPr>
                <p:nvPr/>
              </p:nvSpPr>
              <p:spPr bwMode="auto">
                <a:xfrm>
                  <a:off x="576" y="2944"/>
                  <a:ext cx="1" cy="43"/>
                </a:xfrm>
                <a:prstGeom prst="line">
                  <a:avLst/>
                </a:prstGeom>
                <a:noFill/>
                <a:ln w="25400">
                  <a:solidFill>
                    <a:srgbClr val="80808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180" name="Line 12"/>
                <p:cNvSpPr>
                  <a:spLocks noChangeShapeType="1"/>
                </p:cNvSpPr>
                <p:nvPr/>
              </p:nvSpPr>
              <p:spPr bwMode="auto">
                <a:xfrm>
                  <a:off x="1296" y="2944"/>
                  <a:ext cx="1" cy="43"/>
                </a:xfrm>
                <a:prstGeom prst="line">
                  <a:avLst/>
                </a:prstGeom>
                <a:noFill/>
                <a:ln w="25400">
                  <a:solidFill>
                    <a:srgbClr val="80808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181" name="Line 13"/>
                <p:cNvSpPr>
                  <a:spLocks noChangeShapeType="1"/>
                </p:cNvSpPr>
                <p:nvPr/>
              </p:nvSpPr>
              <p:spPr bwMode="auto">
                <a:xfrm>
                  <a:off x="2016" y="2944"/>
                  <a:ext cx="1" cy="43"/>
                </a:xfrm>
                <a:prstGeom prst="line">
                  <a:avLst/>
                </a:prstGeom>
                <a:noFill/>
                <a:ln w="25400">
                  <a:solidFill>
                    <a:srgbClr val="80808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182" name="Line 14"/>
                <p:cNvSpPr>
                  <a:spLocks noChangeShapeType="1"/>
                </p:cNvSpPr>
                <p:nvPr/>
              </p:nvSpPr>
              <p:spPr bwMode="auto">
                <a:xfrm>
                  <a:off x="2736" y="2944"/>
                  <a:ext cx="1" cy="43"/>
                </a:xfrm>
                <a:prstGeom prst="line">
                  <a:avLst/>
                </a:prstGeom>
                <a:noFill/>
                <a:ln w="25400">
                  <a:solidFill>
                    <a:srgbClr val="80808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183" name="Line 15"/>
                <p:cNvSpPr>
                  <a:spLocks noChangeShapeType="1"/>
                </p:cNvSpPr>
                <p:nvPr/>
              </p:nvSpPr>
              <p:spPr bwMode="auto">
                <a:xfrm>
                  <a:off x="3449" y="2944"/>
                  <a:ext cx="1" cy="43"/>
                </a:xfrm>
                <a:prstGeom prst="line">
                  <a:avLst/>
                </a:prstGeom>
                <a:noFill/>
                <a:ln w="25400">
                  <a:solidFill>
                    <a:srgbClr val="80808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184" name="Line 16"/>
                <p:cNvSpPr>
                  <a:spLocks noChangeShapeType="1"/>
                </p:cNvSpPr>
                <p:nvPr/>
              </p:nvSpPr>
              <p:spPr bwMode="auto">
                <a:xfrm>
                  <a:off x="4169" y="2944"/>
                  <a:ext cx="1" cy="43"/>
                </a:xfrm>
                <a:prstGeom prst="line">
                  <a:avLst/>
                </a:prstGeom>
                <a:noFill/>
                <a:ln w="25400">
                  <a:solidFill>
                    <a:srgbClr val="80808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185" name="Line 17"/>
                <p:cNvSpPr>
                  <a:spLocks noChangeShapeType="1"/>
                </p:cNvSpPr>
                <p:nvPr/>
              </p:nvSpPr>
              <p:spPr bwMode="auto">
                <a:xfrm>
                  <a:off x="4889" y="2944"/>
                  <a:ext cx="1" cy="43"/>
                </a:xfrm>
                <a:prstGeom prst="line">
                  <a:avLst/>
                </a:prstGeom>
                <a:noFill/>
                <a:ln w="25400">
                  <a:solidFill>
                    <a:srgbClr val="80808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186" name="Line 18"/>
                <p:cNvSpPr>
                  <a:spLocks noChangeShapeType="1"/>
                </p:cNvSpPr>
                <p:nvPr/>
              </p:nvSpPr>
              <p:spPr bwMode="auto">
                <a:xfrm>
                  <a:off x="5609" y="2944"/>
                  <a:ext cx="1" cy="43"/>
                </a:xfrm>
                <a:prstGeom prst="line">
                  <a:avLst/>
                </a:prstGeom>
                <a:noFill/>
                <a:ln w="25400">
                  <a:solidFill>
                    <a:srgbClr val="80808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187" name="Freeform 19"/>
                <p:cNvSpPr>
                  <a:spLocks/>
                </p:cNvSpPr>
                <p:nvPr/>
              </p:nvSpPr>
              <p:spPr bwMode="auto">
                <a:xfrm>
                  <a:off x="562" y="640"/>
                  <a:ext cx="5054" cy="2304"/>
                </a:xfrm>
                <a:custGeom>
                  <a:avLst/>
                  <a:gdLst>
                    <a:gd name="T0" fmla="*/ 702 w 702"/>
                    <a:gd name="T1" fmla="*/ 320 h 320"/>
                    <a:gd name="T2" fmla="*/ 702 w 702"/>
                    <a:gd name="T3" fmla="*/ 0 h 320"/>
                    <a:gd name="T4" fmla="*/ 0 w 702"/>
                    <a:gd name="T5" fmla="*/ 0 h 3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702" h="320">
                      <a:moveTo>
                        <a:pt x="702" y="320"/>
                      </a:moveTo>
                      <a:lnTo>
                        <a:pt x="702" y="0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2540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188" name="Rectangle 20"/>
                <p:cNvSpPr>
                  <a:spLocks noChangeArrowheads="1"/>
                </p:cNvSpPr>
                <p:nvPr/>
              </p:nvSpPr>
              <p:spPr bwMode="auto">
                <a:xfrm>
                  <a:off x="576" y="1563"/>
                  <a:ext cx="0" cy="474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 anchor="ctr">
                  <a:spAutoFit/>
                </a:bodyPr>
                <a:lstStyle/>
                <a:p>
                  <a:endParaRPr lang="en-US" sz="1991"/>
                </a:p>
              </p:txBody>
            </p:sp>
          </p:grpSp>
          <p:grpSp>
            <p:nvGrpSpPr>
              <p:cNvPr id="135189" name="Group 21"/>
              <p:cNvGrpSpPr>
                <a:grpSpLocks/>
              </p:cNvGrpSpPr>
              <p:nvPr/>
            </p:nvGrpSpPr>
            <p:grpSpPr bwMode="auto">
              <a:xfrm flipH="1">
                <a:off x="2448" y="1200"/>
                <a:ext cx="2461" cy="514"/>
                <a:chOff x="3396" y="1621"/>
                <a:chExt cx="1549" cy="514"/>
              </a:xfrm>
            </p:grpSpPr>
            <p:sp>
              <p:nvSpPr>
                <p:cNvPr id="135190" name="Freeform 22"/>
                <p:cNvSpPr>
                  <a:spLocks/>
                </p:cNvSpPr>
                <p:nvPr/>
              </p:nvSpPr>
              <p:spPr bwMode="auto">
                <a:xfrm>
                  <a:off x="3396" y="1861"/>
                  <a:ext cx="6" cy="13"/>
                </a:xfrm>
                <a:custGeom>
                  <a:avLst/>
                  <a:gdLst>
                    <a:gd name="T0" fmla="*/ 0 w 6"/>
                    <a:gd name="T1" fmla="*/ 13 h 13"/>
                    <a:gd name="T2" fmla="*/ 6 w 6"/>
                    <a:gd name="T3" fmla="*/ 7 h 13"/>
                    <a:gd name="T4" fmla="*/ 6 w 6"/>
                    <a:gd name="T5" fmla="*/ 0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13">
                      <a:moveTo>
                        <a:pt x="0" y="13"/>
                      </a:moveTo>
                      <a:lnTo>
                        <a:pt x="6" y="7"/>
                      </a:lnTo>
                      <a:lnTo>
                        <a:pt x="6" y="0"/>
                      </a:lnTo>
                    </a:path>
                  </a:pathLst>
                </a:custGeom>
                <a:noFill/>
                <a:ln w="9525">
                  <a:solidFill>
                    <a:srgbClr val="FF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191" name="Freeform 23"/>
                <p:cNvSpPr>
                  <a:spLocks/>
                </p:cNvSpPr>
                <p:nvPr/>
              </p:nvSpPr>
              <p:spPr bwMode="auto">
                <a:xfrm>
                  <a:off x="3402" y="1861"/>
                  <a:ext cx="1" cy="13"/>
                </a:xfrm>
                <a:custGeom>
                  <a:avLst/>
                  <a:gdLst>
                    <a:gd name="T0" fmla="*/ 0 h 13"/>
                    <a:gd name="T1" fmla="*/ 7 h 13"/>
                    <a:gd name="T2" fmla="*/ 13 h 13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3">
                      <a:moveTo>
                        <a:pt x="0" y="0"/>
                      </a:moveTo>
                      <a:lnTo>
                        <a:pt x="0" y="7"/>
                      </a:lnTo>
                      <a:lnTo>
                        <a:pt x="0" y="13"/>
                      </a:lnTo>
                    </a:path>
                  </a:pathLst>
                </a:custGeom>
                <a:noFill/>
                <a:ln w="9525">
                  <a:solidFill>
                    <a:srgbClr val="FF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192" name="Freeform 24"/>
                <p:cNvSpPr>
                  <a:spLocks/>
                </p:cNvSpPr>
                <p:nvPr/>
              </p:nvSpPr>
              <p:spPr bwMode="auto">
                <a:xfrm>
                  <a:off x="3402" y="1874"/>
                  <a:ext cx="6" cy="13"/>
                </a:xfrm>
                <a:custGeom>
                  <a:avLst/>
                  <a:gdLst>
                    <a:gd name="T0" fmla="*/ 0 w 6"/>
                    <a:gd name="T1" fmla="*/ 0 h 13"/>
                    <a:gd name="T2" fmla="*/ 0 w 6"/>
                    <a:gd name="T3" fmla="*/ 7 h 13"/>
                    <a:gd name="T4" fmla="*/ 6 w 6"/>
                    <a:gd name="T5" fmla="*/ 13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13">
                      <a:moveTo>
                        <a:pt x="0" y="0"/>
                      </a:moveTo>
                      <a:lnTo>
                        <a:pt x="0" y="7"/>
                      </a:lnTo>
                      <a:lnTo>
                        <a:pt x="6" y="13"/>
                      </a:lnTo>
                    </a:path>
                  </a:pathLst>
                </a:custGeom>
                <a:noFill/>
                <a:ln w="9525">
                  <a:solidFill>
                    <a:srgbClr val="FF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193" name="Line 25"/>
                <p:cNvSpPr>
                  <a:spLocks noChangeShapeType="1"/>
                </p:cNvSpPr>
                <p:nvPr/>
              </p:nvSpPr>
              <p:spPr bwMode="auto">
                <a:xfrm>
                  <a:off x="3408" y="1887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194" name="Freeform 26"/>
                <p:cNvSpPr>
                  <a:spLocks/>
                </p:cNvSpPr>
                <p:nvPr/>
              </p:nvSpPr>
              <p:spPr bwMode="auto">
                <a:xfrm>
                  <a:off x="3414" y="1874"/>
                  <a:ext cx="6" cy="13"/>
                </a:xfrm>
                <a:custGeom>
                  <a:avLst/>
                  <a:gdLst>
                    <a:gd name="T0" fmla="*/ 0 w 6"/>
                    <a:gd name="T1" fmla="*/ 13 h 13"/>
                    <a:gd name="T2" fmla="*/ 6 w 6"/>
                    <a:gd name="T3" fmla="*/ 7 h 13"/>
                    <a:gd name="T4" fmla="*/ 6 w 6"/>
                    <a:gd name="T5" fmla="*/ 0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13">
                      <a:moveTo>
                        <a:pt x="0" y="13"/>
                      </a:moveTo>
                      <a:lnTo>
                        <a:pt x="6" y="7"/>
                      </a:lnTo>
                      <a:lnTo>
                        <a:pt x="6" y="0"/>
                      </a:lnTo>
                    </a:path>
                  </a:pathLst>
                </a:custGeom>
                <a:noFill/>
                <a:ln w="9525">
                  <a:solidFill>
                    <a:srgbClr val="FF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195" name="Line 27"/>
                <p:cNvSpPr>
                  <a:spLocks noChangeShapeType="1"/>
                </p:cNvSpPr>
                <p:nvPr/>
              </p:nvSpPr>
              <p:spPr bwMode="auto">
                <a:xfrm flipV="1">
                  <a:off x="3420" y="1855"/>
                  <a:ext cx="1" cy="19"/>
                </a:xfrm>
                <a:prstGeom prst="line">
                  <a:avLst/>
                </a:prstGeom>
                <a:noFill/>
                <a:ln w="9525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196" name="Freeform 28"/>
                <p:cNvSpPr>
                  <a:spLocks/>
                </p:cNvSpPr>
                <p:nvPr/>
              </p:nvSpPr>
              <p:spPr bwMode="auto">
                <a:xfrm>
                  <a:off x="3420" y="1835"/>
                  <a:ext cx="6" cy="20"/>
                </a:xfrm>
                <a:custGeom>
                  <a:avLst/>
                  <a:gdLst>
                    <a:gd name="T0" fmla="*/ 0 w 6"/>
                    <a:gd name="T1" fmla="*/ 20 h 20"/>
                    <a:gd name="T2" fmla="*/ 0 w 6"/>
                    <a:gd name="T3" fmla="*/ 7 h 20"/>
                    <a:gd name="T4" fmla="*/ 6 w 6"/>
                    <a:gd name="T5" fmla="*/ 0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20">
                      <a:moveTo>
                        <a:pt x="0" y="20"/>
                      </a:moveTo>
                      <a:lnTo>
                        <a:pt x="0" y="7"/>
                      </a:lnTo>
                      <a:lnTo>
                        <a:pt x="6" y="0"/>
                      </a:lnTo>
                    </a:path>
                  </a:pathLst>
                </a:custGeom>
                <a:noFill/>
                <a:ln w="9525">
                  <a:solidFill>
                    <a:srgbClr val="FF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197" name="Freeform 29"/>
                <p:cNvSpPr>
                  <a:spLocks/>
                </p:cNvSpPr>
                <p:nvPr/>
              </p:nvSpPr>
              <p:spPr bwMode="auto">
                <a:xfrm>
                  <a:off x="3426" y="1835"/>
                  <a:ext cx="6" cy="13"/>
                </a:xfrm>
                <a:custGeom>
                  <a:avLst/>
                  <a:gdLst>
                    <a:gd name="T0" fmla="*/ 0 w 6"/>
                    <a:gd name="T1" fmla="*/ 0 h 13"/>
                    <a:gd name="T2" fmla="*/ 0 w 6"/>
                    <a:gd name="T3" fmla="*/ 7 h 13"/>
                    <a:gd name="T4" fmla="*/ 6 w 6"/>
                    <a:gd name="T5" fmla="*/ 13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13">
                      <a:moveTo>
                        <a:pt x="0" y="0"/>
                      </a:moveTo>
                      <a:lnTo>
                        <a:pt x="0" y="7"/>
                      </a:lnTo>
                      <a:lnTo>
                        <a:pt x="6" y="13"/>
                      </a:lnTo>
                    </a:path>
                  </a:pathLst>
                </a:custGeom>
                <a:noFill/>
                <a:ln w="9525">
                  <a:solidFill>
                    <a:srgbClr val="FF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198" name="Freeform 30"/>
                <p:cNvSpPr>
                  <a:spLocks/>
                </p:cNvSpPr>
                <p:nvPr/>
              </p:nvSpPr>
              <p:spPr bwMode="auto">
                <a:xfrm>
                  <a:off x="3432" y="1848"/>
                  <a:ext cx="6" cy="39"/>
                </a:xfrm>
                <a:custGeom>
                  <a:avLst/>
                  <a:gdLst>
                    <a:gd name="T0" fmla="*/ 0 w 6"/>
                    <a:gd name="T1" fmla="*/ 0 h 39"/>
                    <a:gd name="T2" fmla="*/ 6 w 6"/>
                    <a:gd name="T3" fmla="*/ 20 h 39"/>
                    <a:gd name="T4" fmla="*/ 6 w 6"/>
                    <a:gd name="T5" fmla="*/ 39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39">
                      <a:moveTo>
                        <a:pt x="0" y="0"/>
                      </a:moveTo>
                      <a:lnTo>
                        <a:pt x="6" y="20"/>
                      </a:lnTo>
                      <a:lnTo>
                        <a:pt x="6" y="39"/>
                      </a:lnTo>
                    </a:path>
                  </a:pathLst>
                </a:custGeom>
                <a:noFill/>
                <a:ln w="9525">
                  <a:solidFill>
                    <a:srgbClr val="FF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199" name="Freeform 31"/>
                <p:cNvSpPr>
                  <a:spLocks/>
                </p:cNvSpPr>
                <p:nvPr/>
              </p:nvSpPr>
              <p:spPr bwMode="auto">
                <a:xfrm>
                  <a:off x="3438" y="1887"/>
                  <a:ext cx="1" cy="39"/>
                </a:xfrm>
                <a:custGeom>
                  <a:avLst/>
                  <a:gdLst>
                    <a:gd name="T0" fmla="*/ 0 h 39"/>
                    <a:gd name="T1" fmla="*/ 20 h 39"/>
                    <a:gd name="T2" fmla="*/ 39 h 39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39">
                      <a:moveTo>
                        <a:pt x="0" y="0"/>
                      </a:moveTo>
                      <a:lnTo>
                        <a:pt x="0" y="20"/>
                      </a:lnTo>
                      <a:lnTo>
                        <a:pt x="0" y="39"/>
                      </a:lnTo>
                    </a:path>
                  </a:pathLst>
                </a:custGeom>
                <a:noFill/>
                <a:ln w="9525">
                  <a:solidFill>
                    <a:srgbClr val="FF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200" name="Freeform 32"/>
                <p:cNvSpPr>
                  <a:spLocks/>
                </p:cNvSpPr>
                <p:nvPr/>
              </p:nvSpPr>
              <p:spPr bwMode="auto">
                <a:xfrm>
                  <a:off x="3438" y="1926"/>
                  <a:ext cx="6" cy="7"/>
                </a:xfrm>
                <a:custGeom>
                  <a:avLst/>
                  <a:gdLst>
                    <a:gd name="T0" fmla="*/ 0 w 6"/>
                    <a:gd name="T1" fmla="*/ 0 h 7"/>
                    <a:gd name="T2" fmla="*/ 0 w 6"/>
                    <a:gd name="T3" fmla="*/ 7 h 7"/>
                    <a:gd name="T4" fmla="*/ 6 w 6"/>
                    <a:gd name="T5" fmla="*/ 7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7">
                      <a:moveTo>
                        <a:pt x="0" y="0"/>
                      </a:moveTo>
                      <a:lnTo>
                        <a:pt x="0" y="7"/>
                      </a:lnTo>
                      <a:lnTo>
                        <a:pt x="6" y="7"/>
                      </a:lnTo>
                    </a:path>
                  </a:pathLst>
                </a:custGeom>
                <a:noFill/>
                <a:ln w="9525">
                  <a:solidFill>
                    <a:srgbClr val="FF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201" name="Freeform 33"/>
                <p:cNvSpPr>
                  <a:spLocks/>
                </p:cNvSpPr>
                <p:nvPr/>
              </p:nvSpPr>
              <p:spPr bwMode="auto">
                <a:xfrm>
                  <a:off x="3444" y="1913"/>
                  <a:ext cx="6" cy="20"/>
                </a:xfrm>
                <a:custGeom>
                  <a:avLst/>
                  <a:gdLst>
                    <a:gd name="T0" fmla="*/ 0 w 6"/>
                    <a:gd name="T1" fmla="*/ 20 h 20"/>
                    <a:gd name="T2" fmla="*/ 0 w 6"/>
                    <a:gd name="T3" fmla="*/ 13 h 20"/>
                    <a:gd name="T4" fmla="*/ 6 w 6"/>
                    <a:gd name="T5" fmla="*/ 0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20">
                      <a:moveTo>
                        <a:pt x="0" y="20"/>
                      </a:moveTo>
                      <a:lnTo>
                        <a:pt x="0" y="13"/>
                      </a:lnTo>
                      <a:lnTo>
                        <a:pt x="6" y="0"/>
                      </a:lnTo>
                    </a:path>
                  </a:pathLst>
                </a:custGeom>
                <a:noFill/>
                <a:ln w="9525">
                  <a:solidFill>
                    <a:srgbClr val="FF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202" name="Freeform 34"/>
                <p:cNvSpPr>
                  <a:spLocks/>
                </p:cNvSpPr>
                <p:nvPr/>
              </p:nvSpPr>
              <p:spPr bwMode="auto">
                <a:xfrm>
                  <a:off x="3450" y="1894"/>
                  <a:ext cx="6" cy="19"/>
                </a:xfrm>
                <a:custGeom>
                  <a:avLst/>
                  <a:gdLst>
                    <a:gd name="T0" fmla="*/ 0 w 6"/>
                    <a:gd name="T1" fmla="*/ 19 h 19"/>
                    <a:gd name="T2" fmla="*/ 6 w 6"/>
                    <a:gd name="T3" fmla="*/ 6 h 19"/>
                    <a:gd name="T4" fmla="*/ 6 w 6"/>
                    <a:gd name="T5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19">
                      <a:moveTo>
                        <a:pt x="0" y="19"/>
                      </a:moveTo>
                      <a:lnTo>
                        <a:pt x="6" y="6"/>
                      </a:lnTo>
                      <a:lnTo>
                        <a:pt x="6" y="0"/>
                      </a:lnTo>
                    </a:path>
                  </a:pathLst>
                </a:custGeom>
                <a:noFill/>
                <a:ln w="9525">
                  <a:solidFill>
                    <a:srgbClr val="FF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203" name="Freeform 35"/>
                <p:cNvSpPr>
                  <a:spLocks/>
                </p:cNvSpPr>
                <p:nvPr/>
              </p:nvSpPr>
              <p:spPr bwMode="auto">
                <a:xfrm>
                  <a:off x="3456" y="1894"/>
                  <a:ext cx="1" cy="13"/>
                </a:xfrm>
                <a:custGeom>
                  <a:avLst/>
                  <a:gdLst>
                    <a:gd name="T0" fmla="*/ 0 h 13"/>
                    <a:gd name="T1" fmla="*/ 6 h 13"/>
                    <a:gd name="T2" fmla="*/ 13 h 13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3">
                      <a:moveTo>
                        <a:pt x="0" y="0"/>
                      </a:moveTo>
                      <a:lnTo>
                        <a:pt x="0" y="6"/>
                      </a:lnTo>
                      <a:lnTo>
                        <a:pt x="0" y="13"/>
                      </a:lnTo>
                    </a:path>
                  </a:pathLst>
                </a:custGeom>
                <a:noFill/>
                <a:ln w="9525">
                  <a:solidFill>
                    <a:srgbClr val="FF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204" name="Freeform 36"/>
                <p:cNvSpPr>
                  <a:spLocks/>
                </p:cNvSpPr>
                <p:nvPr/>
              </p:nvSpPr>
              <p:spPr bwMode="auto">
                <a:xfrm>
                  <a:off x="3456" y="1907"/>
                  <a:ext cx="6" cy="1"/>
                </a:xfrm>
                <a:custGeom>
                  <a:avLst/>
                  <a:gdLst>
                    <a:gd name="T0" fmla="*/ 0 w 6"/>
                    <a:gd name="T1" fmla="*/ 0 w 6"/>
                    <a:gd name="T2" fmla="*/ 6 w 6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6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6" y="0"/>
                      </a:lnTo>
                    </a:path>
                  </a:pathLst>
                </a:custGeom>
                <a:noFill/>
                <a:ln w="9525">
                  <a:solidFill>
                    <a:srgbClr val="FF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205" name="Freeform 37"/>
                <p:cNvSpPr>
                  <a:spLocks/>
                </p:cNvSpPr>
                <p:nvPr/>
              </p:nvSpPr>
              <p:spPr bwMode="auto">
                <a:xfrm>
                  <a:off x="3462" y="1861"/>
                  <a:ext cx="6" cy="46"/>
                </a:xfrm>
                <a:custGeom>
                  <a:avLst/>
                  <a:gdLst>
                    <a:gd name="T0" fmla="*/ 0 w 6"/>
                    <a:gd name="T1" fmla="*/ 46 h 46"/>
                    <a:gd name="T2" fmla="*/ 0 w 6"/>
                    <a:gd name="T3" fmla="*/ 39 h 46"/>
                    <a:gd name="T4" fmla="*/ 0 w 6"/>
                    <a:gd name="T5" fmla="*/ 26 h 46"/>
                    <a:gd name="T6" fmla="*/ 6 w 6"/>
                    <a:gd name="T7" fmla="*/ 13 h 46"/>
                    <a:gd name="T8" fmla="*/ 6 w 6"/>
                    <a:gd name="T9" fmla="*/ 0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" h="46">
                      <a:moveTo>
                        <a:pt x="0" y="46"/>
                      </a:moveTo>
                      <a:lnTo>
                        <a:pt x="0" y="39"/>
                      </a:lnTo>
                      <a:lnTo>
                        <a:pt x="0" y="26"/>
                      </a:lnTo>
                      <a:lnTo>
                        <a:pt x="6" y="13"/>
                      </a:lnTo>
                      <a:lnTo>
                        <a:pt x="6" y="0"/>
                      </a:lnTo>
                    </a:path>
                  </a:pathLst>
                </a:custGeom>
                <a:noFill/>
                <a:ln w="9525">
                  <a:solidFill>
                    <a:srgbClr val="FF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206" name="Freeform 38"/>
                <p:cNvSpPr>
                  <a:spLocks/>
                </p:cNvSpPr>
                <p:nvPr/>
              </p:nvSpPr>
              <p:spPr bwMode="auto">
                <a:xfrm>
                  <a:off x="3468" y="1835"/>
                  <a:ext cx="6" cy="26"/>
                </a:xfrm>
                <a:custGeom>
                  <a:avLst/>
                  <a:gdLst>
                    <a:gd name="T0" fmla="*/ 0 w 6"/>
                    <a:gd name="T1" fmla="*/ 26 h 26"/>
                    <a:gd name="T2" fmla="*/ 6 w 6"/>
                    <a:gd name="T3" fmla="*/ 7 h 26"/>
                    <a:gd name="T4" fmla="*/ 6 w 6"/>
                    <a:gd name="T5" fmla="*/ 0 h 26"/>
                    <a:gd name="T6" fmla="*/ 6 w 6"/>
                    <a:gd name="T7" fmla="*/ 0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26">
                      <a:moveTo>
                        <a:pt x="0" y="26"/>
                      </a:moveTo>
                      <a:lnTo>
                        <a:pt x="6" y="7"/>
                      </a:lnTo>
                      <a:lnTo>
                        <a:pt x="6" y="0"/>
                      </a:lnTo>
                      <a:lnTo>
                        <a:pt x="6" y="0"/>
                      </a:lnTo>
                    </a:path>
                  </a:pathLst>
                </a:custGeom>
                <a:noFill/>
                <a:ln w="9525">
                  <a:solidFill>
                    <a:srgbClr val="FF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207" name="Freeform 39"/>
                <p:cNvSpPr>
                  <a:spLocks/>
                </p:cNvSpPr>
                <p:nvPr/>
              </p:nvSpPr>
              <p:spPr bwMode="auto">
                <a:xfrm>
                  <a:off x="3474" y="1835"/>
                  <a:ext cx="1" cy="39"/>
                </a:xfrm>
                <a:custGeom>
                  <a:avLst/>
                  <a:gdLst>
                    <a:gd name="T0" fmla="*/ 0 h 39"/>
                    <a:gd name="T1" fmla="*/ 7 h 39"/>
                    <a:gd name="T2" fmla="*/ 13 h 39"/>
                    <a:gd name="T3" fmla="*/ 39 h 39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39">
                      <a:moveTo>
                        <a:pt x="0" y="0"/>
                      </a:moveTo>
                      <a:lnTo>
                        <a:pt x="0" y="7"/>
                      </a:lnTo>
                      <a:lnTo>
                        <a:pt x="0" y="13"/>
                      </a:lnTo>
                      <a:lnTo>
                        <a:pt x="0" y="39"/>
                      </a:lnTo>
                    </a:path>
                  </a:pathLst>
                </a:custGeom>
                <a:noFill/>
                <a:ln w="9525">
                  <a:solidFill>
                    <a:srgbClr val="FF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208" name="Freeform 40"/>
                <p:cNvSpPr>
                  <a:spLocks/>
                </p:cNvSpPr>
                <p:nvPr/>
              </p:nvSpPr>
              <p:spPr bwMode="auto">
                <a:xfrm>
                  <a:off x="3474" y="1874"/>
                  <a:ext cx="6" cy="39"/>
                </a:xfrm>
                <a:custGeom>
                  <a:avLst/>
                  <a:gdLst>
                    <a:gd name="T0" fmla="*/ 0 w 6"/>
                    <a:gd name="T1" fmla="*/ 0 h 39"/>
                    <a:gd name="T2" fmla="*/ 0 w 6"/>
                    <a:gd name="T3" fmla="*/ 20 h 39"/>
                    <a:gd name="T4" fmla="*/ 6 w 6"/>
                    <a:gd name="T5" fmla="*/ 39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39">
                      <a:moveTo>
                        <a:pt x="0" y="0"/>
                      </a:moveTo>
                      <a:lnTo>
                        <a:pt x="0" y="20"/>
                      </a:lnTo>
                      <a:lnTo>
                        <a:pt x="6" y="39"/>
                      </a:lnTo>
                    </a:path>
                  </a:pathLst>
                </a:custGeom>
                <a:noFill/>
                <a:ln w="9525">
                  <a:solidFill>
                    <a:srgbClr val="FF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209" name="Freeform 41"/>
                <p:cNvSpPr>
                  <a:spLocks/>
                </p:cNvSpPr>
                <p:nvPr/>
              </p:nvSpPr>
              <p:spPr bwMode="auto">
                <a:xfrm>
                  <a:off x="3480" y="1913"/>
                  <a:ext cx="6" cy="1"/>
                </a:xfrm>
                <a:custGeom>
                  <a:avLst/>
                  <a:gdLst>
                    <a:gd name="T0" fmla="*/ 0 w 6"/>
                    <a:gd name="T1" fmla="*/ 0 w 6"/>
                    <a:gd name="T2" fmla="*/ 6 w 6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6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6" y="0"/>
                      </a:lnTo>
                    </a:path>
                  </a:pathLst>
                </a:custGeom>
                <a:noFill/>
                <a:ln w="9525">
                  <a:solidFill>
                    <a:srgbClr val="FF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210" name="Freeform 42"/>
                <p:cNvSpPr>
                  <a:spLocks/>
                </p:cNvSpPr>
                <p:nvPr/>
              </p:nvSpPr>
              <p:spPr bwMode="auto">
                <a:xfrm>
                  <a:off x="3486" y="1894"/>
                  <a:ext cx="6" cy="19"/>
                </a:xfrm>
                <a:custGeom>
                  <a:avLst/>
                  <a:gdLst>
                    <a:gd name="T0" fmla="*/ 0 w 6"/>
                    <a:gd name="T1" fmla="*/ 19 h 19"/>
                    <a:gd name="T2" fmla="*/ 6 w 6"/>
                    <a:gd name="T3" fmla="*/ 13 h 19"/>
                    <a:gd name="T4" fmla="*/ 6 w 6"/>
                    <a:gd name="T5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19">
                      <a:moveTo>
                        <a:pt x="0" y="19"/>
                      </a:moveTo>
                      <a:lnTo>
                        <a:pt x="6" y="13"/>
                      </a:lnTo>
                      <a:lnTo>
                        <a:pt x="6" y="0"/>
                      </a:lnTo>
                    </a:path>
                  </a:pathLst>
                </a:custGeom>
                <a:noFill/>
                <a:ln w="9525">
                  <a:solidFill>
                    <a:srgbClr val="FF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211" name="Freeform 43"/>
                <p:cNvSpPr>
                  <a:spLocks/>
                </p:cNvSpPr>
                <p:nvPr/>
              </p:nvSpPr>
              <p:spPr bwMode="auto">
                <a:xfrm>
                  <a:off x="3492" y="1881"/>
                  <a:ext cx="1" cy="13"/>
                </a:xfrm>
                <a:custGeom>
                  <a:avLst/>
                  <a:gdLst>
                    <a:gd name="T0" fmla="*/ 13 h 13"/>
                    <a:gd name="T1" fmla="*/ 6 h 13"/>
                    <a:gd name="T2" fmla="*/ 0 h 13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3">
                      <a:moveTo>
                        <a:pt x="0" y="13"/>
                      </a:moveTo>
                      <a:lnTo>
                        <a:pt x="0" y="6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9525">
                  <a:solidFill>
                    <a:srgbClr val="FF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212" name="Freeform 44"/>
                <p:cNvSpPr>
                  <a:spLocks/>
                </p:cNvSpPr>
                <p:nvPr/>
              </p:nvSpPr>
              <p:spPr bwMode="auto">
                <a:xfrm>
                  <a:off x="3492" y="1881"/>
                  <a:ext cx="6" cy="1"/>
                </a:xfrm>
                <a:custGeom>
                  <a:avLst/>
                  <a:gdLst>
                    <a:gd name="T0" fmla="*/ 0 w 6"/>
                    <a:gd name="T1" fmla="*/ 0 w 6"/>
                    <a:gd name="T2" fmla="*/ 6 w 6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6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6" y="0"/>
                      </a:lnTo>
                    </a:path>
                  </a:pathLst>
                </a:custGeom>
                <a:noFill/>
                <a:ln w="9525">
                  <a:solidFill>
                    <a:srgbClr val="FF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213" name="Line 45"/>
                <p:cNvSpPr>
                  <a:spLocks noChangeShapeType="1"/>
                </p:cNvSpPr>
                <p:nvPr/>
              </p:nvSpPr>
              <p:spPr bwMode="auto">
                <a:xfrm flipV="1">
                  <a:off x="3498" y="1874"/>
                  <a:ext cx="6" cy="7"/>
                </a:xfrm>
                <a:prstGeom prst="line">
                  <a:avLst/>
                </a:prstGeom>
                <a:noFill/>
                <a:ln w="9525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214" name="Freeform 46"/>
                <p:cNvSpPr>
                  <a:spLocks/>
                </p:cNvSpPr>
                <p:nvPr/>
              </p:nvSpPr>
              <p:spPr bwMode="auto">
                <a:xfrm>
                  <a:off x="3504" y="1868"/>
                  <a:ext cx="6" cy="6"/>
                </a:xfrm>
                <a:custGeom>
                  <a:avLst/>
                  <a:gdLst>
                    <a:gd name="T0" fmla="*/ 0 w 6"/>
                    <a:gd name="T1" fmla="*/ 6 h 6"/>
                    <a:gd name="T2" fmla="*/ 6 w 6"/>
                    <a:gd name="T3" fmla="*/ 0 h 6"/>
                    <a:gd name="T4" fmla="*/ 6 w 6"/>
                    <a:gd name="T5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6">
                      <a:moveTo>
                        <a:pt x="0" y="6"/>
                      </a:moveTo>
                      <a:lnTo>
                        <a:pt x="6" y="0"/>
                      </a:lnTo>
                      <a:lnTo>
                        <a:pt x="6" y="0"/>
                      </a:lnTo>
                    </a:path>
                  </a:pathLst>
                </a:custGeom>
                <a:noFill/>
                <a:ln w="9525">
                  <a:solidFill>
                    <a:srgbClr val="FF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215" name="Freeform 47"/>
                <p:cNvSpPr>
                  <a:spLocks/>
                </p:cNvSpPr>
                <p:nvPr/>
              </p:nvSpPr>
              <p:spPr bwMode="auto">
                <a:xfrm>
                  <a:off x="3510" y="1868"/>
                  <a:ext cx="1" cy="13"/>
                </a:xfrm>
                <a:custGeom>
                  <a:avLst/>
                  <a:gdLst>
                    <a:gd name="T0" fmla="*/ 0 h 13"/>
                    <a:gd name="T1" fmla="*/ 6 h 13"/>
                    <a:gd name="T2" fmla="*/ 13 h 13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3">
                      <a:moveTo>
                        <a:pt x="0" y="0"/>
                      </a:moveTo>
                      <a:lnTo>
                        <a:pt x="0" y="6"/>
                      </a:lnTo>
                      <a:lnTo>
                        <a:pt x="0" y="13"/>
                      </a:lnTo>
                    </a:path>
                  </a:pathLst>
                </a:custGeom>
                <a:noFill/>
                <a:ln w="9525">
                  <a:solidFill>
                    <a:srgbClr val="FF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216" name="Freeform 48"/>
                <p:cNvSpPr>
                  <a:spLocks/>
                </p:cNvSpPr>
                <p:nvPr/>
              </p:nvSpPr>
              <p:spPr bwMode="auto">
                <a:xfrm>
                  <a:off x="3510" y="1868"/>
                  <a:ext cx="6" cy="13"/>
                </a:xfrm>
                <a:custGeom>
                  <a:avLst/>
                  <a:gdLst>
                    <a:gd name="T0" fmla="*/ 0 w 6"/>
                    <a:gd name="T1" fmla="*/ 13 h 13"/>
                    <a:gd name="T2" fmla="*/ 0 w 6"/>
                    <a:gd name="T3" fmla="*/ 6 h 13"/>
                    <a:gd name="T4" fmla="*/ 6 w 6"/>
                    <a:gd name="T5" fmla="*/ 0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13">
                      <a:moveTo>
                        <a:pt x="0" y="13"/>
                      </a:moveTo>
                      <a:lnTo>
                        <a:pt x="0" y="6"/>
                      </a:lnTo>
                      <a:lnTo>
                        <a:pt x="6" y="0"/>
                      </a:lnTo>
                    </a:path>
                  </a:pathLst>
                </a:custGeom>
                <a:noFill/>
                <a:ln w="9525">
                  <a:solidFill>
                    <a:srgbClr val="FF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217" name="Freeform 49"/>
                <p:cNvSpPr>
                  <a:spLocks/>
                </p:cNvSpPr>
                <p:nvPr/>
              </p:nvSpPr>
              <p:spPr bwMode="auto">
                <a:xfrm>
                  <a:off x="3516" y="1835"/>
                  <a:ext cx="6" cy="33"/>
                </a:xfrm>
                <a:custGeom>
                  <a:avLst/>
                  <a:gdLst>
                    <a:gd name="T0" fmla="*/ 0 w 6"/>
                    <a:gd name="T1" fmla="*/ 33 h 33"/>
                    <a:gd name="T2" fmla="*/ 6 w 6"/>
                    <a:gd name="T3" fmla="*/ 20 h 33"/>
                    <a:gd name="T4" fmla="*/ 6 w 6"/>
                    <a:gd name="T5" fmla="*/ 0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33">
                      <a:moveTo>
                        <a:pt x="0" y="33"/>
                      </a:moveTo>
                      <a:lnTo>
                        <a:pt x="6" y="20"/>
                      </a:lnTo>
                      <a:lnTo>
                        <a:pt x="6" y="0"/>
                      </a:lnTo>
                    </a:path>
                  </a:pathLst>
                </a:custGeom>
                <a:noFill/>
                <a:ln w="9525">
                  <a:solidFill>
                    <a:srgbClr val="FF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218" name="Freeform 50"/>
                <p:cNvSpPr>
                  <a:spLocks/>
                </p:cNvSpPr>
                <p:nvPr/>
              </p:nvSpPr>
              <p:spPr bwMode="auto">
                <a:xfrm>
                  <a:off x="3522" y="1816"/>
                  <a:ext cx="1" cy="19"/>
                </a:xfrm>
                <a:custGeom>
                  <a:avLst/>
                  <a:gdLst>
                    <a:gd name="T0" fmla="*/ 19 h 19"/>
                    <a:gd name="T1" fmla="*/ 6 h 19"/>
                    <a:gd name="T2" fmla="*/ 0 h 19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9">
                      <a:moveTo>
                        <a:pt x="0" y="19"/>
                      </a:moveTo>
                      <a:lnTo>
                        <a:pt x="0" y="6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9525">
                  <a:solidFill>
                    <a:srgbClr val="FF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219" name="Freeform 51"/>
                <p:cNvSpPr>
                  <a:spLocks/>
                </p:cNvSpPr>
                <p:nvPr/>
              </p:nvSpPr>
              <p:spPr bwMode="auto">
                <a:xfrm>
                  <a:off x="3522" y="1816"/>
                  <a:ext cx="6" cy="1"/>
                </a:xfrm>
                <a:custGeom>
                  <a:avLst/>
                  <a:gdLst>
                    <a:gd name="T0" fmla="*/ 0 w 6"/>
                    <a:gd name="T1" fmla="*/ 0 w 6"/>
                    <a:gd name="T2" fmla="*/ 6 w 6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6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6" y="0"/>
                      </a:lnTo>
                    </a:path>
                  </a:pathLst>
                </a:custGeom>
                <a:noFill/>
                <a:ln w="9525">
                  <a:solidFill>
                    <a:srgbClr val="FF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220" name="Freeform 52"/>
                <p:cNvSpPr>
                  <a:spLocks/>
                </p:cNvSpPr>
                <p:nvPr/>
              </p:nvSpPr>
              <p:spPr bwMode="auto">
                <a:xfrm>
                  <a:off x="3528" y="1816"/>
                  <a:ext cx="6" cy="1"/>
                </a:xfrm>
                <a:custGeom>
                  <a:avLst/>
                  <a:gdLst>
                    <a:gd name="T0" fmla="*/ 0 w 6"/>
                    <a:gd name="T1" fmla="*/ 0 w 6"/>
                    <a:gd name="T2" fmla="*/ 6 w 6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6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6" y="0"/>
                      </a:lnTo>
                    </a:path>
                  </a:pathLst>
                </a:custGeom>
                <a:noFill/>
                <a:ln w="9525">
                  <a:solidFill>
                    <a:srgbClr val="FF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221" name="Freeform 53"/>
                <p:cNvSpPr>
                  <a:spLocks/>
                </p:cNvSpPr>
                <p:nvPr/>
              </p:nvSpPr>
              <p:spPr bwMode="auto">
                <a:xfrm>
                  <a:off x="3534" y="1777"/>
                  <a:ext cx="6" cy="39"/>
                </a:xfrm>
                <a:custGeom>
                  <a:avLst/>
                  <a:gdLst>
                    <a:gd name="T0" fmla="*/ 0 w 6"/>
                    <a:gd name="T1" fmla="*/ 39 h 39"/>
                    <a:gd name="T2" fmla="*/ 6 w 6"/>
                    <a:gd name="T3" fmla="*/ 26 h 39"/>
                    <a:gd name="T4" fmla="*/ 6 w 6"/>
                    <a:gd name="T5" fmla="*/ 0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39">
                      <a:moveTo>
                        <a:pt x="0" y="39"/>
                      </a:moveTo>
                      <a:lnTo>
                        <a:pt x="6" y="26"/>
                      </a:lnTo>
                      <a:lnTo>
                        <a:pt x="6" y="0"/>
                      </a:lnTo>
                    </a:path>
                  </a:pathLst>
                </a:custGeom>
                <a:noFill/>
                <a:ln w="9525">
                  <a:solidFill>
                    <a:srgbClr val="FF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222" name="Freeform 54"/>
                <p:cNvSpPr>
                  <a:spLocks/>
                </p:cNvSpPr>
                <p:nvPr/>
              </p:nvSpPr>
              <p:spPr bwMode="auto">
                <a:xfrm>
                  <a:off x="3540" y="1712"/>
                  <a:ext cx="1" cy="65"/>
                </a:xfrm>
                <a:custGeom>
                  <a:avLst/>
                  <a:gdLst>
                    <a:gd name="T0" fmla="*/ 65 h 65"/>
                    <a:gd name="T1" fmla="*/ 33 h 65"/>
                    <a:gd name="T2" fmla="*/ 0 h 65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65">
                      <a:moveTo>
                        <a:pt x="0" y="65"/>
                      </a:moveTo>
                      <a:lnTo>
                        <a:pt x="0" y="33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9525">
                  <a:solidFill>
                    <a:srgbClr val="FF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223" name="Freeform 55"/>
                <p:cNvSpPr>
                  <a:spLocks/>
                </p:cNvSpPr>
                <p:nvPr/>
              </p:nvSpPr>
              <p:spPr bwMode="auto">
                <a:xfrm>
                  <a:off x="3540" y="1641"/>
                  <a:ext cx="6" cy="71"/>
                </a:xfrm>
                <a:custGeom>
                  <a:avLst/>
                  <a:gdLst>
                    <a:gd name="T0" fmla="*/ 0 w 6"/>
                    <a:gd name="T1" fmla="*/ 71 h 71"/>
                    <a:gd name="T2" fmla="*/ 0 w 6"/>
                    <a:gd name="T3" fmla="*/ 52 h 71"/>
                    <a:gd name="T4" fmla="*/ 0 w 6"/>
                    <a:gd name="T5" fmla="*/ 26 h 71"/>
                    <a:gd name="T6" fmla="*/ 6 w 6"/>
                    <a:gd name="T7" fmla="*/ 6 h 71"/>
                    <a:gd name="T8" fmla="*/ 6 w 6"/>
                    <a:gd name="T9" fmla="*/ 0 h 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" h="71">
                      <a:moveTo>
                        <a:pt x="0" y="71"/>
                      </a:moveTo>
                      <a:lnTo>
                        <a:pt x="0" y="52"/>
                      </a:lnTo>
                      <a:lnTo>
                        <a:pt x="0" y="26"/>
                      </a:lnTo>
                      <a:lnTo>
                        <a:pt x="6" y="6"/>
                      </a:lnTo>
                      <a:lnTo>
                        <a:pt x="6" y="0"/>
                      </a:lnTo>
                    </a:path>
                  </a:pathLst>
                </a:custGeom>
                <a:noFill/>
                <a:ln w="9525">
                  <a:solidFill>
                    <a:srgbClr val="FF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224" name="Freeform 56"/>
                <p:cNvSpPr>
                  <a:spLocks/>
                </p:cNvSpPr>
                <p:nvPr/>
              </p:nvSpPr>
              <p:spPr bwMode="auto">
                <a:xfrm>
                  <a:off x="3546" y="1641"/>
                  <a:ext cx="6" cy="65"/>
                </a:xfrm>
                <a:custGeom>
                  <a:avLst/>
                  <a:gdLst>
                    <a:gd name="T0" fmla="*/ 0 w 6"/>
                    <a:gd name="T1" fmla="*/ 0 h 65"/>
                    <a:gd name="T2" fmla="*/ 0 w 6"/>
                    <a:gd name="T3" fmla="*/ 6 h 65"/>
                    <a:gd name="T4" fmla="*/ 0 w 6"/>
                    <a:gd name="T5" fmla="*/ 26 h 65"/>
                    <a:gd name="T6" fmla="*/ 6 w 6"/>
                    <a:gd name="T7" fmla="*/ 45 h 65"/>
                    <a:gd name="T8" fmla="*/ 6 w 6"/>
                    <a:gd name="T9" fmla="*/ 65 h 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" h="65">
                      <a:moveTo>
                        <a:pt x="0" y="0"/>
                      </a:moveTo>
                      <a:lnTo>
                        <a:pt x="0" y="6"/>
                      </a:lnTo>
                      <a:lnTo>
                        <a:pt x="0" y="26"/>
                      </a:lnTo>
                      <a:lnTo>
                        <a:pt x="6" y="45"/>
                      </a:lnTo>
                      <a:lnTo>
                        <a:pt x="6" y="65"/>
                      </a:lnTo>
                    </a:path>
                  </a:pathLst>
                </a:custGeom>
                <a:noFill/>
                <a:ln w="9525">
                  <a:solidFill>
                    <a:srgbClr val="FF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225" name="Freeform 57"/>
                <p:cNvSpPr>
                  <a:spLocks/>
                </p:cNvSpPr>
                <p:nvPr/>
              </p:nvSpPr>
              <p:spPr bwMode="auto">
                <a:xfrm>
                  <a:off x="3552" y="1706"/>
                  <a:ext cx="6" cy="78"/>
                </a:xfrm>
                <a:custGeom>
                  <a:avLst/>
                  <a:gdLst>
                    <a:gd name="T0" fmla="*/ 0 w 6"/>
                    <a:gd name="T1" fmla="*/ 0 h 78"/>
                    <a:gd name="T2" fmla="*/ 6 w 6"/>
                    <a:gd name="T3" fmla="*/ 39 h 78"/>
                    <a:gd name="T4" fmla="*/ 6 w 6"/>
                    <a:gd name="T5" fmla="*/ 58 h 78"/>
                    <a:gd name="T6" fmla="*/ 6 w 6"/>
                    <a:gd name="T7" fmla="*/ 78 h 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78">
                      <a:moveTo>
                        <a:pt x="0" y="0"/>
                      </a:moveTo>
                      <a:lnTo>
                        <a:pt x="6" y="39"/>
                      </a:lnTo>
                      <a:lnTo>
                        <a:pt x="6" y="58"/>
                      </a:lnTo>
                      <a:lnTo>
                        <a:pt x="6" y="78"/>
                      </a:lnTo>
                    </a:path>
                  </a:pathLst>
                </a:custGeom>
                <a:noFill/>
                <a:ln w="9525">
                  <a:solidFill>
                    <a:srgbClr val="FF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226" name="Freeform 58"/>
                <p:cNvSpPr>
                  <a:spLocks/>
                </p:cNvSpPr>
                <p:nvPr/>
              </p:nvSpPr>
              <p:spPr bwMode="auto">
                <a:xfrm>
                  <a:off x="3558" y="1784"/>
                  <a:ext cx="1" cy="32"/>
                </a:xfrm>
                <a:custGeom>
                  <a:avLst/>
                  <a:gdLst>
                    <a:gd name="T0" fmla="*/ 0 h 32"/>
                    <a:gd name="T1" fmla="*/ 19 h 32"/>
                    <a:gd name="T2" fmla="*/ 32 h 3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32">
                      <a:moveTo>
                        <a:pt x="0" y="0"/>
                      </a:moveTo>
                      <a:lnTo>
                        <a:pt x="0" y="19"/>
                      </a:lnTo>
                      <a:lnTo>
                        <a:pt x="0" y="32"/>
                      </a:lnTo>
                    </a:path>
                  </a:pathLst>
                </a:custGeom>
                <a:noFill/>
                <a:ln w="9525">
                  <a:solidFill>
                    <a:srgbClr val="FF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227" name="Freeform 59"/>
                <p:cNvSpPr>
                  <a:spLocks/>
                </p:cNvSpPr>
                <p:nvPr/>
              </p:nvSpPr>
              <p:spPr bwMode="auto">
                <a:xfrm>
                  <a:off x="3558" y="1816"/>
                  <a:ext cx="6" cy="1"/>
                </a:xfrm>
                <a:custGeom>
                  <a:avLst/>
                  <a:gdLst>
                    <a:gd name="T0" fmla="*/ 0 w 6"/>
                    <a:gd name="T1" fmla="*/ 0 w 6"/>
                    <a:gd name="T2" fmla="*/ 6 w 6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6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6" y="0"/>
                      </a:lnTo>
                    </a:path>
                  </a:pathLst>
                </a:custGeom>
                <a:noFill/>
                <a:ln w="9525">
                  <a:solidFill>
                    <a:srgbClr val="FF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228" name="Freeform 60"/>
                <p:cNvSpPr>
                  <a:spLocks/>
                </p:cNvSpPr>
                <p:nvPr/>
              </p:nvSpPr>
              <p:spPr bwMode="auto">
                <a:xfrm>
                  <a:off x="3564" y="1790"/>
                  <a:ext cx="6" cy="26"/>
                </a:xfrm>
                <a:custGeom>
                  <a:avLst/>
                  <a:gdLst>
                    <a:gd name="T0" fmla="*/ 0 w 6"/>
                    <a:gd name="T1" fmla="*/ 26 h 26"/>
                    <a:gd name="T2" fmla="*/ 0 w 6"/>
                    <a:gd name="T3" fmla="*/ 19 h 26"/>
                    <a:gd name="T4" fmla="*/ 6 w 6"/>
                    <a:gd name="T5" fmla="*/ 0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26">
                      <a:moveTo>
                        <a:pt x="0" y="26"/>
                      </a:moveTo>
                      <a:lnTo>
                        <a:pt x="0" y="19"/>
                      </a:lnTo>
                      <a:lnTo>
                        <a:pt x="6" y="0"/>
                      </a:lnTo>
                    </a:path>
                  </a:pathLst>
                </a:custGeom>
                <a:noFill/>
                <a:ln w="9525">
                  <a:solidFill>
                    <a:srgbClr val="FF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229" name="Freeform 61"/>
                <p:cNvSpPr>
                  <a:spLocks/>
                </p:cNvSpPr>
                <p:nvPr/>
              </p:nvSpPr>
              <p:spPr bwMode="auto">
                <a:xfrm>
                  <a:off x="3570" y="1719"/>
                  <a:ext cx="6" cy="71"/>
                </a:xfrm>
                <a:custGeom>
                  <a:avLst/>
                  <a:gdLst>
                    <a:gd name="T0" fmla="*/ 0 w 6"/>
                    <a:gd name="T1" fmla="*/ 71 h 71"/>
                    <a:gd name="T2" fmla="*/ 6 w 6"/>
                    <a:gd name="T3" fmla="*/ 39 h 71"/>
                    <a:gd name="T4" fmla="*/ 6 w 6"/>
                    <a:gd name="T5" fmla="*/ 0 h 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71">
                      <a:moveTo>
                        <a:pt x="0" y="71"/>
                      </a:moveTo>
                      <a:lnTo>
                        <a:pt x="6" y="39"/>
                      </a:lnTo>
                      <a:lnTo>
                        <a:pt x="6" y="0"/>
                      </a:lnTo>
                    </a:path>
                  </a:pathLst>
                </a:custGeom>
                <a:noFill/>
                <a:ln w="9525">
                  <a:solidFill>
                    <a:srgbClr val="FF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230" name="Freeform 62"/>
                <p:cNvSpPr>
                  <a:spLocks/>
                </p:cNvSpPr>
                <p:nvPr/>
              </p:nvSpPr>
              <p:spPr bwMode="auto">
                <a:xfrm>
                  <a:off x="3576" y="1621"/>
                  <a:ext cx="1" cy="98"/>
                </a:xfrm>
                <a:custGeom>
                  <a:avLst/>
                  <a:gdLst>
                    <a:gd name="T0" fmla="*/ 98 h 98"/>
                    <a:gd name="T1" fmla="*/ 72 h 98"/>
                    <a:gd name="T2" fmla="*/ 39 h 98"/>
                    <a:gd name="T3" fmla="*/ 13 h 98"/>
                    <a:gd name="T4" fmla="*/ 0 h 98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  <a:cxn ang="0">
                      <a:pos x="0" y="T4"/>
                    </a:cxn>
                  </a:cxnLst>
                  <a:rect l="0" t="0" r="r" b="b"/>
                  <a:pathLst>
                    <a:path h="98">
                      <a:moveTo>
                        <a:pt x="0" y="98"/>
                      </a:moveTo>
                      <a:lnTo>
                        <a:pt x="0" y="72"/>
                      </a:lnTo>
                      <a:lnTo>
                        <a:pt x="0" y="39"/>
                      </a:lnTo>
                      <a:lnTo>
                        <a:pt x="0" y="13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9525">
                  <a:solidFill>
                    <a:srgbClr val="FF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231" name="Freeform 63"/>
                <p:cNvSpPr>
                  <a:spLocks/>
                </p:cNvSpPr>
                <p:nvPr/>
              </p:nvSpPr>
              <p:spPr bwMode="auto">
                <a:xfrm>
                  <a:off x="3576" y="1621"/>
                  <a:ext cx="6" cy="33"/>
                </a:xfrm>
                <a:custGeom>
                  <a:avLst/>
                  <a:gdLst>
                    <a:gd name="T0" fmla="*/ 0 w 6"/>
                    <a:gd name="T1" fmla="*/ 0 h 33"/>
                    <a:gd name="T2" fmla="*/ 0 w 6"/>
                    <a:gd name="T3" fmla="*/ 0 h 33"/>
                    <a:gd name="T4" fmla="*/ 0 w 6"/>
                    <a:gd name="T5" fmla="*/ 7 h 33"/>
                    <a:gd name="T6" fmla="*/ 6 w 6"/>
                    <a:gd name="T7" fmla="*/ 33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33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7"/>
                      </a:lnTo>
                      <a:lnTo>
                        <a:pt x="6" y="33"/>
                      </a:lnTo>
                    </a:path>
                  </a:pathLst>
                </a:custGeom>
                <a:noFill/>
                <a:ln w="9525">
                  <a:solidFill>
                    <a:srgbClr val="FF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232" name="Freeform 64"/>
                <p:cNvSpPr>
                  <a:spLocks/>
                </p:cNvSpPr>
                <p:nvPr/>
              </p:nvSpPr>
              <p:spPr bwMode="auto">
                <a:xfrm>
                  <a:off x="3582" y="1654"/>
                  <a:ext cx="6" cy="162"/>
                </a:xfrm>
                <a:custGeom>
                  <a:avLst/>
                  <a:gdLst>
                    <a:gd name="T0" fmla="*/ 0 w 6"/>
                    <a:gd name="T1" fmla="*/ 0 h 162"/>
                    <a:gd name="T2" fmla="*/ 0 w 6"/>
                    <a:gd name="T3" fmla="*/ 32 h 162"/>
                    <a:gd name="T4" fmla="*/ 0 w 6"/>
                    <a:gd name="T5" fmla="*/ 78 h 162"/>
                    <a:gd name="T6" fmla="*/ 6 w 6"/>
                    <a:gd name="T7" fmla="*/ 123 h 162"/>
                    <a:gd name="T8" fmla="*/ 6 w 6"/>
                    <a:gd name="T9" fmla="*/ 162 h 1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" h="162">
                      <a:moveTo>
                        <a:pt x="0" y="0"/>
                      </a:moveTo>
                      <a:lnTo>
                        <a:pt x="0" y="32"/>
                      </a:lnTo>
                      <a:lnTo>
                        <a:pt x="0" y="78"/>
                      </a:lnTo>
                      <a:lnTo>
                        <a:pt x="6" y="123"/>
                      </a:lnTo>
                      <a:lnTo>
                        <a:pt x="6" y="162"/>
                      </a:lnTo>
                    </a:path>
                  </a:pathLst>
                </a:custGeom>
                <a:noFill/>
                <a:ln w="9525">
                  <a:solidFill>
                    <a:srgbClr val="FF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233" name="Freeform 65"/>
                <p:cNvSpPr>
                  <a:spLocks/>
                </p:cNvSpPr>
                <p:nvPr/>
              </p:nvSpPr>
              <p:spPr bwMode="auto">
                <a:xfrm>
                  <a:off x="3588" y="1816"/>
                  <a:ext cx="6" cy="110"/>
                </a:xfrm>
                <a:custGeom>
                  <a:avLst/>
                  <a:gdLst>
                    <a:gd name="T0" fmla="*/ 0 w 6"/>
                    <a:gd name="T1" fmla="*/ 0 h 110"/>
                    <a:gd name="T2" fmla="*/ 6 w 6"/>
                    <a:gd name="T3" fmla="*/ 65 h 110"/>
                    <a:gd name="T4" fmla="*/ 6 w 6"/>
                    <a:gd name="T5" fmla="*/ 110 h 1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110">
                      <a:moveTo>
                        <a:pt x="0" y="0"/>
                      </a:moveTo>
                      <a:lnTo>
                        <a:pt x="6" y="65"/>
                      </a:lnTo>
                      <a:lnTo>
                        <a:pt x="6" y="110"/>
                      </a:lnTo>
                    </a:path>
                  </a:pathLst>
                </a:custGeom>
                <a:noFill/>
                <a:ln w="9525">
                  <a:solidFill>
                    <a:srgbClr val="FF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234" name="Freeform 66"/>
                <p:cNvSpPr>
                  <a:spLocks/>
                </p:cNvSpPr>
                <p:nvPr/>
              </p:nvSpPr>
              <p:spPr bwMode="auto">
                <a:xfrm>
                  <a:off x="3594" y="1926"/>
                  <a:ext cx="1" cy="52"/>
                </a:xfrm>
                <a:custGeom>
                  <a:avLst/>
                  <a:gdLst>
                    <a:gd name="T0" fmla="*/ 0 h 52"/>
                    <a:gd name="T1" fmla="*/ 33 h 52"/>
                    <a:gd name="T2" fmla="*/ 52 h 5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52">
                      <a:moveTo>
                        <a:pt x="0" y="0"/>
                      </a:moveTo>
                      <a:lnTo>
                        <a:pt x="0" y="33"/>
                      </a:lnTo>
                      <a:lnTo>
                        <a:pt x="0" y="52"/>
                      </a:lnTo>
                    </a:path>
                  </a:pathLst>
                </a:custGeom>
                <a:noFill/>
                <a:ln w="9525">
                  <a:solidFill>
                    <a:srgbClr val="FF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235" name="Freeform 67"/>
                <p:cNvSpPr>
                  <a:spLocks/>
                </p:cNvSpPr>
                <p:nvPr/>
              </p:nvSpPr>
              <p:spPr bwMode="auto">
                <a:xfrm>
                  <a:off x="3594" y="1978"/>
                  <a:ext cx="6" cy="33"/>
                </a:xfrm>
                <a:custGeom>
                  <a:avLst/>
                  <a:gdLst>
                    <a:gd name="T0" fmla="*/ 0 w 6"/>
                    <a:gd name="T1" fmla="*/ 0 h 33"/>
                    <a:gd name="T2" fmla="*/ 0 w 6"/>
                    <a:gd name="T3" fmla="*/ 20 h 33"/>
                    <a:gd name="T4" fmla="*/ 6 w 6"/>
                    <a:gd name="T5" fmla="*/ 33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33">
                      <a:moveTo>
                        <a:pt x="0" y="0"/>
                      </a:moveTo>
                      <a:lnTo>
                        <a:pt x="0" y="20"/>
                      </a:lnTo>
                      <a:lnTo>
                        <a:pt x="6" y="33"/>
                      </a:lnTo>
                    </a:path>
                  </a:pathLst>
                </a:custGeom>
                <a:noFill/>
                <a:ln w="9525">
                  <a:solidFill>
                    <a:srgbClr val="FF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236" name="Line 68"/>
                <p:cNvSpPr>
                  <a:spLocks noChangeShapeType="1"/>
                </p:cNvSpPr>
                <p:nvPr/>
              </p:nvSpPr>
              <p:spPr bwMode="auto">
                <a:xfrm>
                  <a:off x="3600" y="2011"/>
                  <a:ext cx="6" cy="26"/>
                </a:xfrm>
                <a:prstGeom prst="line">
                  <a:avLst/>
                </a:prstGeom>
                <a:noFill/>
                <a:ln w="9525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237" name="Freeform 69"/>
                <p:cNvSpPr>
                  <a:spLocks/>
                </p:cNvSpPr>
                <p:nvPr/>
              </p:nvSpPr>
              <p:spPr bwMode="auto">
                <a:xfrm>
                  <a:off x="3606" y="2037"/>
                  <a:ext cx="6" cy="13"/>
                </a:xfrm>
                <a:custGeom>
                  <a:avLst/>
                  <a:gdLst>
                    <a:gd name="T0" fmla="*/ 0 w 6"/>
                    <a:gd name="T1" fmla="*/ 0 h 13"/>
                    <a:gd name="T2" fmla="*/ 6 w 6"/>
                    <a:gd name="T3" fmla="*/ 6 h 13"/>
                    <a:gd name="T4" fmla="*/ 6 w 6"/>
                    <a:gd name="T5" fmla="*/ 13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13">
                      <a:moveTo>
                        <a:pt x="0" y="0"/>
                      </a:moveTo>
                      <a:lnTo>
                        <a:pt x="6" y="6"/>
                      </a:lnTo>
                      <a:lnTo>
                        <a:pt x="6" y="13"/>
                      </a:lnTo>
                    </a:path>
                  </a:pathLst>
                </a:custGeom>
                <a:noFill/>
                <a:ln w="9525">
                  <a:solidFill>
                    <a:srgbClr val="FF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238" name="Line 70"/>
                <p:cNvSpPr>
                  <a:spLocks noChangeShapeType="1"/>
                </p:cNvSpPr>
                <p:nvPr/>
              </p:nvSpPr>
              <p:spPr bwMode="auto">
                <a:xfrm>
                  <a:off x="3612" y="2050"/>
                  <a:ext cx="1" cy="13"/>
                </a:xfrm>
                <a:prstGeom prst="line">
                  <a:avLst/>
                </a:prstGeom>
                <a:noFill/>
                <a:ln w="9525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239" name="Line 71"/>
                <p:cNvSpPr>
                  <a:spLocks noChangeShapeType="1"/>
                </p:cNvSpPr>
                <p:nvPr/>
              </p:nvSpPr>
              <p:spPr bwMode="auto">
                <a:xfrm>
                  <a:off x="3612" y="2063"/>
                  <a:ext cx="6" cy="13"/>
                </a:xfrm>
                <a:prstGeom prst="line">
                  <a:avLst/>
                </a:prstGeom>
                <a:noFill/>
                <a:ln w="9525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240" name="Line 72"/>
                <p:cNvSpPr>
                  <a:spLocks noChangeShapeType="1"/>
                </p:cNvSpPr>
                <p:nvPr/>
              </p:nvSpPr>
              <p:spPr bwMode="auto">
                <a:xfrm>
                  <a:off x="3618" y="2076"/>
                  <a:ext cx="6" cy="6"/>
                </a:xfrm>
                <a:prstGeom prst="line">
                  <a:avLst/>
                </a:prstGeom>
                <a:noFill/>
                <a:ln w="9525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241" name="Line 73"/>
                <p:cNvSpPr>
                  <a:spLocks noChangeShapeType="1"/>
                </p:cNvSpPr>
                <p:nvPr/>
              </p:nvSpPr>
              <p:spPr bwMode="auto">
                <a:xfrm>
                  <a:off x="3624" y="2082"/>
                  <a:ext cx="1" cy="1"/>
                </a:xfrm>
                <a:prstGeom prst="line">
                  <a:avLst/>
                </a:prstGeom>
                <a:noFill/>
                <a:ln w="9525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242" name="Freeform 74"/>
                <p:cNvSpPr>
                  <a:spLocks/>
                </p:cNvSpPr>
                <p:nvPr/>
              </p:nvSpPr>
              <p:spPr bwMode="auto">
                <a:xfrm>
                  <a:off x="3624" y="2082"/>
                  <a:ext cx="6" cy="7"/>
                </a:xfrm>
                <a:custGeom>
                  <a:avLst/>
                  <a:gdLst>
                    <a:gd name="T0" fmla="*/ 0 w 6"/>
                    <a:gd name="T1" fmla="*/ 0 h 7"/>
                    <a:gd name="T2" fmla="*/ 0 w 6"/>
                    <a:gd name="T3" fmla="*/ 0 h 7"/>
                    <a:gd name="T4" fmla="*/ 6 w 6"/>
                    <a:gd name="T5" fmla="*/ 7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7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6" y="7"/>
                      </a:lnTo>
                    </a:path>
                  </a:pathLst>
                </a:custGeom>
                <a:noFill/>
                <a:ln w="9525">
                  <a:solidFill>
                    <a:srgbClr val="FF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243" name="Line 75"/>
                <p:cNvSpPr>
                  <a:spLocks noChangeShapeType="1"/>
                </p:cNvSpPr>
                <p:nvPr/>
              </p:nvSpPr>
              <p:spPr bwMode="auto">
                <a:xfrm>
                  <a:off x="3630" y="2089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244" name="Freeform 76"/>
                <p:cNvSpPr>
                  <a:spLocks/>
                </p:cNvSpPr>
                <p:nvPr/>
              </p:nvSpPr>
              <p:spPr bwMode="auto">
                <a:xfrm>
                  <a:off x="3636" y="2089"/>
                  <a:ext cx="6" cy="6"/>
                </a:xfrm>
                <a:custGeom>
                  <a:avLst/>
                  <a:gdLst>
                    <a:gd name="T0" fmla="*/ 0 w 6"/>
                    <a:gd name="T1" fmla="*/ 0 h 6"/>
                    <a:gd name="T2" fmla="*/ 6 w 6"/>
                    <a:gd name="T3" fmla="*/ 0 h 6"/>
                    <a:gd name="T4" fmla="*/ 6 w 6"/>
                    <a:gd name="T5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6">
                      <a:moveTo>
                        <a:pt x="0" y="0"/>
                      </a:moveTo>
                      <a:lnTo>
                        <a:pt x="6" y="0"/>
                      </a:lnTo>
                      <a:lnTo>
                        <a:pt x="6" y="6"/>
                      </a:lnTo>
                    </a:path>
                  </a:pathLst>
                </a:custGeom>
                <a:noFill/>
                <a:ln w="9525">
                  <a:solidFill>
                    <a:srgbClr val="FF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245" name="Line 77"/>
                <p:cNvSpPr>
                  <a:spLocks noChangeShapeType="1"/>
                </p:cNvSpPr>
                <p:nvPr/>
              </p:nvSpPr>
              <p:spPr bwMode="auto">
                <a:xfrm>
                  <a:off x="3642" y="2095"/>
                  <a:ext cx="1" cy="1"/>
                </a:xfrm>
                <a:prstGeom prst="line">
                  <a:avLst/>
                </a:prstGeom>
                <a:noFill/>
                <a:ln w="9525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246" name="Line 78"/>
                <p:cNvSpPr>
                  <a:spLocks noChangeShapeType="1"/>
                </p:cNvSpPr>
                <p:nvPr/>
              </p:nvSpPr>
              <p:spPr bwMode="auto">
                <a:xfrm>
                  <a:off x="3642" y="2095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247" name="Line 79"/>
                <p:cNvSpPr>
                  <a:spLocks noChangeShapeType="1"/>
                </p:cNvSpPr>
                <p:nvPr/>
              </p:nvSpPr>
              <p:spPr bwMode="auto">
                <a:xfrm>
                  <a:off x="3648" y="2095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248" name="Line 80"/>
                <p:cNvSpPr>
                  <a:spLocks noChangeShapeType="1"/>
                </p:cNvSpPr>
                <p:nvPr/>
              </p:nvSpPr>
              <p:spPr bwMode="auto">
                <a:xfrm>
                  <a:off x="3654" y="2095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249" name="Line 81"/>
                <p:cNvSpPr>
                  <a:spLocks noChangeShapeType="1"/>
                </p:cNvSpPr>
                <p:nvPr/>
              </p:nvSpPr>
              <p:spPr bwMode="auto">
                <a:xfrm flipV="1">
                  <a:off x="3660" y="2089"/>
                  <a:ext cx="1" cy="6"/>
                </a:xfrm>
                <a:prstGeom prst="line">
                  <a:avLst/>
                </a:prstGeom>
                <a:noFill/>
                <a:ln w="9525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250" name="Line 82"/>
                <p:cNvSpPr>
                  <a:spLocks noChangeShapeType="1"/>
                </p:cNvSpPr>
                <p:nvPr/>
              </p:nvSpPr>
              <p:spPr bwMode="auto">
                <a:xfrm flipV="1">
                  <a:off x="3660" y="2082"/>
                  <a:ext cx="6" cy="7"/>
                </a:xfrm>
                <a:prstGeom prst="line">
                  <a:avLst/>
                </a:prstGeom>
                <a:noFill/>
                <a:ln w="9525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251" name="Line 83"/>
                <p:cNvSpPr>
                  <a:spLocks noChangeShapeType="1"/>
                </p:cNvSpPr>
                <p:nvPr/>
              </p:nvSpPr>
              <p:spPr bwMode="auto">
                <a:xfrm flipV="1">
                  <a:off x="3666" y="2076"/>
                  <a:ext cx="6" cy="6"/>
                </a:xfrm>
                <a:prstGeom prst="line">
                  <a:avLst/>
                </a:prstGeom>
                <a:noFill/>
                <a:ln w="9525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252" name="Line 84"/>
                <p:cNvSpPr>
                  <a:spLocks noChangeShapeType="1"/>
                </p:cNvSpPr>
                <p:nvPr/>
              </p:nvSpPr>
              <p:spPr bwMode="auto">
                <a:xfrm>
                  <a:off x="3672" y="2076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253" name="Freeform 85"/>
                <p:cNvSpPr>
                  <a:spLocks/>
                </p:cNvSpPr>
                <p:nvPr/>
              </p:nvSpPr>
              <p:spPr bwMode="auto">
                <a:xfrm>
                  <a:off x="3678" y="2076"/>
                  <a:ext cx="1" cy="6"/>
                </a:xfrm>
                <a:custGeom>
                  <a:avLst/>
                  <a:gdLst>
                    <a:gd name="T0" fmla="*/ 0 h 6"/>
                    <a:gd name="T1" fmla="*/ 0 h 6"/>
                    <a:gd name="T2" fmla="*/ 6 h 6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6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6"/>
                      </a:lnTo>
                    </a:path>
                  </a:pathLst>
                </a:custGeom>
                <a:noFill/>
                <a:ln w="9525">
                  <a:solidFill>
                    <a:srgbClr val="FF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254" name="Line 86"/>
                <p:cNvSpPr>
                  <a:spLocks noChangeShapeType="1"/>
                </p:cNvSpPr>
                <p:nvPr/>
              </p:nvSpPr>
              <p:spPr bwMode="auto">
                <a:xfrm>
                  <a:off x="3678" y="2082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255" name="Line 87"/>
                <p:cNvSpPr>
                  <a:spLocks noChangeShapeType="1"/>
                </p:cNvSpPr>
                <p:nvPr/>
              </p:nvSpPr>
              <p:spPr bwMode="auto">
                <a:xfrm>
                  <a:off x="3684" y="2082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256" name="Freeform 88"/>
                <p:cNvSpPr>
                  <a:spLocks/>
                </p:cNvSpPr>
                <p:nvPr/>
              </p:nvSpPr>
              <p:spPr bwMode="auto">
                <a:xfrm>
                  <a:off x="3690" y="2076"/>
                  <a:ext cx="6" cy="6"/>
                </a:xfrm>
                <a:custGeom>
                  <a:avLst/>
                  <a:gdLst>
                    <a:gd name="T0" fmla="*/ 0 w 6"/>
                    <a:gd name="T1" fmla="*/ 6 h 6"/>
                    <a:gd name="T2" fmla="*/ 6 w 6"/>
                    <a:gd name="T3" fmla="*/ 0 h 6"/>
                    <a:gd name="T4" fmla="*/ 6 w 6"/>
                    <a:gd name="T5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6">
                      <a:moveTo>
                        <a:pt x="0" y="6"/>
                      </a:moveTo>
                      <a:lnTo>
                        <a:pt x="6" y="0"/>
                      </a:lnTo>
                      <a:lnTo>
                        <a:pt x="6" y="0"/>
                      </a:lnTo>
                    </a:path>
                  </a:pathLst>
                </a:custGeom>
                <a:noFill/>
                <a:ln w="9525">
                  <a:solidFill>
                    <a:srgbClr val="FF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257" name="Freeform 89"/>
                <p:cNvSpPr>
                  <a:spLocks/>
                </p:cNvSpPr>
                <p:nvPr/>
              </p:nvSpPr>
              <p:spPr bwMode="auto">
                <a:xfrm>
                  <a:off x="3696" y="2076"/>
                  <a:ext cx="1" cy="6"/>
                </a:xfrm>
                <a:custGeom>
                  <a:avLst/>
                  <a:gdLst>
                    <a:gd name="T0" fmla="*/ 0 h 6"/>
                    <a:gd name="T1" fmla="*/ 0 h 6"/>
                    <a:gd name="T2" fmla="*/ 6 h 6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6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6"/>
                      </a:lnTo>
                    </a:path>
                  </a:pathLst>
                </a:custGeom>
                <a:noFill/>
                <a:ln w="9525">
                  <a:solidFill>
                    <a:srgbClr val="FF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258" name="Line 90"/>
                <p:cNvSpPr>
                  <a:spLocks noChangeShapeType="1"/>
                </p:cNvSpPr>
                <p:nvPr/>
              </p:nvSpPr>
              <p:spPr bwMode="auto">
                <a:xfrm>
                  <a:off x="3696" y="2082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259" name="Line 91"/>
                <p:cNvSpPr>
                  <a:spLocks noChangeShapeType="1"/>
                </p:cNvSpPr>
                <p:nvPr/>
              </p:nvSpPr>
              <p:spPr bwMode="auto">
                <a:xfrm>
                  <a:off x="3702" y="2082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260" name="Freeform 92"/>
                <p:cNvSpPr>
                  <a:spLocks/>
                </p:cNvSpPr>
                <p:nvPr/>
              </p:nvSpPr>
              <p:spPr bwMode="auto">
                <a:xfrm>
                  <a:off x="3708" y="2076"/>
                  <a:ext cx="6" cy="6"/>
                </a:xfrm>
                <a:custGeom>
                  <a:avLst/>
                  <a:gdLst>
                    <a:gd name="T0" fmla="*/ 0 w 6"/>
                    <a:gd name="T1" fmla="*/ 6 h 6"/>
                    <a:gd name="T2" fmla="*/ 6 w 6"/>
                    <a:gd name="T3" fmla="*/ 0 h 6"/>
                    <a:gd name="T4" fmla="*/ 6 w 6"/>
                    <a:gd name="T5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6">
                      <a:moveTo>
                        <a:pt x="0" y="6"/>
                      </a:moveTo>
                      <a:lnTo>
                        <a:pt x="6" y="0"/>
                      </a:lnTo>
                      <a:lnTo>
                        <a:pt x="6" y="0"/>
                      </a:lnTo>
                    </a:path>
                  </a:pathLst>
                </a:custGeom>
                <a:noFill/>
                <a:ln w="9525">
                  <a:solidFill>
                    <a:srgbClr val="FF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261" name="Line 93"/>
                <p:cNvSpPr>
                  <a:spLocks noChangeShapeType="1"/>
                </p:cNvSpPr>
                <p:nvPr/>
              </p:nvSpPr>
              <p:spPr bwMode="auto">
                <a:xfrm>
                  <a:off x="3714" y="2076"/>
                  <a:ext cx="1" cy="1"/>
                </a:xfrm>
                <a:prstGeom prst="line">
                  <a:avLst/>
                </a:prstGeom>
                <a:noFill/>
                <a:ln w="9525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262" name="Freeform 94"/>
                <p:cNvSpPr>
                  <a:spLocks/>
                </p:cNvSpPr>
                <p:nvPr/>
              </p:nvSpPr>
              <p:spPr bwMode="auto">
                <a:xfrm>
                  <a:off x="3714" y="2076"/>
                  <a:ext cx="6" cy="13"/>
                </a:xfrm>
                <a:custGeom>
                  <a:avLst/>
                  <a:gdLst>
                    <a:gd name="T0" fmla="*/ 0 w 6"/>
                    <a:gd name="T1" fmla="*/ 0 h 13"/>
                    <a:gd name="T2" fmla="*/ 0 w 6"/>
                    <a:gd name="T3" fmla="*/ 6 h 13"/>
                    <a:gd name="T4" fmla="*/ 6 w 6"/>
                    <a:gd name="T5" fmla="*/ 13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13">
                      <a:moveTo>
                        <a:pt x="0" y="0"/>
                      </a:moveTo>
                      <a:lnTo>
                        <a:pt x="0" y="6"/>
                      </a:lnTo>
                      <a:lnTo>
                        <a:pt x="6" y="13"/>
                      </a:lnTo>
                    </a:path>
                  </a:pathLst>
                </a:custGeom>
                <a:noFill/>
                <a:ln w="9525">
                  <a:solidFill>
                    <a:srgbClr val="FF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263" name="Line 95"/>
                <p:cNvSpPr>
                  <a:spLocks noChangeShapeType="1"/>
                </p:cNvSpPr>
                <p:nvPr/>
              </p:nvSpPr>
              <p:spPr bwMode="auto">
                <a:xfrm>
                  <a:off x="3720" y="2089"/>
                  <a:ext cx="6" cy="6"/>
                </a:xfrm>
                <a:prstGeom prst="line">
                  <a:avLst/>
                </a:prstGeom>
                <a:noFill/>
                <a:ln w="9525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264" name="Line 96"/>
                <p:cNvSpPr>
                  <a:spLocks noChangeShapeType="1"/>
                </p:cNvSpPr>
                <p:nvPr/>
              </p:nvSpPr>
              <p:spPr bwMode="auto">
                <a:xfrm>
                  <a:off x="3726" y="2095"/>
                  <a:ext cx="6" cy="7"/>
                </a:xfrm>
                <a:prstGeom prst="line">
                  <a:avLst/>
                </a:prstGeom>
                <a:noFill/>
                <a:ln w="9525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265" name="Line 97"/>
                <p:cNvSpPr>
                  <a:spLocks noChangeShapeType="1"/>
                </p:cNvSpPr>
                <p:nvPr/>
              </p:nvSpPr>
              <p:spPr bwMode="auto">
                <a:xfrm>
                  <a:off x="3732" y="2102"/>
                  <a:ext cx="1" cy="1"/>
                </a:xfrm>
                <a:prstGeom prst="line">
                  <a:avLst/>
                </a:prstGeom>
                <a:noFill/>
                <a:ln w="9525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266" name="Freeform 98"/>
                <p:cNvSpPr>
                  <a:spLocks/>
                </p:cNvSpPr>
                <p:nvPr/>
              </p:nvSpPr>
              <p:spPr bwMode="auto">
                <a:xfrm>
                  <a:off x="3732" y="2102"/>
                  <a:ext cx="6" cy="6"/>
                </a:xfrm>
                <a:custGeom>
                  <a:avLst/>
                  <a:gdLst>
                    <a:gd name="T0" fmla="*/ 0 w 6"/>
                    <a:gd name="T1" fmla="*/ 0 h 6"/>
                    <a:gd name="T2" fmla="*/ 0 w 6"/>
                    <a:gd name="T3" fmla="*/ 0 h 6"/>
                    <a:gd name="T4" fmla="*/ 6 w 6"/>
                    <a:gd name="T5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6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6" y="6"/>
                      </a:lnTo>
                    </a:path>
                  </a:pathLst>
                </a:custGeom>
                <a:noFill/>
                <a:ln w="9525">
                  <a:solidFill>
                    <a:srgbClr val="FF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267" name="Line 99"/>
                <p:cNvSpPr>
                  <a:spLocks noChangeShapeType="1"/>
                </p:cNvSpPr>
                <p:nvPr/>
              </p:nvSpPr>
              <p:spPr bwMode="auto">
                <a:xfrm>
                  <a:off x="3738" y="2108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268" name="Line 100"/>
                <p:cNvSpPr>
                  <a:spLocks noChangeShapeType="1"/>
                </p:cNvSpPr>
                <p:nvPr/>
              </p:nvSpPr>
              <p:spPr bwMode="auto">
                <a:xfrm>
                  <a:off x="3744" y="2108"/>
                  <a:ext cx="1" cy="1"/>
                </a:xfrm>
                <a:prstGeom prst="line">
                  <a:avLst/>
                </a:prstGeom>
                <a:noFill/>
                <a:ln w="9525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269" name="Freeform 101"/>
                <p:cNvSpPr>
                  <a:spLocks/>
                </p:cNvSpPr>
                <p:nvPr/>
              </p:nvSpPr>
              <p:spPr bwMode="auto">
                <a:xfrm>
                  <a:off x="3744" y="2108"/>
                  <a:ext cx="6" cy="6"/>
                </a:xfrm>
                <a:custGeom>
                  <a:avLst/>
                  <a:gdLst>
                    <a:gd name="T0" fmla="*/ 0 w 6"/>
                    <a:gd name="T1" fmla="*/ 0 h 6"/>
                    <a:gd name="T2" fmla="*/ 0 w 6"/>
                    <a:gd name="T3" fmla="*/ 0 h 6"/>
                    <a:gd name="T4" fmla="*/ 6 w 6"/>
                    <a:gd name="T5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6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6" y="6"/>
                      </a:lnTo>
                    </a:path>
                  </a:pathLst>
                </a:custGeom>
                <a:noFill/>
                <a:ln w="9525">
                  <a:solidFill>
                    <a:srgbClr val="FF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270" name="Line 102"/>
                <p:cNvSpPr>
                  <a:spLocks noChangeShapeType="1"/>
                </p:cNvSpPr>
                <p:nvPr/>
              </p:nvSpPr>
              <p:spPr bwMode="auto">
                <a:xfrm>
                  <a:off x="3750" y="2114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271" name="Line 103"/>
                <p:cNvSpPr>
                  <a:spLocks noChangeShapeType="1"/>
                </p:cNvSpPr>
                <p:nvPr/>
              </p:nvSpPr>
              <p:spPr bwMode="auto">
                <a:xfrm>
                  <a:off x="3756" y="2114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272" name="Line 104"/>
                <p:cNvSpPr>
                  <a:spLocks noChangeShapeType="1"/>
                </p:cNvSpPr>
                <p:nvPr/>
              </p:nvSpPr>
              <p:spPr bwMode="auto">
                <a:xfrm>
                  <a:off x="3762" y="2114"/>
                  <a:ext cx="1" cy="1"/>
                </a:xfrm>
                <a:prstGeom prst="line">
                  <a:avLst/>
                </a:prstGeom>
                <a:noFill/>
                <a:ln w="9525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273" name="Line 105"/>
                <p:cNvSpPr>
                  <a:spLocks noChangeShapeType="1"/>
                </p:cNvSpPr>
                <p:nvPr/>
              </p:nvSpPr>
              <p:spPr bwMode="auto">
                <a:xfrm>
                  <a:off x="3762" y="2114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274" name="Line 106"/>
                <p:cNvSpPr>
                  <a:spLocks noChangeShapeType="1"/>
                </p:cNvSpPr>
                <p:nvPr/>
              </p:nvSpPr>
              <p:spPr bwMode="auto">
                <a:xfrm>
                  <a:off x="3768" y="2114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275" name="Line 107"/>
                <p:cNvSpPr>
                  <a:spLocks noChangeShapeType="1"/>
                </p:cNvSpPr>
                <p:nvPr/>
              </p:nvSpPr>
              <p:spPr bwMode="auto">
                <a:xfrm>
                  <a:off x="3774" y="2114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276" name="Line 108"/>
                <p:cNvSpPr>
                  <a:spLocks noChangeShapeType="1"/>
                </p:cNvSpPr>
                <p:nvPr/>
              </p:nvSpPr>
              <p:spPr bwMode="auto">
                <a:xfrm>
                  <a:off x="3780" y="2114"/>
                  <a:ext cx="1" cy="1"/>
                </a:xfrm>
                <a:prstGeom prst="line">
                  <a:avLst/>
                </a:prstGeom>
                <a:noFill/>
                <a:ln w="9525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277" name="Line 109"/>
                <p:cNvSpPr>
                  <a:spLocks noChangeShapeType="1"/>
                </p:cNvSpPr>
                <p:nvPr/>
              </p:nvSpPr>
              <p:spPr bwMode="auto">
                <a:xfrm>
                  <a:off x="3780" y="2114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278" name="Line 110"/>
                <p:cNvSpPr>
                  <a:spLocks noChangeShapeType="1"/>
                </p:cNvSpPr>
                <p:nvPr/>
              </p:nvSpPr>
              <p:spPr bwMode="auto">
                <a:xfrm>
                  <a:off x="3786" y="2114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279" name="Freeform 111"/>
                <p:cNvSpPr>
                  <a:spLocks/>
                </p:cNvSpPr>
                <p:nvPr/>
              </p:nvSpPr>
              <p:spPr bwMode="auto">
                <a:xfrm>
                  <a:off x="3792" y="2114"/>
                  <a:ext cx="6" cy="7"/>
                </a:xfrm>
                <a:custGeom>
                  <a:avLst/>
                  <a:gdLst>
                    <a:gd name="T0" fmla="*/ 0 w 6"/>
                    <a:gd name="T1" fmla="*/ 0 h 7"/>
                    <a:gd name="T2" fmla="*/ 6 w 6"/>
                    <a:gd name="T3" fmla="*/ 0 h 7"/>
                    <a:gd name="T4" fmla="*/ 6 w 6"/>
                    <a:gd name="T5" fmla="*/ 7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7">
                      <a:moveTo>
                        <a:pt x="0" y="0"/>
                      </a:moveTo>
                      <a:lnTo>
                        <a:pt x="6" y="0"/>
                      </a:lnTo>
                      <a:lnTo>
                        <a:pt x="6" y="7"/>
                      </a:lnTo>
                    </a:path>
                  </a:pathLst>
                </a:custGeom>
                <a:noFill/>
                <a:ln w="9525">
                  <a:solidFill>
                    <a:srgbClr val="FF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280" name="Line 112"/>
                <p:cNvSpPr>
                  <a:spLocks noChangeShapeType="1"/>
                </p:cNvSpPr>
                <p:nvPr/>
              </p:nvSpPr>
              <p:spPr bwMode="auto">
                <a:xfrm>
                  <a:off x="3798" y="2121"/>
                  <a:ext cx="1" cy="1"/>
                </a:xfrm>
                <a:prstGeom prst="line">
                  <a:avLst/>
                </a:prstGeom>
                <a:noFill/>
                <a:ln w="9525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281" name="Line 113"/>
                <p:cNvSpPr>
                  <a:spLocks noChangeShapeType="1"/>
                </p:cNvSpPr>
                <p:nvPr/>
              </p:nvSpPr>
              <p:spPr bwMode="auto">
                <a:xfrm>
                  <a:off x="3798" y="2121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282" name="Line 114"/>
                <p:cNvSpPr>
                  <a:spLocks noChangeShapeType="1"/>
                </p:cNvSpPr>
                <p:nvPr/>
              </p:nvSpPr>
              <p:spPr bwMode="auto">
                <a:xfrm>
                  <a:off x="3804" y="2121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283" name="Line 115"/>
                <p:cNvSpPr>
                  <a:spLocks noChangeShapeType="1"/>
                </p:cNvSpPr>
                <p:nvPr/>
              </p:nvSpPr>
              <p:spPr bwMode="auto">
                <a:xfrm>
                  <a:off x="3810" y="2121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284" name="Line 116"/>
                <p:cNvSpPr>
                  <a:spLocks noChangeShapeType="1"/>
                </p:cNvSpPr>
                <p:nvPr/>
              </p:nvSpPr>
              <p:spPr bwMode="auto">
                <a:xfrm>
                  <a:off x="3816" y="2121"/>
                  <a:ext cx="1" cy="1"/>
                </a:xfrm>
                <a:prstGeom prst="line">
                  <a:avLst/>
                </a:prstGeom>
                <a:noFill/>
                <a:ln w="9525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285" name="Line 117"/>
                <p:cNvSpPr>
                  <a:spLocks noChangeShapeType="1"/>
                </p:cNvSpPr>
                <p:nvPr/>
              </p:nvSpPr>
              <p:spPr bwMode="auto">
                <a:xfrm>
                  <a:off x="3816" y="2121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286" name="Line 118"/>
                <p:cNvSpPr>
                  <a:spLocks noChangeShapeType="1"/>
                </p:cNvSpPr>
                <p:nvPr/>
              </p:nvSpPr>
              <p:spPr bwMode="auto">
                <a:xfrm>
                  <a:off x="3822" y="2121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287" name="Line 119"/>
                <p:cNvSpPr>
                  <a:spLocks noChangeShapeType="1"/>
                </p:cNvSpPr>
                <p:nvPr/>
              </p:nvSpPr>
              <p:spPr bwMode="auto">
                <a:xfrm>
                  <a:off x="3828" y="2121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288" name="Line 120"/>
                <p:cNvSpPr>
                  <a:spLocks noChangeShapeType="1"/>
                </p:cNvSpPr>
                <p:nvPr/>
              </p:nvSpPr>
              <p:spPr bwMode="auto">
                <a:xfrm>
                  <a:off x="3834" y="2121"/>
                  <a:ext cx="1" cy="1"/>
                </a:xfrm>
                <a:prstGeom prst="line">
                  <a:avLst/>
                </a:prstGeom>
                <a:noFill/>
                <a:ln w="9525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289" name="Line 121"/>
                <p:cNvSpPr>
                  <a:spLocks noChangeShapeType="1"/>
                </p:cNvSpPr>
                <p:nvPr/>
              </p:nvSpPr>
              <p:spPr bwMode="auto">
                <a:xfrm>
                  <a:off x="3834" y="2121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290" name="Line 122"/>
                <p:cNvSpPr>
                  <a:spLocks noChangeShapeType="1"/>
                </p:cNvSpPr>
                <p:nvPr/>
              </p:nvSpPr>
              <p:spPr bwMode="auto">
                <a:xfrm>
                  <a:off x="3840" y="2121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291" name="Line 123"/>
                <p:cNvSpPr>
                  <a:spLocks noChangeShapeType="1"/>
                </p:cNvSpPr>
                <p:nvPr/>
              </p:nvSpPr>
              <p:spPr bwMode="auto">
                <a:xfrm>
                  <a:off x="3846" y="2121"/>
                  <a:ext cx="1" cy="1"/>
                </a:xfrm>
                <a:prstGeom prst="line">
                  <a:avLst/>
                </a:prstGeom>
                <a:noFill/>
                <a:ln w="9525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292" name="Line 124"/>
                <p:cNvSpPr>
                  <a:spLocks noChangeShapeType="1"/>
                </p:cNvSpPr>
                <p:nvPr/>
              </p:nvSpPr>
              <p:spPr bwMode="auto">
                <a:xfrm>
                  <a:off x="3846" y="2121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293" name="Line 125"/>
                <p:cNvSpPr>
                  <a:spLocks noChangeShapeType="1"/>
                </p:cNvSpPr>
                <p:nvPr/>
              </p:nvSpPr>
              <p:spPr bwMode="auto">
                <a:xfrm>
                  <a:off x="3852" y="2121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294" name="Line 126"/>
                <p:cNvSpPr>
                  <a:spLocks noChangeShapeType="1"/>
                </p:cNvSpPr>
                <p:nvPr/>
              </p:nvSpPr>
              <p:spPr bwMode="auto">
                <a:xfrm>
                  <a:off x="3858" y="2121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295" name="Freeform 127"/>
                <p:cNvSpPr>
                  <a:spLocks/>
                </p:cNvSpPr>
                <p:nvPr/>
              </p:nvSpPr>
              <p:spPr bwMode="auto">
                <a:xfrm>
                  <a:off x="3864" y="2114"/>
                  <a:ext cx="1" cy="7"/>
                </a:xfrm>
                <a:custGeom>
                  <a:avLst/>
                  <a:gdLst>
                    <a:gd name="T0" fmla="*/ 7 h 7"/>
                    <a:gd name="T1" fmla="*/ 0 h 7"/>
                    <a:gd name="T2" fmla="*/ 0 h 7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7">
                      <a:moveTo>
                        <a:pt x="0" y="7"/>
                      </a:moveTo>
                      <a:lnTo>
                        <a:pt x="0" y="0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9525">
                  <a:solidFill>
                    <a:srgbClr val="FF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296" name="Line 128"/>
                <p:cNvSpPr>
                  <a:spLocks noChangeShapeType="1"/>
                </p:cNvSpPr>
                <p:nvPr/>
              </p:nvSpPr>
              <p:spPr bwMode="auto">
                <a:xfrm>
                  <a:off x="3864" y="2114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297" name="Freeform 129"/>
                <p:cNvSpPr>
                  <a:spLocks/>
                </p:cNvSpPr>
                <p:nvPr/>
              </p:nvSpPr>
              <p:spPr bwMode="auto">
                <a:xfrm>
                  <a:off x="3870" y="2108"/>
                  <a:ext cx="6" cy="6"/>
                </a:xfrm>
                <a:custGeom>
                  <a:avLst/>
                  <a:gdLst>
                    <a:gd name="T0" fmla="*/ 0 w 6"/>
                    <a:gd name="T1" fmla="*/ 6 h 6"/>
                    <a:gd name="T2" fmla="*/ 0 w 6"/>
                    <a:gd name="T3" fmla="*/ 0 h 6"/>
                    <a:gd name="T4" fmla="*/ 6 w 6"/>
                    <a:gd name="T5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6">
                      <a:moveTo>
                        <a:pt x="0" y="6"/>
                      </a:moveTo>
                      <a:lnTo>
                        <a:pt x="0" y="0"/>
                      </a:lnTo>
                      <a:lnTo>
                        <a:pt x="6" y="0"/>
                      </a:lnTo>
                    </a:path>
                  </a:pathLst>
                </a:custGeom>
                <a:noFill/>
                <a:ln w="9525">
                  <a:solidFill>
                    <a:srgbClr val="FF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298" name="Line 130"/>
                <p:cNvSpPr>
                  <a:spLocks noChangeShapeType="1"/>
                </p:cNvSpPr>
                <p:nvPr/>
              </p:nvSpPr>
              <p:spPr bwMode="auto">
                <a:xfrm>
                  <a:off x="3876" y="2108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299" name="Freeform 131"/>
                <p:cNvSpPr>
                  <a:spLocks/>
                </p:cNvSpPr>
                <p:nvPr/>
              </p:nvSpPr>
              <p:spPr bwMode="auto">
                <a:xfrm>
                  <a:off x="3882" y="2102"/>
                  <a:ext cx="1" cy="6"/>
                </a:xfrm>
                <a:custGeom>
                  <a:avLst/>
                  <a:gdLst>
                    <a:gd name="T0" fmla="*/ 6 h 6"/>
                    <a:gd name="T1" fmla="*/ 0 h 6"/>
                    <a:gd name="T2" fmla="*/ 0 h 6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6">
                      <a:moveTo>
                        <a:pt x="0" y="6"/>
                      </a:moveTo>
                      <a:lnTo>
                        <a:pt x="0" y="0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9525">
                  <a:solidFill>
                    <a:srgbClr val="FF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300" name="Freeform 132"/>
                <p:cNvSpPr>
                  <a:spLocks/>
                </p:cNvSpPr>
                <p:nvPr/>
              </p:nvSpPr>
              <p:spPr bwMode="auto">
                <a:xfrm>
                  <a:off x="3882" y="2102"/>
                  <a:ext cx="6" cy="6"/>
                </a:xfrm>
                <a:custGeom>
                  <a:avLst/>
                  <a:gdLst>
                    <a:gd name="T0" fmla="*/ 0 w 6"/>
                    <a:gd name="T1" fmla="*/ 0 h 6"/>
                    <a:gd name="T2" fmla="*/ 0 w 6"/>
                    <a:gd name="T3" fmla="*/ 0 h 6"/>
                    <a:gd name="T4" fmla="*/ 6 w 6"/>
                    <a:gd name="T5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6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6" y="6"/>
                      </a:lnTo>
                    </a:path>
                  </a:pathLst>
                </a:custGeom>
                <a:noFill/>
                <a:ln w="9525">
                  <a:solidFill>
                    <a:srgbClr val="FF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301" name="Line 133"/>
                <p:cNvSpPr>
                  <a:spLocks noChangeShapeType="1"/>
                </p:cNvSpPr>
                <p:nvPr/>
              </p:nvSpPr>
              <p:spPr bwMode="auto">
                <a:xfrm>
                  <a:off x="3888" y="2108"/>
                  <a:ext cx="6" cy="6"/>
                </a:xfrm>
                <a:prstGeom prst="line">
                  <a:avLst/>
                </a:prstGeom>
                <a:noFill/>
                <a:ln w="9525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302" name="Line 134"/>
                <p:cNvSpPr>
                  <a:spLocks noChangeShapeType="1"/>
                </p:cNvSpPr>
                <p:nvPr/>
              </p:nvSpPr>
              <p:spPr bwMode="auto">
                <a:xfrm>
                  <a:off x="3894" y="2114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303" name="Line 135"/>
                <p:cNvSpPr>
                  <a:spLocks noChangeShapeType="1"/>
                </p:cNvSpPr>
                <p:nvPr/>
              </p:nvSpPr>
              <p:spPr bwMode="auto">
                <a:xfrm>
                  <a:off x="3900" y="2114"/>
                  <a:ext cx="1" cy="1"/>
                </a:xfrm>
                <a:prstGeom prst="line">
                  <a:avLst/>
                </a:prstGeom>
                <a:noFill/>
                <a:ln w="9525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304" name="Line 136"/>
                <p:cNvSpPr>
                  <a:spLocks noChangeShapeType="1"/>
                </p:cNvSpPr>
                <p:nvPr/>
              </p:nvSpPr>
              <p:spPr bwMode="auto">
                <a:xfrm>
                  <a:off x="3900" y="2114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305" name="Line 137"/>
                <p:cNvSpPr>
                  <a:spLocks noChangeShapeType="1"/>
                </p:cNvSpPr>
                <p:nvPr/>
              </p:nvSpPr>
              <p:spPr bwMode="auto">
                <a:xfrm>
                  <a:off x="3906" y="2114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306" name="Line 138"/>
                <p:cNvSpPr>
                  <a:spLocks noChangeShapeType="1"/>
                </p:cNvSpPr>
                <p:nvPr/>
              </p:nvSpPr>
              <p:spPr bwMode="auto">
                <a:xfrm>
                  <a:off x="3912" y="2114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307" name="Freeform 139"/>
                <p:cNvSpPr>
                  <a:spLocks/>
                </p:cNvSpPr>
                <p:nvPr/>
              </p:nvSpPr>
              <p:spPr bwMode="auto">
                <a:xfrm>
                  <a:off x="3918" y="2114"/>
                  <a:ext cx="1" cy="7"/>
                </a:xfrm>
                <a:custGeom>
                  <a:avLst/>
                  <a:gdLst>
                    <a:gd name="T0" fmla="*/ 0 h 7"/>
                    <a:gd name="T1" fmla="*/ 0 h 7"/>
                    <a:gd name="T2" fmla="*/ 7 h 7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7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7"/>
                      </a:lnTo>
                    </a:path>
                  </a:pathLst>
                </a:custGeom>
                <a:noFill/>
                <a:ln w="9525">
                  <a:solidFill>
                    <a:srgbClr val="FF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308" name="Line 140"/>
                <p:cNvSpPr>
                  <a:spLocks noChangeShapeType="1"/>
                </p:cNvSpPr>
                <p:nvPr/>
              </p:nvSpPr>
              <p:spPr bwMode="auto">
                <a:xfrm>
                  <a:off x="3918" y="2121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309" name="Line 141"/>
                <p:cNvSpPr>
                  <a:spLocks noChangeShapeType="1"/>
                </p:cNvSpPr>
                <p:nvPr/>
              </p:nvSpPr>
              <p:spPr bwMode="auto">
                <a:xfrm>
                  <a:off x="3924" y="2121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310" name="Line 142"/>
                <p:cNvSpPr>
                  <a:spLocks noChangeShapeType="1"/>
                </p:cNvSpPr>
                <p:nvPr/>
              </p:nvSpPr>
              <p:spPr bwMode="auto">
                <a:xfrm>
                  <a:off x="3930" y="2121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311" name="Line 143"/>
                <p:cNvSpPr>
                  <a:spLocks noChangeShapeType="1"/>
                </p:cNvSpPr>
                <p:nvPr/>
              </p:nvSpPr>
              <p:spPr bwMode="auto">
                <a:xfrm>
                  <a:off x="3936" y="2121"/>
                  <a:ext cx="1" cy="1"/>
                </a:xfrm>
                <a:prstGeom prst="line">
                  <a:avLst/>
                </a:prstGeom>
                <a:noFill/>
                <a:ln w="9525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312" name="Line 144"/>
                <p:cNvSpPr>
                  <a:spLocks noChangeShapeType="1"/>
                </p:cNvSpPr>
                <p:nvPr/>
              </p:nvSpPr>
              <p:spPr bwMode="auto">
                <a:xfrm>
                  <a:off x="3936" y="2121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313" name="Line 145"/>
                <p:cNvSpPr>
                  <a:spLocks noChangeShapeType="1"/>
                </p:cNvSpPr>
                <p:nvPr/>
              </p:nvSpPr>
              <p:spPr bwMode="auto">
                <a:xfrm>
                  <a:off x="3942" y="2121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314" name="Line 146"/>
                <p:cNvSpPr>
                  <a:spLocks noChangeShapeType="1"/>
                </p:cNvSpPr>
                <p:nvPr/>
              </p:nvSpPr>
              <p:spPr bwMode="auto">
                <a:xfrm>
                  <a:off x="3948" y="2121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315" name="Line 147"/>
                <p:cNvSpPr>
                  <a:spLocks noChangeShapeType="1"/>
                </p:cNvSpPr>
                <p:nvPr/>
              </p:nvSpPr>
              <p:spPr bwMode="auto">
                <a:xfrm>
                  <a:off x="3954" y="2121"/>
                  <a:ext cx="1" cy="1"/>
                </a:xfrm>
                <a:prstGeom prst="line">
                  <a:avLst/>
                </a:prstGeom>
                <a:noFill/>
                <a:ln w="9525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316" name="Freeform 148"/>
                <p:cNvSpPr>
                  <a:spLocks/>
                </p:cNvSpPr>
                <p:nvPr/>
              </p:nvSpPr>
              <p:spPr bwMode="auto">
                <a:xfrm>
                  <a:off x="3954" y="2114"/>
                  <a:ext cx="6" cy="7"/>
                </a:xfrm>
                <a:custGeom>
                  <a:avLst/>
                  <a:gdLst>
                    <a:gd name="T0" fmla="*/ 0 w 6"/>
                    <a:gd name="T1" fmla="*/ 7 h 7"/>
                    <a:gd name="T2" fmla="*/ 0 w 6"/>
                    <a:gd name="T3" fmla="*/ 0 h 7"/>
                    <a:gd name="T4" fmla="*/ 6 w 6"/>
                    <a:gd name="T5" fmla="*/ 0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7">
                      <a:moveTo>
                        <a:pt x="0" y="7"/>
                      </a:moveTo>
                      <a:lnTo>
                        <a:pt x="0" y="0"/>
                      </a:lnTo>
                      <a:lnTo>
                        <a:pt x="6" y="0"/>
                      </a:lnTo>
                    </a:path>
                  </a:pathLst>
                </a:custGeom>
                <a:noFill/>
                <a:ln w="9525">
                  <a:solidFill>
                    <a:srgbClr val="FF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317" name="Line 149"/>
                <p:cNvSpPr>
                  <a:spLocks noChangeShapeType="1"/>
                </p:cNvSpPr>
                <p:nvPr/>
              </p:nvSpPr>
              <p:spPr bwMode="auto">
                <a:xfrm>
                  <a:off x="3960" y="2114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318" name="Freeform 150"/>
                <p:cNvSpPr>
                  <a:spLocks/>
                </p:cNvSpPr>
                <p:nvPr/>
              </p:nvSpPr>
              <p:spPr bwMode="auto">
                <a:xfrm>
                  <a:off x="3966" y="2114"/>
                  <a:ext cx="1" cy="7"/>
                </a:xfrm>
                <a:custGeom>
                  <a:avLst/>
                  <a:gdLst>
                    <a:gd name="T0" fmla="*/ 0 h 7"/>
                    <a:gd name="T1" fmla="*/ 0 h 7"/>
                    <a:gd name="T2" fmla="*/ 7 h 7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7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7"/>
                      </a:lnTo>
                    </a:path>
                  </a:pathLst>
                </a:custGeom>
                <a:noFill/>
                <a:ln w="9525">
                  <a:solidFill>
                    <a:srgbClr val="FF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319" name="Line 151"/>
                <p:cNvSpPr>
                  <a:spLocks noChangeShapeType="1"/>
                </p:cNvSpPr>
                <p:nvPr/>
              </p:nvSpPr>
              <p:spPr bwMode="auto">
                <a:xfrm>
                  <a:off x="3966" y="2121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320" name="Line 152"/>
                <p:cNvSpPr>
                  <a:spLocks noChangeShapeType="1"/>
                </p:cNvSpPr>
                <p:nvPr/>
              </p:nvSpPr>
              <p:spPr bwMode="auto">
                <a:xfrm>
                  <a:off x="3972" y="2121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321" name="Line 153"/>
                <p:cNvSpPr>
                  <a:spLocks noChangeShapeType="1"/>
                </p:cNvSpPr>
                <p:nvPr/>
              </p:nvSpPr>
              <p:spPr bwMode="auto">
                <a:xfrm>
                  <a:off x="3978" y="2121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322" name="Line 154"/>
                <p:cNvSpPr>
                  <a:spLocks noChangeShapeType="1"/>
                </p:cNvSpPr>
                <p:nvPr/>
              </p:nvSpPr>
              <p:spPr bwMode="auto">
                <a:xfrm>
                  <a:off x="3984" y="2121"/>
                  <a:ext cx="1" cy="1"/>
                </a:xfrm>
                <a:prstGeom prst="line">
                  <a:avLst/>
                </a:prstGeom>
                <a:noFill/>
                <a:ln w="9525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323" name="Line 155"/>
                <p:cNvSpPr>
                  <a:spLocks noChangeShapeType="1"/>
                </p:cNvSpPr>
                <p:nvPr/>
              </p:nvSpPr>
              <p:spPr bwMode="auto">
                <a:xfrm>
                  <a:off x="3984" y="2121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324" name="Line 156"/>
                <p:cNvSpPr>
                  <a:spLocks noChangeShapeType="1"/>
                </p:cNvSpPr>
                <p:nvPr/>
              </p:nvSpPr>
              <p:spPr bwMode="auto">
                <a:xfrm>
                  <a:off x="3990" y="2121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325" name="Line 157"/>
                <p:cNvSpPr>
                  <a:spLocks noChangeShapeType="1"/>
                </p:cNvSpPr>
                <p:nvPr/>
              </p:nvSpPr>
              <p:spPr bwMode="auto">
                <a:xfrm>
                  <a:off x="3996" y="2121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326" name="Line 158"/>
                <p:cNvSpPr>
                  <a:spLocks noChangeShapeType="1"/>
                </p:cNvSpPr>
                <p:nvPr/>
              </p:nvSpPr>
              <p:spPr bwMode="auto">
                <a:xfrm>
                  <a:off x="4002" y="2121"/>
                  <a:ext cx="1" cy="1"/>
                </a:xfrm>
                <a:prstGeom prst="line">
                  <a:avLst/>
                </a:prstGeom>
                <a:noFill/>
                <a:ln w="9525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327" name="Line 159"/>
                <p:cNvSpPr>
                  <a:spLocks noChangeShapeType="1"/>
                </p:cNvSpPr>
                <p:nvPr/>
              </p:nvSpPr>
              <p:spPr bwMode="auto">
                <a:xfrm>
                  <a:off x="4002" y="2121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328" name="Line 160"/>
                <p:cNvSpPr>
                  <a:spLocks noChangeShapeType="1"/>
                </p:cNvSpPr>
                <p:nvPr/>
              </p:nvSpPr>
              <p:spPr bwMode="auto">
                <a:xfrm>
                  <a:off x="4008" y="2121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329" name="Line 161"/>
                <p:cNvSpPr>
                  <a:spLocks noChangeShapeType="1"/>
                </p:cNvSpPr>
                <p:nvPr/>
              </p:nvSpPr>
              <p:spPr bwMode="auto">
                <a:xfrm>
                  <a:off x="4014" y="2121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330" name="Line 162"/>
                <p:cNvSpPr>
                  <a:spLocks noChangeShapeType="1"/>
                </p:cNvSpPr>
                <p:nvPr/>
              </p:nvSpPr>
              <p:spPr bwMode="auto">
                <a:xfrm>
                  <a:off x="4020" y="2121"/>
                  <a:ext cx="1" cy="1"/>
                </a:xfrm>
                <a:prstGeom prst="line">
                  <a:avLst/>
                </a:prstGeom>
                <a:noFill/>
                <a:ln w="9525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331" name="Line 163"/>
                <p:cNvSpPr>
                  <a:spLocks noChangeShapeType="1"/>
                </p:cNvSpPr>
                <p:nvPr/>
              </p:nvSpPr>
              <p:spPr bwMode="auto">
                <a:xfrm>
                  <a:off x="4020" y="2121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332" name="Line 164"/>
                <p:cNvSpPr>
                  <a:spLocks noChangeShapeType="1"/>
                </p:cNvSpPr>
                <p:nvPr/>
              </p:nvSpPr>
              <p:spPr bwMode="auto">
                <a:xfrm>
                  <a:off x="4026" y="2121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333" name="Line 165"/>
                <p:cNvSpPr>
                  <a:spLocks noChangeShapeType="1"/>
                </p:cNvSpPr>
                <p:nvPr/>
              </p:nvSpPr>
              <p:spPr bwMode="auto">
                <a:xfrm>
                  <a:off x="4032" y="2121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334" name="Line 166"/>
                <p:cNvSpPr>
                  <a:spLocks noChangeShapeType="1"/>
                </p:cNvSpPr>
                <p:nvPr/>
              </p:nvSpPr>
              <p:spPr bwMode="auto">
                <a:xfrm>
                  <a:off x="4038" y="2121"/>
                  <a:ext cx="1" cy="1"/>
                </a:xfrm>
                <a:prstGeom prst="line">
                  <a:avLst/>
                </a:prstGeom>
                <a:noFill/>
                <a:ln w="9525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335" name="Line 167"/>
                <p:cNvSpPr>
                  <a:spLocks noChangeShapeType="1"/>
                </p:cNvSpPr>
                <p:nvPr/>
              </p:nvSpPr>
              <p:spPr bwMode="auto">
                <a:xfrm>
                  <a:off x="4038" y="2121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336" name="Freeform 168"/>
                <p:cNvSpPr>
                  <a:spLocks/>
                </p:cNvSpPr>
                <p:nvPr/>
              </p:nvSpPr>
              <p:spPr bwMode="auto">
                <a:xfrm>
                  <a:off x="4044" y="2114"/>
                  <a:ext cx="6" cy="7"/>
                </a:xfrm>
                <a:custGeom>
                  <a:avLst/>
                  <a:gdLst>
                    <a:gd name="T0" fmla="*/ 0 w 6"/>
                    <a:gd name="T1" fmla="*/ 7 h 7"/>
                    <a:gd name="T2" fmla="*/ 0 w 6"/>
                    <a:gd name="T3" fmla="*/ 0 h 7"/>
                    <a:gd name="T4" fmla="*/ 6 w 6"/>
                    <a:gd name="T5" fmla="*/ 0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7">
                      <a:moveTo>
                        <a:pt x="0" y="7"/>
                      </a:moveTo>
                      <a:lnTo>
                        <a:pt x="0" y="0"/>
                      </a:lnTo>
                      <a:lnTo>
                        <a:pt x="6" y="0"/>
                      </a:lnTo>
                    </a:path>
                  </a:pathLst>
                </a:custGeom>
                <a:noFill/>
                <a:ln w="9525">
                  <a:solidFill>
                    <a:srgbClr val="FF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337" name="Line 169"/>
                <p:cNvSpPr>
                  <a:spLocks noChangeShapeType="1"/>
                </p:cNvSpPr>
                <p:nvPr/>
              </p:nvSpPr>
              <p:spPr bwMode="auto">
                <a:xfrm>
                  <a:off x="4050" y="2114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338" name="Line 170"/>
                <p:cNvSpPr>
                  <a:spLocks noChangeShapeType="1"/>
                </p:cNvSpPr>
                <p:nvPr/>
              </p:nvSpPr>
              <p:spPr bwMode="auto">
                <a:xfrm>
                  <a:off x="4056" y="2114"/>
                  <a:ext cx="1" cy="1"/>
                </a:xfrm>
                <a:prstGeom prst="line">
                  <a:avLst/>
                </a:prstGeom>
                <a:noFill/>
                <a:ln w="9525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339" name="Line 171"/>
                <p:cNvSpPr>
                  <a:spLocks noChangeShapeType="1"/>
                </p:cNvSpPr>
                <p:nvPr/>
              </p:nvSpPr>
              <p:spPr bwMode="auto">
                <a:xfrm>
                  <a:off x="4056" y="2114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340" name="Line 172"/>
                <p:cNvSpPr>
                  <a:spLocks noChangeShapeType="1"/>
                </p:cNvSpPr>
                <p:nvPr/>
              </p:nvSpPr>
              <p:spPr bwMode="auto">
                <a:xfrm>
                  <a:off x="4062" y="2114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341" name="Line 173"/>
                <p:cNvSpPr>
                  <a:spLocks noChangeShapeType="1"/>
                </p:cNvSpPr>
                <p:nvPr/>
              </p:nvSpPr>
              <p:spPr bwMode="auto">
                <a:xfrm>
                  <a:off x="4068" y="2114"/>
                  <a:ext cx="1" cy="1"/>
                </a:xfrm>
                <a:prstGeom prst="line">
                  <a:avLst/>
                </a:prstGeom>
                <a:noFill/>
                <a:ln w="9525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342" name="Line 174"/>
                <p:cNvSpPr>
                  <a:spLocks noChangeShapeType="1"/>
                </p:cNvSpPr>
                <p:nvPr/>
              </p:nvSpPr>
              <p:spPr bwMode="auto">
                <a:xfrm>
                  <a:off x="4068" y="2114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343" name="Line 175"/>
                <p:cNvSpPr>
                  <a:spLocks noChangeShapeType="1"/>
                </p:cNvSpPr>
                <p:nvPr/>
              </p:nvSpPr>
              <p:spPr bwMode="auto">
                <a:xfrm>
                  <a:off x="4074" y="2114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344" name="Freeform 176"/>
                <p:cNvSpPr>
                  <a:spLocks/>
                </p:cNvSpPr>
                <p:nvPr/>
              </p:nvSpPr>
              <p:spPr bwMode="auto">
                <a:xfrm>
                  <a:off x="4080" y="2108"/>
                  <a:ext cx="6" cy="6"/>
                </a:xfrm>
                <a:custGeom>
                  <a:avLst/>
                  <a:gdLst>
                    <a:gd name="T0" fmla="*/ 0 w 6"/>
                    <a:gd name="T1" fmla="*/ 6 h 6"/>
                    <a:gd name="T2" fmla="*/ 6 w 6"/>
                    <a:gd name="T3" fmla="*/ 0 h 6"/>
                    <a:gd name="T4" fmla="*/ 6 w 6"/>
                    <a:gd name="T5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6">
                      <a:moveTo>
                        <a:pt x="0" y="6"/>
                      </a:moveTo>
                      <a:lnTo>
                        <a:pt x="6" y="0"/>
                      </a:lnTo>
                      <a:lnTo>
                        <a:pt x="6" y="0"/>
                      </a:lnTo>
                    </a:path>
                  </a:pathLst>
                </a:custGeom>
                <a:noFill/>
                <a:ln w="9525">
                  <a:solidFill>
                    <a:srgbClr val="FF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345" name="Line 177"/>
                <p:cNvSpPr>
                  <a:spLocks noChangeShapeType="1"/>
                </p:cNvSpPr>
                <p:nvPr/>
              </p:nvSpPr>
              <p:spPr bwMode="auto">
                <a:xfrm>
                  <a:off x="4086" y="2108"/>
                  <a:ext cx="1" cy="1"/>
                </a:xfrm>
                <a:prstGeom prst="line">
                  <a:avLst/>
                </a:prstGeom>
                <a:noFill/>
                <a:ln w="9525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346" name="Line 178"/>
                <p:cNvSpPr>
                  <a:spLocks noChangeShapeType="1"/>
                </p:cNvSpPr>
                <p:nvPr/>
              </p:nvSpPr>
              <p:spPr bwMode="auto">
                <a:xfrm>
                  <a:off x="4086" y="2108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347" name="Line 179"/>
                <p:cNvSpPr>
                  <a:spLocks noChangeShapeType="1"/>
                </p:cNvSpPr>
                <p:nvPr/>
              </p:nvSpPr>
              <p:spPr bwMode="auto">
                <a:xfrm>
                  <a:off x="4092" y="2108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348" name="Freeform 180"/>
                <p:cNvSpPr>
                  <a:spLocks/>
                </p:cNvSpPr>
                <p:nvPr/>
              </p:nvSpPr>
              <p:spPr bwMode="auto">
                <a:xfrm>
                  <a:off x="4098" y="2102"/>
                  <a:ext cx="6" cy="6"/>
                </a:xfrm>
                <a:custGeom>
                  <a:avLst/>
                  <a:gdLst>
                    <a:gd name="T0" fmla="*/ 0 w 6"/>
                    <a:gd name="T1" fmla="*/ 6 h 6"/>
                    <a:gd name="T2" fmla="*/ 6 w 6"/>
                    <a:gd name="T3" fmla="*/ 0 h 6"/>
                    <a:gd name="T4" fmla="*/ 6 w 6"/>
                    <a:gd name="T5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6">
                      <a:moveTo>
                        <a:pt x="0" y="6"/>
                      </a:moveTo>
                      <a:lnTo>
                        <a:pt x="6" y="0"/>
                      </a:lnTo>
                      <a:lnTo>
                        <a:pt x="6" y="0"/>
                      </a:lnTo>
                    </a:path>
                  </a:pathLst>
                </a:custGeom>
                <a:noFill/>
                <a:ln w="9525">
                  <a:solidFill>
                    <a:srgbClr val="FF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349" name="Line 181"/>
                <p:cNvSpPr>
                  <a:spLocks noChangeShapeType="1"/>
                </p:cNvSpPr>
                <p:nvPr/>
              </p:nvSpPr>
              <p:spPr bwMode="auto">
                <a:xfrm>
                  <a:off x="4104" y="2102"/>
                  <a:ext cx="1" cy="1"/>
                </a:xfrm>
                <a:prstGeom prst="line">
                  <a:avLst/>
                </a:prstGeom>
                <a:noFill/>
                <a:ln w="9525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350" name="Freeform 182"/>
                <p:cNvSpPr>
                  <a:spLocks/>
                </p:cNvSpPr>
                <p:nvPr/>
              </p:nvSpPr>
              <p:spPr bwMode="auto">
                <a:xfrm>
                  <a:off x="4104" y="2095"/>
                  <a:ext cx="6" cy="7"/>
                </a:xfrm>
                <a:custGeom>
                  <a:avLst/>
                  <a:gdLst>
                    <a:gd name="T0" fmla="*/ 0 w 6"/>
                    <a:gd name="T1" fmla="*/ 7 h 7"/>
                    <a:gd name="T2" fmla="*/ 0 w 6"/>
                    <a:gd name="T3" fmla="*/ 0 h 7"/>
                    <a:gd name="T4" fmla="*/ 6 w 6"/>
                    <a:gd name="T5" fmla="*/ 0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7">
                      <a:moveTo>
                        <a:pt x="0" y="7"/>
                      </a:moveTo>
                      <a:lnTo>
                        <a:pt x="0" y="0"/>
                      </a:lnTo>
                      <a:lnTo>
                        <a:pt x="6" y="0"/>
                      </a:lnTo>
                    </a:path>
                  </a:pathLst>
                </a:custGeom>
                <a:noFill/>
                <a:ln w="9525">
                  <a:solidFill>
                    <a:srgbClr val="FF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351" name="Line 183"/>
                <p:cNvSpPr>
                  <a:spLocks noChangeShapeType="1"/>
                </p:cNvSpPr>
                <p:nvPr/>
              </p:nvSpPr>
              <p:spPr bwMode="auto">
                <a:xfrm>
                  <a:off x="4110" y="2095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352" name="Line 184"/>
                <p:cNvSpPr>
                  <a:spLocks noChangeShapeType="1"/>
                </p:cNvSpPr>
                <p:nvPr/>
              </p:nvSpPr>
              <p:spPr bwMode="auto">
                <a:xfrm flipV="1">
                  <a:off x="4116" y="2089"/>
                  <a:ext cx="6" cy="6"/>
                </a:xfrm>
                <a:prstGeom prst="line">
                  <a:avLst/>
                </a:prstGeom>
                <a:noFill/>
                <a:ln w="9525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353" name="Line 185"/>
                <p:cNvSpPr>
                  <a:spLocks noChangeShapeType="1"/>
                </p:cNvSpPr>
                <p:nvPr/>
              </p:nvSpPr>
              <p:spPr bwMode="auto">
                <a:xfrm flipV="1">
                  <a:off x="4122" y="2082"/>
                  <a:ext cx="1" cy="7"/>
                </a:xfrm>
                <a:prstGeom prst="line">
                  <a:avLst/>
                </a:prstGeom>
                <a:noFill/>
                <a:ln w="9525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354" name="Line 186"/>
                <p:cNvSpPr>
                  <a:spLocks noChangeShapeType="1"/>
                </p:cNvSpPr>
                <p:nvPr/>
              </p:nvSpPr>
              <p:spPr bwMode="auto">
                <a:xfrm flipV="1">
                  <a:off x="4122" y="2076"/>
                  <a:ext cx="6" cy="6"/>
                </a:xfrm>
                <a:prstGeom prst="line">
                  <a:avLst/>
                </a:prstGeom>
                <a:noFill/>
                <a:ln w="9525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355" name="Line 187"/>
                <p:cNvSpPr>
                  <a:spLocks noChangeShapeType="1"/>
                </p:cNvSpPr>
                <p:nvPr/>
              </p:nvSpPr>
              <p:spPr bwMode="auto">
                <a:xfrm>
                  <a:off x="4128" y="2076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356" name="Line 188"/>
                <p:cNvSpPr>
                  <a:spLocks noChangeShapeType="1"/>
                </p:cNvSpPr>
                <p:nvPr/>
              </p:nvSpPr>
              <p:spPr bwMode="auto">
                <a:xfrm>
                  <a:off x="4134" y="2076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357" name="Line 189"/>
                <p:cNvSpPr>
                  <a:spLocks noChangeShapeType="1"/>
                </p:cNvSpPr>
                <p:nvPr/>
              </p:nvSpPr>
              <p:spPr bwMode="auto">
                <a:xfrm>
                  <a:off x="4140" y="2076"/>
                  <a:ext cx="1" cy="1"/>
                </a:xfrm>
                <a:prstGeom prst="line">
                  <a:avLst/>
                </a:prstGeom>
                <a:noFill/>
                <a:ln w="9525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358" name="Line 190"/>
                <p:cNvSpPr>
                  <a:spLocks noChangeShapeType="1"/>
                </p:cNvSpPr>
                <p:nvPr/>
              </p:nvSpPr>
              <p:spPr bwMode="auto">
                <a:xfrm>
                  <a:off x="4140" y="2076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359" name="Line 191"/>
                <p:cNvSpPr>
                  <a:spLocks noChangeShapeType="1"/>
                </p:cNvSpPr>
                <p:nvPr/>
              </p:nvSpPr>
              <p:spPr bwMode="auto">
                <a:xfrm>
                  <a:off x="4146" y="2076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360" name="Line 192"/>
                <p:cNvSpPr>
                  <a:spLocks noChangeShapeType="1"/>
                </p:cNvSpPr>
                <p:nvPr/>
              </p:nvSpPr>
              <p:spPr bwMode="auto">
                <a:xfrm>
                  <a:off x="4152" y="2076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361" name="Line 193"/>
                <p:cNvSpPr>
                  <a:spLocks noChangeShapeType="1"/>
                </p:cNvSpPr>
                <p:nvPr/>
              </p:nvSpPr>
              <p:spPr bwMode="auto">
                <a:xfrm>
                  <a:off x="4158" y="2076"/>
                  <a:ext cx="1" cy="1"/>
                </a:xfrm>
                <a:prstGeom prst="line">
                  <a:avLst/>
                </a:prstGeom>
                <a:noFill/>
                <a:ln w="9525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362" name="Freeform 194"/>
                <p:cNvSpPr>
                  <a:spLocks/>
                </p:cNvSpPr>
                <p:nvPr/>
              </p:nvSpPr>
              <p:spPr bwMode="auto">
                <a:xfrm>
                  <a:off x="4158" y="2069"/>
                  <a:ext cx="6" cy="7"/>
                </a:xfrm>
                <a:custGeom>
                  <a:avLst/>
                  <a:gdLst>
                    <a:gd name="T0" fmla="*/ 0 w 6"/>
                    <a:gd name="T1" fmla="*/ 7 h 7"/>
                    <a:gd name="T2" fmla="*/ 0 w 6"/>
                    <a:gd name="T3" fmla="*/ 0 h 7"/>
                    <a:gd name="T4" fmla="*/ 6 w 6"/>
                    <a:gd name="T5" fmla="*/ 0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7">
                      <a:moveTo>
                        <a:pt x="0" y="7"/>
                      </a:moveTo>
                      <a:lnTo>
                        <a:pt x="0" y="0"/>
                      </a:lnTo>
                      <a:lnTo>
                        <a:pt x="6" y="0"/>
                      </a:lnTo>
                    </a:path>
                  </a:pathLst>
                </a:custGeom>
                <a:noFill/>
                <a:ln w="9525">
                  <a:solidFill>
                    <a:srgbClr val="FF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363" name="Line 195"/>
                <p:cNvSpPr>
                  <a:spLocks noChangeShapeType="1"/>
                </p:cNvSpPr>
                <p:nvPr/>
              </p:nvSpPr>
              <p:spPr bwMode="auto">
                <a:xfrm>
                  <a:off x="4164" y="2069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364" name="Line 196"/>
                <p:cNvSpPr>
                  <a:spLocks noChangeShapeType="1"/>
                </p:cNvSpPr>
                <p:nvPr/>
              </p:nvSpPr>
              <p:spPr bwMode="auto">
                <a:xfrm flipV="1">
                  <a:off x="4170" y="2063"/>
                  <a:ext cx="6" cy="6"/>
                </a:xfrm>
                <a:prstGeom prst="line">
                  <a:avLst/>
                </a:prstGeom>
                <a:noFill/>
                <a:ln w="9525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365" name="Freeform 197"/>
                <p:cNvSpPr>
                  <a:spLocks/>
                </p:cNvSpPr>
                <p:nvPr/>
              </p:nvSpPr>
              <p:spPr bwMode="auto">
                <a:xfrm>
                  <a:off x="4176" y="2050"/>
                  <a:ext cx="1" cy="13"/>
                </a:xfrm>
                <a:custGeom>
                  <a:avLst/>
                  <a:gdLst>
                    <a:gd name="T0" fmla="*/ 13 h 13"/>
                    <a:gd name="T1" fmla="*/ 6 h 13"/>
                    <a:gd name="T2" fmla="*/ 0 h 13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3">
                      <a:moveTo>
                        <a:pt x="0" y="13"/>
                      </a:moveTo>
                      <a:lnTo>
                        <a:pt x="0" y="6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9525">
                  <a:solidFill>
                    <a:srgbClr val="FF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366" name="Freeform 198"/>
                <p:cNvSpPr>
                  <a:spLocks/>
                </p:cNvSpPr>
                <p:nvPr/>
              </p:nvSpPr>
              <p:spPr bwMode="auto">
                <a:xfrm>
                  <a:off x="4176" y="2050"/>
                  <a:ext cx="6" cy="1"/>
                </a:xfrm>
                <a:custGeom>
                  <a:avLst/>
                  <a:gdLst>
                    <a:gd name="T0" fmla="*/ 0 w 6"/>
                    <a:gd name="T1" fmla="*/ 0 w 6"/>
                    <a:gd name="T2" fmla="*/ 6 w 6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6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6" y="0"/>
                      </a:lnTo>
                    </a:path>
                  </a:pathLst>
                </a:custGeom>
                <a:noFill/>
                <a:ln w="9525">
                  <a:solidFill>
                    <a:srgbClr val="FF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367" name="Line 199"/>
                <p:cNvSpPr>
                  <a:spLocks noChangeShapeType="1"/>
                </p:cNvSpPr>
                <p:nvPr/>
              </p:nvSpPr>
              <p:spPr bwMode="auto">
                <a:xfrm>
                  <a:off x="4182" y="2050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368" name="Freeform 200"/>
                <p:cNvSpPr>
                  <a:spLocks/>
                </p:cNvSpPr>
                <p:nvPr/>
              </p:nvSpPr>
              <p:spPr bwMode="auto">
                <a:xfrm>
                  <a:off x="4188" y="2050"/>
                  <a:ext cx="1" cy="6"/>
                </a:xfrm>
                <a:custGeom>
                  <a:avLst/>
                  <a:gdLst>
                    <a:gd name="T0" fmla="*/ 0 h 6"/>
                    <a:gd name="T1" fmla="*/ 0 h 6"/>
                    <a:gd name="T2" fmla="*/ 6 h 6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6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6"/>
                      </a:lnTo>
                    </a:path>
                  </a:pathLst>
                </a:custGeom>
                <a:noFill/>
                <a:ln w="9525">
                  <a:solidFill>
                    <a:srgbClr val="FF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369" name="Line 201"/>
                <p:cNvSpPr>
                  <a:spLocks noChangeShapeType="1"/>
                </p:cNvSpPr>
                <p:nvPr/>
              </p:nvSpPr>
              <p:spPr bwMode="auto">
                <a:xfrm>
                  <a:off x="4188" y="2056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370" name="Line 202"/>
                <p:cNvSpPr>
                  <a:spLocks noChangeShapeType="1"/>
                </p:cNvSpPr>
                <p:nvPr/>
              </p:nvSpPr>
              <p:spPr bwMode="auto">
                <a:xfrm>
                  <a:off x="4194" y="2056"/>
                  <a:ext cx="6" cy="7"/>
                </a:xfrm>
                <a:prstGeom prst="line">
                  <a:avLst/>
                </a:prstGeom>
                <a:noFill/>
                <a:ln w="9525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371" name="Line 203"/>
                <p:cNvSpPr>
                  <a:spLocks noChangeShapeType="1"/>
                </p:cNvSpPr>
                <p:nvPr/>
              </p:nvSpPr>
              <p:spPr bwMode="auto">
                <a:xfrm>
                  <a:off x="4200" y="2063"/>
                  <a:ext cx="6" cy="6"/>
                </a:xfrm>
                <a:prstGeom prst="line">
                  <a:avLst/>
                </a:prstGeom>
                <a:noFill/>
                <a:ln w="9525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372" name="Line 204"/>
                <p:cNvSpPr>
                  <a:spLocks noChangeShapeType="1"/>
                </p:cNvSpPr>
                <p:nvPr/>
              </p:nvSpPr>
              <p:spPr bwMode="auto">
                <a:xfrm>
                  <a:off x="4206" y="2069"/>
                  <a:ext cx="1" cy="7"/>
                </a:xfrm>
                <a:prstGeom prst="line">
                  <a:avLst/>
                </a:prstGeom>
                <a:noFill/>
                <a:ln w="9525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373" name="Line 205"/>
                <p:cNvSpPr>
                  <a:spLocks noChangeShapeType="1"/>
                </p:cNvSpPr>
                <p:nvPr/>
              </p:nvSpPr>
              <p:spPr bwMode="auto">
                <a:xfrm>
                  <a:off x="4206" y="2076"/>
                  <a:ext cx="6" cy="6"/>
                </a:xfrm>
                <a:prstGeom prst="line">
                  <a:avLst/>
                </a:prstGeom>
                <a:noFill/>
                <a:ln w="9525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374" name="Line 206"/>
                <p:cNvSpPr>
                  <a:spLocks noChangeShapeType="1"/>
                </p:cNvSpPr>
                <p:nvPr/>
              </p:nvSpPr>
              <p:spPr bwMode="auto">
                <a:xfrm>
                  <a:off x="4212" y="2082"/>
                  <a:ext cx="6" cy="7"/>
                </a:xfrm>
                <a:prstGeom prst="line">
                  <a:avLst/>
                </a:prstGeom>
                <a:noFill/>
                <a:ln w="9525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375" name="Line 207"/>
                <p:cNvSpPr>
                  <a:spLocks noChangeShapeType="1"/>
                </p:cNvSpPr>
                <p:nvPr/>
              </p:nvSpPr>
              <p:spPr bwMode="auto">
                <a:xfrm>
                  <a:off x="4218" y="2089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376" name="Line 208"/>
                <p:cNvSpPr>
                  <a:spLocks noChangeShapeType="1"/>
                </p:cNvSpPr>
                <p:nvPr/>
              </p:nvSpPr>
              <p:spPr bwMode="auto">
                <a:xfrm flipV="1">
                  <a:off x="4224" y="2082"/>
                  <a:ext cx="1" cy="7"/>
                </a:xfrm>
                <a:prstGeom prst="line">
                  <a:avLst/>
                </a:prstGeom>
                <a:noFill/>
                <a:ln w="9525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377" name="Line 209"/>
                <p:cNvSpPr>
                  <a:spLocks noChangeShapeType="1"/>
                </p:cNvSpPr>
                <p:nvPr/>
              </p:nvSpPr>
              <p:spPr bwMode="auto">
                <a:xfrm flipV="1">
                  <a:off x="4224" y="2069"/>
                  <a:ext cx="6" cy="13"/>
                </a:xfrm>
                <a:prstGeom prst="line">
                  <a:avLst/>
                </a:prstGeom>
                <a:noFill/>
                <a:ln w="9525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378" name="Line 210"/>
                <p:cNvSpPr>
                  <a:spLocks noChangeShapeType="1"/>
                </p:cNvSpPr>
                <p:nvPr/>
              </p:nvSpPr>
              <p:spPr bwMode="auto">
                <a:xfrm flipV="1">
                  <a:off x="4230" y="2056"/>
                  <a:ext cx="6" cy="13"/>
                </a:xfrm>
                <a:prstGeom prst="line">
                  <a:avLst/>
                </a:prstGeom>
                <a:noFill/>
                <a:ln w="9525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379" name="Line 211"/>
                <p:cNvSpPr>
                  <a:spLocks noChangeShapeType="1"/>
                </p:cNvSpPr>
                <p:nvPr/>
              </p:nvSpPr>
              <p:spPr bwMode="auto">
                <a:xfrm flipV="1">
                  <a:off x="4236" y="2050"/>
                  <a:ext cx="6" cy="6"/>
                </a:xfrm>
                <a:prstGeom prst="line">
                  <a:avLst/>
                </a:prstGeom>
                <a:noFill/>
                <a:ln w="9525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380" name="Freeform 212"/>
                <p:cNvSpPr>
                  <a:spLocks/>
                </p:cNvSpPr>
                <p:nvPr/>
              </p:nvSpPr>
              <p:spPr bwMode="auto">
                <a:xfrm>
                  <a:off x="4242" y="2050"/>
                  <a:ext cx="1" cy="6"/>
                </a:xfrm>
                <a:custGeom>
                  <a:avLst/>
                  <a:gdLst>
                    <a:gd name="T0" fmla="*/ 0 h 6"/>
                    <a:gd name="T1" fmla="*/ 0 h 6"/>
                    <a:gd name="T2" fmla="*/ 6 h 6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6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6"/>
                      </a:lnTo>
                    </a:path>
                  </a:pathLst>
                </a:custGeom>
                <a:noFill/>
                <a:ln w="9525">
                  <a:solidFill>
                    <a:srgbClr val="FF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381" name="Freeform 213"/>
                <p:cNvSpPr>
                  <a:spLocks/>
                </p:cNvSpPr>
                <p:nvPr/>
              </p:nvSpPr>
              <p:spPr bwMode="auto">
                <a:xfrm>
                  <a:off x="4242" y="2056"/>
                  <a:ext cx="6" cy="13"/>
                </a:xfrm>
                <a:custGeom>
                  <a:avLst/>
                  <a:gdLst>
                    <a:gd name="T0" fmla="*/ 0 w 6"/>
                    <a:gd name="T1" fmla="*/ 0 h 13"/>
                    <a:gd name="T2" fmla="*/ 0 w 6"/>
                    <a:gd name="T3" fmla="*/ 7 h 13"/>
                    <a:gd name="T4" fmla="*/ 6 w 6"/>
                    <a:gd name="T5" fmla="*/ 13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13">
                      <a:moveTo>
                        <a:pt x="0" y="0"/>
                      </a:moveTo>
                      <a:lnTo>
                        <a:pt x="0" y="7"/>
                      </a:lnTo>
                      <a:lnTo>
                        <a:pt x="6" y="13"/>
                      </a:lnTo>
                    </a:path>
                  </a:pathLst>
                </a:custGeom>
                <a:noFill/>
                <a:ln w="9525">
                  <a:solidFill>
                    <a:srgbClr val="FF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382" name="Freeform 214"/>
                <p:cNvSpPr>
                  <a:spLocks/>
                </p:cNvSpPr>
                <p:nvPr/>
              </p:nvSpPr>
              <p:spPr bwMode="auto">
                <a:xfrm>
                  <a:off x="4248" y="2063"/>
                  <a:ext cx="6" cy="6"/>
                </a:xfrm>
                <a:custGeom>
                  <a:avLst/>
                  <a:gdLst>
                    <a:gd name="T0" fmla="*/ 0 w 6"/>
                    <a:gd name="T1" fmla="*/ 6 h 6"/>
                    <a:gd name="T2" fmla="*/ 0 w 6"/>
                    <a:gd name="T3" fmla="*/ 6 h 6"/>
                    <a:gd name="T4" fmla="*/ 6 w 6"/>
                    <a:gd name="T5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6">
                      <a:moveTo>
                        <a:pt x="0" y="6"/>
                      </a:moveTo>
                      <a:lnTo>
                        <a:pt x="0" y="6"/>
                      </a:lnTo>
                      <a:lnTo>
                        <a:pt x="6" y="0"/>
                      </a:lnTo>
                    </a:path>
                  </a:pathLst>
                </a:custGeom>
                <a:noFill/>
                <a:ln w="9525">
                  <a:solidFill>
                    <a:srgbClr val="FF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383" name="Freeform 215"/>
                <p:cNvSpPr>
                  <a:spLocks/>
                </p:cNvSpPr>
                <p:nvPr/>
              </p:nvSpPr>
              <p:spPr bwMode="auto">
                <a:xfrm>
                  <a:off x="4254" y="2043"/>
                  <a:ext cx="6" cy="20"/>
                </a:xfrm>
                <a:custGeom>
                  <a:avLst/>
                  <a:gdLst>
                    <a:gd name="T0" fmla="*/ 0 w 6"/>
                    <a:gd name="T1" fmla="*/ 20 h 20"/>
                    <a:gd name="T2" fmla="*/ 6 w 6"/>
                    <a:gd name="T3" fmla="*/ 7 h 20"/>
                    <a:gd name="T4" fmla="*/ 6 w 6"/>
                    <a:gd name="T5" fmla="*/ 0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20">
                      <a:moveTo>
                        <a:pt x="0" y="20"/>
                      </a:moveTo>
                      <a:lnTo>
                        <a:pt x="6" y="7"/>
                      </a:lnTo>
                      <a:lnTo>
                        <a:pt x="6" y="0"/>
                      </a:lnTo>
                    </a:path>
                  </a:pathLst>
                </a:custGeom>
                <a:noFill/>
                <a:ln w="9525">
                  <a:solidFill>
                    <a:srgbClr val="FF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384" name="Freeform 216"/>
                <p:cNvSpPr>
                  <a:spLocks/>
                </p:cNvSpPr>
                <p:nvPr/>
              </p:nvSpPr>
              <p:spPr bwMode="auto">
                <a:xfrm>
                  <a:off x="4260" y="2043"/>
                  <a:ext cx="1" cy="7"/>
                </a:xfrm>
                <a:custGeom>
                  <a:avLst/>
                  <a:gdLst>
                    <a:gd name="T0" fmla="*/ 0 h 7"/>
                    <a:gd name="T1" fmla="*/ 0 h 7"/>
                    <a:gd name="T2" fmla="*/ 7 h 7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7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7"/>
                      </a:lnTo>
                    </a:path>
                  </a:pathLst>
                </a:custGeom>
                <a:noFill/>
                <a:ln w="9525">
                  <a:solidFill>
                    <a:srgbClr val="FF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385" name="Freeform 217"/>
                <p:cNvSpPr>
                  <a:spLocks/>
                </p:cNvSpPr>
                <p:nvPr/>
              </p:nvSpPr>
              <p:spPr bwMode="auto">
                <a:xfrm>
                  <a:off x="4260" y="2050"/>
                  <a:ext cx="6" cy="26"/>
                </a:xfrm>
                <a:custGeom>
                  <a:avLst/>
                  <a:gdLst>
                    <a:gd name="T0" fmla="*/ 0 w 6"/>
                    <a:gd name="T1" fmla="*/ 0 h 26"/>
                    <a:gd name="T2" fmla="*/ 0 w 6"/>
                    <a:gd name="T3" fmla="*/ 13 h 26"/>
                    <a:gd name="T4" fmla="*/ 6 w 6"/>
                    <a:gd name="T5" fmla="*/ 26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26">
                      <a:moveTo>
                        <a:pt x="0" y="0"/>
                      </a:moveTo>
                      <a:lnTo>
                        <a:pt x="0" y="13"/>
                      </a:lnTo>
                      <a:lnTo>
                        <a:pt x="6" y="26"/>
                      </a:lnTo>
                    </a:path>
                  </a:pathLst>
                </a:custGeom>
                <a:noFill/>
                <a:ln w="9525">
                  <a:solidFill>
                    <a:srgbClr val="FF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386" name="Line 218"/>
                <p:cNvSpPr>
                  <a:spLocks noChangeShapeType="1"/>
                </p:cNvSpPr>
                <p:nvPr/>
              </p:nvSpPr>
              <p:spPr bwMode="auto">
                <a:xfrm>
                  <a:off x="4266" y="2076"/>
                  <a:ext cx="6" cy="19"/>
                </a:xfrm>
                <a:prstGeom prst="line">
                  <a:avLst/>
                </a:prstGeom>
                <a:noFill/>
                <a:ln w="9525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387" name="Freeform 219"/>
                <p:cNvSpPr>
                  <a:spLocks/>
                </p:cNvSpPr>
                <p:nvPr/>
              </p:nvSpPr>
              <p:spPr bwMode="auto">
                <a:xfrm>
                  <a:off x="4272" y="2095"/>
                  <a:ext cx="6" cy="13"/>
                </a:xfrm>
                <a:custGeom>
                  <a:avLst/>
                  <a:gdLst>
                    <a:gd name="T0" fmla="*/ 0 w 6"/>
                    <a:gd name="T1" fmla="*/ 0 h 13"/>
                    <a:gd name="T2" fmla="*/ 6 w 6"/>
                    <a:gd name="T3" fmla="*/ 7 h 13"/>
                    <a:gd name="T4" fmla="*/ 6 w 6"/>
                    <a:gd name="T5" fmla="*/ 13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13">
                      <a:moveTo>
                        <a:pt x="0" y="0"/>
                      </a:moveTo>
                      <a:lnTo>
                        <a:pt x="6" y="7"/>
                      </a:lnTo>
                      <a:lnTo>
                        <a:pt x="6" y="13"/>
                      </a:lnTo>
                    </a:path>
                  </a:pathLst>
                </a:custGeom>
                <a:noFill/>
                <a:ln w="9525">
                  <a:solidFill>
                    <a:srgbClr val="FF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388" name="Line 220"/>
                <p:cNvSpPr>
                  <a:spLocks noChangeShapeType="1"/>
                </p:cNvSpPr>
                <p:nvPr/>
              </p:nvSpPr>
              <p:spPr bwMode="auto">
                <a:xfrm>
                  <a:off x="4278" y="2108"/>
                  <a:ext cx="1" cy="1"/>
                </a:xfrm>
                <a:prstGeom prst="line">
                  <a:avLst/>
                </a:prstGeom>
                <a:noFill/>
                <a:ln w="9525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389" name="Line 221"/>
                <p:cNvSpPr>
                  <a:spLocks noChangeShapeType="1"/>
                </p:cNvSpPr>
                <p:nvPr/>
              </p:nvSpPr>
              <p:spPr bwMode="auto">
                <a:xfrm>
                  <a:off x="4278" y="2108"/>
                  <a:ext cx="6" cy="6"/>
                </a:xfrm>
                <a:prstGeom prst="line">
                  <a:avLst/>
                </a:prstGeom>
                <a:noFill/>
                <a:ln w="9525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390" name="Line 222"/>
                <p:cNvSpPr>
                  <a:spLocks noChangeShapeType="1"/>
                </p:cNvSpPr>
                <p:nvPr/>
              </p:nvSpPr>
              <p:spPr bwMode="auto">
                <a:xfrm>
                  <a:off x="4284" y="2114"/>
                  <a:ext cx="6" cy="7"/>
                </a:xfrm>
                <a:prstGeom prst="line">
                  <a:avLst/>
                </a:prstGeom>
                <a:noFill/>
                <a:ln w="9525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391" name="Line 223"/>
                <p:cNvSpPr>
                  <a:spLocks noChangeShapeType="1"/>
                </p:cNvSpPr>
                <p:nvPr/>
              </p:nvSpPr>
              <p:spPr bwMode="auto">
                <a:xfrm>
                  <a:off x="4290" y="2121"/>
                  <a:ext cx="1" cy="1"/>
                </a:xfrm>
                <a:prstGeom prst="line">
                  <a:avLst/>
                </a:prstGeom>
                <a:noFill/>
                <a:ln w="9525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392" name="Line 224"/>
                <p:cNvSpPr>
                  <a:spLocks noChangeShapeType="1"/>
                </p:cNvSpPr>
                <p:nvPr/>
              </p:nvSpPr>
              <p:spPr bwMode="auto">
                <a:xfrm>
                  <a:off x="4290" y="2121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393" name="Line 225"/>
                <p:cNvSpPr>
                  <a:spLocks noChangeShapeType="1"/>
                </p:cNvSpPr>
                <p:nvPr/>
              </p:nvSpPr>
              <p:spPr bwMode="auto">
                <a:xfrm>
                  <a:off x="4296" y="2121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394" name="Freeform 226"/>
                <p:cNvSpPr>
                  <a:spLocks/>
                </p:cNvSpPr>
                <p:nvPr/>
              </p:nvSpPr>
              <p:spPr bwMode="auto">
                <a:xfrm>
                  <a:off x="4302" y="2121"/>
                  <a:ext cx="6" cy="6"/>
                </a:xfrm>
                <a:custGeom>
                  <a:avLst/>
                  <a:gdLst>
                    <a:gd name="T0" fmla="*/ 0 w 6"/>
                    <a:gd name="T1" fmla="*/ 0 h 6"/>
                    <a:gd name="T2" fmla="*/ 6 w 6"/>
                    <a:gd name="T3" fmla="*/ 0 h 6"/>
                    <a:gd name="T4" fmla="*/ 6 w 6"/>
                    <a:gd name="T5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6">
                      <a:moveTo>
                        <a:pt x="0" y="0"/>
                      </a:moveTo>
                      <a:lnTo>
                        <a:pt x="6" y="0"/>
                      </a:lnTo>
                      <a:lnTo>
                        <a:pt x="6" y="6"/>
                      </a:lnTo>
                    </a:path>
                  </a:pathLst>
                </a:custGeom>
                <a:noFill/>
                <a:ln w="9525">
                  <a:solidFill>
                    <a:srgbClr val="FF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395" name="Line 227"/>
                <p:cNvSpPr>
                  <a:spLocks noChangeShapeType="1"/>
                </p:cNvSpPr>
                <p:nvPr/>
              </p:nvSpPr>
              <p:spPr bwMode="auto">
                <a:xfrm>
                  <a:off x="4308" y="2127"/>
                  <a:ext cx="1" cy="1"/>
                </a:xfrm>
                <a:prstGeom prst="line">
                  <a:avLst/>
                </a:prstGeom>
                <a:noFill/>
                <a:ln w="9525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396" name="Line 228"/>
                <p:cNvSpPr>
                  <a:spLocks noChangeShapeType="1"/>
                </p:cNvSpPr>
                <p:nvPr/>
              </p:nvSpPr>
              <p:spPr bwMode="auto">
                <a:xfrm>
                  <a:off x="4308" y="2127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397" name="Line 229"/>
                <p:cNvSpPr>
                  <a:spLocks noChangeShapeType="1"/>
                </p:cNvSpPr>
                <p:nvPr/>
              </p:nvSpPr>
              <p:spPr bwMode="auto">
                <a:xfrm>
                  <a:off x="4314" y="2127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398" name="Line 230"/>
                <p:cNvSpPr>
                  <a:spLocks noChangeShapeType="1"/>
                </p:cNvSpPr>
                <p:nvPr/>
              </p:nvSpPr>
              <p:spPr bwMode="auto">
                <a:xfrm>
                  <a:off x="4320" y="2127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399" name="Line 231"/>
                <p:cNvSpPr>
                  <a:spLocks noChangeShapeType="1"/>
                </p:cNvSpPr>
                <p:nvPr/>
              </p:nvSpPr>
              <p:spPr bwMode="auto">
                <a:xfrm>
                  <a:off x="4326" y="2127"/>
                  <a:ext cx="1" cy="1"/>
                </a:xfrm>
                <a:prstGeom prst="line">
                  <a:avLst/>
                </a:prstGeom>
                <a:noFill/>
                <a:ln w="9525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400" name="Line 232"/>
                <p:cNvSpPr>
                  <a:spLocks noChangeShapeType="1"/>
                </p:cNvSpPr>
                <p:nvPr/>
              </p:nvSpPr>
              <p:spPr bwMode="auto">
                <a:xfrm>
                  <a:off x="4326" y="2127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401" name="Line 233"/>
                <p:cNvSpPr>
                  <a:spLocks noChangeShapeType="1"/>
                </p:cNvSpPr>
                <p:nvPr/>
              </p:nvSpPr>
              <p:spPr bwMode="auto">
                <a:xfrm>
                  <a:off x="4332" y="2127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402" name="Line 234"/>
                <p:cNvSpPr>
                  <a:spLocks noChangeShapeType="1"/>
                </p:cNvSpPr>
                <p:nvPr/>
              </p:nvSpPr>
              <p:spPr bwMode="auto">
                <a:xfrm>
                  <a:off x="4338" y="2127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403" name="Freeform 235"/>
                <p:cNvSpPr>
                  <a:spLocks/>
                </p:cNvSpPr>
                <p:nvPr/>
              </p:nvSpPr>
              <p:spPr bwMode="auto">
                <a:xfrm>
                  <a:off x="4344" y="2127"/>
                  <a:ext cx="1" cy="7"/>
                </a:xfrm>
                <a:custGeom>
                  <a:avLst/>
                  <a:gdLst>
                    <a:gd name="T0" fmla="*/ 0 h 7"/>
                    <a:gd name="T1" fmla="*/ 0 h 7"/>
                    <a:gd name="T2" fmla="*/ 7 h 7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7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7"/>
                      </a:lnTo>
                    </a:path>
                  </a:pathLst>
                </a:custGeom>
                <a:noFill/>
                <a:ln w="9525">
                  <a:solidFill>
                    <a:srgbClr val="FF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404" name="Line 236"/>
                <p:cNvSpPr>
                  <a:spLocks noChangeShapeType="1"/>
                </p:cNvSpPr>
                <p:nvPr/>
              </p:nvSpPr>
              <p:spPr bwMode="auto">
                <a:xfrm>
                  <a:off x="4344" y="2134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405" name="Line 237"/>
                <p:cNvSpPr>
                  <a:spLocks noChangeShapeType="1"/>
                </p:cNvSpPr>
                <p:nvPr/>
              </p:nvSpPr>
              <p:spPr bwMode="auto">
                <a:xfrm>
                  <a:off x="4350" y="2134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406" name="Line 238"/>
                <p:cNvSpPr>
                  <a:spLocks noChangeShapeType="1"/>
                </p:cNvSpPr>
                <p:nvPr/>
              </p:nvSpPr>
              <p:spPr bwMode="auto">
                <a:xfrm>
                  <a:off x="4356" y="2134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407" name="Line 239"/>
                <p:cNvSpPr>
                  <a:spLocks noChangeShapeType="1"/>
                </p:cNvSpPr>
                <p:nvPr/>
              </p:nvSpPr>
              <p:spPr bwMode="auto">
                <a:xfrm>
                  <a:off x="4362" y="2134"/>
                  <a:ext cx="1" cy="1"/>
                </a:xfrm>
                <a:prstGeom prst="line">
                  <a:avLst/>
                </a:prstGeom>
                <a:noFill/>
                <a:ln w="9525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408" name="Line 240"/>
                <p:cNvSpPr>
                  <a:spLocks noChangeShapeType="1"/>
                </p:cNvSpPr>
                <p:nvPr/>
              </p:nvSpPr>
              <p:spPr bwMode="auto">
                <a:xfrm>
                  <a:off x="4362" y="2134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409" name="Line 241"/>
                <p:cNvSpPr>
                  <a:spLocks noChangeShapeType="1"/>
                </p:cNvSpPr>
                <p:nvPr/>
              </p:nvSpPr>
              <p:spPr bwMode="auto">
                <a:xfrm>
                  <a:off x="4368" y="2134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410" name="Line 242"/>
                <p:cNvSpPr>
                  <a:spLocks noChangeShapeType="1"/>
                </p:cNvSpPr>
                <p:nvPr/>
              </p:nvSpPr>
              <p:spPr bwMode="auto">
                <a:xfrm>
                  <a:off x="4374" y="2134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411" name="Line 243"/>
                <p:cNvSpPr>
                  <a:spLocks noChangeShapeType="1"/>
                </p:cNvSpPr>
                <p:nvPr/>
              </p:nvSpPr>
              <p:spPr bwMode="auto">
                <a:xfrm>
                  <a:off x="4380" y="2134"/>
                  <a:ext cx="1" cy="1"/>
                </a:xfrm>
                <a:prstGeom prst="line">
                  <a:avLst/>
                </a:prstGeom>
                <a:noFill/>
                <a:ln w="9525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412" name="Line 244"/>
                <p:cNvSpPr>
                  <a:spLocks noChangeShapeType="1"/>
                </p:cNvSpPr>
                <p:nvPr/>
              </p:nvSpPr>
              <p:spPr bwMode="auto">
                <a:xfrm>
                  <a:off x="4380" y="2134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413" name="Line 245"/>
                <p:cNvSpPr>
                  <a:spLocks noChangeShapeType="1"/>
                </p:cNvSpPr>
                <p:nvPr/>
              </p:nvSpPr>
              <p:spPr bwMode="auto">
                <a:xfrm>
                  <a:off x="4386" y="2134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414" name="Line 246"/>
                <p:cNvSpPr>
                  <a:spLocks noChangeShapeType="1"/>
                </p:cNvSpPr>
                <p:nvPr/>
              </p:nvSpPr>
              <p:spPr bwMode="auto">
                <a:xfrm>
                  <a:off x="4392" y="2134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415" name="Line 247"/>
                <p:cNvSpPr>
                  <a:spLocks noChangeShapeType="1"/>
                </p:cNvSpPr>
                <p:nvPr/>
              </p:nvSpPr>
              <p:spPr bwMode="auto">
                <a:xfrm>
                  <a:off x="4398" y="2134"/>
                  <a:ext cx="1" cy="1"/>
                </a:xfrm>
                <a:prstGeom prst="line">
                  <a:avLst/>
                </a:prstGeom>
                <a:noFill/>
                <a:ln w="9525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416" name="Line 248"/>
                <p:cNvSpPr>
                  <a:spLocks noChangeShapeType="1"/>
                </p:cNvSpPr>
                <p:nvPr/>
              </p:nvSpPr>
              <p:spPr bwMode="auto">
                <a:xfrm>
                  <a:off x="4398" y="2134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417" name="Line 249"/>
                <p:cNvSpPr>
                  <a:spLocks noChangeShapeType="1"/>
                </p:cNvSpPr>
                <p:nvPr/>
              </p:nvSpPr>
              <p:spPr bwMode="auto">
                <a:xfrm>
                  <a:off x="4404" y="2134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418" name="Line 250"/>
                <p:cNvSpPr>
                  <a:spLocks noChangeShapeType="1"/>
                </p:cNvSpPr>
                <p:nvPr/>
              </p:nvSpPr>
              <p:spPr bwMode="auto">
                <a:xfrm>
                  <a:off x="4410" y="2134"/>
                  <a:ext cx="1" cy="1"/>
                </a:xfrm>
                <a:prstGeom prst="line">
                  <a:avLst/>
                </a:prstGeom>
                <a:noFill/>
                <a:ln w="9525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419" name="Line 251"/>
                <p:cNvSpPr>
                  <a:spLocks noChangeShapeType="1"/>
                </p:cNvSpPr>
                <p:nvPr/>
              </p:nvSpPr>
              <p:spPr bwMode="auto">
                <a:xfrm>
                  <a:off x="4410" y="2134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420" name="Line 252"/>
                <p:cNvSpPr>
                  <a:spLocks noChangeShapeType="1"/>
                </p:cNvSpPr>
                <p:nvPr/>
              </p:nvSpPr>
              <p:spPr bwMode="auto">
                <a:xfrm>
                  <a:off x="4416" y="2134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421" name="Line 253"/>
                <p:cNvSpPr>
                  <a:spLocks noChangeShapeType="1"/>
                </p:cNvSpPr>
                <p:nvPr/>
              </p:nvSpPr>
              <p:spPr bwMode="auto">
                <a:xfrm>
                  <a:off x="4422" y="2134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422" name="Line 254"/>
                <p:cNvSpPr>
                  <a:spLocks noChangeShapeType="1"/>
                </p:cNvSpPr>
                <p:nvPr/>
              </p:nvSpPr>
              <p:spPr bwMode="auto">
                <a:xfrm>
                  <a:off x="4428" y="2134"/>
                  <a:ext cx="1" cy="1"/>
                </a:xfrm>
                <a:prstGeom prst="line">
                  <a:avLst/>
                </a:prstGeom>
                <a:noFill/>
                <a:ln w="9525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423" name="Line 255"/>
                <p:cNvSpPr>
                  <a:spLocks noChangeShapeType="1"/>
                </p:cNvSpPr>
                <p:nvPr/>
              </p:nvSpPr>
              <p:spPr bwMode="auto">
                <a:xfrm>
                  <a:off x="4428" y="2134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424" name="Line 256"/>
                <p:cNvSpPr>
                  <a:spLocks noChangeShapeType="1"/>
                </p:cNvSpPr>
                <p:nvPr/>
              </p:nvSpPr>
              <p:spPr bwMode="auto">
                <a:xfrm>
                  <a:off x="4434" y="2134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425" name="Line 257"/>
                <p:cNvSpPr>
                  <a:spLocks noChangeShapeType="1"/>
                </p:cNvSpPr>
                <p:nvPr/>
              </p:nvSpPr>
              <p:spPr bwMode="auto">
                <a:xfrm>
                  <a:off x="4440" y="2134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426" name="Line 258"/>
                <p:cNvSpPr>
                  <a:spLocks noChangeShapeType="1"/>
                </p:cNvSpPr>
                <p:nvPr/>
              </p:nvSpPr>
              <p:spPr bwMode="auto">
                <a:xfrm>
                  <a:off x="4446" y="2134"/>
                  <a:ext cx="1" cy="1"/>
                </a:xfrm>
                <a:prstGeom prst="line">
                  <a:avLst/>
                </a:prstGeom>
                <a:noFill/>
                <a:ln w="9525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427" name="Line 259"/>
                <p:cNvSpPr>
                  <a:spLocks noChangeShapeType="1"/>
                </p:cNvSpPr>
                <p:nvPr/>
              </p:nvSpPr>
              <p:spPr bwMode="auto">
                <a:xfrm>
                  <a:off x="4446" y="2134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428" name="Line 260"/>
                <p:cNvSpPr>
                  <a:spLocks noChangeShapeType="1"/>
                </p:cNvSpPr>
                <p:nvPr/>
              </p:nvSpPr>
              <p:spPr bwMode="auto">
                <a:xfrm>
                  <a:off x="4452" y="2134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429" name="Line 261"/>
                <p:cNvSpPr>
                  <a:spLocks noChangeShapeType="1"/>
                </p:cNvSpPr>
                <p:nvPr/>
              </p:nvSpPr>
              <p:spPr bwMode="auto">
                <a:xfrm>
                  <a:off x="4458" y="2134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430" name="Line 262"/>
                <p:cNvSpPr>
                  <a:spLocks noChangeShapeType="1"/>
                </p:cNvSpPr>
                <p:nvPr/>
              </p:nvSpPr>
              <p:spPr bwMode="auto">
                <a:xfrm>
                  <a:off x="4464" y="2134"/>
                  <a:ext cx="1" cy="1"/>
                </a:xfrm>
                <a:prstGeom prst="line">
                  <a:avLst/>
                </a:prstGeom>
                <a:noFill/>
                <a:ln w="9525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431" name="Line 263"/>
                <p:cNvSpPr>
                  <a:spLocks noChangeShapeType="1"/>
                </p:cNvSpPr>
                <p:nvPr/>
              </p:nvSpPr>
              <p:spPr bwMode="auto">
                <a:xfrm>
                  <a:off x="4464" y="2134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432" name="Line 264"/>
                <p:cNvSpPr>
                  <a:spLocks noChangeShapeType="1"/>
                </p:cNvSpPr>
                <p:nvPr/>
              </p:nvSpPr>
              <p:spPr bwMode="auto">
                <a:xfrm>
                  <a:off x="4470" y="2134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433" name="Line 265"/>
                <p:cNvSpPr>
                  <a:spLocks noChangeShapeType="1"/>
                </p:cNvSpPr>
                <p:nvPr/>
              </p:nvSpPr>
              <p:spPr bwMode="auto">
                <a:xfrm>
                  <a:off x="4476" y="2134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434" name="Line 266"/>
                <p:cNvSpPr>
                  <a:spLocks noChangeShapeType="1"/>
                </p:cNvSpPr>
                <p:nvPr/>
              </p:nvSpPr>
              <p:spPr bwMode="auto">
                <a:xfrm>
                  <a:off x="4482" y="2134"/>
                  <a:ext cx="1" cy="1"/>
                </a:xfrm>
                <a:prstGeom prst="line">
                  <a:avLst/>
                </a:prstGeom>
                <a:noFill/>
                <a:ln w="9525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435" name="Line 267"/>
                <p:cNvSpPr>
                  <a:spLocks noChangeShapeType="1"/>
                </p:cNvSpPr>
                <p:nvPr/>
              </p:nvSpPr>
              <p:spPr bwMode="auto">
                <a:xfrm>
                  <a:off x="4482" y="2134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436" name="Line 268"/>
                <p:cNvSpPr>
                  <a:spLocks noChangeShapeType="1"/>
                </p:cNvSpPr>
                <p:nvPr/>
              </p:nvSpPr>
              <p:spPr bwMode="auto">
                <a:xfrm>
                  <a:off x="4488" y="2134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437" name="Line 269"/>
                <p:cNvSpPr>
                  <a:spLocks noChangeShapeType="1"/>
                </p:cNvSpPr>
                <p:nvPr/>
              </p:nvSpPr>
              <p:spPr bwMode="auto">
                <a:xfrm>
                  <a:off x="4494" y="2134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438" name="Line 270"/>
                <p:cNvSpPr>
                  <a:spLocks noChangeShapeType="1"/>
                </p:cNvSpPr>
                <p:nvPr/>
              </p:nvSpPr>
              <p:spPr bwMode="auto">
                <a:xfrm>
                  <a:off x="4500" y="2134"/>
                  <a:ext cx="1" cy="1"/>
                </a:xfrm>
                <a:prstGeom prst="line">
                  <a:avLst/>
                </a:prstGeom>
                <a:noFill/>
                <a:ln w="9525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439" name="Line 271"/>
                <p:cNvSpPr>
                  <a:spLocks noChangeShapeType="1"/>
                </p:cNvSpPr>
                <p:nvPr/>
              </p:nvSpPr>
              <p:spPr bwMode="auto">
                <a:xfrm>
                  <a:off x="4500" y="2134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440" name="Line 272"/>
                <p:cNvSpPr>
                  <a:spLocks noChangeShapeType="1"/>
                </p:cNvSpPr>
                <p:nvPr/>
              </p:nvSpPr>
              <p:spPr bwMode="auto">
                <a:xfrm>
                  <a:off x="4506" y="2134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441" name="Line 273"/>
                <p:cNvSpPr>
                  <a:spLocks noChangeShapeType="1"/>
                </p:cNvSpPr>
                <p:nvPr/>
              </p:nvSpPr>
              <p:spPr bwMode="auto">
                <a:xfrm>
                  <a:off x="4512" y="2134"/>
                  <a:ext cx="1" cy="1"/>
                </a:xfrm>
                <a:prstGeom prst="line">
                  <a:avLst/>
                </a:prstGeom>
                <a:noFill/>
                <a:ln w="9525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442" name="Line 274"/>
                <p:cNvSpPr>
                  <a:spLocks noChangeShapeType="1"/>
                </p:cNvSpPr>
                <p:nvPr/>
              </p:nvSpPr>
              <p:spPr bwMode="auto">
                <a:xfrm>
                  <a:off x="4512" y="2134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443" name="Line 275"/>
                <p:cNvSpPr>
                  <a:spLocks noChangeShapeType="1"/>
                </p:cNvSpPr>
                <p:nvPr/>
              </p:nvSpPr>
              <p:spPr bwMode="auto">
                <a:xfrm>
                  <a:off x="4518" y="2134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444" name="Line 276"/>
                <p:cNvSpPr>
                  <a:spLocks noChangeShapeType="1"/>
                </p:cNvSpPr>
                <p:nvPr/>
              </p:nvSpPr>
              <p:spPr bwMode="auto">
                <a:xfrm>
                  <a:off x="4524" y="2134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445" name="Line 277"/>
                <p:cNvSpPr>
                  <a:spLocks noChangeShapeType="1"/>
                </p:cNvSpPr>
                <p:nvPr/>
              </p:nvSpPr>
              <p:spPr bwMode="auto">
                <a:xfrm>
                  <a:off x="4530" y="2134"/>
                  <a:ext cx="1" cy="1"/>
                </a:xfrm>
                <a:prstGeom prst="line">
                  <a:avLst/>
                </a:prstGeom>
                <a:noFill/>
                <a:ln w="9525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446" name="Line 278"/>
                <p:cNvSpPr>
                  <a:spLocks noChangeShapeType="1"/>
                </p:cNvSpPr>
                <p:nvPr/>
              </p:nvSpPr>
              <p:spPr bwMode="auto">
                <a:xfrm>
                  <a:off x="4530" y="2134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447" name="Line 279"/>
                <p:cNvSpPr>
                  <a:spLocks noChangeShapeType="1"/>
                </p:cNvSpPr>
                <p:nvPr/>
              </p:nvSpPr>
              <p:spPr bwMode="auto">
                <a:xfrm>
                  <a:off x="4536" y="2134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448" name="Line 280"/>
                <p:cNvSpPr>
                  <a:spLocks noChangeShapeType="1"/>
                </p:cNvSpPr>
                <p:nvPr/>
              </p:nvSpPr>
              <p:spPr bwMode="auto">
                <a:xfrm>
                  <a:off x="4542" y="2134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449" name="Line 281"/>
                <p:cNvSpPr>
                  <a:spLocks noChangeShapeType="1"/>
                </p:cNvSpPr>
                <p:nvPr/>
              </p:nvSpPr>
              <p:spPr bwMode="auto">
                <a:xfrm>
                  <a:off x="4548" y="2134"/>
                  <a:ext cx="1" cy="1"/>
                </a:xfrm>
                <a:prstGeom prst="line">
                  <a:avLst/>
                </a:prstGeom>
                <a:noFill/>
                <a:ln w="9525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450" name="Line 282"/>
                <p:cNvSpPr>
                  <a:spLocks noChangeShapeType="1"/>
                </p:cNvSpPr>
                <p:nvPr/>
              </p:nvSpPr>
              <p:spPr bwMode="auto">
                <a:xfrm>
                  <a:off x="4548" y="2134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451" name="Line 283"/>
                <p:cNvSpPr>
                  <a:spLocks noChangeShapeType="1"/>
                </p:cNvSpPr>
                <p:nvPr/>
              </p:nvSpPr>
              <p:spPr bwMode="auto">
                <a:xfrm>
                  <a:off x="4554" y="2134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452" name="Line 284"/>
                <p:cNvSpPr>
                  <a:spLocks noChangeShapeType="1"/>
                </p:cNvSpPr>
                <p:nvPr/>
              </p:nvSpPr>
              <p:spPr bwMode="auto">
                <a:xfrm>
                  <a:off x="4560" y="2134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453" name="Line 285"/>
                <p:cNvSpPr>
                  <a:spLocks noChangeShapeType="1"/>
                </p:cNvSpPr>
                <p:nvPr/>
              </p:nvSpPr>
              <p:spPr bwMode="auto">
                <a:xfrm>
                  <a:off x="4566" y="2134"/>
                  <a:ext cx="1" cy="1"/>
                </a:xfrm>
                <a:prstGeom prst="line">
                  <a:avLst/>
                </a:prstGeom>
                <a:noFill/>
                <a:ln w="9525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454" name="Line 286"/>
                <p:cNvSpPr>
                  <a:spLocks noChangeShapeType="1"/>
                </p:cNvSpPr>
                <p:nvPr/>
              </p:nvSpPr>
              <p:spPr bwMode="auto">
                <a:xfrm>
                  <a:off x="4566" y="2134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455" name="Line 287"/>
                <p:cNvSpPr>
                  <a:spLocks noChangeShapeType="1"/>
                </p:cNvSpPr>
                <p:nvPr/>
              </p:nvSpPr>
              <p:spPr bwMode="auto">
                <a:xfrm>
                  <a:off x="4572" y="2134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456" name="Line 288"/>
                <p:cNvSpPr>
                  <a:spLocks noChangeShapeType="1"/>
                </p:cNvSpPr>
                <p:nvPr/>
              </p:nvSpPr>
              <p:spPr bwMode="auto">
                <a:xfrm>
                  <a:off x="4578" y="2134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457" name="Line 289"/>
                <p:cNvSpPr>
                  <a:spLocks noChangeShapeType="1"/>
                </p:cNvSpPr>
                <p:nvPr/>
              </p:nvSpPr>
              <p:spPr bwMode="auto">
                <a:xfrm>
                  <a:off x="4584" y="2134"/>
                  <a:ext cx="1" cy="1"/>
                </a:xfrm>
                <a:prstGeom prst="line">
                  <a:avLst/>
                </a:prstGeom>
                <a:noFill/>
                <a:ln w="9525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458" name="Line 290"/>
                <p:cNvSpPr>
                  <a:spLocks noChangeShapeType="1"/>
                </p:cNvSpPr>
                <p:nvPr/>
              </p:nvSpPr>
              <p:spPr bwMode="auto">
                <a:xfrm>
                  <a:off x="4584" y="2134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459" name="Line 291"/>
                <p:cNvSpPr>
                  <a:spLocks noChangeShapeType="1"/>
                </p:cNvSpPr>
                <p:nvPr/>
              </p:nvSpPr>
              <p:spPr bwMode="auto">
                <a:xfrm>
                  <a:off x="4590" y="2134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460" name="Line 292"/>
                <p:cNvSpPr>
                  <a:spLocks noChangeShapeType="1"/>
                </p:cNvSpPr>
                <p:nvPr/>
              </p:nvSpPr>
              <p:spPr bwMode="auto">
                <a:xfrm>
                  <a:off x="4596" y="2134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461" name="Line 293"/>
                <p:cNvSpPr>
                  <a:spLocks noChangeShapeType="1"/>
                </p:cNvSpPr>
                <p:nvPr/>
              </p:nvSpPr>
              <p:spPr bwMode="auto">
                <a:xfrm>
                  <a:off x="4602" y="2134"/>
                  <a:ext cx="1" cy="1"/>
                </a:xfrm>
                <a:prstGeom prst="line">
                  <a:avLst/>
                </a:prstGeom>
                <a:noFill/>
                <a:ln w="9525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462" name="Line 294"/>
                <p:cNvSpPr>
                  <a:spLocks noChangeShapeType="1"/>
                </p:cNvSpPr>
                <p:nvPr/>
              </p:nvSpPr>
              <p:spPr bwMode="auto">
                <a:xfrm>
                  <a:off x="4602" y="2134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463" name="Line 295"/>
                <p:cNvSpPr>
                  <a:spLocks noChangeShapeType="1"/>
                </p:cNvSpPr>
                <p:nvPr/>
              </p:nvSpPr>
              <p:spPr bwMode="auto">
                <a:xfrm>
                  <a:off x="4608" y="2134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464" name="Line 296"/>
                <p:cNvSpPr>
                  <a:spLocks noChangeShapeType="1"/>
                </p:cNvSpPr>
                <p:nvPr/>
              </p:nvSpPr>
              <p:spPr bwMode="auto">
                <a:xfrm>
                  <a:off x="4614" y="2134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465" name="Line 297"/>
                <p:cNvSpPr>
                  <a:spLocks noChangeShapeType="1"/>
                </p:cNvSpPr>
                <p:nvPr/>
              </p:nvSpPr>
              <p:spPr bwMode="auto">
                <a:xfrm>
                  <a:off x="4620" y="2134"/>
                  <a:ext cx="1" cy="1"/>
                </a:xfrm>
                <a:prstGeom prst="line">
                  <a:avLst/>
                </a:prstGeom>
                <a:noFill/>
                <a:ln w="9525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466" name="Line 298"/>
                <p:cNvSpPr>
                  <a:spLocks noChangeShapeType="1"/>
                </p:cNvSpPr>
                <p:nvPr/>
              </p:nvSpPr>
              <p:spPr bwMode="auto">
                <a:xfrm>
                  <a:off x="4620" y="2134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467" name="Line 299"/>
                <p:cNvSpPr>
                  <a:spLocks noChangeShapeType="1"/>
                </p:cNvSpPr>
                <p:nvPr/>
              </p:nvSpPr>
              <p:spPr bwMode="auto">
                <a:xfrm>
                  <a:off x="4626" y="2134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468" name="Line 300"/>
                <p:cNvSpPr>
                  <a:spLocks noChangeShapeType="1"/>
                </p:cNvSpPr>
                <p:nvPr/>
              </p:nvSpPr>
              <p:spPr bwMode="auto">
                <a:xfrm>
                  <a:off x="4632" y="2134"/>
                  <a:ext cx="1" cy="1"/>
                </a:xfrm>
                <a:prstGeom prst="line">
                  <a:avLst/>
                </a:prstGeom>
                <a:noFill/>
                <a:ln w="9525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469" name="Line 301"/>
                <p:cNvSpPr>
                  <a:spLocks noChangeShapeType="1"/>
                </p:cNvSpPr>
                <p:nvPr/>
              </p:nvSpPr>
              <p:spPr bwMode="auto">
                <a:xfrm>
                  <a:off x="4632" y="2134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470" name="Line 302"/>
                <p:cNvSpPr>
                  <a:spLocks noChangeShapeType="1"/>
                </p:cNvSpPr>
                <p:nvPr/>
              </p:nvSpPr>
              <p:spPr bwMode="auto">
                <a:xfrm>
                  <a:off x="4638" y="2134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471" name="Freeform 303"/>
                <p:cNvSpPr>
                  <a:spLocks/>
                </p:cNvSpPr>
                <p:nvPr/>
              </p:nvSpPr>
              <p:spPr bwMode="auto">
                <a:xfrm>
                  <a:off x="4644" y="2127"/>
                  <a:ext cx="6" cy="7"/>
                </a:xfrm>
                <a:custGeom>
                  <a:avLst/>
                  <a:gdLst>
                    <a:gd name="T0" fmla="*/ 0 w 6"/>
                    <a:gd name="T1" fmla="*/ 7 h 7"/>
                    <a:gd name="T2" fmla="*/ 6 w 6"/>
                    <a:gd name="T3" fmla="*/ 0 h 7"/>
                    <a:gd name="T4" fmla="*/ 6 w 6"/>
                    <a:gd name="T5" fmla="*/ 0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7">
                      <a:moveTo>
                        <a:pt x="0" y="7"/>
                      </a:moveTo>
                      <a:lnTo>
                        <a:pt x="6" y="0"/>
                      </a:lnTo>
                      <a:lnTo>
                        <a:pt x="6" y="0"/>
                      </a:lnTo>
                    </a:path>
                  </a:pathLst>
                </a:custGeom>
                <a:noFill/>
                <a:ln w="9525">
                  <a:solidFill>
                    <a:srgbClr val="FF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472" name="Line 304"/>
                <p:cNvSpPr>
                  <a:spLocks noChangeShapeType="1"/>
                </p:cNvSpPr>
                <p:nvPr/>
              </p:nvSpPr>
              <p:spPr bwMode="auto">
                <a:xfrm>
                  <a:off x="4650" y="2127"/>
                  <a:ext cx="1" cy="1"/>
                </a:xfrm>
                <a:prstGeom prst="line">
                  <a:avLst/>
                </a:prstGeom>
                <a:noFill/>
                <a:ln w="9525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473" name="Line 305"/>
                <p:cNvSpPr>
                  <a:spLocks noChangeShapeType="1"/>
                </p:cNvSpPr>
                <p:nvPr/>
              </p:nvSpPr>
              <p:spPr bwMode="auto">
                <a:xfrm>
                  <a:off x="4650" y="2127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474" name="Line 306"/>
                <p:cNvSpPr>
                  <a:spLocks noChangeShapeType="1"/>
                </p:cNvSpPr>
                <p:nvPr/>
              </p:nvSpPr>
              <p:spPr bwMode="auto">
                <a:xfrm>
                  <a:off x="4656" y="2127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475" name="Line 307"/>
                <p:cNvSpPr>
                  <a:spLocks noChangeShapeType="1"/>
                </p:cNvSpPr>
                <p:nvPr/>
              </p:nvSpPr>
              <p:spPr bwMode="auto">
                <a:xfrm>
                  <a:off x="4662" y="2127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476" name="Line 308"/>
                <p:cNvSpPr>
                  <a:spLocks noChangeShapeType="1"/>
                </p:cNvSpPr>
                <p:nvPr/>
              </p:nvSpPr>
              <p:spPr bwMode="auto">
                <a:xfrm>
                  <a:off x="4668" y="2127"/>
                  <a:ext cx="1" cy="1"/>
                </a:xfrm>
                <a:prstGeom prst="line">
                  <a:avLst/>
                </a:prstGeom>
                <a:noFill/>
                <a:ln w="9525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477" name="Line 309"/>
                <p:cNvSpPr>
                  <a:spLocks noChangeShapeType="1"/>
                </p:cNvSpPr>
                <p:nvPr/>
              </p:nvSpPr>
              <p:spPr bwMode="auto">
                <a:xfrm>
                  <a:off x="4668" y="2127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478" name="Line 310"/>
                <p:cNvSpPr>
                  <a:spLocks noChangeShapeType="1"/>
                </p:cNvSpPr>
                <p:nvPr/>
              </p:nvSpPr>
              <p:spPr bwMode="auto">
                <a:xfrm>
                  <a:off x="4674" y="2127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479" name="Line 311"/>
                <p:cNvSpPr>
                  <a:spLocks noChangeShapeType="1"/>
                </p:cNvSpPr>
                <p:nvPr/>
              </p:nvSpPr>
              <p:spPr bwMode="auto">
                <a:xfrm>
                  <a:off x="4680" y="2127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480" name="Line 312"/>
                <p:cNvSpPr>
                  <a:spLocks noChangeShapeType="1"/>
                </p:cNvSpPr>
                <p:nvPr/>
              </p:nvSpPr>
              <p:spPr bwMode="auto">
                <a:xfrm>
                  <a:off x="4686" y="2127"/>
                  <a:ext cx="1" cy="1"/>
                </a:xfrm>
                <a:prstGeom prst="line">
                  <a:avLst/>
                </a:prstGeom>
                <a:noFill/>
                <a:ln w="9525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481" name="Line 313"/>
                <p:cNvSpPr>
                  <a:spLocks noChangeShapeType="1"/>
                </p:cNvSpPr>
                <p:nvPr/>
              </p:nvSpPr>
              <p:spPr bwMode="auto">
                <a:xfrm>
                  <a:off x="4686" y="2127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482" name="Line 314"/>
                <p:cNvSpPr>
                  <a:spLocks noChangeShapeType="1"/>
                </p:cNvSpPr>
                <p:nvPr/>
              </p:nvSpPr>
              <p:spPr bwMode="auto">
                <a:xfrm>
                  <a:off x="4692" y="2127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483" name="Line 315"/>
                <p:cNvSpPr>
                  <a:spLocks noChangeShapeType="1"/>
                </p:cNvSpPr>
                <p:nvPr/>
              </p:nvSpPr>
              <p:spPr bwMode="auto">
                <a:xfrm>
                  <a:off x="4698" y="2127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484" name="Line 316"/>
                <p:cNvSpPr>
                  <a:spLocks noChangeShapeType="1"/>
                </p:cNvSpPr>
                <p:nvPr/>
              </p:nvSpPr>
              <p:spPr bwMode="auto">
                <a:xfrm>
                  <a:off x="4704" y="2127"/>
                  <a:ext cx="1" cy="1"/>
                </a:xfrm>
                <a:prstGeom prst="line">
                  <a:avLst/>
                </a:prstGeom>
                <a:noFill/>
                <a:ln w="9525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485" name="Line 317"/>
                <p:cNvSpPr>
                  <a:spLocks noChangeShapeType="1"/>
                </p:cNvSpPr>
                <p:nvPr/>
              </p:nvSpPr>
              <p:spPr bwMode="auto">
                <a:xfrm>
                  <a:off x="4704" y="2127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486" name="Line 318"/>
                <p:cNvSpPr>
                  <a:spLocks noChangeShapeType="1"/>
                </p:cNvSpPr>
                <p:nvPr/>
              </p:nvSpPr>
              <p:spPr bwMode="auto">
                <a:xfrm>
                  <a:off x="4710" y="2127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487" name="Line 319"/>
                <p:cNvSpPr>
                  <a:spLocks noChangeShapeType="1"/>
                </p:cNvSpPr>
                <p:nvPr/>
              </p:nvSpPr>
              <p:spPr bwMode="auto">
                <a:xfrm>
                  <a:off x="4716" y="2127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488" name="Line 320"/>
                <p:cNvSpPr>
                  <a:spLocks noChangeShapeType="1"/>
                </p:cNvSpPr>
                <p:nvPr/>
              </p:nvSpPr>
              <p:spPr bwMode="auto">
                <a:xfrm>
                  <a:off x="4722" y="2127"/>
                  <a:ext cx="1" cy="1"/>
                </a:xfrm>
                <a:prstGeom prst="line">
                  <a:avLst/>
                </a:prstGeom>
                <a:noFill/>
                <a:ln w="9525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489" name="Line 321"/>
                <p:cNvSpPr>
                  <a:spLocks noChangeShapeType="1"/>
                </p:cNvSpPr>
                <p:nvPr/>
              </p:nvSpPr>
              <p:spPr bwMode="auto">
                <a:xfrm>
                  <a:off x="4722" y="2127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490" name="Line 322"/>
                <p:cNvSpPr>
                  <a:spLocks noChangeShapeType="1"/>
                </p:cNvSpPr>
                <p:nvPr/>
              </p:nvSpPr>
              <p:spPr bwMode="auto">
                <a:xfrm>
                  <a:off x="4728" y="2127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491" name="Line 323"/>
                <p:cNvSpPr>
                  <a:spLocks noChangeShapeType="1"/>
                </p:cNvSpPr>
                <p:nvPr/>
              </p:nvSpPr>
              <p:spPr bwMode="auto">
                <a:xfrm>
                  <a:off x="4734" y="2127"/>
                  <a:ext cx="1" cy="1"/>
                </a:xfrm>
                <a:prstGeom prst="line">
                  <a:avLst/>
                </a:prstGeom>
                <a:noFill/>
                <a:ln w="9525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492" name="Line 324"/>
                <p:cNvSpPr>
                  <a:spLocks noChangeShapeType="1"/>
                </p:cNvSpPr>
                <p:nvPr/>
              </p:nvSpPr>
              <p:spPr bwMode="auto">
                <a:xfrm>
                  <a:off x="4734" y="2127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493" name="Line 325"/>
                <p:cNvSpPr>
                  <a:spLocks noChangeShapeType="1"/>
                </p:cNvSpPr>
                <p:nvPr/>
              </p:nvSpPr>
              <p:spPr bwMode="auto">
                <a:xfrm>
                  <a:off x="4740" y="2127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494" name="Line 326"/>
                <p:cNvSpPr>
                  <a:spLocks noChangeShapeType="1"/>
                </p:cNvSpPr>
                <p:nvPr/>
              </p:nvSpPr>
              <p:spPr bwMode="auto">
                <a:xfrm>
                  <a:off x="4746" y="2127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495" name="Line 327"/>
                <p:cNvSpPr>
                  <a:spLocks noChangeShapeType="1"/>
                </p:cNvSpPr>
                <p:nvPr/>
              </p:nvSpPr>
              <p:spPr bwMode="auto">
                <a:xfrm>
                  <a:off x="4752" y="2127"/>
                  <a:ext cx="1" cy="1"/>
                </a:xfrm>
                <a:prstGeom prst="line">
                  <a:avLst/>
                </a:prstGeom>
                <a:noFill/>
                <a:ln w="9525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496" name="Line 328"/>
                <p:cNvSpPr>
                  <a:spLocks noChangeShapeType="1"/>
                </p:cNvSpPr>
                <p:nvPr/>
              </p:nvSpPr>
              <p:spPr bwMode="auto">
                <a:xfrm>
                  <a:off x="4752" y="2127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497" name="Line 329"/>
                <p:cNvSpPr>
                  <a:spLocks noChangeShapeType="1"/>
                </p:cNvSpPr>
                <p:nvPr/>
              </p:nvSpPr>
              <p:spPr bwMode="auto">
                <a:xfrm>
                  <a:off x="4758" y="2127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498" name="Line 330"/>
                <p:cNvSpPr>
                  <a:spLocks noChangeShapeType="1"/>
                </p:cNvSpPr>
                <p:nvPr/>
              </p:nvSpPr>
              <p:spPr bwMode="auto">
                <a:xfrm>
                  <a:off x="4764" y="2127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499" name="Freeform 331"/>
                <p:cNvSpPr>
                  <a:spLocks/>
                </p:cNvSpPr>
                <p:nvPr/>
              </p:nvSpPr>
              <p:spPr bwMode="auto">
                <a:xfrm>
                  <a:off x="4770" y="2121"/>
                  <a:ext cx="1" cy="6"/>
                </a:xfrm>
                <a:custGeom>
                  <a:avLst/>
                  <a:gdLst>
                    <a:gd name="T0" fmla="*/ 6 h 6"/>
                    <a:gd name="T1" fmla="*/ 0 h 6"/>
                    <a:gd name="T2" fmla="*/ 0 h 6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6">
                      <a:moveTo>
                        <a:pt x="0" y="6"/>
                      </a:moveTo>
                      <a:lnTo>
                        <a:pt x="0" y="0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9525">
                  <a:solidFill>
                    <a:srgbClr val="FF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500" name="Line 332"/>
                <p:cNvSpPr>
                  <a:spLocks noChangeShapeType="1"/>
                </p:cNvSpPr>
                <p:nvPr/>
              </p:nvSpPr>
              <p:spPr bwMode="auto">
                <a:xfrm>
                  <a:off x="4770" y="2121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501" name="Line 333"/>
                <p:cNvSpPr>
                  <a:spLocks noChangeShapeType="1"/>
                </p:cNvSpPr>
                <p:nvPr/>
              </p:nvSpPr>
              <p:spPr bwMode="auto">
                <a:xfrm>
                  <a:off x="4776" y="2121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502" name="Line 334"/>
                <p:cNvSpPr>
                  <a:spLocks noChangeShapeType="1"/>
                </p:cNvSpPr>
                <p:nvPr/>
              </p:nvSpPr>
              <p:spPr bwMode="auto">
                <a:xfrm>
                  <a:off x="4782" y="2121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503" name="Line 335"/>
                <p:cNvSpPr>
                  <a:spLocks noChangeShapeType="1"/>
                </p:cNvSpPr>
                <p:nvPr/>
              </p:nvSpPr>
              <p:spPr bwMode="auto">
                <a:xfrm>
                  <a:off x="4788" y="2121"/>
                  <a:ext cx="1" cy="1"/>
                </a:xfrm>
                <a:prstGeom prst="line">
                  <a:avLst/>
                </a:prstGeom>
                <a:noFill/>
                <a:ln w="9525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504" name="Line 336"/>
                <p:cNvSpPr>
                  <a:spLocks noChangeShapeType="1"/>
                </p:cNvSpPr>
                <p:nvPr/>
              </p:nvSpPr>
              <p:spPr bwMode="auto">
                <a:xfrm>
                  <a:off x="4788" y="2121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505" name="Line 337"/>
                <p:cNvSpPr>
                  <a:spLocks noChangeShapeType="1"/>
                </p:cNvSpPr>
                <p:nvPr/>
              </p:nvSpPr>
              <p:spPr bwMode="auto">
                <a:xfrm>
                  <a:off x="4794" y="2121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506" name="Line 338"/>
                <p:cNvSpPr>
                  <a:spLocks noChangeShapeType="1"/>
                </p:cNvSpPr>
                <p:nvPr/>
              </p:nvSpPr>
              <p:spPr bwMode="auto">
                <a:xfrm>
                  <a:off x="4800" y="2121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507" name="Line 339"/>
                <p:cNvSpPr>
                  <a:spLocks noChangeShapeType="1"/>
                </p:cNvSpPr>
                <p:nvPr/>
              </p:nvSpPr>
              <p:spPr bwMode="auto">
                <a:xfrm>
                  <a:off x="4806" y="2121"/>
                  <a:ext cx="1" cy="1"/>
                </a:xfrm>
                <a:prstGeom prst="line">
                  <a:avLst/>
                </a:prstGeom>
                <a:noFill/>
                <a:ln w="9525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508" name="Line 340"/>
                <p:cNvSpPr>
                  <a:spLocks noChangeShapeType="1"/>
                </p:cNvSpPr>
                <p:nvPr/>
              </p:nvSpPr>
              <p:spPr bwMode="auto">
                <a:xfrm>
                  <a:off x="4806" y="2121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509" name="Line 341"/>
                <p:cNvSpPr>
                  <a:spLocks noChangeShapeType="1"/>
                </p:cNvSpPr>
                <p:nvPr/>
              </p:nvSpPr>
              <p:spPr bwMode="auto">
                <a:xfrm>
                  <a:off x="4812" y="2121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510" name="Line 342"/>
                <p:cNvSpPr>
                  <a:spLocks noChangeShapeType="1"/>
                </p:cNvSpPr>
                <p:nvPr/>
              </p:nvSpPr>
              <p:spPr bwMode="auto">
                <a:xfrm>
                  <a:off x="4818" y="2121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511" name="Line 343"/>
                <p:cNvSpPr>
                  <a:spLocks noChangeShapeType="1"/>
                </p:cNvSpPr>
                <p:nvPr/>
              </p:nvSpPr>
              <p:spPr bwMode="auto">
                <a:xfrm>
                  <a:off x="4824" y="2121"/>
                  <a:ext cx="1" cy="1"/>
                </a:xfrm>
                <a:prstGeom prst="line">
                  <a:avLst/>
                </a:prstGeom>
                <a:noFill/>
                <a:ln w="9525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512" name="Line 344"/>
                <p:cNvSpPr>
                  <a:spLocks noChangeShapeType="1"/>
                </p:cNvSpPr>
                <p:nvPr/>
              </p:nvSpPr>
              <p:spPr bwMode="auto">
                <a:xfrm>
                  <a:off x="4824" y="2121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513" name="Line 345"/>
                <p:cNvSpPr>
                  <a:spLocks noChangeShapeType="1"/>
                </p:cNvSpPr>
                <p:nvPr/>
              </p:nvSpPr>
              <p:spPr bwMode="auto">
                <a:xfrm>
                  <a:off x="4830" y="2121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514" name="Line 346"/>
                <p:cNvSpPr>
                  <a:spLocks noChangeShapeType="1"/>
                </p:cNvSpPr>
                <p:nvPr/>
              </p:nvSpPr>
              <p:spPr bwMode="auto">
                <a:xfrm>
                  <a:off x="4836" y="2121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515" name="Line 347"/>
                <p:cNvSpPr>
                  <a:spLocks noChangeShapeType="1"/>
                </p:cNvSpPr>
                <p:nvPr/>
              </p:nvSpPr>
              <p:spPr bwMode="auto">
                <a:xfrm>
                  <a:off x="4842" y="2121"/>
                  <a:ext cx="1" cy="1"/>
                </a:xfrm>
                <a:prstGeom prst="line">
                  <a:avLst/>
                </a:prstGeom>
                <a:noFill/>
                <a:ln w="9525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516" name="Line 348"/>
                <p:cNvSpPr>
                  <a:spLocks noChangeShapeType="1"/>
                </p:cNvSpPr>
                <p:nvPr/>
              </p:nvSpPr>
              <p:spPr bwMode="auto">
                <a:xfrm>
                  <a:off x="4842" y="2121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517" name="Line 349"/>
                <p:cNvSpPr>
                  <a:spLocks noChangeShapeType="1"/>
                </p:cNvSpPr>
                <p:nvPr/>
              </p:nvSpPr>
              <p:spPr bwMode="auto">
                <a:xfrm>
                  <a:off x="4848" y="2121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518" name="Line 350"/>
                <p:cNvSpPr>
                  <a:spLocks noChangeShapeType="1"/>
                </p:cNvSpPr>
                <p:nvPr/>
              </p:nvSpPr>
              <p:spPr bwMode="auto">
                <a:xfrm>
                  <a:off x="4854" y="2121"/>
                  <a:ext cx="1" cy="1"/>
                </a:xfrm>
                <a:prstGeom prst="line">
                  <a:avLst/>
                </a:prstGeom>
                <a:noFill/>
                <a:ln w="9525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519" name="Line 351"/>
                <p:cNvSpPr>
                  <a:spLocks noChangeShapeType="1"/>
                </p:cNvSpPr>
                <p:nvPr/>
              </p:nvSpPr>
              <p:spPr bwMode="auto">
                <a:xfrm>
                  <a:off x="4854" y="2121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520" name="Freeform 352"/>
                <p:cNvSpPr>
                  <a:spLocks/>
                </p:cNvSpPr>
                <p:nvPr/>
              </p:nvSpPr>
              <p:spPr bwMode="auto">
                <a:xfrm>
                  <a:off x="4860" y="2121"/>
                  <a:ext cx="6" cy="6"/>
                </a:xfrm>
                <a:custGeom>
                  <a:avLst/>
                  <a:gdLst>
                    <a:gd name="T0" fmla="*/ 0 w 6"/>
                    <a:gd name="T1" fmla="*/ 0 h 6"/>
                    <a:gd name="T2" fmla="*/ 0 w 6"/>
                    <a:gd name="T3" fmla="*/ 0 h 6"/>
                    <a:gd name="T4" fmla="*/ 6 w 6"/>
                    <a:gd name="T5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6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6" y="6"/>
                      </a:lnTo>
                    </a:path>
                  </a:pathLst>
                </a:custGeom>
                <a:noFill/>
                <a:ln w="9525">
                  <a:solidFill>
                    <a:srgbClr val="FF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521" name="Line 353"/>
                <p:cNvSpPr>
                  <a:spLocks noChangeShapeType="1"/>
                </p:cNvSpPr>
                <p:nvPr/>
              </p:nvSpPr>
              <p:spPr bwMode="auto">
                <a:xfrm>
                  <a:off x="4866" y="2127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522" name="Line 354"/>
                <p:cNvSpPr>
                  <a:spLocks noChangeShapeType="1"/>
                </p:cNvSpPr>
                <p:nvPr/>
              </p:nvSpPr>
              <p:spPr bwMode="auto">
                <a:xfrm>
                  <a:off x="4872" y="2127"/>
                  <a:ext cx="1" cy="1"/>
                </a:xfrm>
                <a:prstGeom prst="line">
                  <a:avLst/>
                </a:prstGeom>
                <a:noFill/>
                <a:ln w="9525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523" name="Line 355"/>
                <p:cNvSpPr>
                  <a:spLocks noChangeShapeType="1"/>
                </p:cNvSpPr>
                <p:nvPr/>
              </p:nvSpPr>
              <p:spPr bwMode="auto">
                <a:xfrm>
                  <a:off x="4872" y="2127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524" name="Line 356"/>
                <p:cNvSpPr>
                  <a:spLocks noChangeShapeType="1"/>
                </p:cNvSpPr>
                <p:nvPr/>
              </p:nvSpPr>
              <p:spPr bwMode="auto">
                <a:xfrm>
                  <a:off x="4878" y="2127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525" name="Line 357"/>
                <p:cNvSpPr>
                  <a:spLocks noChangeShapeType="1"/>
                </p:cNvSpPr>
                <p:nvPr/>
              </p:nvSpPr>
              <p:spPr bwMode="auto">
                <a:xfrm>
                  <a:off x="4884" y="2127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526" name="Line 358"/>
                <p:cNvSpPr>
                  <a:spLocks noChangeShapeType="1"/>
                </p:cNvSpPr>
                <p:nvPr/>
              </p:nvSpPr>
              <p:spPr bwMode="auto">
                <a:xfrm>
                  <a:off x="4890" y="2127"/>
                  <a:ext cx="1" cy="1"/>
                </a:xfrm>
                <a:prstGeom prst="line">
                  <a:avLst/>
                </a:prstGeom>
                <a:noFill/>
                <a:ln w="9525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527" name="Line 359"/>
                <p:cNvSpPr>
                  <a:spLocks noChangeShapeType="1"/>
                </p:cNvSpPr>
                <p:nvPr/>
              </p:nvSpPr>
              <p:spPr bwMode="auto">
                <a:xfrm>
                  <a:off x="4890" y="2127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528" name="Line 360"/>
                <p:cNvSpPr>
                  <a:spLocks noChangeShapeType="1"/>
                </p:cNvSpPr>
                <p:nvPr/>
              </p:nvSpPr>
              <p:spPr bwMode="auto">
                <a:xfrm>
                  <a:off x="4896" y="2127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529" name="Line 361"/>
                <p:cNvSpPr>
                  <a:spLocks noChangeShapeType="1"/>
                </p:cNvSpPr>
                <p:nvPr/>
              </p:nvSpPr>
              <p:spPr bwMode="auto">
                <a:xfrm>
                  <a:off x="4902" y="2127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530" name="Line 362"/>
                <p:cNvSpPr>
                  <a:spLocks noChangeShapeType="1"/>
                </p:cNvSpPr>
                <p:nvPr/>
              </p:nvSpPr>
              <p:spPr bwMode="auto">
                <a:xfrm>
                  <a:off x="4908" y="2127"/>
                  <a:ext cx="1" cy="1"/>
                </a:xfrm>
                <a:prstGeom prst="line">
                  <a:avLst/>
                </a:prstGeom>
                <a:noFill/>
                <a:ln w="9525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531" name="Freeform 363"/>
                <p:cNvSpPr>
                  <a:spLocks/>
                </p:cNvSpPr>
                <p:nvPr/>
              </p:nvSpPr>
              <p:spPr bwMode="auto">
                <a:xfrm>
                  <a:off x="4908" y="2127"/>
                  <a:ext cx="6" cy="7"/>
                </a:xfrm>
                <a:custGeom>
                  <a:avLst/>
                  <a:gdLst>
                    <a:gd name="T0" fmla="*/ 0 w 6"/>
                    <a:gd name="T1" fmla="*/ 0 h 7"/>
                    <a:gd name="T2" fmla="*/ 0 w 6"/>
                    <a:gd name="T3" fmla="*/ 0 h 7"/>
                    <a:gd name="T4" fmla="*/ 6 w 6"/>
                    <a:gd name="T5" fmla="*/ 7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7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6" y="7"/>
                      </a:lnTo>
                    </a:path>
                  </a:pathLst>
                </a:custGeom>
                <a:noFill/>
                <a:ln w="9525">
                  <a:solidFill>
                    <a:srgbClr val="FF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532" name="Line 364"/>
                <p:cNvSpPr>
                  <a:spLocks noChangeShapeType="1"/>
                </p:cNvSpPr>
                <p:nvPr/>
              </p:nvSpPr>
              <p:spPr bwMode="auto">
                <a:xfrm>
                  <a:off x="4914" y="2134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533" name="Line 365"/>
                <p:cNvSpPr>
                  <a:spLocks noChangeShapeType="1"/>
                </p:cNvSpPr>
                <p:nvPr/>
              </p:nvSpPr>
              <p:spPr bwMode="auto">
                <a:xfrm>
                  <a:off x="4920" y="2134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534" name="Line 366"/>
                <p:cNvSpPr>
                  <a:spLocks noChangeShapeType="1"/>
                </p:cNvSpPr>
                <p:nvPr/>
              </p:nvSpPr>
              <p:spPr bwMode="auto">
                <a:xfrm>
                  <a:off x="4926" y="2134"/>
                  <a:ext cx="1" cy="1"/>
                </a:xfrm>
                <a:prstGeom prst="line">
                  <a:avLst/>
                </a:prstGeom>
                <a:noFill/>
                <a:ln w="9525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535" name="Line 367"/>
                <p:cNvSpPr>
                  <a:spLocks noChangeShapeType="1"/>
                </p:cNvSpPr>
                <p:nvPr/>
              </p:nvSpPr>
              <p:spPr bwMode="auto">
                <a:xfrm>
                  <a:off x="4926" y="2134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536" name="Line 368"/>
                <p:cNvSpPr>
                  <a:spLocks noChangeShapeType="1"/>
                </p:cNvSpPr>
                <p:nvPr/>
              </p:nvSpPr>
              <p:spPr bwMode="auto">
                <a:xfrm>
                  <a:off x="4932" y="2134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537" name="Line 369"/>
                <p:cNvSpPr>
                  <a:spLocks noChangeShapeType="1"/>
                </p:cNvSpPr>
                <p:nvPr/>
              </p:nvSpPr>
              <p:spPr bwMode="auto">
                <a:xfrm>
                  <a:off x="4938" y="2134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538" name="Line 370"/>
                <p:cNvSpPr>
                  <a:spLocks noChangeShapeType="1"/>
                </p:cNvSpPr>
                <p:nvPr/>
              </p:nvSpPr>
              <p:spPr bwMode="auto">
                <a:xfrm>
                  <a:off x="4944" y="2134"/>
                  <a:ext cx="1" cy="1"/>
                </a:xfrm>
                <a:prstGeom prst="line">
                  <a:avLst/>
                </a:prstGeom>
                <a:noFill/>
                <a:ln w="9525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</p:grpSp>
          <p:pic>
            <p:nvPicPr>
              <p:cNvPr id="135539" name="Picture 371" descr="umat-full_1_1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60" y="1104"/>
                <a:ext cx="768" cy="61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35540" name="Text Box 372"/>
              <p:cNvSpPr txBox="1">
                <a:spLocks noChangeArrowheads="1"/>
              </p:cNvSpPr>
              <p:nvPr/>
            </p:nvSpPr>
            <p:spPr bwMode="auto">
              <a:xfrm>
                <a:off x="288" y="1363"/>
                <a:ext cx="0" cy="15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eaLnBrk="1" hangingPunct="1"/>
                <a:endParaRPr lang="en-US" altLang="en-US" sz="2276"/>
              </a:p>
            </p:txBody>
          </p:sp>
          <p:sp>
            <p:nvSpPr>
              <p:cNvPr id="135541" name="Oval 373"/>
              <p:cNvSpPr>
                <a:spLocks noChangeArrowheads="1"/>
              </p:cNvSpPr>
              <p:nvPr/>
            </p:nvSpPr>
            <p:spPr bwMode="auto">
              <a:xfrm>
                <a:off x="888" y="1032"/>
                <a:ext cx="192" cy="191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>
                <a:spAutoFit/>
              </a:bodyPr>
              <a:lstStyle/>
              <a:p>
                <a:endParaRPr lang="en-US" sz="1991"/>
              </a:p>
            </p:txBody>
          </p:sp>
        </p:grpSp>
        <p:grpSp>
          <p:nvGrpSpPr>
            <p:cNvPr id="135542" name="Group 374"/>
            <p:cNvGrpSpPr>
              <a:grpSpLocks/>
            </p:cNvGrpSpPr>
            <p:nvPr/>
          </p:nvGrpSpPr>
          <p:grpSpPr bwMode="auto">
            <a:xfrm>
              <a:off x="433493" y="5716698"/>
              <a:ext cx="10403840" cy="1623343"/>
              <a:chOff x="288" y="2508"/>
              <a:chExt cx="4608" cy="719"/>
            </a:xfrm>
          </p:grpSpPr>
          <p:grpSp>
            <p:nvGrpSpPr>
              <p:cNvPr id="135543" name="Group 375"/>
              <p:cNvGrpSpPr>
                <a:grpSpLocks/>
              </p:cNvGrpSpPr>
              <p:nvPr/>
            </p:nvGrpSpPr>
            <p:grpSpPr bwMode="auto">
              <a:xfrm>
                <a:off x="2448" y="2544"/>
                <a:ext cx="2448" cy="672"/>
                <a:chOff x="562" y="640"/>
                <a:chExt cx="5054" cy="2347"/>
              </a:xfrm>
            </p:grpSpPr>
            <p:sp>
              <p:nvSpPr>
                <p:cNvPr id="135544" name="Freeform 376"/>
                <p:cNvSpPr>
                  <a:spLocks/>
                </p:cNvSpPr>
                <p:nvPr/>
              </p:nvSpPr>
              <p:spPr bwMode="auto">
                <a:xfrm>
                  <a:off x="576" y="648"/>
                  <a:ext cx="5033" cy="2289"/>
                </a:xfrm>
                <a:custGeom>
                  <a:avLst/>
                  <a:gdLst>
                    <a:gd name="T0" fmla="*/ 0 w 699"/>
                    <a:gd name="T1" fmla="*/ 318 h 318"/>
                    <a:gd name="T2" fmla="*/ 699 w 699"/>
                    <a:gd name="T3" fmla="*/ 318 h 318"/>
                    <a:gd name="T4" fmla="*/ 699 w 699"/>
                    <a:gd name="T5" fmla="*/ 0 h 3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99" h="318">
                      <a:moveTo>
                        <a:pt x="0" y="318"/>
                      </a:moveTo>
                      <a:lnTo>
                        <a:pt x="699" y="318"/>
                      </a:lnTo>
                      <a:lnTo>
                        <a:pt x="699" y="0"/>
                      </a:lnTo>
                    </a:path>
                  </a:pathLst>
                </a:custGeom>
                <a:noFill/>
                <a:ln w="25400">
                  <a:solidFill>
                    <a:srgbClr val="FFFF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545" name="Freeform 377"/>
                <p:cNvSpPr>
                  <a:spLocks/>
                </p:cNvSpPr>
                <p:nvPr/>
              </p:nvSpPr>
              <p:spPr bwMode="auto">
                <a:xfrm>
                  <a:off x="576" y="648"/>
                  <a:ext cx="5033" cy="2289"/>
                </a:xfrm>
                <a:custGeom>
                  <a:avLst/>
                  <a:gdLst>
                    <a:gd name="T0" fmla="*/ 699 w 699"/>
                    <a:gd name="T1" fmla="*/ 0 h 318"/>
                    <a:gd name="T2" fmla="*/ 0 w 699"/>
                    <a:gd name="T3" fmla="*/ 0 h 318"/>
                    <a:gd name="T4" fmla="*/ 0 w 699"/>
                    <a:gd name="T5" fmla="*/ 318 h 3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99" h="318">
                      <a:moveTo>
                        <a:pt x="699" y="0"/>
                      </a:moveTo>
                      <a:lnTo>
                        <a:pt x="0" y="0"/>
                      </a:lnTo>
                      <a:lnTo>
                        <a:pt x="0" y="318"/>
                      </a:lnTo>
                    </a:path>
                  </a:pathLst>
                </a:custGeom>
                <a:noFill/>
                <a:ln w="2540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546" name="Freeform 378"/>
                <p:cNvSpPr>
                  <a:spLocks/>
                </p:cNvSpPr>
                <p:nvPr/>
              </p:nvSpPr>
              <p:spPr bwMode="auto">
                <a:xfrm>
                  <a:off x="583" y="655"/>
                  <a:ext cx="5019" cy="2275"/>
                </a:xfrm>
                <a:custGeom>
                  <a:avLst/>
                  <a:gdLst>
                    <a:gd name="T0" fmla="*/ 0 w 697"/>
                    <a:gd name="T1" fmla="*/ 316 h 316"/>
                    <a:gd name="T2" fmla="*/ 697 w 697"/>
                    <a:gd name="T3" fmla="*/ 316 h 316"/>
                    <a:gd name="T4" fmla="*/ 697 w 697"/>
                    <a:gd name="T5" fmla="*/ 0 h 3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97" h="316">
                      <a:moveTo>
                        <a:pt x="0" y="316"/>
                      </a:moveTo>
                      <a:lnTo>
                        <a:pt x="697" y="316"/>
                      </a:lnTo>
                      <a:lnTo>
                        <a:pt x="697" y="0"/>
                      </a:lnTo>
                    </a:path>
                  </a:pathLst>
                </a:custGeom>
                <a:noFill/>
                <a:ln w="25400">
                  <a:solidFill>
                    <a:srgbClr val="C0C0C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547" name="Freeform 379"/>
                <p:cNvSpPr>
                  <a:spLocks/>
                </p:cNvSpPr>
                <p:nvPr/>
              </p:nvSpPr>
              <p:spPr bwMode="auto">
                <a:xfrm>
                  <a:off x="583" y="655"/>
                  <a:ext cx="5019" cy="2275"/>
                </a:xfrm>
                <a:custGeom>
                  <a:avLst/>
                  <a:gdLst>
                    <a:gd name="T0" fmla="*/ 697 w 697"/>
                    <a:gd name="T1" fmla="*/ 0 h 316"/>
                    <a:gd name="T2" fmla="*/ 0 w 697"/>
                    <a:gd name="T3" fmla="*/ 0 h 316"/>
                    <a:gd name="T4" fmla="*/ 0 w 697"/>
                    <a:gd name="T5" fmla="*/ 316 h 3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97" h="316">
                      <a:moveTo>
                        <a:pt x="697" y="0"/>
                      </a:moveTo>
                      <a:lnTo>
                        <a:pt x="0" y="0"/>
                      </a:lnTo>
                      <a:lnTo>
                        <a:pt x="0" y="316"/>
                      </a:lnTo>
                    </a:path>
                  </a:pathLst>
                </a:custGeom>
                <a:noFill/>
                <a:ln w="2540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548" name="Rectangle 380"/>
                <p:cNvSpPr>
                  <a:spLocks noChangeArrowheads="1"/>
                </p:cNvSpPr>
                <p:nvPr/>
              </p:nvSpPr>
              <p:spPr bwMode="auto">
                <a:xfrm>
                  <a:off x="590" y="662"/>
                  <a:ext cx="5012" cy="2268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254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549" name="Line 381"/>
                <p:cNvSpPr>
                  <a:spLocks noChangeShapeType="1"/>
                </p:cNvSpPr>
                <p:nvPr/>
              </p:nvSpPr>
              <p:spPr bwMode="auto">
                <a:xfrm>
                  <a:off x="569" y="2944"/>
                  <a:ext cx="5047" cy="1"/>
                </a:xfrm>
                <a:prstGeom prst="line">
                  <a:avLst/>
                </a:prstGeom>
                <a:noFill/>
                <a:ln w="25400">
                  <a:solidFill>
                    <a:srgbClr val="80808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550" name="Line 382"/>
                <p:cNvSpPr>
                  <a:spLocks noChangeShapeType="1"/>
                </p:cNvSpPr>
                <p:nvPr/>
              </p:nvSpPr>
              <p:spPr bwMode="auto">
                <a:xfrm>
                  <a:off x="576" y="2944"/>
                  <a:ext cx="1" cy="43"/>
                </a:xfrm>
                <a:prstGeom prst="line">
                  <a:avLst/>
                </a:prstGeom>
                <a:noFill/>
                <a:ln w="25400">
                  <a:solidFill>
                    <a:srgbClr val="80808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551" name="Line 383"/>
                <p:cNvSpPr>
                  <a:spLocks noChangeShapeType="1"/>
                </p:cNvSpPr>
                <p:nvPr/>
              </p:nvSpPr>
              <p:spPr bwMode="auto">
                <a:xfrm>
                  <a:off x="1296" y="2944"/>
                  <a:ext cx="1" cy="43"/>
                </a:xfrm>
                <a:prstGeom prst="line">
                  <a:avLst/>
                </a:prstGeom>
                <a:noFill/>
                <a:ln w="25400">
                  <a:solidFill>
                    <a:srgbClr val="80808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552" name="Line 384"/>
                <p:cNvSpPr>
                  <a:spLocks noChangeShapeType="1"/>
                </p:cNvSpPr>
                <p:nvPr/>
              </p:nvSpPr>
              <p:spPr bwMode="auto">
                <a:xfrm>
                  <a:off x="2016" y="2944"/>
                  <a:ext cx="1" cy="43"/>
                </a:xfrm>
                <a:prstGeom prst="line">
                  <a:avLst/>
                </a:prstGeom>
                <a:noFill/>
                <a:ln w="25400">
                  <a:solidFill>
                    <a:srgbClr val="80808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553" name="Line 385"/>
                <p:cNvSpPr>
                  <a:spLocks noChangeShapeType="1"/>
                </p:cNvSpPr>
                <p:nvPr/>
              </p:nvSpPr>
              <p:spPr bwMode="auto">
                <a:xfrm>
                  <a:off x="2736" y="2944"/>
                  <a:ext cx="1" cy="43"/>
                </a:xfrm>
                <a:prstGeom prst="line">
                  <a:avLst/>
                </a:prstGeom>
                <a:noFill/>
                <a:ln w="25400">
                  <a:solidFill>
                    <a:srgbClr val="80808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554" name="Line 386"/>
                <p:cNvSpPr>
                  <a:spLocks noChangeShapeType="1"/>
                </p:cNvSpPr>
                <p:nvPr/>
              </p:nvSpPr>
              <p:spPr bwMode="auto">
                <a:xfrm>
                  <a:off x="3449" y="2944"/>
                  <a:ext cx="1" cy="43"/>
                </a:xfrm>
                <a:prstGeom prst="line">
                  <a:avLst/>
                </a:prstGeom>
                <a:noFill/>
                <a:ln w="25400">
                  <a:solidFill>
                    <a:srgbClr val="80808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555" name="Line 387"/>
                <p:cNvSpPr>
                  <a:spLocks noChangeShapeType="1"/>
                </p:cNvSpPr>
                <p:nvPr/>
              </p:nvSpPr>
              <p:spPr bwMode="auto">
                <a:xfrm>
                  <a:off x="4169" y="2944"/>
                  <a:ext cx="1" cy="43"/>
                </a:xfrm>
                <a:prstGeom prst="line">
                  <a:avLst/>
                </a:prstGeom>
                <a:noFill/>
                <a:ln w="25400">
                  <a:solidFill>
                    <a:srgbClr val="80808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556" name="Line 388"/>
                <p:cNvSpPr>
                  <a:spLocks noChangeShapeType="1"/>
                </p:cNvSpPr>
                <p:nvPr/>
              </p:nvSpPr>
              <p:spPr bwMode="auto">
                <a:xfrm>
                  <a:off x="4889" y="2944"/>
                  <a:ext cx="1" cy="43"/>
                </a:xfrm>
                <a:prstGeom prst="line">
                  <a:avLst/>
                </a:prstGeom>
                <a:noFill/>
                <a:ln w="25400">
                  <a:solidFill>
                    <a:srgbClr val="80808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557" name="Line 389"/>
                <p:cNvSpPr>
                  <a:spLocks noChangeShapeType="1"/>
                </p:cNvSpPr>
                <p:nvPr/>
              </p:nvSpPr>
              <p:spPr bwMode="auto">
                <a:xfrm>
                  <a:off x="5609" y="2944"/>
                  <a:ext cx="1" cy="43"/>
                </a:xfrm>
                <a:prstGeom prst="line">
                  <a:avLst/>
                </a:prstGeom>
                <a:noFill/>
                <a:ln w="25400">
                  <a:solidFill>
                    <a:srgbClr val="80808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558" name="Freeform 390"/>
                <p:cNvSpPr>
                  <a:spLocks/>
                </p:cNvSpPr>
                <p:nvPr/>
              </p:nvSpPr>
              <p:spPr bwMode="auto">
                <a:xfrm>
                  <a:off x="562" y="640"/>
                  <a:ext cx="5054" cy="2304"/>
                </a:xfrm>
                <a:custGeom>
                  <a:avLst/>
                  <a:gdLst>
                    <a:gd name="T0" fmla="*/ 702 w 702"/>
                    <a:gd name="T1" fmla="*/ 320 h 320"/>
                    <a:gd name="T2" fmla="*/ 702 w 702"/>
                    <a:gd name="T3" fmla="*/ 0 h 320"/>
                    <a:gd name="T4" fmla="*/ 0 w 702"/>
                    <a:gd name="T5" fmla="*/ 0 h 3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702" h="320">
                      <a:moveTo>
                        <a:pt x="702" y="320"/>
                      </a:moveTo>
                      <a:lnTo>
                        <a:pt x="702" y="0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2540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559" name="Rectangle 391"/>
                <p:cNvSpPr>
                  <a:spLocks noChangeArrowheads="1"/>
                </p:cNvSpPr>
                <p:nvPr/>
              </p:nvSpPr>
              <p:spPr bwMode="auto">
                <a:xfrm>
                  <a:off x="576" y="1563"/>
                  <a:ext cx="0" cy="474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 anchor="ctr">
                  <a:spAutoFit/>
                </a:bodyPr>
                <a:lstStyle/>
                <a:p>
                  <a:endParaRPr lang="en-US" sz="1991"/>
                </a:p>
              </p:txBody>
            </p:sp>
          </p:grpSp>
          <p:grpSp>
            <p:nvGrpSpPr>
              <p:cNvPr id="135560" name="Group 392"/>
              <p:cNvGrpSpPr>
                <a:grpSpLocks/>
              </p:cNvGrpSpPr>
              <p:nvPr/>
            </p:nvGrpSpPr>
            <p:grpSpPr bwMode="auto">
              <a:xfrm flipH="1">
                <a:off x="2448" y="2646"/>
                <a:ext cx="2448" cy="487"/>
                <a:chOff x="810" y="680"/>
                <a:chExt cx="1578" cy="487"/>
              </a:xfrm>
            </p:grpSpPr>
            <p:sp>
              <p:nvSpPr>
                <p:cNvPr id="135561" name="Line 393"/>
                <p:cNvSpPr>
                  <a:spLocks noChangeShapeType="1"/>
                </p:cNvSpPr>
                <p:nvPr/>
              </p:nvSpPr>
              <p:spPr bwMode="auto">
                <a:xfrm>
                  <a:off x="810" y="1069"/>
                  <a:ext cx="24" cy="1"/>
                </a:xfrm>
                <a:prstGeom prst="line">
                  <a:avLst/>
                </a:prstGeom>
                <a:noFill/>
                <a:ln w="0">
                  <a:solidFill>
                    <a:schemeClr val="accent2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562" name="Freeform 394"/>
                <p:cNvSpPr>
                  <a:spLocks/>
                </p:cNvSpPr>
                <p:nvPr/>
              </p:nvSpPr>
              <p:spPr bwMode="auto">
                <a:xfrm>
                  <a:off x="834" y="978"/>
                  <a:ext cx="6" cy="32"/>
                </a:xfrm>
                <a:custGeom>
                  <a:avLst/>
                  <a:gdLst>
                    <a:gd name="T0" fmla="*/ 0 w 6"/>
                    <a:gd name="T1" fmla="*/ 0 h 32"/>
                    <a:gd name="T2" fmla="*/ 6 w 6"/>
                    <a:gd name="T3" fmla="*/ 19 h 32"/>
                    <a:gd name="T4" fmla="*/ 6 w 6"/>
                    <a:gd name="T5" fmla="*/ 26 h 32"/>
                    <a:gd name="T6" fmla="*/ 6 w 6"/>
                    <a:gd name="T7" fmla="*/ 32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32">
                      <a:moveTo>
                        <a:pt x="0" y="0"/>
                      </a:moveTo>
                      <a:lnTo>
                        <a:pt x="6" y="19"/>
                      </a:lnTo>
                      <a:lnTo>
                        <a:pt x="6" y="26"/>
                      </a:lnTo>
                      <a:lnTo>
                        <a:pt x="6" y="32"/>
                      </a:lnTo>
                    </a:path>
                  </a:pathLst>
                </a:custGeom>
                <a:noFill/>
                <a:ln w="9525">
                  <a:solidFill>
                    <a:schemeClr val="accent2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563" name="Freeform 395"/>
                <p:cNvSpPr>
                  <a:spLocks/>
                </p:cNvSpPr>
                <p:nvPr/>
              </p:nvSpPr>
              <p:spPr bwMode="auto">
                <a:xfrm>
                  <a:off x="840" y="1004"/>
                  <a:ext cx="1" cy="6"/>
                </a:xfrm>
                <a:custGeom>
                  <a:avLst/>
                  <a:gdLst>
                    <a:gd name="T0" fmla="*/ 6 h 6"/>
                    <a:gd name="T1" fmla="*/ 6 h 6"/>
                    <a:gd name="T2" fmla="*/ 0 h 6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6">
                      <a:moveTo>
                        <a:pt x="0" y="6"/>
                      </a:moveTo>
                      <a:lnTo>
                        <a:pt x="0" y="6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9525">
                  <a:solidFill>
                    <a:schemeClr val="accent2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564" name="Line 396"/>
                <p:cNvSpPr>
                  <a:spLocks noChangeShapeType="1"/>
                </p:cNvSpPr>
                <p:nvPr/>
              </p:nvSpPr>
              <p:spPr bwMode="auto">
                <a:xfrm flipV="1">
                  <a:off x="840" y="991"/>
                  <a:ext cx="6" cy="13"/>
                </a:xfrm>
                <a:prstGeom prst="line">
                  <a:avLst/>
                </a:prstGeom>
                <a:noFill/>
                <a:ln w="9525">
                  <a:solidFill>
                    <a:schemeClr val="accent2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565" name="Freeform 397"/>
                <p:cNvSpPr>
                  <a:spLocks/>
                </p:cNvSpPr>
                <p:nvPr/>
              </p:nvSpPr>
              <p:spPr bwMode="auto">
                <a:xfrm>
                  <a:off x="846" y="971"/>
                  <a:ext cx="6" cy="20"/>
                </a:xfrm>
                <a:custGeom>
                  <a:avLst/>
                  <a:gdLst>
                    <a:gd name="T0" fmla="*/ 0 w 6"/>
                    <a:gd name="T1" fmla="*/ 20 h 20"/>
                    <a:gd name="T2" fmla="*/ 0 w 6"/>
                    <a:gd name="T3" fmla="*/ 13 h 20"/>
                    <a:gd name="T4" fmla="*/ 6 w 6"/>
                    <a:gd name="T5" fmla="*/ 0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20">
                      <a:moveTo>
                        <a:pt x="0" y="20"/>
                      </a:moveTo>
                      <a:lnTo>
                        <a:pt x="0" y="13"/>
                      </a:lnTo>
                      <a:lnTo>
                        <a:pt x="6" y="0"/>
                      </a:lnTo>
                    </a:path>
                  </a:pathLst>
                </a:custGeom>
                <a:noFill/>
                <a:ln w="9525">
                  <a:solidFill>
                    <a:schemeClr val="accent2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566" name="Freeform 398"/>
                <p:cNvSpPr>
                  <a:spLocks/>
                </p:cNvSpPr>
                <p:nvPr/>
              </p:nvSpPr>
              <p:spPr bwMode="auto">
                <a:xfrm>
                  <a:off x="852" y="933"/>
                  <a:ext cx="6" cy="38"/>
                </a:xfrm>
                <a:custGeom>
                  <a:avLst/>
                  <a:gdLst>
                    <a:gd name="T0" fmla="*/ 0 w 6"/>
                    <a:gd name="T1" fmla="*/ 38 h 38"/>
                    <a:gd name="T2" fmla="*/ 6 w 6"/>
                    <a:gd name="T3" fmla="*/ 19 h 38"/>
                    <a:gd name="T4" fmla="*/ 6 w 6"/>
                    <a:gd name="T5" fmla="*/ 6 h 38"/>
                    <a:gd name="T6" fmla="*/ 6 w 6"/>
                    <a:gd name="T7" fmla="*/ 0 h 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38">
                      <a:moveTo>
                        <a:pt x="0" y="38"/>
                      </a:moveTo>
                      <a:lnTo>
                        <a:pt x="6" y="19"/>
                      </a:lnTo>
                      <a:lnTo>
                        <a:pt x="6" y="6"/>
                      </a:lnTo>
                      <a:lnTo>
                        <a:pt x="6" y="0"/>
                      </a:lnTo>
                    </a:path>
                  </a:pathLst>
                </a:custGeom>
                <a:noFill/>
                <a:ln w="9525">
                  <a:solidFill>
                    <a:schemeClr val="accent2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567" name="Line 399"/>
                <p:cNvSpPr>
                  <a:spLocks noChangeShapeType="1"/>
                </p:cNvSpPr>
                <p:nvPr/>
              </p:nvSpPr>
              <p:spPr bwMode="auto">
                <a:xfrm flipV="1">
                  <a:off x="858" y="926"/>
                  <a:ext cx="1" cy="7"/>
                </a:xfrm>
                <a:prstGeom prst="line">
                  <a:avLst/>
                </a:prstGeom>
                <a:noFill/>
                <a:ln w="9525">
                  <a:solidFill>
                    <a:schemeClr val="accent2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568" name="Freeform 400"/>
                <p:cNvSpPr>
                  <a:spLocks/>
                </p:cNvSpPr>
                <p:nvPr/>
              </p:nvSpPr>
              <p:spPr bwMode="auto">
                <a:xfrm>
                  <a:off x="858" y="894"/>
                  <a:ext cx="6" cy="32"/>
                </a:xfrm>
                <a:custGeom>
                  <a:avLst/>
                  <a:gdLst>
                    <a:gd name="T0" fmla="*/ 0 w 6"/>
                    <a:gd name="T1" fmla="*/ 32 h 32"/>
                    <a:gd name="T2" fmla="*/ 0 w 6"/>
                    <a:gd name="T3" fmla="*/ 26 h 32"/>
                    <a:gd name="T4" fmla="*/ 0 w 6"/>
                    <a:gd name="T5" fmla="*/ 13 h 32"/>
                    <a:gd name="T6" fmla="*/ 6 w 6"/>
                    <a:gd name="T7" fmla="*/ 6 h 32"/>
                    <a:gd name="T8" fmla="*/ 6 w 6"/>
                    <a:gd name="T9" fmla="*/ 0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" h="32">
                      <a:moveTo>
                        <a:pt x="0" y="32"/>
                      </a:moveTo>
                      <a:lnTo>
                        <a:pt x="0" y="26"/>
                      </a:lnTo>
                      <a:lnTo>
                        <a:pt x="0" y="13"/>
                      </a:lnTo>
                      <a:lnTo>
                        <a:pt x="6" y="6"/>
                      </a:lnTo>
                      <a:lnTo>
                        <a:pt x="6" y="0"/>
                      </a:lnTo>
                    </a:path>
                  </a:pathLst>
                </a:custGeom>
                <a:noFill/>
                <a:ln w="9525">
                  <a:solidFill>
                    <a:schemeClr val="accent2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569" name="Freeform 401"/>
                <p:cNvSpPr>
                  <a:spLocks/>
                </p:cNvSpPr>
                <p:nvPr/>
              </p:nvSpPr>
              <p:spPr bwMode="auto">
                <a:xfrm>
                  <a:off x="864" y="894"/>
                  <a:ext cx="6" cy="13"/>
                </a:xfrm>
                <a:custGeom>
                  <a:avLst/>
                  <a:gdLst>
                    <a:gd name="T0" fmla="*/ 0 w 6"/>
                    <a:gd name="T1" fmla="*/ 0 h 13"/>
                    <a:gd name="T2" fmla="*/ 0 w 6"/>
                    <a:gd name="T3" fmla="*/ 0 h 13"/>
                    <a:gd name="T4" fmla="*/ 0 w 6"/>
                    <a:gd name="T5" fmla="*/ 6 h 13"/>
                    <a:gd name="T6" fmla="*/ 6 w 6"/>
                    <a:gd name="T7" fmla="*/ 13 h 13"/>
                    <a:gd name="T8" fmla="*/ 6 w 6"/>
                    <a:gd name="T9" fmla="*/ 13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" h="13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6"/>
                      </a:lnTo>
                      <a:lnTo>
                        <a:pt x="6" y="13"/>
                      </a:lnTo>
                      <a:lnTo>
                        <a:pt x="6" y="13"/>
                      </a:lnTo>
                    </a:path>
                  </a:pathLst>
                </a:custGeom>
                <a:noFill/>
                <a:ln w="9525">
                  <a:solidFill>
                    <a:schemeClr val="accent2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570" name="Freeform 402"/>
                <p:cNvSpPr>
                  <a:spLocks/>
                </p:cNvSpPr>
                <p:nvPr/>
              </p:nvSpPr>
              <p:spPr bwMode="auto">
                <a:xfrm>
                  <a:off x="870" y="894"/>
                  <a:ext cx="6" cy="13"/>
                </a:xfrm>
                <a:custGeom>
                  <a:avLst/>
                  <a:gdLst>
                    <a:gd name="T0" fmla="*/ 0 w 6"/>
                    <a:gd name="T1" fmla="*/ 13 h 13"/>
                    <a:gd name="T2" fmla="*/ 6 w 6"/>
                    <a:gd name="T3" fmla="*/ 6 h 13"/>
                    <a:gd name="T4" fmla="*/ 6 w 6"/>
                    <a:gd name="T5" fmla="*/ 0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13">
                      <a:moveTo>
                        <a:pt x="0" y="13"/>
                      </a:moveTo>
                      <a:lnTo>
                        <a:pt x="6" y="6"/>
                      </a:lnTo>
                      <a:lnTo>
                        <a:pt x="6" y="0"/>
                      </a:lnTo>
                    </a:path>
                  </a:pathLst>
                </a:custGeom>
                <a:noFill/>
                <a:ln w="9525">
                  <a:solidFill>
                    <a:schemeClr val="accent2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571" name="Freeform 403"/>
                <p:cNvSpPr>
                  <a:spLocks/>
                </p:cNvSpPr>
                <p:nvPr/>
              </p:nvSpPr>
              <p:spPr bwMode="auto">
                <a:xfrm>
                  <a:off x="876" y="861"/>
                  <a:ext cx="1" cy="33"/>
                </a:xfrm>
                <a:custGeom>
                  <a:avLst/>
                  <a:gdLst>
                    <a:gd name="T0" fmla="*/ 33 h 33"/>
                    <a:gd name="T1" fmla="*/ 26 h 33"/>
                    <a:gd name="T2" fmla="*/ 13 h 33"/>
                    <a:gd name="T3" fmla="*/ 7 h 33"/>
                    <a:gd name="T4" fmla="*/ 0 h 33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  <a:cxn ang="0">
                      <a:pos x="0" y="T4"/>
                    </a:cxn>
                  </a:cxnLst>
                  <a:rect l="0" t="0" r="r" b="b"/>
                  <a:pathLst>
                    <a:path h="33">
                      <a:moveTo>
                        <a:pt x="0" y="33"/>
                      </a:moveTo>
                      <a:lnTo>
                        <a:pt x="0" y="26"/>
                      </a:lnTo>
                      <a:lnTo>
                        <a:pt x="0" y="13"/>
                      </a:lnTo>
                      <a:lnTo>
                        <a:pt x="0" y="7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9525">
                  <a:solidFill>
                    <a:schemeClr val="accent2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572" name="Freeform 404"/>
                <p:cNvSpPr>
                  <a:spLocks/>
                </p:cNvSpPr>
                <p:nvPr/>
              </p:nvSpPr>
              <p:spPr bwMode="auto">
                <a:xfrm>
                  <a:off x="876" y="861"/>
                  <a:ext cx="6" cy="39"/>
                </a:xfrm>
                <a:custGeom>
                  <a:avLst/>
                  <a:gdLst>
                    <a:gd name="T0" fmla="*/ 0 w 6"/>
                    <a:gd name="T1" fmla="*/ 0 h 39"/>
                    <a:gd name="T2" fmla="*/ 0 w 6"/>
                    <a:gd name="T3" fmla="*/ 7 h 39"/>
                    <a:gd name="T4" fmla="*/ 0 w 6"/>
                    <a:gd name="T5" fmla="*/ 13 h 39"/>
                    <a:gd name="T6" fmla="*/ 6 w 6"/>
                    <a:gd name="T7" fmla="*/ 26 h 39"/>
                    <a:gd name="T8" fmla="*/ 6 w 6"/>
                    <a:gd name="T9" fmla="*/ 39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" h="39">
                      <a:moveTo>
                        <a:pt x="0" y="0"/>
                      </a:moveTo>
                      <a:lnTo>
                        <a:pt x="0" y="7"/>
                      </a:lnTo>
                      <a:lnTo>
                        <a:pt x="0" y="13"/>
                      </a:lnTo>
                      <a:lnTo>
                        <a:pt x="6" y="26"/>
                      </a:lnTo>
                      <a:lnTo>
                        <a:pt x="6" y="39"/>
                      </a:lnTo>
                    </a:path>
                  </a:pathLst>
                </a:custGeom>
                <a:noFill/>
                <a:ln w="9525">
                  <a:solidFill>
                    <a:schemeClr val="accent2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573" name="Freeform 405"/>
                <p:cNvSpPr>
                  <a:spLocks/>
                </p:cNvSpPr>
                <p:nvPr/>
              </p:nvSpPr>
              <p:spPr bwMode="auto">
                <a:xfrm>
                  <a:off x="882" y="900"/>
                  <a:ext cx="6" cy="33"/>
                </a:xfrm>
                <a:custGeom>
                  <a:avLst/>
                  <a:gdLst>
                    <a:gd name="T0" fmla="*/ 0 w 6"/>
                    <a:gd name="T1" fmla="*/ 0 h 33"/>
                    <a:gd name="T2" fmla="*/ 0 w 6"/>
                    <a:gd name="T3" fmla="*/ 20 h 33"/>
                    <a:gd name="T4" fmla="*/ 6 w 6"/>
                    <a:gd name="T5" fmla="*/ 33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33">
                      <a:moveTo>
                        <a:pt x="0" y="0"/>
                      </a:moveTo>
                      <a:lnTo>
                        <a:pt x="0" y="20"/>
                      </a:lnTo>
                      <a:lnTo>
                        <a:pt x="6" y="33"/>
                      </a:lnTo>
                    </a:path>
                  </a:pathLst>
                </a:custGeom>
                <a:noFill/>
                <a:ln w="9525">
                  <a:solidFill>
                    <a:schemeClr val="accent2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574" name="Freeform 406"/>
                <p:cNvSpPr>
                  <a:spLocks/>
                </p:cNvSpPr>
                <p:nvPr/>
              </p:nvSpPr>
              <p:spPr bwMode="auto">
                <a:xfrm>
                  <a:off x="888" y="933"/>
                  <a:ext cx="6" cy="6"/>
                </a:xfrm>
                <a:custGeom>
                  <a:avLst/>
                  <a:gdLst>
                    <a:gd name="T0" fmla="*/ 0 w 6"/>
                    <a:gd name="T1" fmla="*/ 0 h 6"/>
                    <a:gd name="T2" fmla="*/ 6 w 6"/>
                    <a:gd name="T3" fmla="*/ 6 h 6"/>
                    <a:gd name="T4" fmla="*/ 6 w 6"/>
                    <a:gd name="T5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6">
                      <a:moveTo>
                        <a:pt x="0" y="0"/>
                      </a:moveTo>
                      <a:lnTo>
                        <a:pt x="6" y="6"/>
                      </a:lnTo>
                      <a:lnTo>
                        <a:pt x="6" y="6"/>
                      </a:lnTo>
                    </a:path>
                  </a:pathLst>
                </a:custGeom>
                <a:noFill/>
                <a:ln w="9525">
                  <a:solidFill>
                    <a:schemeClr val="accent2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575" name="Freeform 407"/>
                <p:cNvSpPr>
                  <a:spLocks/>
                </p:cNvSpPr>
                <p:nvPr/>
              </p:nvSpPr>
              <p:spPr bwMode="auto">
                <a:xfrm>
                  <a:off x="894" y="926"/>
                  <a:ext cx="1" cy="13"/>
                </a:xfrm>
                <a:custGeom>
                  <a:avLst/>
                  <a:gdLst>
                    <a:gd name="T0" fmla="*/ 13 h 13"/>
                    <a:gd name="T1" fmla="*/ 7 h 13"/>
                    <a:gd name="T2" fmla="*/ 0 h 13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3">
                      <a:moveTo>
                        <a:pt x="0" y="13"/>
                      </a:moveTo>
                      <a:lnTo>
                        <a:pt x="0" y="7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9525">
                  <a:solidFill>
                    <a:schemeClr val="accent2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576" name="Freeform 408"/>
                <p:cNvSpPr>
                  <a:spLocks/>
                </p:cNvSpPr>
                <p:nvPr/>
              </p:nvSpPr>
              <p:spPr bwMode="auto">
                <a:xfrm>
                  <a:off x="894" y="900"/>
                  <a:ext cx="6" cy="26"/>
                </a:xfrm>
                <a:custGeom>
                  <a:avLst/>
                  <a:gdLst>
                    <a:gd name="T0" fmla="*/ 0 w 6"/>
                    <a:gd name="T1" fmla="*/ 26 h 26"/>
                    <a:gd name="T2" fmla="*/ 0 w 6"/>
                    <a:gd name="T3" fmla="*/ 13 h 26"/>
                    <a:gd name="T4" fmla="*/ 6 w 6"/>
                    <a:gd name="T5" fmla="*/ 0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26">
                      <a:moveTo>
                        <a:pt x="0" y="26"/>
                      </a:moveTo>
                      <a:lnTo>
                        <a:pt x="0" y="13"/>
                      </a:lnTo>
                      <a:lnTo>
                        <a:pt x="6" y="0"/>
                      </a:lnTo>
                    </a:path>
                  </a:pathLst>
                </a:custGeom>
                <a:noFill/>
                <a:ln w="9525">
                  <a:solidFill>
                    <a:schemeClr val="accent2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577" name="Freeform 409"/>
                <p:cNvSpPr>
                  <a:spLocks/>
                </p:cNvSpPr>
                <p:nvPr/>
              </p:nvSpPr>
              <p:spPr bwMode="auto">
                <a:xfrm>
                  <a:off x="900" y="842"/>
                  <a:ext cx="6" cy="58"/>
                </a:xfrm>
                <a:custGeom>
                  <a:avLst/>
                  <a:gdLst>
                    <a:gd name="T0" fmla="*/ 0 w 6"/>
                    <a:gd name="T1" fmla="*/ 58 h 58"/>
                    <a:gd name="T2" fmla="*/ 0 w 6"/>
                    <a:gd name="T3" fmla="*/ 45 h 58"/>
                    <a:gd name="T4" fmla="*/ 0 w 6"/>
                    <a:gd name="T5" fmla="*/ 26 h 58"/>
                    <a:gd name="T6" fmla="*/ 6 w 6"/>
                    <a:gd name="T7" fmla="*/ 6 h 58"/>
                    <a:gd name="T8" fmla="*/ 6 w 6"/>
                    <a:gd name="T9" fmla="*/ 0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" h="58">
                      <a:moveTo>
                        <a:pt x="0" y="58"/>
                      </a:moveTo>
                      <a:lnTo>
                        <a:pt x="0" y="45"/>
                      </a:lnTo>
                      <a:lnTo>
                        <a:pt x="0" y="26"/>
                      </a:lnTo>
                      <a:lnTo>
                        <a:pt x="6" y="6"/>
                      </a:lnTo>
                      <a:lnTo>
                        <a:pt x="6" y="0"/>
                      </a:lnTo>
                    </a:path>
                  </a:pathLst>
                </a:custGeom>
                <a:noFill/>
                <a:ln w="9525">
                  <a:solidFill>
                    <a:schemeClr val="accent2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578" name="Freeform 410"/>
                <p:cNvSpPr>
                  <a:spLocks/>
                </p:cNvSpPr>
                <p:nvPr/>
              </p:nvSpPr>
              <p:spPr bwMode="auto">
                <a:xfrm>
                  <a:off x="906" y="842"/>
                  <a:ext cx="6" cy="39"/>
                </a:xfrm>
                <a:custGeom>
                  <a:avLst/>
                  <a:gdLst>
                    <a:gd name="T0" fmla="*/ 0 w 6"/>
                    <a:gd name="T1" fmla="*/ 0 h 39"/>
                    <a:gd name="T2" fmla="*/ 0 w 6"/>
                    <a:gd name="T3" fmla="*/ 6 h 39"/>
                    <a:gd name="T4" fmla="*/ 6 w 6"/>
                    <a:gd name="T5" fmla="*/ 13 h 39"/>
                    <a:gd name="T6" fmla="*/ 6 w 6"/>
                    <a:gd name="T7" fmla="*/ 26 h 39"/>
                    <a:gd name="T8" fmla="*/ 6 w 6"/>
                    <a:gd name="T9" fmla="*/ 39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" h="39">
                      <a:moveTo>
                        <a:pt x="0" y="0"/>
                      </a:moveTo>
                      <a:lnTo>
                        <a:pt x="0" y="6"/>
                      </a:lnTo>
                      <a:lnTo>
                        <a:pt x="6" y="13"/>
                      </a:lnTo>
                      <a:lnTo>
                        <a:pt x="6" y="26"/>
                      </a:lnTo>
                      <a:lnTo>
                        <a:pt x="6" y="39"/>
                      </a:lnTo>
                    </a:path>
                  </a:pathLst>
                </a:custGeom>
                <a:noFill/>
                <a:ln w="9525">
                  <a:solidFill>
                    <a:schemeClr val="accent2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579" name="Freeform 411"/>
                <p:cNvSpPr>
                  <a:spLocks/>
                </p:cNvSpPr>
                <p:nvPr/>
              </p:nvSpPr>
              <p:spPr bwMode="auto">
                <a:xfrm>
                  <a:off x="912" y="881"/>
                  <a:ext cx="1" cy="13"/>
                </a:xfrm>
                <a:custGeom>
                  <a:avLst/>
                  <a:gdLst>
                    <a:gd name="T0" fmla="*/ 0 h 13"/>
                    <a:gd name="T1" fmla="*/ 6 h 13"/>
                    <a:gd name="T2" fmla="*/ 13 h 13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3">
                      <a:moveTo>
                        <a:pt x="0" y="0"/>
                      </a:moveTo>
                      <a:lnTo>
                        <a:pt x="0" y="6"/>
                      </a:lnTo>
                      <a:lnTo>
                        <a:pt x="0" y="13"/>
                      </a:lnTo>
                    </a:path>
                  </a:pathLst>
                </a:custGeom>
                <a:noFill/>
                <a:ln w="9525">
                  <a:solidFill>
                    <a:schemeClr val="accent2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580" name="Freeform 412"/>
                <p:cNvSpPr>
                  <a:spLocks/>
                </p:cNvSpPr>
                <p:nvPr/>
              </p:nvSpPr>
              <p:spPr bwMode="auto">
                <a:xfrm>
                  <a:off x="912" y="894"/>
                  <a:ext cx="6" cy="1"/>
                </a:xfrm>
                <a:custGeom>
                  <a:avLst/>
                  <a:gdLst>
                    <a:gd name="T0" fmla="*/ 0 w 6"/>
                    <a:gd name="T1" fmla="*/ 0 w 6"/>
                    <a:gd name="T2" fmla="*/ 6 w 6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6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6" y="0"/>
                      </a:lnTo>
                    </a:path>
                  </a:pathLst>
                </a:custGeom>
                <a:noFill/>
                <a:ln w="9525">
                  <a:solidFill>
                    <a:schemeClr val="accent2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581" name="Freeform 413"/>
                <p:cNvSpPr>
                  <a:spLocks/>
                </p:cNvSpPr>
                <p:nvPr/>
              </p:nvSpPr>
              <p:spPr bwMode="auto">
                <a:xfrm>
                  <a:off x="918" y="894"/>
                  <a:ext cx="6" cy="32"/>
                </a:xfrm>
                <a:custGeom>
                  <a:avLst/>
                  <a:gdLst>
                    <a:gd name="T0" fmla="*/ 0 w 6"/>
                    <a:gd name="T1" fmla="*/ 0 h 32"/>
                    <a:gd name="T2" fmla="*/ 0 w 6"/>
                    <a:gd name="T3" fmla="*/ 6 h 32"/>
                    <a:gd name="T4" fmla="*/ 0 w 6"/>
                    <a:gd name="T5" fmla="*/ 13 h 32"/>
                    <a:gd name="T6" fmla="*/ 6 w 6"/>
                    <a:gd name="T7" fmla="*/ 32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32">
                      <a:moveTo>
                        <a:pt x="0" y="0"/>
                      </a:moveTo>
                      <a:lnTo>
                        <a:pt x="0" y="6"/>
                      </a:lnTo>
                      <a:lnTo>
                        <a:pt x="0" y="13"/>
                      </a:lnTo>
                      <a:lnTo>
                        <a:pt x="6" y="32"/>
                      </a:lnTo>
                    </a:path>
                  </a:pathLst>
                </a:custGeom>
                <a:noFill/>
                <a:ln w="9525">
                  <a:solidFill>
                    <a:schemeClr val="accent2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582" name="Freeform 414"/>
                <p:cNvSpPr>
                  <a:spLocks/>
                </p:cNvSpPr>
                <p:nvPr/>
              </p:nvSpPr>
              <p:spPr bwMode="auto">
                <a:xfrm>
                  <a:off x="924" y="926"/>
                  <a:ext cx="6" cy="20"/>
                </a:xfrm>
                <a:custGeom>
                  <a:avLst/>
                  <a:gdLst>
                    <a:gd name="T0" fmla="*/ 0 w 6"/>
                    <a:gd name="T1" fmla="*/ 0 h 20"/>
                    <a:gd name="T2" fmla="*/ 6 w 6"/>
                    <a:gd name="T3" fmla="*/ 13 h 20"/>
                    <a:gd name="T4" fmla="*/ 6 w 6"/>
                    <a:gd name="T5" fmla="*/ 20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20">
                      <a:moveTo>
                        <a:pt x="0" y="0"/>
                      </a:moveTo>
                      <a:lnTo>
                        <a:pt x="6" y="13"/>
                      </a:lnTo>
                      <a:lnTo>
                        <a:pt x="6" y="20"/>
                      </a:lnTo>
                    </a:path>
                  </a:pathLst>
                </a:custGeom>
                <a:noFill/>
                <a:ln w="9525">
                  <a:solidFill>
                    <a:schemeClr val="accent2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583" name="Line 415"/>
                <p:cNvSpPr>
                  <a:spLocks noChangeShapeType="1"/>
                </p:cNvSpPr>
                <p:nvPr/>
              </p:nvSpPr>
              <p:spPr bwMode="auto">
                <a:xfrm>
                  <a:off x="930" y="946"/>
                  <a:ext cx="1" cy="1"/>
                </a:xfrm>
                <a:prstGeom prst="line">
                  <a:avLst/>
                </a:prstGeom>
                <a:noFill/>
                <a:ln w="9525">
                  <a:solidFill>
                    <a:schemeClr val="accent2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584" name="Freeform 416"/>
                <p:cNvSpPr>
                  <a:spLocks/>
                </p:cNvSpPr>
                <p:nvPr/>
              </p:nvSpPr>
              <p:spPr bwMode="auto">
                <a:xfrm>
                  <a:off x="930" y="933"/>
                  <a:ext cx="6" cy="13"/>
                </a:xfrm>
                <a:custGeom>
                  <a:avLst/>
                  <a:gdLst>
                    <a:gd name="T0" fmla="*/ 0 w 6"/>
                    <a:gd name="T1" fmla="*/ 13 h 13"/>
                    <a:gd name="T2" fmla="*/ 0 w 6"/>
                    <a:gd name="T3" fmla="*/ 6 h 13"/>
                    <a:gd name="T4" fmla="*/ 6 w 6"/>
                    <a:gd name="T5" fmla="*/ 0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13">
                      <a:moveTo>
                        <a:pt x="0" y="13"/>
                      </a:moveTo>
                      <a:lnTo>
                        <a:pt x="0" y="6"/>
                      </a:lnTo>
                      <a:lnTo>
                        <a:pt x="6" y="0"/>
                      </a:lnTo>
                    </a:path>
                  </a:pathLst>
                </a:custGeom>
                <a:noFill/>
                <a:ln w="9525">
                  <a:solidFill>
                    <a:schemeClr val="accent2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585" name="Freeform 417"/>
                <p:cNvSpPr>
                  <a:spLocks/>
                </p:cNvSpPr>
                <p:nvPr/>
              </p:nvSpPr>
              <p:spPr bwMode="auto">
                <a:xfrm>
                  <a:off x="936" y="861"/>
                  <a:ext cx="6" cy="72"/>
                </a:xfrm>
                <a:custGeom>
                  <a:avLst/>
                  <a:gdLst>
                    <a:gd name="T0" fmla="*/ 0 w 6"/>
                    <a:gd name="T1" fmla="*/ 72 h 72"/>
                    <a:gd name="T2" fmla="*/ 0 w 6"/>
                    <a:gd name="T3" fmla="*/ 46 h 72"/>
                    <a:gd name="T4" fmla="*/ 6 w 6"/>
                    <a:gd name="T5" fmla="*/ 0 h 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72">
                      <a:moveTo>
                        <a:pt x="0" y="72"/>
                      </a:moveTo>
                      <a:lnTo>
                        <a:pt x="0" y="46"/>
                      </a:lnTo>
                      <a:lnTo>
                        <a:pt x="6" y="0"/>
                      </a:lnTo>
                    </a:path>
                  </a:pathLst>
                </a:custGeom>
                <a:noFill/>
                <a:ln w="9525">
                  <a:solidFill>
                    <a:schemeClr val="accent2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586" name="Freeform 418"/>
                <p:cNvSpPr>
                  <a:spLocks/>
                </p:cNvSpPr>
                <p:nvPr/>
              </p:nvSpPr>
              <p:spPr bwMode="auto">
                <a:xfrm>
                  <a:off x="942" y="680"/>
                  <a:ext cx="6" cy="181"/>
                </a:xfrm>
                <a:custGeom>
                  <a:avLst/>
                  <a:gdLst>
                    <a:gd name="T0" fmla="*/ 0 w 6"/>
                    <a:gd name="T1" fmla="*/ 181 h 181"/>
                    <a:gd name="T2" fmla="*/ 0 w 6"/>
                    <a:gd name="T3" fmla="*/ 162 h 181"/>
                    <a:gd name="T4" fmla="*/ 0 w 6"/>
                    <a:gd name="T5" fmla="*/ 136 h 181"/>
                    <a:gd name="T6" fmla="*/ 6 w 6"/>
                    <a:gd name="T7" fmla="*/ 77 h 181"/>
                    <a:gd name="T8" fmla="*/ 6 w 6"/>
                    <a:gd name="T9" fmla="*/ 51 h 181"/>
                    <a:gd name="T10" fmla="*/ 6 w 6"/>
                    <a:gd name="T11" fmla="*/ 25 h 181"/>
                    <a:gd name="T12" fmla="*/ 6 w 6"/>
                    <a:gd name="T13" fmla="*/ 12 h 181"/>
                    <a:gd name="T14" fmla="*/ 6 w 6"/>
                    <a:gd name="T15" fmla="*/ 0 h 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6" h="181">
                      <a:moveTo>
                        <a:pt x="0" y="181"/>
                      </a:moveTo>
                      <a:lnTo>
                        <a:pt x="0" y="162"/>
                      </a:lnTo>
                      <a:lnTo>
                        <a:pt x="0" y="136"/>
                      </a:lnTo>
                      <a:lnTo>
                        <a:pt x="6" y="77"/>
                      </a:lnTo>
                      <a:lnTo>
                        <a:pt x="6" y="51"/>
                      </a:lnTo>
                      <a:lnTo>
                        <a:pt x="6" y="25"/>
                      </a:lnTo>
                      <a:lnTo>
                        <a:pt x="6" y="12"/>
                      </a:lnTo>
                      <a:lnTo>
                        <a:pt x="6" y="0"/>
                      </a:lnTo>
                    </a:path>
                  </a:pathLst>
                </a:custGeom>
                <a:noFill/>
                <a:ln w="9525">
                  <a:solidFill>
                    <a:schemeClr val="accent2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587" name="Freeform 419"/>
                <p:cNvSpPr>
                  <a:spLocks/>
                </p:cNvSpPr>
                <p:nvPr/>
              </p:nvSpPr>
              <p:spPr bwMode="auto">
                <a:xfrm>
                  <a:off x="948" y="680"/>
                  <a:ext cx="1" cy="97"/>
                </a:xfrm>
                <a:custGeom>
                  <a:avLst/>
                  <a:gdLst>
                    <a:gd name="T0" fmla="*/ 0 h 97"/>
                    <a:gd name="T1" fmla="*/ 0 h 97"/>
                    <a:gd name="T2" fmla="*/ 6 h 97"/>
                    <a:gd name="T3" fmla="*/ 12 h 97"/>
                    <a:gd name="T4" fmla="*/ 32 h 97"/>
                    <a:gd name="T5" fmla="*/ 64 h 97"/>
                    <a:gd name="T6" fmla="*/ 97 h 97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  <a:cxn ang="0">
                      <a:pos x="0" y="T4"/>
                    </a:cxn>
                    <a:cxn ang="0">
                      <a:pos x="0" y="T5"/>
                    </a:cxn>
                    <a:cxn ang="0">
                      <a:pos x="0" y="T6"/>
                    </a:cxn>
                  </a:cxnLst>
                  <a:rect l="0" t="0" r="r" b="b"/>
                  <a:pathLst>
                    <a:path h="97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6"/>
                      </a:lnTo>
                      <a:lnTo>
                        <a:pt x="0" y="12"/>
                      </a:lnTo>
                      <a:lnTo>
                        <a:pt x="0" y="32"/>
                      </a:lnTo>
                      <a:lnTo>
                        <a:pt x="0" y="64"/>
                      </a:lnTo>
                      <a:lnTo>
                        <a:pt x="0" y="97"/>
                      </a:lnTo>
                    </a:path>
                  </a:pathLst>
                </a:custGeom>
                <a:noFill/>
                <a:ln w="9525">
                  <a:solidFill>
                    <a:schemeClr val="accent2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588" name="Freeform 420"/>
                <p:cNvSpPr>
                  <a:spLocks/>
                </p:cNvSpPr>
                <p:nvPr/>
              </p:nvSpPr>
              <p:spPr bwMode="auto">
                <a:xfrm>
                  <a:off x="948" y="777"/>
                  <a:ext cx="6" cy="117"/>
                </a:xfrm>
                <a:custGeom>
                  <a:avLst/>
                  <a:gdLst>
                    <a:gd name="T0" fmla="*/ 0 w 6"/>
                    <a:gd name="T1" fmla="*/ 0 h 117"/>
                    <a:gd name="T2" fmla="*/ 0 w 6"/>
                    <a:gd name="T3" fmla="*/ 26 h 117"/>
                    <a:gd name="T4" fmla="*/ 0 w 6"/>
                    <a:gd name="T5" fmla="*/ 58 h 117"/>
                    <a:gd name="T6" fmla="*/ 6 w 6"/>
                    <a:gd name="T7" fmla="*/ 91 h 117"/>
                    <a:gd name="T8" fmla="*/ 6 w 6"/>
                    <a:gd name="T9" fmla="*/ 117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" h="117">
                      <a:moveTo>
                        <a:pt x="0" y="0"/>
                      </a:moveTo>
                      <a:lnTo>
                        <a:pt x="0" y="26"/>
                      </a:lnTo>
                      <a:lnTo>
                        <a:pt x="0" y="58"/>
                      </a:lnTo>
                      <a:lnTo>
                        <a:pt x="6" y="91"/>
                      </a:lnTo>
                      <a:lnTo>
                        <a:pt x="6" y="117"/>
                      </a:lnTo>
                    </a:path>
                  </a:pathLst>
                </a:custGeom>
                <a:noFill/>
                <a:ln w="9525">
                  <a:solidFill>
                    <a:schemeClr val="accent2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589" name="Freeform 421"/>
                <p:cNvSpPr>
                  <a:spLocks/>
                </p:cNvSpPr>
                <p:nvPr/>
              </p:nvSpPr>
              <p:spPr bwMode="auto">
                <a:xfrm>
                  <a:off x="954" y="894"/>
                  <a:ext cx="6" cy="64"/>
                </a:xfrm>
                <a:custGeom>
                  <a:avLst/>
                  <a:gdLst>
                    <a:gd name="T0" fmla="*/ 0 w 6"/>
                    <a:gd name="T1" fmla="*/ 0 h 64"/>
                    <a:gd name="T2" fmla="*/ 0 w 6"/>
                    <a:gd name="T3" fmla="*/ 39 h 64"/>
                    <a:gd name="T4" fmla="*/ 6 w 6"/>
                    <a:gd name="T5" fmla="*/ 52 h 64"/>
                    <a:gd name="T6" fmla="*/ 6 w 6"/>
                    <a:gd name="T7" fmla="*/ 64 h 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64">
                      <a:moveTo>
                        <a:pt x="0" y="0"/>
                      </a:moveTo>
                      <a:lnTo>
                        <a:pt x="0" y="39"/>
                      </a:lnTo>
                      <a:lnTo>
                        <a:pt x="6" y="52"/>
                      </a:lnTo>
                      <a:lnTo>
                        <a:pt x="6" y="64"/>
                      </a:lnTo>
                    </a:path>
                  </a:pathLst>
                </a:custGeom>
                <a:noFill/>
                <a:ln w="9525">
                  <a:solidFill>
                    <a:schemeClr val="accent2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590" name="Freeform 422"/>
                <p:cNvSpPr>
                  <a:spLocks/>
                </p:cNvSpPr>
                <p:nvPr/>
              </p:nvSpPr>
              <p:spPr bwMode="auto">
                <a:xfrm>
                  <a:off x="960" y="952"/>
                  <a:ext cx="6" cy="6"/>
                </a:xfrm>
                <a:custGeom>
                  <a:avLst/>
                  <a:gdLst>
                    <a:gd name="T0" fmla="*/ 0 w 6"/>
                    <a:gd name="T1" fmla="*/ 6 h 6"/>
                    <a:gd name="T2" fmla="*/ 0 w 6"/>
                    <a:gd name="T3" fmla="*/ 6 h 6"/>
                    <a:gd name="T4" fmla="*/ 6 w 6"/>
                    <a:gd name="T5" fmla="*/ 6 h 6"/>
                    <a:gd name="T6" fmla="*/ 6 w 6"/>
                    <a:gd name="T7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6">
                      <a:moveTo>
                        <a:pt x="0" y="6"/>
                      </a:moveTo>
                      <a:lnTo>
                        <a:pt x="0" y="6"/>
                      </a:lnTo>
                      <a:lnTo>
                        <a:pt x="6" y="6"/>
                      </a:lnTo>
                      <a:lnTo>
                        <a:pt x="6" y="0"/>
                      </a:lnTo>
                    </a:path>
                  </a:pathLst>
                </a:custGeom>
                <a:noFill/>
                <a:ln w="9525">
                  <a:solidFill>
                    <a:schemeClr val="accent2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591" name="Line 423"/>
                <p:cNvSpPr>
                  <a:spLocks noChangeShapeType="1"/>
                </p:cNvSpPr>
                <p:nvPr/>
              </p:nvSpPr>
              <p:spPr bwMode="auto">
                <a:xfrm flipV="1">
                  <a:off x="966" y="946"/>
                  <a:ext cx="1" cy="6"/>
                </a:xfrm>
                <a:prstGeom prst="line">
                  <a:avLst/>
                </a:prstGeom>
                <a:noFill/>
                <a:ln w="9525">
                  <a:solidFill>
                    <a:schemeClr val="accent2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592" name="Freeform 424"/>
                <p:cNvSpPr>
                  <a:spLocks/>
                </p:cNvSpPr>
                <p:nvPr/>
              </p:nvSpPr>
              <p:spPr bwMode="auto">
                <a:xfrm>
                  <a:off x="966" y="874"/>
                  <a:ext cx="6" cy="72"/>
                </a:xfrm>
                <a:custGeom>
                  <a:avLst/>
                  <a:gdLst>
                    <a:gd name="T0" fmla="*/ 0 w 6"/>
                    <a:gd name="T1" fmla="*/ 72 h 72"/>
                    <a:gd name="T2" fmla="*/ 0 w 6"/>
                    <a:gd name="T3" fmla="*/ 46 h 72"/>
                    <a:gd name="T4" fmla="*/ 6 w 6"/>
                    <a:gd name="T5" fmla="*/ 0 h 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72">
                      <a:moveTo>
                        <a:pt x="0" y="72"/>
                      </a:moveTo>
                      <a:lnTo>
                        <a:pt x="0" y="46"/>
                      </a:lnTo>
                      <a:lnTo>
                        <a:pt x="6" y="0"/>
                      </a:lnTo>
                    </a:path>
                  </a:pathLst>
                </a:custGeom>
                <a:noFill/>
                <a:ln w="9525">
                  <a:solidFill>
                    <a:schemeClr val="accent2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593" name="Freeform 425"/>
                <p:cNvSpPr>
                  <a:spLocks/>
                </p:cNvSpPr>
                <p:nvPr/>
              </p:nvSpPr>
              <p:spPr bwMode="auto">
                <a:xfrm>
                  <a:off x="972" y="718"/>
                  <a:ext cx="6" cy="156"/>
                </a:xfrm>
                <a:custGeom>
                  <a:avLst/>
                  <a:gdLst>
                    <a:gd name="T0" fmla="*/ 0 w 6"/>
                    <a:gd name="T1" fmla="*/ 156 h 156"/>
                    <a:gd name="T2" fmla="*/ 0 w 6"/>
                    <a:gd name="T3" fmla="*/ 137 h 156"/>
                    <a:gd name="T4" fmla="*/ 0 w 6"/>
                    <a:gd name="T5" fmla="*/ 117 h 156"/>
                    <a:gd name="T6" fmla="*/ 0 w 6"/>
                    <a:gd name="T7" fmla="*/ 72 h 156"/>
                    <a:gd name="T8" fmla="*/ 6 w 6"/>
                    <a:gd name="T9" fmla="*/ 26 h 156"/>
                    <a:gd name="T10" fmla="*/ 6 w 6"/>
                    <a:gd name="T11" fmla="*/ 13 h 156"/>
                    <a:gd name="T12" fmla="*/ 6 w 6"/>
                    <a:gd name="T13" fmla="*/ 0 h 1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6" h="156">
                      <a:moveTo>
                        <a:pt x="0" y="156"/>
                      </a:moveTo>
                      <a:lnTo>
                        <a:pt x="0" y="137"/>
                      </a:lnTo>
                      <a:lnTo>
                        <a:pt x="0" y="117"/>
                      </a:lnTo>
                      <a:lnTo>
                        <a:pt x="0" y="72"/>
                      </a:lnTo>
                      <a:lnTo>
                        <a:pt x="6" y="26"/>
                      </a:lnTo>
                      <a:lnTo>
                        <a:pt x="6" y="13"/>
                      </a:lnTo>
                      <a:lnTo>
                        <a:pt x="6" y="0"/>
                      </a:lnTo>
                    </a:path>
                  </a:pathLst>
                </a:custGeom>
                <a:noFill/>
                <a:ln w="9525">
                  <a:solidFill>
                    <a:schemeClr val="accent2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594" name="Freeform 426"/>
                <p:cNvSpPr>
                  <a:spLocks/>
                </p:cNvSpPr>
                <p:nvPr/>
              </p:nvSpPr>
              <p:spPr bwMode="auto">
                <a:xfrm>
                  <a:off x="978" y="712"/>
                  <a:ext cx="6" cy="58"/>
                </a:xfrm>
                <a:custGeom>
                  <a:avLst/>
                  <a:gdLst>
                    <a:gd name="T0" fmla="*/ 0 w 6"/>
                    <a:gd name="T1" fmla="*/ 6 h 58"/>
                    <a:gd name="T2" fmla="*/ 0 w 6"/>
                    <a:gd name="T3" fmla="*/ 0 h 58"/>
                    <a:gd name="T4" fmla="*/ 0 w 6"/>
                    <a:gd name="T5" fmla="*/ 6 h 58"/>
                    <a:gd name="T6" fmla="*/ 6 w 6"/>
                    <a:gd name="T7" fmla="*/ 19 h 58"/>
                    <a:gd name="T8" fmla="*/ 6 w 6"/>
                    <a:gd name="T9" fmla="*/ 39 h 58"/>
                    <a:gd name="T10" fmla="*/ 6 w 6"/>
                    <a:gd name="T11" fmla="*/ 58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" h="58">
                      <a:moveTo>
                        <a:pt x="0" y="6"/>
                      </a:moveTo>
                      <a:lnTo>
                        <a:pt x="0" y="0"/>
                      </a:lnTo>
                      <a:lnTo>
                        <a:pt x="0" y="6"/>
                      </a:lnTo>
                      <a:lnTo>
                        <a:pt x="6" y="19"/>
                      </a:lnTo>
                      <a:lnTo>
                        <a:pt x="6" y="39"/>
                      </a:lnTo>
                      <a:lnTo>
                        <a:pt x="6" y="58"/>
                      </a:lnTo>
                    </a:path>
                  </a:pathLst>
                </a:custGeom>
                <a:noFill/>
                <a:ln w="9525">
                  <a:solidFill>
                    <a:schemeClr val="accent2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595" name="Freeform 427"/>
                <p:cNvSpPr>
                  <a:spLocks/>
                </p:cNvSpPr>
                <p:nvPr/>
              </p:nvSpPr>
              <p:spPr bwMode="auto">
                <a:xfrm>
                  <a:off x="984" y="770"/>
                  <a:ext cx="1" cy="98"/>
                </a:xfrm>
                <a:custGeom>
                  <a:avLst/>
                  <a:gdLst>
                    <a:gd name="T0" fmla="*/ 0 h 98"/>
                    <a:gd name="T1" fmla="*/ 20 h 98"/>
                    <a:gd name="T2" fmla="*/ 46 h 98"/>
                    <a:gd name="T3" fmla="*/ 72 h 98"/>
                    <a:gd name="T4" fmla="*/ 98 h 98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  <a:cxn ang="0">
                      <a:pos x="0" y="T4"/>
                    </a:cxn>
                  </a:cxnLst>
                  <a:rect l="0" t="0" r="r" b="b"/>
                  <a:pathLst>
                    <a:path h="98">
                      <a:moveTo>
                        <a:pt x="0" y="0"/>
                      </a:moveTo>
                      <a:lnTo>
                        <a:pt x="0" y="20"/>
                      </a:lnTo>
                      <a:lnTo>
                        <a:pt x="0" y="46"/>
                      </a:lnTo>
                      <a:lnTo>
                        <a:pt x="0" y="72"/>
                      </a:lnTo>
                      <a:lnTo>
                        <a:pt x="0" y="98"/>
                      </a:lnTo>
                    </a:path>
                  </a:pathLst>
                </a:custGeom>
                <a:noFill/>
                <a:ln w="9525">
                  <a:solidFill>
                    <a:schemeClr val="accent2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596" name="Freeform 428"/>
                <p:cNvSpPr>
                  <a:spLocks/>
                </p:cNvSpPr>
                <p:nvPr/>
              </p:nvSpPr>
              <p:spPr bwMode="auto">
                <a:xfrm>
                  <a:off x="984" y="868"/>
                  <a:ext cx="6" cy="65"/>
                </a:xfrm>
                <a:custGeom>
                  <a:avLst/>
                  <a:gdLst>
                    <a:gd name="T0" fmla="*/ 0 w 6"/>
                    <a:gd name="T1" fmla="*/ 0 h 65"/>
                    <a:gd name="T2" fmla="*/ 0 w 6"/>
                    <a:gd name="T3" fmla="*/ 39 h 65"/>
                    <a:gd name="T4" fmla="*/ 6 w 6"/>
                    <a:gd name="T5" fmla="*/ 65 h 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65">
                      <a:moveTo>
                        <a:pt x="0" y="0"/>
                      </a:moveTo>
                      <a:lnTo>
                        <a:pt x="0" y="39"/>
                      </a:lnTo>
                      <a:lnTo>
                        <a:pt x="6" y="65"/>
                      </a:lnTo>
                    </a:path>
                  </a:pathLst>
                </a:custGeom>
                <a:noFill/>
                <a:ln w="9525">
                  <a:solidFill>
                    <a:schemeClr val="accent2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597" name="Freeform 429"/>
                <p:cNvSpPr>
                  <a:spLocks/>
                </p:cNvSpPr>
                <p:nvPr/>
              </p:nvSpPr>
              <p:spPr bwMode="auto">
                <a:xfrm>
                  <a:off x="990" y="933"/>
                  <a:ext cx="6" cy="13"/>
                </a:xfrm>
                <a:custGeom>
                  <a:avLst/>
                  <a:gdLst>
                    <a:gd name="T0" fmla="*/ 0 w 6"/>
                    <a:gd name="T1" fmla="*/ 0 h 13"/>
                    <a:gd name="T2" fmla="*/ 6 w 6"/>
                    <a:gd name="T3" fmla="*/ 6 h 13"/>
                    <a:gd name="T4" fmla="*/ 6 w 6"/>
                    <a:gd name="T5" fmla="*/ 13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13">
                      <a:moveTo>
                        <a:pt x="0" y="0"/>
                      </a:moveTo>
                      <a:lnTo>
                        <a:pt x="6" y="6"/>
                      </a:lnTo>
                      <a:lnTo>
                        <a:pt x="6" y="13"/>
                      </a:lnTo>
                    </a:path>
                  </a:pathLst>
                </a:custGeom>
                <a:noFill/>
                <a:ln w="9525">
                  <a:solidFill>
                    <a:schemeClr val="accent2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598" name="Line 430"/>
                <p:cNvSpPr>
                  <a:spLocks noChangeShapeType="1"/>
                </p:cNvSpPr>
                <p:nvPr/>
              </p:nvSpPr>
              <p:spPr bwMode="auto">
                <a:xfrm>
                  <a:off x="996" y="946"/>
                  <a:ext cx="1" cy="19"/>
                </a:xfrm>
                <a:prstGeom prst="line">
                  <a:avLst/>
                </a:prstGeom>
                <a:noFill/>
                <a:ln w="9525">
                  <a:solidFill>
                    <a:schemeClr val="accent2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599" name="Freeform 431"/>
                <p:cNvSpPr>
                  <a:spLocks/>
                </p:cNvSpPr>
                <p:nvPr/>
              </p:nvSpPr>
              <p:spPr bwMode="auto">
                <a:xfrm>
                  <a:off x="996" y="965"/>
                  <a:ext cx="6" cy="52"/>
                </a:xfrm>
                <a:custGeom>
                  <a:avLst/>
                  <a:gdLst>
                    <a:gd name="T0" fmla="*/ 0 w 6"/>
                    <a:gd name="T1" fmla="*/ 0 h 52"/>
                    <a:gd name="T2" fmla="*/ 0 w 6"/>
                    <a:gd name="T3" fmla="*/ 13 h 52"/>
                    <a:gd name="T4" fmla="*/ 0 w 6"/>
                    <a:gd name="T5" fmla="*/ 26 h 52"/>
                    <a:gd name="T6" fmla="*/ 6 w 6"/>
                    <a:gd name="T7" fmla="*/ 39 h 52"/>
                    <a:gd name="T8" fmla="*/ 6 w 6"/>
                    <a:gd name="T9" fmla="*/ 52 h 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" h="52">
                      <a:moveTo>
                        <a:pt x="0" y="0"/>
                      </a:moveTo>
                      <a:lnTo>
                        <a:pt x="0" y="13"/>
                      </a:lnTo>
                      <a:lnTo>
                        <a:pt x="0" y="26"/>
                      </a:lnTo>
                      <a:lnTo>
                        <a:pt x="6" y="39"/>
                      </a:lnTo>
                      <a:lnTo>
                        <a:pt x="6" y="52"/>
                      </a:lnTo>
                    </a:path>
                  </a:pathLst>
                </a:custGeom>
                <a:noFill/>
                <a:ln w="9525">
                  <a:solidFill>
                    <a:schemeClr val="accent2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600" name="Freeform 432"/>
                <p:cNvSpPr>
                  <a:spLocks/>
                </p:cNvSpPr>
                <p:nvPr/>
              </p:nvSpPr>
              <p:spPr bwMode="auto">
                <a:xfrm>
                  <a:off x="1002" y="1017"/>
                  <a:ext cx="6" cy="19"/>
                </a:xfrm>
                <a:custGeom>
                  <a:avLst/>
                  <a:gdLst>
                    <a:gd name="T0" fmla="*/ 0 w 6"/>
                    <a:gd name="T1" fmla="*/ 0 h 19"/>
                    <a:gd name="T2" fmla="*/ 0 w 6"/>
                    <a:gd name="T3" fmla="*/ 13 h 19"/>
                    <a:gd name="T4" fmla="*/ 6 w 6"/>
                    <a:gd name="T5" fmla="*/ 19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19">
                      <a:moveTo>
                        <a:pt x="0" y="0"/>
                      </a:moveTo>
                      <a:lnTo>
                        <a:pt x="0" y="13"/>
                      </a:lnTo>
                      <a:lnTo>
                        <a:pt x="6" y="19"/>
                      </a:lnTo>
                    </a:path>
                  </a:pathLst>
                </a:custGeom>
                <a:noFill/>
                <a:ln w="9525">
                  <a:solidFill>
                    <a:schemeClr val="accent2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601" name="Line 433"/>
                <p:cNvSpPr>
                  <a:spLocks noChangeShapeType="1"/>
                </p:cNvSpPr>
                <p:nvPr/>
              </p:nvSpPr>
              <p:spPr bwMode="auto">
                <a:xfrm>
                  <a:off x="1008" y="1036"/>
                  <a:ext cx="6" cy="26"/>
                </a:xfrm>
                <a:prstGeom prst="line">
                  <a:avLst/>
                </a:prstGeom>
                <a:noFill/>
                <a:ln w="9525">
                  <a:solidFill>
                    <a:schemeClr val="accent2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602" name="Freeform 434"/>
                <p:cNvSpPr>
                  <a:spLocks/>
                </p:cNvSpPr>
                <p:nvPr/>
              </p:nvSpPr>
              <p:spPr bwMode="auto">
                <a:xfrm>
                  <a:off x="1014" y="1062"/>
                  <a:ext cx="1" cy="33"/>
                </a:xfrm>
                <a:custGeom>
                  <a:avLst/>
                  <a:gdLst>
                    <a:gd name="T0" fmla="*/ 0 h 33"/>
                    <a:gd name="T1" fmla="*/ 20 h 33"/>
                    <a:gd name="T2" fmla="*/ 33 h 33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33">
                      <a:moveTo>
                        <a:pt x="0" y="0"/>
                      </a:moveTo>
                      <a:lnTo>
                        <a:pt x="0" y="20"/>
                      </a:lnTo>
                      <a:lnTo>
                        <a:pt x="0" y="33"/>
                      </a:lnTo>
                    </a:path>
                  </a:pathLst>
                </a:custGeom>
                <a:noFill/>
                <a:ln w="9525">
                  <a:solidFill>
                    <a:schemeClr val="accent2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603" name="Freeform 435"/>
                <p:cNvSpPr>
                  <a:spLocks/>
                </p:cNvSpPr>
                <p:nvPr/>
              </p:nvSpPr>
              <p:spPr bwMode="auto">
                <a:xfrm>
                  <a:off x="1014" y="1095"/>
                  <a:ext cx="6" cy="13"/>
                </a:xfrm>
                <a:custGeom>
                  <a:avLst/>
                  <a:gdLst>
                    <a:gd name="T0" fmla="*/ 0 w 6"/>
                    <a:gd name="T1" fmla="*/ 0 h 13"/>
                    <a:gd name="T2" fmla="*/ 0 w 6"/>
                    <a:gd name="T3" fmla="*/ 6 h 13"/>
                    <a:gd name="T4" fmla="*/ 6 w 6"/>
                    <a:gd name="T5" fmla="*/ 13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13">
                      <a:moveTo>
                        <a:pt x="0" y="0"/>
                      </a:moveTo>
                      <a:lnTo>
                        <a:pt x="0" y="6"/>
                      </a:lnTo>
                      <a:lnTo>
                        <a:pt x="6" y="13"/>
                      </a:lnTo>
                    </a:path>
                  </a:pathLst>
                </a:custGeom>
                <a:noFill/>
                <a:ln w="9525">
                  <a:solidFill>
                    <a:schemeClr val="accent2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604" name="Line 436"/>
                <p:cNvSpPr>
                  <a:spLocks noChangeShapeType="1"/>
                </p:cNvSpPr>
                <p:nvPr/>
              </p:nvSpPr>
              <p:spPr bwMode="auto">
                <a:xfrm>
                  <a:off x="1020" y="1108"/>
                  <a:ext cx="6" cy="13"/>
                </a:xfrm>
                <a:prstGeom prst="line">
                  <a:avLst/>
                </a:prstGeom>
                <a:noFill/>
                <a:ln w="9525">
                  <a:solidFill>
                    <a:schemeClr val="accent2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605" name="Line 437"/>
                <p:cNvSpPr>
                  <a:spLocks noChangeShapeType="1"/>
                </p:cNvSpPr>
                <p:nvPr/>
              </p:nvSpPr>
              <p:spPr bwMode="auto">
                <a:xfrm>
                  <a:off x="1026" y="1121"/>
                  <a:ext cx="6" cy="6"/>
                </a:xfrm>
                <a:prstGeom prst="line">
                  <a:avLst/>
                </a:prstGeom>
                <a:noFill/>
                <a:ln w="9525">
                  <a:solidFill>
                    <a:schemeClr val="accent2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606" name="Line 438"/>
                <p:cNvSpPr>
                  <a:spLocks noChangeShapeType="1"/>
                </p:cNvSpPr>
                <p:nvPr/>
              </p:nvSpPr>
              <p:spPr bwMode="auto">
                <a:xfrm>
                  <a:off x="1032" y="1127"/>
                  <a:ext cx="1" cy="7"/>
                </a:xfrm>
                <a:prstGeom prst="line">
                  <a:avLst/>
                </a:prstGeom>
                <a:noFill/>
                <a:ln w="9525">
                  <a:solidFill>
                    <a:schemeClr val="accent2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607" name="Line 439"/>
                <p:cNvSpPr>
                  <a:spLocks noChangeShapeType="1"/>
                </p:cNvSpPr>
                <p:nvPr/>
              </p:nvSpPr>
              <p:spPr bwMode="auto">
                <a:xfrm>
                  <a:off x="1032" y="1134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chemeClr val="accent2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608" name="Freeform 440"/>
                <p:cNvSpPr>
                  <a:spLocks/>
                </p:cNvSpPr>
                <p:nvPr/>
              </p:nvSpPr>
              <p:spPr bwMode="auto">
                <a:xfrm>
                  <a:off x="1038" y="1134"/>
                  <a:ext cx="6" cy="6"/>
                </a:xfrm>
                <a:custGeom>
                  <a:avLst/>
                  <a:gdLst>
                    <a:gd name="T0" fmla="*/ 0 w 6"/>
                    <a:gd name="T1" fmla="*/ 0 h 6"/>
                    <a:gd name="T2" fmla="*/ 0 w 6"/>
                    <a:gd name="T3" fmla="*/ 0 h 6"/>
                    <a:gd name="T4" fmla="*/ 6 w 6"/>
                    <a:gd name="T5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6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6" y="6"/>
                      </a:lnTo>
                    </a:path>
                  </a:pathLst>
                </a:custGeom>
                <a:noFill/>
                <a:ln w="9525">
                  <a:solidFill>
                    <a:schemeClr val="accent2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609" name="Line 441"/>
                <p:cNvSpPr>
                  <a:spLocks noChangeShapeType="1"/>
                </p:cNvSpPr>
                <p:nvPr/>
              </p:nvSpPr>
              <p:spPr bwMode="auto">
                <a:xfrm>
                  <a:off x="1044" y="1140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chemeClr val="accent2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610" name="Line 442"/>
                <p:cNvSpPr>
                  <a:spLocks noChangeShapeType="1"/>
                </p:cNvSpPr>
                <p:nvPr/>
              </p:nvSpPr>
              <p:spPr bwMode="auto">
                <a:xfrm>
                  <a:off x="1050" y="1140"/>
                  <a:ext cx="1" cy="1"/>
                </a:xfrm>
                <a:prstGeom prst="line">
                  <a:avLst/>
                </a:prstGeom>
                <a:noFill/>
                <a:ln w="9525">
                  <a:solidFill>
                    <a:schemeClr val="accent2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611" name="Line 443"/>
                <p:cNvSpPr>
                  <a:spLocks noChangeShapeType="1"/>
                </p:cNvSpPr>
                <p:nvPr/>
              </p:nvSpPr>
              <p:spPr bwMode="auto">
                <a:xfrm>
                  <a:off x="1050" y="1140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chemeClr val="accent2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612" name="Freeform 444"/>
                <p:cNvSpPr>
                  <a:spLocks/>
                </p:cNvSpPr>
                <p:nvPr/>
              </p:nvSpPr>
              <p:spPr bwMode="auto">
                <a:xfrm>
                  <a:off x="1056" y="1140"/>
                  <a:ext cx="6" cy="7"/>
                </a:xfrm>
                <a:custGeom>
                  <a:avLst/>
                  <a:gdLst>
                    <a:gd name="T0" fmla="*/ 0 w 6"/>
                    <a:gd name="T1" fmla="*/ 0 h 7"/>
                    <a:gd name="T2" fmla="*/ 0 w 6"/>
                    <a:gd name="T3" fmla="*/ 7 h 7"/>
                    <a:gd name="T4" fmla="*/ 6 w 6"/>
                    <a:gd name="T5" fmla="*/ 7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7">
                      <a:moveTo>
                        <a:pt x="0" y="0"/>
                      </a:moveTo>
                      <a:lnTo>
                        <a:pt x="0" y="7"/>
                      </a:lnTo>
                      <a:lnTo>
                        <a:pt x="6" y="7"/>
                      </a:lnTo>
                    </a:path>
                  </a:pathLst>
                </a:custGeom>
                <a:noFill/>
                <a:ln w="9525">
                  <a:solidFill>
                    <a:schemeClr val="accent2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613" name="Freeform 445"/>
                <p:cNvSpPr>
                  <a:spLocks/>
                </p:cNvSpPr>
                <p:nvPr/>
              </p:nvSpPr>
              <p:spPr bwMode="auto">
                <a:xfrm>
                  <a:off x="1062" y="1140"/>
                  <a:ext cx="6" cy="7"/>
                </a:xfrm>
                <a:custGeom>
                  <a:avLst/>
                  <a:gdLst>
                    <a:gd name="T0" fmla="*/ 0 w 6"/>
                    <a:gd name="T1" fmla="*/ 7 h 7"/>
                    <a:gd name="T2" fmla="*/ 6 w 6"/>
                    <a:gd name="T3" fmla="*/ 0 h 7"/>
                    <a:gd name="T4" fmla="*/ 6 w 6"/>
                    <a:gd name="T5" fmla="*/ 0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7">
                      <a:moveTo>
                        <a:pt x="0" y="7"/>
                      </a:moveTo>
                      <a:lnTo>
                        <a:pt x="6" y="0"/>
                      </a:lnTo>
                      <a:lnTo>
                        <a:pt x="6" y="0"/>
                      </a:lnTo>
                    </a:path>
                  </a:pathLst>
                </a:custGeom>
                <a:noFill/>
                <a:ln w="9525">
                  <a:solidFill>
                    <a:schemeClr val="accent2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614" name="Freeform 446"/>
                <p:cNvSpPr>
                  <a:spLocks/>
                </p:cNvSpPr>
                <p:nvPr/>
              </p:nvSpPr>
              <p:spPr bwMode="auto">
                <a:xfrm>
                  <a:off x="1068" y="1140"/>
                  <a:ext cx="1" cy="7"/>
                </a:xfrm>
                <a:custGeom>
                  <a:avLst/>
                  <a:gdLst>
                    <a:gd name="T0" fmla="*/ 0 h 7"/>
                    <a:gd name="T1" fmla="*/ 0 h 7"/>
                    <a:gd name="T2" fmla="*/ 7 h 7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7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7"/>
                      </a:lnTo>
                    </a:path>
                  </a:pathLst>
                </a:custGeom>
                <a:noFill/>
                <a:ln w="9525">
                  <a:solidFill>
                    <a:schemeClr val="accent2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615" name="Line 447"/>
                <p:cNvSpPr>
                  <a:spLocks noChangeShapeType="1"/>
                </p:cNvSpPr>
                <p:nvPr/>
              </p:nvSpPr>
              <p:spPr bwMode="auto">
                <a:xfrm>
                  <a:off x="1068" y="1147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chemeClr val="accent2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616" name="Line 448"/>
                <p:cNvSpPr>
                  <a:spLocks noChangeShapeType="1"/>
                </p:cNvSpPr>
                <p:nvPr/>
              </p:nvSpPr>
              <p:spPr bwMode="auto">
                <a:xfrm>
                  <a:off x="1074" y="1147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chemeClr val="accent2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617" name="Line 449"/>
                <p:cNvSpPr>
                  <a:spLocks noChangeShapeType="1"/>
                </p:cNvSpPr>
                <p:nvPr/>
              </p:nvSpPr>
              <p:spPr bwMode="auto">
                <a:xfrm>
                  <a:off x="1080" y="1147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chemeClr val="accent2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618" name="Line 450"/>
                <p:cNvSpPr>
                  <a:spLocks noChangeShapeType="1"/>
                </p:cNvSpPr>
                <p:nvPr/>
              </p:nvSpPr>
              <p:spPr bwMode="auto">
                <a:xfrm>
                  <a:off x="1086" y="1147"/>
                  <a:ext cx="1" cy="1"/>
                </a:xfrm>
                <a:prstGeom prst="line">
                  <a:avLst/>
                </a:prstGeom>
                <a:noFill/>
                <a:ln w="9525">
                  <a:solidFill>
                    <a:schemeClr val="accent2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619" name="Line 451"/>
                <p:cNvSpPr>
                  <a:spLocks noChangeShapeType="1"/>
                </p:cNvSpPr>
                <p:nvPr/>
              </p:nvSpPr>
              <p:spPr bwMode="auto">
                <a:xfrm>
                  <a:off x="1086" y="1147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chemeClr val="accent2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620" name="Line 452"/>
                <p:cNvSpPr>
                  <a:spLocks noChangeShapeType="1"/>
                </p:cNvSpPr>
                <p:nvPr/>
              </p:nvSpPr>
              <p:spPr bwMode="auto">
                <a:xfrm>
                  <a:off x="1092" y="1147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chemeClr val="accent2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621" name="Line 453"/>
                <p:cNvSpPr>
                  <a:spLocks noChangeShapeType="1"/>
                </p:cNvSpPr>
                <p:nvPr/>
              </p:nvSpPr>
              <p:spPr bwMode="auto">
                <a:xfrm>
                  <a:off x="1098" y="1147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chemeClr val="accent2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622" name="Line 454"/>
                <p:cNvSpPr>
                  <a:spLocks noChangeShapeType="1"/>
                </p:cNvSpPr>
                <p:nvPr/>
              </p:nvSpPr>
              <p:spPr bwMode="auto">
                <a:xfrm>
                  <a:off x="1104" y="1147"/>
                  <a:ext cx="1" cy="1"/>
                </a:xfrm>
                <a:prstGeom prst="line">
                  <a:avLst/>
                </a:prstGeom>
                <a:noFill/>
                <a:ln w="9525">
                  <a:solidFill>
                    <a:schemeClr val="accent2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623" name="Line 455"/>
                <p:cNvSpPr>
                  <a:spLocks noChangeShapeType="1"/>
                </p:cNvSpPr>
                <p:nvPr/>
              </p:nvSpPr>
              <p:spPr bwMode="auto">
                <a:xfrm>
                  <a:off x="1104" y="1147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chemeClr val="accent2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624" name="Line 456"/>
                <p:cNvSpPr>
                  <a:spLocks noChangeShapeType="1"/>
                </p:cNvSpPr>
                <p:nvPr/>
              </p:nvSpPr>
              <p:spPr bwMode="auto">
                <a:xfrm>
                  <a:off x="1110" y="1147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chemeClr val="accent2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625" name="Line 457"/>
                <p:cNvSpPr>
                  <a:spLocks noChangeShapeType="1"/>
                </p:cNvSpPr>
                <p:nvPr/>
              </p:nvSpPr>
              <p:spPr bwMode="auto">
                <a:xfrm>
                  <a:off x="1116" y="1147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chemeClr val="accent2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626" name="Line 458"/>
                <p:cNvSpPr>
                  <a:spLocks noChangeShapeType="1"/>
                </p:cNvSpPr>
                <p:nvPr/>
              </p:nvSpPr>
              <p:spPr bwMode="auto">
                <a:xfrm>
                  <a:off x="1122" y="1147"/>
                  <a:ext cx="1" cy="1"/>
                </a:xfrm>
                <a:prstGeom prst="line">
                  <a:avLst/>
                </a:prstGeom>
                <a:noFill/>
                <a:ln w="9525">
                  <a:solidFill>
                    <a:schemeClr val="accent2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627" name="Line 459"/>
                <p:cNvSpPr>
                  <a:spLocks noChangeShapeType="1"/>
                </p:cNvSpPr>
                <p:nvPr/>
              </p:nvSpPr>
              <p:spPr bwMode="auto">
                <a:xfrm>
                  <a:off x="1122" y="1147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chemeClr val="accent2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628" name="Freeform 460"/>
                <p:cNvSpPr>
                  <a:spLocks/>
                </p:cNvSpPr>
                <p:nvPr/>
              </p:nvSpPr>
              <p:spPr bwMode="auto">
                <a:xfrm>
                  <a:off x="1128" y="1147"/>
                  <a:ext cx="6" cy="6"/>
                </a:xfrm>
                <a:custGeom>
                  <a:avLst/>
                  <a:gdLst>
                    <a:gd name="T0" fmla="*/ 0 w 6"/>
                    <a:gd name="T1" fmla="*/ 0 h 6"/>
                    <a:gd name="T2" fmla="*/ 6 w 6"/>
                    <a:gd name="T3" fmla="*/ 6 h 6"/>
                    <a:gd name="T4" fmla="*/ 6 w 6"/>
                    <a:gd name="T5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6">
                      <a:moveTo>
                        <a:pt x="0" y="0"/>
                      </a:moveTo>
                      <a:lnTo>
                        <a:pt x="6" y="6"/>
                      </a:lnTo>
                      <a:lnTo>
                        <a:pt x="6" y="6"/>
                      </a:lnTo>
                    </a:path>
                  </a:pathLst>
                </a:custGeom>
                <a:noFill/>
                <a:ln w="9525">
                  <a:solidFill>
                    <a:schemeClr val="accent2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629" name="Freeform 461"/>
                <p:cNvSpPr>
                  <a:spLocks/>
                </p:cNvSpPr>
                <p:nvPr/>
              </p:nvSpPr>
              <p:spPr bwMode="auto">
                <a:xfrm>
                  <a:off x="1134" y="1147"/>
                  <a:ext cx="1" cy="6"/>
                </a:xfrm>
                <a:custGeom>
                  <a:avLst/>
                  <a:gdLst>
                    <a:gd name="T0" fmla="*/ 6 h 6"/>
                    <a:gd name="T1" fmla="*/ 6 h 6"/>
                    <a:gd name="T2" fmla="*/ 0 h 6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6">
                      <a:moveTo>
                        <a:pt x="0" y="6"/>
                      </a:moveTo>
                      <a:lnTo>
                        <a:pt x="0" y="6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9525">
                  <a:solidFill>
                    <a:schemeClr val="accent2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630" name="Line 462"/>
                <p:cNvSpPr>
                  <a:spLocks noChangeShapeType="1"/>
                </p:cNvSpPr>
                <p:nvPr/>
              </p:nvSpPr>
              <p:spPr bwMode="auto">
                <a:xfrm>
                  <a:off x="1134" y="1147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chemeClr val="accent2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631" name="Line 463"/>
                <p:cNvSpPr>
                  <a:spLocks noChangeShapeType="1"/>
                </p:cNvSpPr>
                <p:nvPr/>
              </p:nvSpPr>
              <p:spPr bwMode="auto">
                <a:xfrm>
                  <a:off x="1140" y="1147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chemeClr val="accent2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632" name="Line 464"/>
                <p:cNvSpPr>
                  <a:spLocks noChangeShapeType="1"/>
                </p:cNvSpPr>
                <p:nvPr/>
              </p:nvSpPr>
              <p:spPr bwMode="auto">
                <a:xfrm>
                  <a:off x="1146" y="1147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chemeClr val="accent2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633" name="Line 465"/>
                <p:cNvSpPr>
                  <a:spLocks noChangeShapeType="1"/>
                </p:cNvSpPr>
                <p:nvPr/>
              </p:nvSpPr>
              <p:spPr bwMode="auto">
                <a:xfrm>
                  <a:off x="1152" y="1147"/>
                  <a:ext cx="1" cy="1"/>
                </a:xfrm>
                <a:prstGeom prst="line">
                  <a:avLst/>
                </a:prstGeom>
                <a:noFill/>
                <a:ln w="9525">
                  <a:solidFill>
                    <a:schemeClr val="accent2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634" name="Line 466"/>
                <p:cNvSpPr>
                  <a:spLocks noChangeShapeType="1"/>
                </p:cNvSpPr>
                <p:nvPr/>
              </p:nvSpPr>
              <p:spPr bwMode="auto">
                <a:xfrm>
                  <a:off x="1152" y="1147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chemeClr val="accent2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635" name="Line 467"/>
                <p:cNvSpPr>
                  <a:spLocks noChangeShapeType="1"/>
                </p:cNvSpPr>
                <p:nvPr/>
              </p:nvSpPr>
              <p:spPr bwMode="auto">
                <a:xfrm>
                  <a:off x="1158" y="1147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chemeClr val="accent2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636" name="Line 468"/>
                <p:cNvSpPr>
                  <a:spLocks noChangeShapeType="1"/>
                </p:cNvSpPr>
                <p:nvPr/>
              </p:nvSpPr>
              <p:spPr bwMode="auto">
                <a:xfrm>
                  <a:off x="1164" y="1147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chemeClr val="accent2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637" name="Line 469"/>
                <p:cNvSpPr>
                  <a:spLocks noChangeShapeType="1"/>
                </p:cNvSpPr>
                <p:nvPr/>
              </p:nvSpPr>
              <p:spPr bwMode="auto">
                <a:xfrm>
                  <a:off x="1170" y="1147"/>
                  <a:ext cx="1" cy="1"/>
                </a:xfrm>
                <a:prstGeom prst="line">
                  <a:avLst/>
                </a:prstGeom>
                <a:noFill/>
                <a:ln w="9525">
                  <a:solidFill>
                    <a:schemeClr val="accent2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638" name="Line 470"/>
                <p:cNvSpPr>
                  <a:spLocks noChangeShapeType="1"/>
                </p:cNvSpPr>
                <p:nvPr/>
              </p:nvSpPr>
              <p:spPr bwMode="auto">
                <a:xfrm>
                  <a:off x="1170" y="1147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chemeClr val="accent2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639" name="Line 471"/>
                <p:cNvSpPr>
                  <a:spLocks noChangeShapeType="1"/>
                </p:cNvSpPr>
                <p:nvPr/>
              </p:nvSpPr>
              <p:spPr bwMode="auto">
                <a:xfrm>
                  <a:off x="1176" y="1147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chemeClr val="accent2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640" name="Line 472"/>
                <p:cNvSpPr>
                  <a:spLocks noChangeShapeType="1"/>
                </p:cNvSpPr>
                <p:nvPr/>
              </p:nvSpPr>
              <p:spPr bwMode="auto">
                <a:xfrm>
                  <a:off x="1182" y="1147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chemeClr val="accent2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641" name="Line 473"/>
                <p:cNvSpPr>
                  <a:spLocks noChangeShapeType="1"/>
                </p:cNvSpPr>
                <p:nvPr/>
              </p:nvSpPr>
              <p:spPr bwMode="auto">
                <a:xfrm>
                  <a:off x="1188" y="1147"/>
                  <a:ext cx="1" cy="1"/>
                </a:xfrm>
                <a:prstGeom prst="line">
                  <a:avLst/>
                </a:prstGeom>
                <a:noFill/>
                <a:ln w="9525">
                  <a:solidFill>
                    <a:schemeClr val="accent2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642" name="Line 474"/>
                <p:cNvSpPr>
                  <a:spLocks noChangeShapeType="1"/>
                </p:cNvSpPr>
                <p:nvPr/>
              </p:nvSpPr>
              <p:spPr bwMode="auto">
                <a:xfrm>
                  <a:off x="1188" y="1147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chemeClr val="accent2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643" name="Line 475"/>
                <p:cNvSpPr>
                  <a:spLocks noChangeShapeType="1"/>
                </p:cNvSpPr>
                <p:nvPr/>
              </p:nvSpPr>
              <p:spPr bwMode="auto">
                <a:xfrm>
                  <a:off x="1194" y="1147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chemeClr val="accent2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644" name="Line 476"/>
                <p:cNvSpPr>
                  <a:spLocks noChangeShapeType="1"/>
                </p:cNvSpPr>
                <p:nvPr/>
              </p:nvSpPr>
              <p:spPr bwMode="auto">
                <a:xfrm>
                  <a:off x="1200" y="1147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chemeClr val="accent2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645" name="Line 477"/>
                <p:cNvSpPr>
                  <a:spLocks noChangeShapeType="1"/>
                </p:cNvSpPr>
                <p:nvPr/>
              </p:nvSpPr>
              <p:spPr bwMode="auto">
                <a:xfrm>
                  <a:off x="1206" y="1147"/>
                  <a:ext cx="1" cy="1"/>
                </a:xfrm>
                <a:prstGeom prst="line">
                  <a:avLst/>
                </a:prstGeom>
                <a:noFill/>
                <a:ln w="9525">
                  <a:solidFill>
                    <a:schemeClr val="accent2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646" name="Line 478"/>
                <p:cNvSpPr>
                  <a:spLocks noChangeShapeType="1"/>
                </p:cNvSpPr>
                <p:nvPr/>
              </p:nvSpPr>
              <p:spPr bwMode="auto">
                <a:xfrm>
                  <a:off x="1206" y="1147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chemeClr val="accent2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647" name="Line 479"/>
                <p:cNvSpPr>
                  <a:spLocks noChangeShapeType="1"/>
                </p:cNvSpPr>
                <p:nvPr/>
              </p:nvSpPr>
              <p:spPr bwMode="auto">
                <a:xfrm>
                  <a:off x="1212" y="1147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chemeClr val="accent2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648" name="Line 480"/>
                <p:cNvSpPr>
                  <a:spLocks noChangeShapeType="1"/>
                </p:cNvSpPr>
                <p:nvPr/>
              </p:nvSpPr>
              <p:spPr bwMode="auto">
                <a:xfrm>
                  <a:off x="1218" y="1147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chemeClr val="accent2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649" name="Line 481"/>
                <p:cNvSpPr>
                  <a:spLocks noChangeShapeType="1"/>
                </p:cNvSpPr>
                <p:nvPr/>
              </p:nvSpPr>
              <p:spPr bwMode="auto">
                <a:xfrm>
                  <a:off x="1224" y="1147"/>
                  <a:ext cx="1" cy="1"/>
                </a:xfrm>
                <a:prstGeom prst="line">
                  <a:avLst/>
                </a:prstGeom>
                <a:noFill/>
                <a:ln w="9525">
                  <a:solidFill>
                    <a:schemeClr val="accent2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650" name="Line 482"/>
                <p:cNvSpPr>
                  <a:spLocks noChangeShapeType="1"/>
                </p:cNvSpPr>
                <p:nvPr/>
              </p:nvSpPr>
              <p:spPr bwMode="auto">
                <a:xfrm>
                  <a:off x="1224" y="1147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chemeClr val="accent2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651" name="Line 483"/>
                <p:cNvSpPr>
                  <a:spLocks noChangeShapeType="1"/>
                </p:cNvSpPr>
                <p:nvPr/>
              </p:nvSpPr>
              <p:spPr bwMode="auto">
                <a:xfrm>
                  <a:off x="1230" y="1147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chemeClr val="accent2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652" name="Line 484"/>
                <p:cNvSpPr>
                  <a:spLocks noChangeShapeType="1"/>
                </p:cNvSpPr>
                <p:nvPr/>
              </p:nvSpPr>
              <p:spPr bwMode="auto">
                <a:xfrm>
                  <a:off x="1236" y="1147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chemeClr val="accent2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653" name="Line 485"/>
                <p:cNvSpPr>
                  <a:spLocks noChangeShapeType="1"/>
                </p:cNvSpPr>
                <p:nvPr/>
              </p:nvSpPr>
              <p:spPr bwMode="auto">
                <a:xfrm>
                  <a:off x="1242" y="1147"/>
                  <a:ext cx="1" cy="1"/>
                </a:xfrm>
                <a:prstGeom prst="line">
                  <a:avLst/>
                </a:prstGeom>
                <a:noFill/>
                <a:ln w="9525">
                  <a:solidFill>
                    <a:schemeClr val="accent2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654" name="Line 486"/>
                <p:cNvSpPr>
                  <a:spLocks noChangeShapeType="1"/>
                </p:cNvSpPr>
                <p:nvPr/>
              </p:nvSpPr>
              <p:spPr bwMode="auto">
                <a:xfrm>
                  <a:off x="1242" y="1147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chemeClr val="accent2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655" name="Line 487"/>
                <p:cNvSpPr>
                  <a:spLocks noChangeShapeType="1"/>
                </p:cNvSpPr>
                <p:nvPr/>
              </p:nvSpPr>
              <p:spPr bwMode="auto">
                <a:xfrm>
                  <a:off x="1248" y="1147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chemeClr val="accent2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656" name="Line 488"/>
                <p:cNvSpPr>
                  <a:spLocks noChangeShapeType="1"/>
                </p:cNvSpPr>
                <p:nvPr/>
              </p:nvSpPr>
              <p:spPr bwMode="auto">
                <a:xfrm>
                  <a:off x="1254" y="1147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chemeClr val="accent2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657" name="Line 489"/>
                <p:cNvSpPr>
                  <a:spLocks noChangeShapeType="1"/>
                </p:cNvSpPr>
                <p:nvPr/>
              </p:nvSpPr>
              <p:spPr bwMode="auto">
                <a:xfrm>
                  <a:off x="1260" y="1147"/>
                  <a:ext cx="1" cy="1"/>
                </a:xfrm>
                <a:prstGeom prst="line">
                  <a:avLst/>
                </a:prstGeom>
                <a:noFill/>
                <a:ln w="9525">
                  <a:solidFill>
                    <a:schemeClr val="accent2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658" name="Line 490"/>
                <p:cNvSpPr>
                  <a:spLocks noChangeShapeType="1"/>
                </p:cNvSpPr>
                <p:nvPr/>
              </p:nvSpPr>
              <p:spPr bwMode="auto">
                <a:xfrm>
                  <a:off x="1260" y="1147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chemeClr val="accent2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659" name="Line 491"/>
                <p:cNvSpPr>
                  <a:spLocks noChangeShapeType="1"/>
                </p:cNvSpPr>
                <p:nvPr/>
              </p:nvSpPr>
              <p:spPr bwMode="auto">
                <a:xfrm>
                  <a:off x="1266" y="1147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chemeClr val="accent2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660" name="Line 492"/>
                <p:cNvSpPr>
                  <a:spLocks noChangeShapeType="1"/>
                </p:cNvSpPr>
                <p:nvPr/>
              </p:nvSpPr>
              <p:spPr bwMode="auto">
                <a:xfrm>
                  <a:off x="1272" y="1147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chemeClr val="accent2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661" name="Line 493"/>
                <p:cNvSpPr>
                  <a:spLocks noChangeShapeType="1"/>
                </p:cNvSpPr>
                <p:nvPr/>
              </p:nvSpPr>
              <p:spPr bwMode="auto">
                <a:xfrm>
                  <a:off x="1278" y="1147"/>
                  <a:ext cx="1" cy="1"/>
                </a:xfrm>
                <a:prstGeom prst="line">
                  <a:avLst/>
                </a:prstGeom>
                <a:noFill/>
                <a:ln w="9525">
                  <a:solidFill>
                    <a:schemeClr val="accent2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662" name="Line 494"/>
                <p:cNvSpPr>
                  <a:spLocks noChangeShapeType="1"/>
                </p:cNvSpPr>
                <p:nvPr/>
              </p:nvSpPr>
              <p:spPr bwMode="auto">
                <a:xfrm>
                  <a:off x="1278" y="1147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chemeClr val="accent2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663" name="Line 495"/>
                <p:cNvSpPr>
                  <a:spLocks noChangeShapeType="1"/>
                </p:cNvSpPr>
                <p:nvPr/>
              </p:nvSpPr>
              <p:spPr bwMode="auto">
                <a:xfrm>
                  <a:off x="1284" y="1147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chemeClr val="accent2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664" name="Line 496"/>
                <p:cNvSpPr>
                  <a:spLocks noChangeShapeType="1"/>
                </p:cNvSpPr>
                <p:nvPr/>
              </p:nvSpPr>
              <p:spPr bwMode="auto">
                <a:xfrm>
                  <a:off x="1290" y="1147"/>
                  <a:ext cx="1" cy="1"/>
                </a:xfrm>
                <a:prstGeom prst="line">
                  <a:avLst/>
                </a:prstGeom>
                <a:noFill/>
                <a:ln w="9525">
                  <a:solidFill>
                    <a:schemeClr val="accent2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665" name="Freeform 497"/>
                <p:cNvSpPr>
                  <a:spLocks/>
                </p:cNvSpPr>
                <p:nvPr/>
              </p:nvSpPr>
              <p:spPr bwMode="auto">
                <a:xfrm>
                  <a:off x="1290" y="1140"/>
                  <a:ext cx="6" cy="7"/>
                </a:xfrm>
                <a:custGeom>
                  <a:avLst/>
                  <a:gdLst>
                    <a:gd name="T0" fmla="*/ 0 w 6"/>
                    <a:gd name="T1" fmla="*/ 7 h 7"/>
                    <a:gd name="T2" fmla="*/ 0 w 6"/>
                    <a:gd name="T3" fmla="*/ 0 h 7"/>
                    <a:gd name="T4" fmla="*/ 6 w 6"/>
                    <a:gd name="T5" fmla="*/ 0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7">
                      <a:moveTo>
                        <a:pt x="0" y="7"/>
                      </a:moveTo>
                      <a:lnTo>
                        <a:pt x="0" y="0"/>
                      </a:lnTo>
                      <a:lnTo>
                        <a:pt x="6" y="0"/>
                      </a:lnTo>
                    </a:path>
                  </a:pathLst>
                </a:custGeom>
                <a:noFill/>
                <a:ln w="9525">
                  <a:solidFill>
                    <a:schemeClr val="accent2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666" name="Freeform 498"/>
                <p:cNvSpPr>
                  <a:spLocks/>
                </p:cNvSpPr>
                <p:nvPr/>
              </p:nvSpPr>
              <p:spPr bwMode="auto">
                <a:xfrm>
                  <a:off x="1296" y="1140"/>
                  <a:ext cx="6" cy="7"/>
                </a:xfrm>
                <a:custGeom>
                  <a:avLst/>
                  <a:gdLst>
                    <a:gd name="T0" fmla="*/ 0 w 6"/>
                    <a:gd name="T1" fmla="*/ 0 h 7"/>
                    <a:gd name="T2" fmla="*/ 0 w 6"/>
                    <a:gd name="T3" fmla="*/ 0 h 7"/>
                    <a:gd name="T4" fmla="*/ 6 w 6"/>
                    <a:gd name="T5" fmla="*/ 7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7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6" y="7"/>
                      </a:lnTo>
                    </a:path>
                  </a:pathLst>
                </a:custGeom>
                <a:noFill/>
                <a:ln w="9525">
                  <a:solidFill>
                    <a:schemeClr val="accent2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667" name="Line 499"/>
                <p:cNvSpPr>
                  <a:spLocks noChangeShapeType="1"/>
                </p:cNvSpPr>
                <p:nvPr/>
              </p:nvSpPr>
              <p:spPr bwMode="auto">
                <a:xfrm>
                  <a:off x="1302" y="1147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chemeClr val="accent2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668" name="Line 500"/>
                <p:cNvSpPr>
                  <a:spLocks noChangeShapeType="1"/>
                </p:cNvSpPr>
                <p:nvPr/>
              </p:nvSpPr>
              <p:spPr bwMode="auto">
                <a:xfrm>
                  <a:off x="1308" y="1147"/>
                  <a:ext cx="1" cy="1"/>
                </a:xfrm>
                <a:prstGeom prst="line">
                  <a:avLst/>
                </a:prstGeom>
                <a:noFill/>
                <a:ln w="9525">
                  <a:solidFill>
                    <a:schemeClr val="accent2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669" name="Line 501"/>
                <p:cNvSpPr>
                  <a:spLocks noChangeShapeType="1"/>
                </p:cNvSpPr>
                <p:nvPr/>
              </p:nvSpPr>
              <p:spPr bwMode="auto">
                <a:xfrm>
                  <a:off x="1308" y="1147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chemeClr val="accent2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670" name="Line 502"/>
                <p:cNvSpPr>
                  <a:spLocks noChangeShapeType="1"/>
                </p:cNvSpPr>
                <p:nvPr/>
              </p:nvSpPr>
              <p:spPr bwMode="auto">
                <a:xfrm>
                  <a:off x="1314" y="1147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chemeClr val="accent2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671" name="Line 503"/>
                <p:cNvSpPr>
                  <a:spLocks noChangeShapeType="1"/>
                </p:cNvSpPr>
                <p:nvPr/>
              </p:nvSpPr>
              <p:spPr bwMode="auto">
                <a:xfrm>
                  <a:off x="1320" y="1147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chemeClr val="accent2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672" name="Line 504"/>
                <p:cNvSpPr>
                  <a:spLocks noChangeShapeType="1"/>
                </p:cNvSpPr>
                <p:nvPr/>
              </p:nvSpPr>
              <p:spPr bwMode="auto">
                <a:xfrm>
                  <a:off x="1326" y="1147"/>
                  <a:ext cx="1" cy="1"/>
                </a:xfrm>
                <a:prstGeom prst="line">
                  <a:avLst/>
                </a:prstGeom>
                <a:noFill/>
                <a:ln w="9525">
                  <a:solidFill>
                    <a:schemeClr val="accent2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673" name="Line 505"/>
                <p:cNvSpPr>
                  <a:spLocks noChangeShapeType="1"/>
                </p:cNvSpPr>
                <p:nvPr/>
              </p:nvSpPr>
              <p:spPr bwMode="auto">
                <a:xfrm>
                  <a:off x="1326" y="1147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chemeClr val="accent2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674" name="Line 506"/>
                <p:cNvSpPr>
                  <a:spLocks noChangeShapeType="1"/>
                </p:cNvSpPr>
                <p:nvPr/>
              </p:nvSpPr>
              <p:spPr bwMode="auto">
                <a:xfrm>
                  <a:off x="1332" y="1147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chemeClr val="accent2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675" name="Line 507"/>
                <p:cNvSpPr>
                  <a:spLocks noChangeShapeType="1"/>
                </p:cNvSpPr>
                <p:nvPr/>
              </p:nvSpPr>
              <p:spPr bwMode="auto">
                <a:xfrm>
                  <a:off x="1338" y="1147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chemeClr val="accent2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676" name="Freeform 508"/>
                <p:cNvSpPr>
                  <a:spLocks/>
                </p:cNvSpPr>
                <p:nvPr/>
              </p:nvSpPr>
              <p:spPr bwMode="auto">
                <a:xfrm>
                  <a:off x="1344" y="1140"/>
                  <a:ext cx="1" cy="7"/>
                </a:xfrm>
                <a:custGeom>
                  <a:avLst/>
                  <a:gdLst>
                    <a:gd name="T0" fmla="*/ 7 h 7"/>
                    <a:gd name="T1" fmla="*/ 0 h 7"/>
                    <a:gd name="T2" fmla="*/ 0 h 7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7">
                      <a:moveTo>
                        <a:pt x="0" y="7"/>
                      </a:moveTo>
                      <a:lnTo>
                        <a:pt x="0" y="0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9525">
                  <a:solidFill>
                    <a:schemeClr val="accent2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677" name="Freeform 509"/>
                <p:cNvSpPr>
                  <a:spLocks/>
                </p:cNvSpPr>
                <p:nvPr/>
              </p:nvSpPr>
              <p:spPr bwMode="auto">
                <a:xfrm>
                  <a:off x="1344" y="1140"/>
                  <a:ext cx="6" cy="7"/>
                </a:xfrm>
                <a:custGeom>
                  <a:avLst/>
                  <a:gdLst>
                    <a:gd name="T0" fmla="*/ 0 w 6"/>
                    <a:gd name="T1" fmla="*/ 0 h 7"/>
                    <a:gd name="T2" fmla="*/ 0 w 6"/>
                    <a:gd name="T3" fmla="*/ 0 h 7"/>
                    <a:gd name="T4" fmla="*/ 6 w 6"/>
                    <a:gd name="T5" fmla="*/ 7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7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6" y="7"/>
                      </a:lnTo>
                    </a:path>
                  </a:pathLst>
                </a:custGeom>
                <a:noFill/>
                <a:ln w="9525">
                  <a:solidFill>
                    <a:schemeClr val="accent2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678" name="Line 510"/>
                <p:cNvSpPr>
                  <a:spLocks noChangeShapeType="1"/>
                </p:cNvSpPr>
                <p:nvPr/>
              </p:nvSpPr>
              <p:spPr bwMode="auto">
                <a:xfrm>
                  <a:off x="1350" y="1147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chemeClr val="accent2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679" name="Line 511"/>
                <p:cNvSpPr>
                  <a:spLocks noChangeShapeType="1"/>
                </p:cNvSpPr>
                <p:nvPr/>
              </p:nvSpPr>
              <p:spPr bwMode="auto">
                <a:xfrm>
                  <a:off x="1356" y="1147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chemeClr val="accent2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680" name="Line 512"/>
                <p:cNvSpPr>
                  <a:spLocks noChangeShapeType="1"/>
                </p:cNvSpPr>
                <p:nvPr/>
              </p:nvSpPr>
              <p:spPr bwMode="auto">
                <a:xfrm>
                  <a:off x="1362" y="1147"/>
                  <a:ext cx="1" cy="1"/>
                </a:xfrm>
                <a:prstGeom prst="line">
                  <a:avLst/>
                </a:prstGeom>
                <a:noFill/>
                <a:ln w="9525">
                  <a:solidFill>
                    <a:schemeClr val="accent2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681" name="Line 513"/>
                <p:cNvSpPr>
                  <a:spLocks noChangeShapeType="1"/>
                </p:cNvSpPr>
                <p:nvPr/>
              </p:nvSpPr>
              <p:spPr bwMode="auto">
                <a:xfrm>
                  <a:off x="1362" y="1147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chemeClr val="accent2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682" name="Line 514"/>
                <p:cNvSpPr>
                  <a:spLocks noChangeShapeType="1"/>
                </p:cNvSpPr>
                <p:nvPr/>
              </p:nvSpPr>
              <p:spPr bwMode="auto">
                <a:xfrm>
                  <a:off x="1368" y="1147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chemeClr val="accent2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683" name="Line 515"/>
                <p:cNvSpPr>
                  <a:spLocks noChangeShapeType="1"/>
                </p:cNvSpPr>
                <p:nvPr/>
              </p:nvSpPr>
              <p:spPr bwMode="auto">
                <a:xfrm>
                  <a:off x="1374" y="1147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chemeClr val="accent2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684" name="Line 516"/>
                <p:cNvSpPr>
                  <a:spLocks noChangeShapeType="1"/>
                </p:cNvSpPr>
                <p:nvPr/>
              </p:nvSpPr>
              <p:spPr bwMode="auto">
                <a:xfrm>
                  <a:off x="1380" y="1147"/>
                  <a:ext cx="1" cy="1"/>
                </a:xfrm>
                <a:prstGeom prst="line">
                  <a:avLst/>
                </a:prstGeom>
                <a:noFill/>
                <a:ln w="9525">
                  <a:solidFill>
                    <a:schemeClr val="accent2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685" name="Line 517"/>
                <p:cNvSpPr>
                  <a:spLocks noChangeShapeType="1"/>
                </p:cNvSpPr>
                <p:nvPr/>
              </p:nvSpPr>
              <p:spPr bwMode="auto">
                <a:xfrm>
                  <a:off x="1380" y="1147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chemeClr val="accent2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686" name="Line 518"/>
                <p:cNvSpPr>
                  <a:spLocks noChangeShapeType="1"/>
                </p:cNvSpPr>
                <p:nvPr/>
              </p:nvSpPr>
              <p:spPr bwMode="auto">
                <a:xfrm>
                  <a:off x="1386" y="1147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chemeClr val="accent2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687" name="Line 519"/>
                <p:cNvSpPr>
                  <a:spLocks noChangeShapeType="1"/>
                </p:cNvSpPr>
                <p:nvPr/>
              </p:nvSpPr>
              <p:spPr bwMode="auto">
                <a:xfrm>
                  <a:off x="1392" y="1147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chemeClr val="accent2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688" name="Line 520"/>
                <p:cNvSpPr>
                  <a:spLocks noChangeShapeType="1"/>
                </p:cNvSpPr>
                <p:nvPr/>
              </p:nvSpPr>
              <p:spPr bwMode="auto">
                <a:xfrm>
                  <a:off x="1398" y="1147"/>
                  <a:ext cx="1" cy="1"/>
                </a:xfrm>
                <a:prstGeom prst="line">
                  <a:avLst/>
                </a:prstGeom>
                <a:noFill/>
                <a:ln w="9525">
                  <a:solidFill>
                    <a:schemeClr val="accent2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689" name="Freeform 521"/>
                <p:cNvSpPr>
                  <a:spLocks/>
                </p:cNvSpPr>
                <p:nvPr/>
              </p:nvSpPr>
              <p:spPr bwMode="auto">
                <a:xfrm>
                  <a:off x="1398" y="1140"/>
                  <a:ext cx="6" cy="7"/>
                </a:xfrm>
                <a:custGeom>
                  <a:avLst/>
                  <a:gdLst>
                    <a:gd name="T0" fmla="*/ 0 w 6"/>
                    <a:gd name="T1" fmla="*/ 7 h 7"/>
                    <a:gd name="T2" fmla="*/ 0 w 6"/>
                    <a:gd name="T3" fmla="*/ 0 h 7"/>
                    <a:gd name="T4" fmla="*/ 6 w 6"/>
                    <a:gd name="T5" fmla="*/ 0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7">
                      <a:moveTo>
                        <a:pt x="0" y="7"/>
                      </a:moveTo>
                      <a:lnTo>
                        <a:pt x="0" y="0"/>
                      </a:lnTo>
                      <a:lnTo>
                        <a:pt x="6" y="0"/>
                      </a:lnTo>
                    </a:path>
                  </a:pathLst>
                </a:custGeom>
                <a:noFill/>
                <a:ln w="9525">
                  <a:solidFill>
                    <a:schemeClr val="accent2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690" name="Freeform 522"/>
                <p:cNvSpPr>
                  <a:spLocks/>
                </p:cNvSpPr>
                <p:nvPr/>
              </p:nvSpPr>
              <p:spPr bwMode="auto">
                <a:xfrm>
                  <a:off x="1404" y="1140"/>
                  <a:ext cx="6" cy="7"/>
                </a:xfrm>
                <a:custGeom>
                  <a:avLst/>
                  <a:gdLst>
                    <a:gd name="T0" fmla="*/ 0 w 6"/>
                    <a:gd name="T1" fmla="*/ 0 h 7"/>
                    <a:gd name="T2" fmla="*/ 0 w 6"/>
                    <a:gd name="T3" fmla="*/ 0 h 7"/>
                    <a:gd name="T4" fmla="*/ 6 w 6"/>
                    <a:gd name="T5" fmla="*/ 7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7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6" y="7"/>
                      </a:lnTo>
                    </a:path>
                  </a:pathLst>
                </a:custGeom>
                <a:noFill/>
                <a:ln w="9525">
                  <a:solidFill>
                    <a:schemeClr val="accent2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691" name="Line 523"/>
                <p:cNvSpPr>
                  <a:spLocks noChangeShapeType="1"/>
                </p:cNvSpPr>
                <p:nvPr/>
              </p:nvSpPr>
              <p:spPr bwMode="auto">
                <a:xfrm>
                  <a:off x="1410" y="1147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chemeClr val="accent2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692" name="Line 524"/>
                <p:cNvSpPr>
                  <a:spLocks noChangeShapeType="1"/>
                </p:cNvSpPr>
                <p:nvPr/>
              </p:nvSpPr>
              <p:spPr bwMode="auto">
                <a:xfrm>
                  <a:off x="1416" y="1147"/>
                  <a:ext cx="1" cy="1"/>
                </a:xfrm>
                <a:prstGeom prst="line">
                  <a:avLst/>
                </a:prstGeom>
                <a:noFill/>
                <a:ln w="9525">
                  <a:solidFill>
                    <a:schemeClr val="accent2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693" name="Line 525"/>
                <p:cNvSpPr>
                  <a:spLocks noChangeShapeType="1"/>
                </p:cNvSpPr>
                <p:nvPr/>
              </p:nvSpPr>
              <p:spPr bwMode="auto">
                <a:xfrm>
                  <a:off x="1416" y="1147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chemeClr val="accent2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694" name="Line 526"/>
                <p:cNvSpPr>
                  <a:spLocks noChangeShapeType="1"/>
                </p:cNvSpPr>
                <p:nvPr/>
              </p:nvSpPr>
              <p:spPr bwMode="auto">
                <a:xfrm>
                  <a:off x="1422" y="1147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chemeClr val="accent2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695" name="Line 527"/>
                <p:cNvSpPr>
                  <a:spLocks noChangeShapeType="1"/>
                </p:cNvSpPr>
                <p:nvPr/>
              </p:nvSpPr>
              <p:spPr bwMode="auto">
                <a:xfrm>
                  <a:off x="1428" y="1147"/>
                  <a:ext cx="1" cy="1"/>
                </a:xfrm>
                <a:prstGeom prst="line">
                  <a:avLst/>
                </a:prstGeom>
                <a:noFill/>
                <a:ln w="9525">
                  <a:solidFill>
                    <a:schemeClr val="accent2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696" name="Line 528"/>
                <p:cNvSpPr>
                  <a:spLocks noChangeShapeType="1"/>
                </p:cNvSpPr>
                <p:nvPr/>
              </p:nvSpPr>
              <p:spPr bwMode="auto">
                <a:xfrm>
                  <a:off x="1428" y="1147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chemeClr val="accent2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697" name="Line 529"/>
                <p:cNvSpPr>
                  <a:spLocks noChangeShapeType="1"/>
                </p:cNvSpPr>
                <p:nvPr/>
              </p:nvSpPr>
              <p:spPr bwMode="auto">
                <a:xfrm>
                  <a:off x="1434" y="1147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chemeClr val="accent2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698" name="Line 530"/>
                <p:cNvSpPr>
                  <a:spLocks noChangeShapeType="1"/>
                </p:cNvSpPr>
                <p:nvPr/>
              </p:nvSpPr>
              <p:spPr bwMode="auto">
                <a:xfrm>
                  <a:off x="1440" y="1147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chemeClr val="accent2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699" name="Line 531"/>
                <p:cNvSpPr>
                  <a:spLocks noChangeShapeType="1"/>
                </p:cNvSpPr>
                <p:nvPr/>
              </p:nvSpPr>
              <p:spPr bwMode="auto">
                <a:xfrm>
                  <a:off x="1446" y="1147"/>
                  <a:ext cx="1" cy="1"/>
                </a:xfrm>
                <a:prstGeom prst="line">
                  <a:avLst/>
                </a:prstGeom>
                <a:noFill/>
                <a:ln w="9525">
                  <a:solidFill>
                    <a:schemeClr val="accent2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700" name="Line 532"/>
                <p:cNvSpPr>
                  <a:spLocks noChangeShapeType="1"/>
                </p:cNvSpPr>
                <p:nvPr/>
              </p:nvSpPr>
              <p:spPr bwMode="auto">
                <a:xfrm>
                  <a:off x="1446" y="1147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chemeClr val="accent2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701" name="Freeform 533"/>
                <p:cNvSpPr>
                  <a:spLocks/>
                </p:cNvSpPr>
                <p:nvPr/>
              </p:nvSpPr>
              <p:spPr bwMode="auto">
                <a:xfrm>
                  <a:off x="1452" y="1140"/>
                  <a:ext cx="6" cy="7"/>
                </a:xfrm>
                <a:custGeom>
                  <a:avLst/>
                  <a:gdLst>
                    <a:gd name="T0" fmla="*/ 0 w 6"/>
                    <a:gd name="T1" fmla="*/ 7 h 7"/>
                    <a:gd name="T2" fmla="*/ 0 w 6"/>
                    <a:gd name="T3" fmla="*/ 0 h 7"/>
                    <a:gd name="T4" fmla="*/ 6 w 6"/>
                    <a:gd name="T5" fmla="*/ 0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7">
                      <a:moveTo>
                        <a:pt x="0" y="7"/>
                      </a:moveTo>
                      <a:lnTo>
                        <a:pt x="0" y="0"/>
                      </a:lnTo>
                      <a:lnTo>
                        <a:pt x="6" y="0"/>
                      </a:lnTo>
                    </a:path>
                  </a:pathLst>
                </a:custGeom>
                <a:noFill/>
                <a:ln w="9525">
                  <a:solidFill>
                    <a:schemeClr val="accent2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702" name="Line 534"/>
                <p:cNvSpPr>
                  <a:spLocks noChangeShapeType="1"/>
                </p:cNvSpPr>
                <p:nvPr/>
              </p:nvSpPr>
              <p:spPr bwMode="auto">
                <a:xfrm>
                  <a:off x="1458" y="1140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chemeClr val="accent2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703" name="Line 535"/>
                <p:cNvSpPr>
                  <a:spLocks noChangeShapeType="1"/>
                </p:cNvSpPr>
                <p:nvPr/>
              </p:nvSpPr>
              <p:spPr bwMode="auto">
                <a:xfrm>
                  <a:off x="1464" y="1140"/>
                  <a:ext cx="1" cy="1"/>
                </a:xfrm>
                <a:prstGeom prst="line">
                  <a:avLst/>
                </a:prstGeom>
                <a:noFill/>
                <a:ln w="9525">
                  <a:solidFill>
                    <a:schemeClr val="accent2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704" name="Line 536"/>
                <p:cNvSpPr>
                  <a:spLocks noChangeShapeType="1"/>
                </p:cNvSpPr>
                <p:nvPr/>
              </p:nvSpPr>
              <p:spPr bwMode="auto">
                <a:xfrm>
                  <a:off x="1464" y="1140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chemeClr val="accent2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705" name="Freeform 537"/>
                <p:cNvSpPr>
                  <a:spLocks/>
                </p:cNvSpPr>
                <p:nvPr/>
              </p:nvSpPr>
              <p:spPr bwMode="auto">
                <a:xfrm>
                  <a:off x="1470" y="1134"/>
                  <a:ext cx="6" cy="6"/>
                </a:xfrm>
                <a:custGeom>
                  <a:avLst/>
                  <a:gdLst>
                    <a:gd name="T0" fmla="*/ 0 w 6"/>
                    <a:gd name="T1" fmla="*/ 6 h 6"/>
                    <a:gd name="T2" fmla="*/ 0 w 6"/>
                    <a:gd name="T3" fmla="*/ 0 h 6"/>
                    <a:gd name="T4" fmla="*/ 6 w 6"/>
                    <a:gd name="T5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6">
                      <a:moveTo>
                        <a:pt x="0" y="6"/>
                      </a:moveTo>
                      <a:lnTo>
                        <a:pt x="0" y="0"/>
                      </a:lnTo>
                      <a:lnTo>
                        <a:pt x="6" y="0"/>
                      </a:lnTo>
                    </a:path>
                  </a:pathLst>
                </a:custGeom>
                <a:noFill/>
                <a:ln w="9525">
                  <a:solidFill>
                    <a:schemeClr val="accent2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706" name="Line 538"/>
                <p:cNvSpPr>
                  <a:spLocks noChangeShapeType="1"/>
                </p:cNvSpPr>
                <p:nvPr/>
              </p:nvSpPr>
              <p:spPr bwMode="auto">
                <a:xfrm>
                  <a:off x="1476" y="1134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chemeClr val="accent2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707" name="Line 539"/>
                <p:cNvSpPr>
                  <a:spLocks noChangeShapeType="1"/>
                </p:cNvSpPr>
                <p:nvPr/>
              </p:nvSpPr>
              <p:spPr bwMode="auto">
                <a:xfrm>
                  <a:off x="1482" y="1134"/>
                  <a:ext cx="1" cy="1"/>
                </a:xfrm>
                <a:prstGeom prst="line">
                  <a:avLst/>
                </a:prstGeom>
                <a:noFill/>
                <a:ln w="9525">
                  <a:solidFill>
                    <a:schemeClr val="accent2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708" name="Line 540"/>
                <p:cNvSpPr>
                  <a:spLocks noChangeShapeType="1"/>
                </p:cNvSpPr>
                <p:nvPr/>
              </p:nvSpPr>
              <p:spPr bwMode="auto">
                <a:xfrm>
                  <a:off x="1482" y="1134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chemeClr val="accent2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709" name="Freeform 541"/>
                <p:cNvSpPr>
                  <a:spLocks/>
                </p:cNvSpPr>
                <p:nvPr/>
              </p:nvSpPr>
              <p:spPr bwMode="auto">
                <a:xfrm>
                  <a:off x="1488" y="1127"/>
                  <a:ext cx="6" cy="7"/>
                </a:xfrm>
                <a:custGeom>
                  <a:avLst/>
                  <a:gdLst>
                    <a:gd name="T0" fmla="*/ 0 w 6"/>
                    <a:gd name="T1" fmla="*/ 7 h 7"/>
                    <a:gd name="T2" fmla="*/ 0 w 6"/>
                    <a:gd name="T3" fmla="*/ 0 h 7"/>
                    <a:gd name="T4" fmla="*/ 6 w 6"/>
                    <a:gd name="T5" fmla="*/ 0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7">
                      <a:moveTo>
                        <a:pt x="0" y="7"/>
                      </a:moveTo>
                      <a:lnTo>
                        <a:pt x="0" y="0"/>
                      </a:lnTo>
                      <a:lnTo>
                        <a:pt x="6" y="0"/>
                      </a:lnTo>
                    </a:path>
                  </a:pathLst>
                </a:custGeom>
                <a:noFill/>
                <a:ln w="9525">
                  <a:solidFill>
                    <a:schemeClr val="accent2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710" name="Line 542"/>
                <p:cNvSpPr>
                  <a:spLocks noChangeShapeType="1"/>
                </p:cNvSpPr>
                <p:nvPr/>
              </p:nvSpPr>
              <p:spPr bwMode="auto">
                <a:xfrm>
                  <a:off x="1494" y="1127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chemeClr val="accent2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711" name="Line 543"/>
                <p:cNvSpPr>
                  <a:spLocks noChangeShapeType="1"/>
                </p:cNvSpPr>
                <p:nvPr/>
              </p:nvSpPr>
              <p:spPr bwMode="auto">
                <a:xfrm>
                  <a:off x="1500" y="1127"/>
                  <a:ext cx="1" cy="1"/>
                </a:xfrm>
                <a:prstGeom prst="line">
                  <a:avLst/>
                </a:prstGeom>
                <a:noFill/>
                <a:ln w="9525">
                  <a:solidFill>
                    <a:schemeClr val="accent2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712" name="Line 544"/>
                <p:cNvSpPr>
                  <a:spLocks noChangeShapeType="1"/>
                </p:cNvSpPr>
                <p:nvPr/>
              </p:nvSpPr>
              <p:spPr bwMode="auto">
                <a:xfrm>
                  <a:off x="1500" y="1127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chemeClr val="accent2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713" name="Line 545"/>
                <p:cNvSpPr>
                  <a:spLocks noChangeShapeType="1"/>
                </p:cNvSpPr>
                <p:nvPr/>
              </p:nvSpPr>
              <p:spPr bwMode="auto">
                <a:xfrm>
                  <a:off x="1506" y="1127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chemeClr val="accent2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714" name="Line 546"/>
                <p:cNvSpPr>
                  <a:spLocks noChangeShapeType="1"/>
                </p:cNvSpPr>
                <p:nvPr/>
              </p:nvSpPr>
              <p:spPr bwMode="auto">
                <a:xfrm>
                  <a:off x="1512" y="1127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chemeClr val="accent2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715" name="Line 547"/>
                <p:cNvSpPr>
                  <a:spLocks noChangeShapeType="1"/>
                </p:cNvSpPr>
                <p:nvPr/>
              </p:nvSpPr>
              <p:spPr bwMode="auto">
                <a:xfrm>
                  <a:off x="1518" y="1127"/>
                  <a:ext cx="1" cy="1"/>
                </a:xfrm>
                <a:prstGeom prst="line">
                  <a:avLst/>
                </a:prstGeom>
                <a:noFill/>
                <a:ln w="9525">
                  <a:solidFill>
                    <a:schemeClr val="accent2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716" name="Line 548"/>
                <p:cNvSpPr>
                  <a:spLocks noChangeShapeType="1"/>
                </p:cNvSpPr>
                <p:nvPr/>
              </p:nvSpPr>
              <p:spPr bwMode="auto">
                <a:xfrm>
                  <a:off x="1518" y="1127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chemeClr val="accent2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717" name="Line 549"/>
                <p:cNvSpPr>
                  <a:spLocks noChangeShapeType="1"/>
                </p:cNvSpPr>
                <p:nvPr/>
              </p:nvSpPr>
              <p:spPr bwMode="auto">
                <a:xfrm>
                  <a:off x="1524" y="1127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chemeClr val="accent2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718" name="Line 550"/>
                <p:cNvSpPr>
                  <a:spLocks noChangeShapeType="1"/>
                </p:cNvSpPr>
                <p:nvPr/>
              </p:nvSpPr>
              <p:spPr bwMode="auto">
                <a:xfrm>
                  <a:off x="1530" y="1127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chemeClr val="accent2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719" name="Line 551"/>
                <p:cNvSpPr>
                  <a:spLocks noChangeShapeType="1"/>
                </p:cNvSpPr>
                <p:nvPr/>
              </p:nvSpPr>
              <p:spPr bwMode="auto">
                <a:xfrm>
                  <a:off x="1536" y="1127"/>
                  <a:ext cx="1" cy="1"/>
                </a:xfrm>
                <a:prstGeom prst="line">
                  <a:avLst/>
                </a:prstGeom>
                <a:noFill/>
                <a:ln w="9525">
                  <a:solidFill>
                    <a:schemeClr val="accent2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720" name="Line 552"/>
                <p:cNvSpPr>
                  <a:spLocks noChangeShapeType="1"/>
                </p:cNvSpPr>
                <p:nvPr/>
              </p:nvSpPr>
              <p:spPr bwMode="auto">
                <a:xfrm>
                  <a:off x="1536" y="1127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chemeClr val="accent2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721" name="Line 553"/>
                <p:cNvSpPr>
                  <a:spLocks noChangeShapeType="1"/>
                </p:cNvSpPr>
                <p:nvPr/>
              </p:nvSpPr>
              <p:spPr bwMode="auto">
                <a:xfrm>
                  <a:off x="1542" y="1127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chemeClr val="accent2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722" name="Freeform 554"/>
                <p:cNvSpPr>
                  <a:spLocks/>
                </p:cNvSpPr>
                <p:nvPr/>
              </p:nvSpPr>
              <p:spPr bwMode="auto">
                <a:xfrm>
                  <a:off x="1548" y="1121"/>
                  <a:ext cx="6" cy="6"/>
                </a:xfrm>
                <a:custGeom>
                  <a:avLst/>
                  <a:gdLst>
                    <a:gd name="T0" fmla="*/ 0 w 6"/>
                    <a:gd name="T1" fmla="*/ 6 h 6"/>
                    <a:gd name="T2" fmla="*/ 6 w 6"/>
                    <a:gd name="T3" fmla="*/ 0 h 6"/>
                    <a:gd name="T4" fmla="*/ 6 w 6"/>
                    <a:gd name="T5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6">
                      <a:moveTo>
                        <a:pt x="0" y="6"/>
                      </a:moveTo>
                      <a:lnTo>
                        <a:pt x="6" y="0"/>
                      </a:lnTo>
                      <a:lnTo>
                        <a:pt x="6" y="0"/>
                      </a:lnTo>
                    </a:path>
                  </a:pathLst>
                </a:custGeom>
                <a:noFill/>
                <a:ln w="9525">
                  <a:solidFill>
                    <a:schemeClr val="accent2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723" name="Line 555"/>
                <p:cNvSpPr>
                  <a:spLocks noChangeShapeType="1"/>
                </p:cNvSpPr>
                <p:nvPr/>
              </p:nvSpPr>
              <p:spPr bwMode="auto">
                <a:xfrm>
                  <a:off x="1554" y="1121"/>
                  <a:ext cx="1" cy="1"/>
                </a:xfrm>
                <a:prstGeom prst="line">
                  <a:avLst/>
                </a:prstGeom>
                <a:noFill/>
                <a:ln w="9525">
                  <a:solidFill>
                    <a:schemeClr val="accent2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724" name="Line 556"/>
                <p:cNvSpPr>
                  <a:spLocks noChangeShapeType="1"/>
                </p:cNvSpPr>
                <p:nvPr/>
              </p:nvSpPr>
              <p:spPr bwMode="auto">
                <a:xfrm>
                  <a:off x="1554" y="1121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chemeClr val="accent2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725" name="Line 557"/>
                <p:cNvSpPr>
                  <a:spLocks noChangeShapeType="1"/>
                </p:cNvSpPr>
                <p:nvPr/>
              </p:nvSpPr>
              <p:spPr bwMode="auto">
                <a:xfrm flipV="1">
                  <a:off x="1560" y="1114"/>
                  <a:ext cx="6" cy="7"/>
                </a:xfrm>
                <a:prstGeom prst="line">
                  <a:avLst/>
                </a:prstGeom>
                <a:noFill/>
                <a:ln w="9525">
                  <a:solidFill>
                    <a:schemeClr val="accent2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726" name="Line 558"/>
                <p:cNvSpPr>
                  <a:spLocks noChangeShapeType="1"/>
                </p:cNvSpPr>
                <p:nvPr/>
              </p:nvSpPr>
              <p:spPr bwMode="auto">
                <a:xfrm flipV="1">
                  <a:off x="1566" y="1101"/>
                  <a:ext cx="6" cy="13"/>
                </a:xfrm>
                <a:prstGeom prst="line">
                  <a:avLst/>
                </a:prstGeom>
                <a:noFill/>
                <a:ln w="9525">
                  <a:solidFill>
                    <a:schemeClr val="accent2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727" name="Line 559"/>
                <p:cNvSpPr>
                  <a:spLocks noChangeShapeType="1"/>
                </p:cNvSpPr>
                <p:nvPr/>
              </p:nvSpPr>
              <p:spPr bwMode="auto">
                <a:xfrm flipV="1">
                  <a:off x="1572" y="1088"/>
                  <a:ext cx="1" cy="13"/>
                </a:xfrm>
                <a:prstGeom prst="line">
                  <a:avLst/>
                </a:prstGeom>
                <a:noFill/>
                <a:ln w="9525">
                  <a:solidFill>
                    <a:schemeClr val="accent2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728" name="Line 560"/>
                <p:cNvSpPr>
                  <a:spLocks noChangeShapeType="1"/>
                </p:cNvSpPr>
                <p:nvPr/>
              </p:nvSpPr>
              <p:spPr bwMode="auto">
                <a:xfrm flipV="1">
                  <a:off x="1572" y="1082"/>
                  <a:ext cx="6" cy="6"/>
                </a:xfrm>
                <a:prstGeom prst="line">
                  <a:avLst/>
                </a:prstGeom>
                <a:noFill/>
                <a:ln w="9525">
                  <a:solidFill>
                    <a:schemeClr val="accent2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729" name="Line 561"/>
                <p:cNvSpPr>
                  <a:spLocks noChangeShapeType="1"/>
                </p:cNvSpPr>
                <p:nvPr/>
              </p:nvSpPr>
              <p:spPr bwMode="auto">
                <a:xfrm>
                  <a:off x="1578" y="1082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chemeClr val="accent2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730" name="Line 562"/>
                <p:cNvSpPr>
                  <a:spLocks noChangeShapeType="1"/>
                </p:cNvSpPr>
                <p:nvPr/>
              </p:nvSpPr>
              <p:spPr bwMode="auto">
                <a:xfrm>
                  <a:off x="1584" y="1082"/>
                  <a:ext cx="1" cy="1"/>
                </a:xfrm>
                <a:prstGeom prst="line">
                  <a:avLst/>
                </a:prstGeom>
                <a:noFill/>
                <a:ln w="9525">
                  <a:solidFill>
                    <a:schemeClr val="accent2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731" name="Freeform 563"/>
                <p:cNvSpPr>
                  <a:spLocks/>
                </p:cNvSpPr>
                <p:nvPr/>
              </p:nvSpPr>
              <p:spPr bwMode="auto">
                <a:xfrm>
                  <a:off x="1584" y="1082"/>
                  <a:ext cx="6" cy="13"/>
                </a:xfrm>
                <a:custGeom>
                  <a:avLst/>
                  <a:gdLst>
                    <a:gd name="T0" fmla="*/ 0 w 6"/>
                    <a:gd name="T1" fmla="*/ 0 h 13"/>
                    <a:gd name="T2" fmla="*/ 0 w 6"/>
                    <a:gd name="T3" fmla="*/ 6 h 13"/>
                    <a:gd name="T4" fmla="*/ 6 w 6"/>
                    <a:gd name="T5" fmla="*/ 13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13">
                      <a:moveTo>
                        <a:pt x="0" y="0"/>
                      </a:moveTo>
                      <a:lnTo>
                        <a:pt x="0" y="6"/>
                      </a:lnTo>
                      <a:lnTo>
                        <a:pt x="6" y="13"/>
                      </a:lnTo>
                    </a:path>
                  </a:pathLst>
                </a:custGeom>
                <a:noFill/>
                <a:ln w="9525">
                  <a:solidFill>
                    <a:schemeClr val="accent2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732" name="Line 564"/>
                <p:cNvSpPr>
                  <a:spLocks noChangeShapeType="1"/>
                </p:cNvSpPr>
                <p:nvPr/>
              </p:nvSpPr>
              <p:spPr bwMode="auto">
                <a:xfrm>
                  <a:off x="1590" y="1095"/>
                  <a:ext cx="6" cy="13"/>
                </a:xfrm>
                <a:prstGeom prst="line">
                  <a:avLst/>
                </a:prstGeom>
                <a:noFill/>
                <a:ln w="9525">
                  <a:solidFill>
                    <a:schemeClr val="accent2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733" name="Line 565"/>
                <p:cNvSpPr>
                  <a:spLocks noChangeShapeType="1"/>
                </p:cNvSpPr>
                <p:nvPr/>
              </p:nvSpPr>
              <p:spPr bwMode="auto">
                <a:xfrm>
                  <a:off x="1596" y="1108"/>
                  <a:ext cx="6" cy="6"/>
                </a:xfrm>
                <a:prstGeom prst="line">
                  <a:avLst/>
                </a:prstGeom>
                <a:noFill/>
                <a:ln w="9525">
                  <a:solidFill>
                    <a:schemeClr val="accent2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734" name="Freeform 566"/>
                <p:cNvSpPr>
                  <a:spLocks/>
                </p:cNvSpPr>
                <p:nvPr/>
              </p:nvSpPr>
              <p:spPr bwMode="auto">
                <a:xfrm>
                  <a:off x="1602" y="1114"/>
                  <a:ext cx="1" cy="7"/>
                </a:xfrm>
                <a:custGeom>
                  <a:avLst/>
                  <a:gdLst>
                    <a:gd name="T0" fmla="*/ 0 h 7"/>
                    <a:gd name="T1" fmla="*/ 7 h 7"/>
                    <a:gd name="T2" fmla="*/ 7 h 7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7">
                      <a:moveTo>
                        <a:pt x="0" y="0"/>
                      </a:moveTo>
                      <a:lnTo>
                        <a:pt x="0" y="7"/>
                      </a:lnTo>
                      <a:lnTo>
                        <a:pt x="0" y="7"/>
                      </a:lnTo>
                    </a:path>
                  </a:pathLst>
                </a:custGeom>
                <a:noFill/>
                <a:ln w="9525">
                  <a:solidFill>
                    <a:schemeClr val="accent2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735" name="Line 567"/>
                <p:cNvSpPr>
                  <a:spLocks noChangeShapeType="1"/>
                </p:cNvSpPr>
                <p:nvPr/>
              </p:nvSpPr>
              <p:spPr bwMode="auto">
                <a:xfrm flipV="1">
                  <a:off x="1602" y="1114"/>
                  <a:ext cx="6" cy="7"/>
                </a:xfrm>
                <a:prstGeom prst="line">
                  <a:avLst/>
                </a:prstGeom>
                <a:noFill/>
                <a:ln w="9525">
                  <a:solidFill>
                    <a:schemeClr val="accent2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736" name="Line 568"/>
                <p:cNvSpPr>
                  <a:spLocks noChangeShapeType="1"/>
                </p:cNvSpPr>
                <p:nvPr/>
              </p:nvSpPr>
              <p:spPr bwMode="auto">
                <a:xfrm flipV="1">
                  <a:off x="1608" y="1101"/>
                  <a:ext cx="6" cy="13"/>
                </a:xfrm>
                <a:prstGeom prst="line">
                  <a:avLst/>
                </a:prstGeom>
                <a:noFill/>
                <a:ln w="9525">
                  <a:solidFill>
                    <a:schemeClr val="accent2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737" name="Line 569"/>
                <p:cNvSpPr>
                  <a:spLocks noChangeShapeType="1"/>
                </p:cNvSpPr>
                <p:nvPr/>
              </p:nvSpPr>
              <p:spPr bwMode="auto">
                <a:xfrm flipV="1">
                  <a:off x="1614" y="1082"/>
                  <a:ext cx="6" cy="19"/>
                </a:xfrm>
                <a:prstGeom prst="line">
                  <a:avLst/>
                </a:prstGeom>
                <a:noFill/>
                <a:ln w="9525">
                  <a:solidFill>
                    <a:schemeClr val="accent2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738" name="Freeform 570"/>
                <p:cNvSpPr>
                  <a:spLocks/>
                </p:cNvSpPr>
                <p:nvPr/>
              </p:nvSpPr>
              <p:spPr bwMode="auto">
                <a:xfrm>
                  <a:off x="1620" y="1056"/>
                  <a:ext cx="1" cy="26"/>
                </a:xfrm>
                <a:custGeom>
                  <a:avLst/>
                  <a:gdLst>
                    <a:gd name="T0" fmla="*/ 26 h 26"/>
                    <a:gd name="T1" fmla="*/ 13 h 26"/>
                    <a:gd name="T2" fmla="*/ 0 h 26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6">
                      <a:moveTo>
                        <a:pt x="0" y="26"/>
                      </a:moveTo>
                      <a:lnTo>
                        <a:pt x="0" y="13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9525">
                  <a:solidFill>
                    <a:schemeClr val="accent2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739" name="Freeform 571"/>
                <p:cNvSpPr>
                  <a:spLocks/>
                </p:cNvSpPr>
                <p:nvPr/>
              </p:nvSpPr>
              <p:spPr bwMode="auto">
                <a:xfrm>
                  <a:off x="1620" y="1049"/>
                  <a:ext cx="6" cy="7"/>
                </a:xfrm>
                <a:custGeom>
                  <a:avLst/>
                  <a:gdLst>
                    <a:gd name="T0" fmla="*/ 0 w 6"/>
                    <a:gd name="T1" fmla="*/ 7 h 7"/>
                    <a:gd name="T2" fmla="*/ 0 w 6"/>
                    <a:gd name="T3" fmla="*/ 0 h 7"/>
                    <a:gd name="T4" fmla="*/ 6 w 6"/>
                    <a:gd name="T5" fmla="*/ 0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7">
                      <a:moveTo>
                        <a:pt x="0" y="7"/>
                      </a:moveTo>
                      <a:lnTo>
                        <a:pt x="0" y="0"/>
                      </a:lnTo>
                      <a:lnTo>
                        <a:pt x="6" y="0"/>
                      </a:lnTo>
                    </a:path>
                  </a:pathLst>
                </a:custGeom>
                <a:noFill/>
                <a:ln w="9525">
                  <a:solidFill>
                    <a:schemeClr val="accent2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740" name="Line 572"/>
                <p:cNvSpPr>
                  <a:spLocks noChangeShapeType="1"/>
                </p:cNvSpPr>
                <p:nvPr/>
              </p:nvSpPr>
              <p:spPr bwMode="auto">
                <a:xfrm>
                  <a:off x="1626" y="1049"/>
                  <a:ext cx="6" cy="7"/>
                </a:xfrm>
                <a:prstGeom prst="line">
                  <a:avLst/>
                </a:prstGeom>
                <a:noFill/>
                <a:ln w="9525">
                  <a:solidFill>
                    <a:schemeClr val="accent2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741" name="Line 573"/>
                <p:cNvSpPr>
                  <a:spLocks noChangeShapeType="1"/>
                </p:cNvSpPr>
                <p:nvPr/>
              </p:nvSpPr>
              <p:spPr bwMode="auto">
                <a:xfrm>
                  <a:off x="1632" y="1056"/>
                  <a:ext cx="6" cy="13"/>
                </a:xfrm>
                <a:prstGeom prst="line">
                  <a:avLst/>
                </a:prstGeom>
                <a:noFill/>
                <a:ln w="9525">
                  <a:solidFill>
                    <a:schemeClr val="accent2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742" name="Freeform 574"/>
                <p:cNvSpPr>
                  <a:spLocks/>
                </p:cNvSpPr>
                <p:nvPr/>
              </p:nvSpPr>
              <p:spPr bwMode="auto">
                <a:xfrm>
                  <a:off x="1638" y="1069"/>
                  <a:ext cx="1" cy="19"/>
                </a:xfrm>
                <a:custGeom>
                  <a:avLst/>
                  <a:gdLst>
                    <a:gd name="T0" fmla="*/ 0 h 19"/>
                    <a:gd name="T1" fmla="*/ 13 h 19"/>
                    <a:gd name="T2" fmla="*/ 19 h 19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9">
                      <a:moveTo>
                        <a:pt x="0" y="0"/>
                      </a:moveTo>
                      <a:lnTo>
                        <a:pt x="0" y="13"/>
                      </a:lnTo>
                      <a:lnTo>
                        <a:pt x="0" y="19"/>
                      </a:lnTo>
                    </a:path>
                  </a:pathLst>
                </a:custGeom>
                <a:noFill/>
                <a:ln w="9525">
                  <a:solidFill>
                    <a:schemeClr val="accent2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743" name="Freeform 575"/>
                <p:cNvSpPr>
                  <a:spLocks/>
                </p:cNvSpPr>
                <p:nvPr/>
              </p:nvSpPr>
              <p:spPr bwMode="auto">
                <a:xfrm>
                  <a:off x="1638" y="1088"/>
                  <a:ext cx="6" cy="7"/>
                </a:xfrm>
                <a:custGeom>
                  <a:avLst/>
                  <a:gdLst>
                    <a:gd name="T0" fmla="*/ 0 w 6"/>
                    <a:gd name="T1" fmla="*/ 0 h 7"/>
                    <a:gd name="T2" fmla="*/ 0 w 6"/>
                    <a:gd name="T3" fmla="*/ 7 h 7"/>
                    <a:gd name="T4" fmla="*/ 6 w 6"/>
                    <a:gd name="T5" fmla="*/ 7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7">
                      <a:moveTo>
                        <a:pt x="0" y="0"/>
                      </a:moveTo>
                      <a:lnTo>
                        <a:pt x="0" y="7"/>
                      </a:lnTo>
                      <a:lnTo>
                        <a:pt x="6" y="7"/>
                      </a:lnTo>
                    </a:path>
                  </a:pathLst>
                </a:custGeom>
                <a:noFill/>
                <a:ln w="9525">
                  <a:solidFill>
                    <a:schemeClr val="accent2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744" name="Line 576"/>
                <p:cNvSpPr>
                  <a:spLocks noChangeShapeType="1"/>
                </p:cNvSpPr>
                <p:nvPr/>
              </p:nvSpPr>
              <p:spPr bwMode="auto">
                <a:xfrm>
                  <a:off x="1644" y="1095"/>
                  <a:ext cx="6" cy="6"/>
                </a:xfrm>
                <a:prstGeom prst="line">
                  <a:avLst/>
                </a:prstGeom>
                <a:noFill/>
                <a:ln w="9525">
                  <a:solidFill>
                    <a:schemeClr val="accent2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745" name="Line 577"/>
                <p:cNvSpPr>
                  <a:spLocks noChangeShapeType="1"/>
                </p:cNvSpPr>
                <p:nvPr/>
              </p:nvSpPr>
              <p:spPr bwMode="auto">
                <a:xfrm>
                  <a:off x="1650" y="1101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chemeClr val="accent2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746" name="Line 578"/>
                <p:cNvSpPr>
                  <a:spLocks noChangeShapeType="1"/>
                </p:cNvSpPr>
                <p:nvPr/>
              </p:nvSpPr>
              <p:spPr bwMode="auto">
                <a:xfrm>
                  <a:off x="1656" y="1101"/>
                  <a:ext cx="1" cy="7"/>
                </a:xfrm>
                <a:prstGeom prst="line">
                  <a:avLst/>
                </a:prstGeom>
                <a:noFill/>
                <a:ln w="9525">
                  <a:solidFill>
                    <a:schemeClr val="accent2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747" name="Line 579"/>
                <p:cNvSpPr>
                  <a:spLocks noChangeShapeType="1"/>
                </p:cNvSpPr>
                <p:nvPr/>
              </p:nvSpPr>
              <p:spPr bwMode="auto">
                <a:xfrm>
                  <a:off x="1656" y="1108"/>
                  <a:ext cx="6" cy="6"/>
                </a:xfrm>
                <a:prstGeom prst="line">
                  <a:avLst/>
                </a:prstGeom>
                <a:noFill/>
                <a:ln w="9525">
                  <a:solidFill>
                    <a:schemeClr val="accent2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748" name="Line 580"/>
                <p:cNvSpPr>
                  <a:spLocks noChangeShapeType="1"/>
                </p:cNvSpPr>
                <p:nvPr/>
              </p:nvSpPr>
              <p:spPr bwMode="auto">
                <a:xfrm>
                  <a:off x="1662" y="1114"/>
                  <a:ext cx="6" cy="13"/>
                </a:xfrm>
                <a:prstGeom prst="line">
                  <a:avLst/>
                </a:prstGeom>
                <a:noFill/>
                <a:ln w="9525">
                  <a:solidFill>
                    <a:schemeClr val="accent2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749" name="Freeform 581"/>
                <p:cNvSpPr>
                  <a:spLocks/>
                </p:cNvSpPr>
                <p:nvPr/>
              </p:nvSpPr>
              <p:spPr bwMode="auto">
                <a:xfrm>
                  <a:off x="1668" y="1127"/>
                  <a:ext cx="6" cy="13"/>
                </a:xfrm>
                <a:custGeom>
                  <a:avLst/>
                  <a:gdLst>
                    <a:gd name="T0" fmla="*/ 0 w 6"/>
                    <a:gd name="T1" fmla="*/ 0 h 13"/>
                    <a:gd name="T2" fmla="*/ 6 w 6"/>
                    <a:gd name="T3" fmla="*/ 7 h 13"/>
                    <a:gd name="T4" fmla="*/ 6 w 6"/>
                    <a:gd name="T5" fmla="*/ 13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13">
                      <a:moveTo>
                        <a:pt x="0" y="0"/>
                      </a:moveTo>
                      <a:lnTo>
                        <a:pt x="6" y="7"/>
                      </a:lnTo>
                      <a:lnTo>
                        <a:pt x="6" y="13"/>
                      </a:lnTo>
                    </a:path>
                  </a:pathLst>
                </a:custGeom>
                <a:noFill/>
                <a:ln w="9525">
                  <a:solidFill>
                    <a:schemeClr val="accent2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750" name="Line 582"/>
                <p:cNvSpPr>
                  <a:spLocks noChangeShapeType="1"/>
                </p:cNvSpPr>
                <p:nvPr/>
              </p:nvSpPr>
              <p:spPr bwMode="auto">
                <a:xfrm>
                  <a:off x="1674" y="1140"/>
                  <a:ext cx="1" cy="1"/>
                </a:xfrm>
                <a:prstGeom prst="line">
                  <a:avLst/>
                </a:prstGeom>
                <a:noFill/>
                <a:ln w="9525">
                  <a:solidFill>
                    <a:schemeClr val="accent2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751" name="Line 583"/>
                <p:cNvSpPr>
                  <a:spLocks noChangeShapeType="1"/>
                </p:cNvSpPr>
                <p:nvPr/>
              </p:nvSpPr>
              <p:spPr bwMode="auto">
                <a:xfrm>
                  <a:off x="1674" y="1140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chemeClr val="accent2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752" name="Line 584"/>
                <p:cNvSpPr>
                  <a:spLocks noChangeShapeType="1"/>
                </p:cNvSpPr>
                <p:nvPr/>
              </p:nvSpPr>
              <p:spPr bwMode="auto">
                <a:xfrm>
                  <a:off x="1680" y="1140"/>
                  <a:ext cx="6" cy="7"/>
                </a:xfrm>
                <a:prstGeom prst="line">
                  <a:avLst/>
                </a:prstGeom>
                <a:noFill/>
                <a:ln w="9525">
                  <a:solidFill>
                    <a:schemeClr val="accent2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753" name="Line 585"/>
                <p:cNvSpPr>
                  <a:spLocks noChangeShapeType="1"/>
                </p:cNvSpPr>
                <p:nvPr/>
              </p:nvSpPr>
              <p:spPr bwMode="auto">
                <a:xfrm>
                  <a:off x="1686" y="1147"/>
                  <a:ext cx="6" cy="6"/>
                </a:xfrm>
                <a:prstGeom prst="line">
                  <a:avLst/>
                </a:prstGeom>
                <a:noFill/>
                <a:ln w="9525">
                  <a:solidFill>
                    <a:schemeClr val="accent2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754" name="Line 586"/>
                <p:cNvSpPr>
                  <a:spLocks noChangeShapeType="1"/>
                </p:cNvSpPr>
                <p:nvPr/>
              </p:nvSpPr>
              <p:spPr bwMode="auto">
                <a:xfrm>
                  <a:off x="1692" y="1153"/>
                  <a:ext cx="1" cy="7"/>
                </a:xfrm>
                <a:prstGeom prst="line">
                  <a:avLst/>
                </a:prstGeom>
                <a:noFill/>
                <a:ln w="9525">
                  <a:solidFill>
                    <a:schemeClr val="accent2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755" name="Line 587"/>
                <p:cNvSpPr>
                  <a:spLocks noChangeShapeType="1"/>
                </p:cNvSpPr>
                <p:nvPr/>
              </p:nvSpPr>
              <p:spPr bwMode="auto">
                <a:xfrm>
                  <a:off x="1692" y="1160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chemeClr val="accent2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756" name="Line 588"/>
                <p:cNvSpPr>
                  <a:spLocks noChangeShapeType="1"/>
                </p:cNvSpPr>
                <p:nvPr/>
              </p:nvSpPr>
              <p:spPr bwMode="auto">
                <a:xfrm>
                  <a:off x="1698" y="1160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chemeClr val="accent2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757" name="Line 589"/>
                <p:cNvSpPr>
                  <a:spLocks noChangeShapeType="1"/>
                </p:cNvSpPr>
                <p:nvPr/>
              </p:nvSpPr>
              <p:spPr bwMode="auto">
                <a:xfrm>
                  <a:off x="1704" y="1160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chemeClr val="accent2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758" name="Line 590"/>
                <p:cNvSpPr>
                  <a:spLocks noChangeShapeType="1"/>
                </p:cNvSpPr>
                <p:nvPr/>
              </p:nvSpPr>
              <p:spPr bwMode="auto">
                <a:xfrm>
                  <a:off x="1710" y="1160"/>
                  <a:ext cx="1" cy="1"/>
                </a:xfrm>
                <a:prstGeom prst="line">
                  <a:avLst/>
                </a:prstGeom>
                <a:noFill/>
                <a:ln w="9525">
                  <a:solidFill>
                    <a:schemeClr val="accent2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759" name="Line 591"/>
                <p:cNvSpPr>
                  <a:spLocks noChangeShapeType="1"/>
                </p:cNvSpPr>
                <p:nvPr/>
              </p:nvSpPr>
              <p:spPr bwMode="auto">
                <a:xfrm>
                  <a:off x="1710" y="1160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chemeClr val="accent2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760" name="Line 592"/>
                <p:cNvSpPr>
                  <a:spLocks noChangeShapeType="1"/>
                </p:cNvSpPr>
                <p:nvPr/>
              </p:nvSpPr>
              <p:spPr bwMode="auto">
                <a:xfrm>
                  <a:off x="1716" y="1160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chemeClr val="accent2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761" name="Line 593"/>
                <p:cNvSpPr>
                  <a:spLocks noChangeShapeType="1"/>
                </p:cNvSpPr>
                <p:nvPr/>
              </p:nvSpPr>
              <p:spPr bwMode="auto">
                <a:xfrm>
                  <a:off x="1722" y="1160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chemeClr val="accent2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762" name="Line 594"/>
                <p:cNvSpPr>
                  <a:spLocks noChangeShapeType="1"/>
                </p:cNvSpPr>
                <p:nvPr/>
              </p:nvSpPr>
              <p:spPr bwMode="auto">
                <a:xfrm>
                  <a:off x="1728" y="1160"/>
                  <a:ext cx="1" cy="1"/>
                </a:xfrm>
                <a:prstGeom prst="line">
                  <a:avLst/>
                </a:prstGeom>
                <a:noFill/>
                <a:ln w="9525">
                  <a:solidFill>
                    <a:schemeClr val="accent2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763" name="Line 595"/>
                <p:cNvSpPr>
                  <a:spLocks noChangeShapeType="1"/>
                </p:cNvSpPr>
                <p:nvPr/>
              </p:nvSpPr>
              <p:spPr bwMode="auto">
                <a:xfrm>
                  <a:off x="1728" y="1160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chemeClr val="accent2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764" name="Freeform 596"/>
                <p:cNvSpPr>
                  <a:spLocks/>
                </p:cNvSpPr>
                <p:nvPr/>
              </p:nvSpPr>
              <p:spPr bwMode="auto">
                <a:xfrm>
                  <a:off x="1734" y="1160"/>
                  <a:ext cx="6" cy="6"/>
                </a:xfrm>
                <a:custGeom>
                  <a:avLst/>
                  <a:gdLst>
                    <a:gd name="T0" fmla="*/ 0 w 6"/>
                    <a:gd name="T1" fmla="*/ 0 h 6"/>
                    <a:gd name="T2" fmla="*/ 6 w 6"/>
                    <a:gd name="T3" fmla="*/ 0 h 6"/>
                    <a:gd name="T4" fmla="*/ 6 w 6"/>
                    <a:gd name="T5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6">
                      <a:moveTo>
                        <a:pt x="0" y="0"/>
                      </a:moveTo>
                      <a:lnTo>
                        <a:pt x="6" y="0"/>
                      </a:lnTo>
                      <a:lnTo>
                        <a:pt x="6" y="6"/>
                      </a:lnTo>
                    </a:path>
                  </a:pathLst>
                </a:custGeom>
                <a:noFill/>
                <a:ln w="9525">
                  <a:solidFill>
                    <a:schemeClr val="accent2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765" name="Line 597"/>
                <p:cNvSpPr>
                  <a:spLocks noChangeShapeType="1"/>
                </p:cNvSpPr>
                <p:nvPr/>
              </p:nvSpPr>
              <p:spPr bwMode="auto">
                <a:xfrm>
                  <a:off x="1740" y="1166"/>
                  <a:ext cx="1" cy="1"/>
                </a:xfrm>
                <a:prstGeom prst="line">
                  <a:avLst/>
                </a:prstGeom>
                <a:noFill/>
                <a:ln w="9525">
                  <a:solidFill>
                    <a:schemeClr val="accent2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766" name="Line 598"/>
                <p:cNvSpPr>
                  <a:spLocks noChangeShapeType="1"/>
                </p:cNvSpPr>
                <p:nvPr/>
              </p:nvSpPr>
              <p:spPr bwMode="auto">
                <a:xfrm>
                  <a:off x="1740" y="1166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chemeClr val="accent2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767" name="Line 599"/>
                <p:cNvSpPr>
                  <a:spLocks noChangeShapeType="1"/>
                </p:cNvSpPr>
                <p:nvPr/>
              </p:nvSpPr>
              <p:spPr bwMode="auto">
                <a:xfrm>
                  <a:off x="1746" y="1166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chemeClr val="accent2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768" name="Line 600"/>
                <p:cNvSpPr>
                  <a:spLocks noChangeShapeType="1"/>
                </p:cNvSpPr>
                <p:nvPr/>
              </p:nvSpPr>
              <p:spPr bwMode="auto">
                <a:xfrm>
                  <a:off x="1752" y="1166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chemeClr val="accent2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769" name="Line 601"/>
                <p:cNvSpPr>
                  <a:spLocks noChangeShapeType="1"/>
                </p:cNvSpPr>
                <p:nvPr/>
              </p:nvSpPr>
              <p:spPr bwMode="auto">
                <a:xfrm>
                  <a:off x="1758" y="1166"/>
                  <a:ext cx="1" cy="1"/>
                </a:xfrm>
                <a:prstGeom prst="line">
                  <a:avLst/>
                </a:prstGeom>
                <a:noFill/>
                <a:ln w="9525">
                  <a:solidFill>
                    <a:schemeClr val="accent2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770" name="Line 602"/>
                <p:cNvSpPr>
                  <a:spLocks noChangeShapeType="1"/>
                </p:cNvSpPr>
                <p:nvPr/>
              </p:nvSpPr>
              <p:spPr bwMode="auto">
                <a:xfrm>
                  <a:off x="1758" y="1166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chemeClr val="accent2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771" name="Line 603"/>
                <p:cNvSpPr>
                  <a:spLocks noChangeShapeType="1"/>
                </p:cNvSpPr>
                <p:nvPr/>
              </p:nvSpPr>
              <p:spPr bwMode="auto">
                <a:xfrm>
                  <a:off x="1764" y="1166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chemeClr val="accent2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772" name="Line 604"/>
                <p:cNvSpPr>
                  <a:spLocks noChangeShapeType="1"/>
                </p:cNvSpPr>
                <p:nvPr/>
              </p:nvSpPr>
              <p:spPr bwMode="auto">
                <a:xfrm>
                  <a:off x="1770" y="1166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chemeClr val="accent2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773" name="Line 605"/>
                <p:cNvSpPr>
                  <a:spLocks noChangeShapeType="1"/>
                </p:cNvSpPr>
                <p:nvPr/>
              </p:nvSpPr>
              <p:spPr bwMode="auto">
                <a:xfrm>
                  <a:off x="1776" y="1166"/>
                  <a:ext cx="1" cy="1"/>
                </a:xfrm>
                <a:prstGeom prst="line">
                  <a:avLst/>
                </a:prstGeom>
                <a:noFill/>
                <a:ln w="9525">
                  <a:solidFill>
                    <a:schemeClr val="accent2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774" name="Line 606"/>
                <p:cNvSpPr>
                  <a:spLocks noChangeShapeType="1"/>
                </p:cNvSpPr>
                <p:nvPr/>
              </p:nvSpPr>
              <p:spPr bwMode="auto">
                <a:xfrm>
                  <a:off x="1776" y="1166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chemeClr val="accent2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775" name="Line 607"/>
                <p:cNvSpPr>
                  <a:spLocks noChangeShapeType="1"/>
                </p:cNvSpPr>
                <p:nvPr/>
              </p:nvSpPr>
              <p:spPr bwMode="auto">
                <a:xfrm>
                  <a:off x="1782" y="1166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chemeClr val="accent2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776" name="Line 608"/>
                <p:cNvSpPr>
                  <a:spLocks noChangeShapeType="1"/>
                </p:cNvSpPr>
                <p:nvPr/>
              </p:nvSpPr>
              <p:spPr bwMode="auto">
                <a:xfrm>
                  <a:off x="1788" y="1166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chemeClr val="accent2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777" name="Line 609"/>
                <p:cNvSpPr>
                  <a:spLocks noChangeShapeType="1"/>
                </p:cNvSpPr>
                <p:nvPr/>
              </p:nvSpPr>
              <p:spPr bwMode="auto">
                <a:xfrm>
                  <a:off x="1794" y="1166"/>
                  <a:ext cx="1" cy="1"/>
                </a:xfrm>
                <a:prstGeom prst="line">
                  <a:avLst/>
                </a:prstGeom>
                <a:noFill/>
                <a:ln w="9525">
                  <a:solidFill>
                    <a:schemeClr val="accent2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778" name="Line 610"/>
                <p:cNvSpPr>
                  <a:spLocks noChangeShapeType="1"/>
                </p:cNvSpPr>
                <p:nvPr/>
              </p:nvSpPr>
              <p:spPr bwMode="auto">
                <a:xfrm>
                  <a:off x="1794" y="1166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chemeClr val="accent2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779" name="Line 611"/>
                <p:cNvSpPr>
                  <a:spLocks noChangeShapeType="1"/>
                </p:cNvSpPr>
                <p:nvPr/>
              </p:nvSpPr>
              <p:spPr bwMode="auto">
                <a:xfrm>
                  <a:off x="1800" y="1166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chemeClr val="accent2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780" name="Line 612"/>
                <p:cNvSpPr>
                  <a:spLocks noChangeShapeType="1"/>
                </p:cNvSpPr>
                <p:nvPr/>
              </p:nvSpPr>
              <p:spPr bwMode="auto">
                <a:xfrm>
                  <a:off x="1806" y="1166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chemeClr val="accent2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781" name="Line 613"/>
                <p:cNvSpPr>
                  <a:spLocks noChangeShapeType="1"/>
                </p:cNvSpPr>
                <p:nvPr/>
              </p:nvSpPr>
              <p:spPr bwMode="auto">
                <a:xfrm>
                  <a:off x="1812" y="1166"/>
                  <a:ext cx="1" cy="1"/>
                </a:xfrm>
                <a:prstGeom prst="line">
                  <a:avLst/>
                </a:prstGeom>
                <a:noFill/>
                <a:ln w="9525">
                  <a:solidFill>
                    <a:schemeClr val="accent2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782" name="Line 614"/>
                <p:cNvSpPr>
                  <a:spLocks noChangeShapeType="1"/>
                </p:cNvSpPr>
                <p:nvPr/>
              </p:nvSpPr>
              <p:spPr bwMode="auto">
                <a:xfrm>
                  <a:off x="1812" y="1166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chemeClr val="accent2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783" name="Line 615"/>
                <p:cNvSpPr>
                  <a:spLocks noChangeShapeType="1"/>
                </p:cNvSpPr>
                <p:nvPr/>
              </p:nvSpPr>
              <p:spPr bwMode="auto">
                <a:xfrm>
                  <a:off x="1818" y="1166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chemeClr val="accent2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784" name="Line 616"/>
                <p:cNvSpPr>
                  <a:spLocks noChangeShapeType="1"/>
                </p:cNvSpPr>
                <p:nvPr/>
              </p:nvSpPr>
              <p:spPr bwMode="auto">
                <a:xfrm>
                  <a:off x="1824" y="1166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chemeClr val="accent2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785" name="Line 617"/>
                <p:cNvSpPr>
                  <a:spLocks noChangeShapeType="1"/>
                </p:cNvSpPr>
                <p:nvPr/>
              </p:nvSpPr>
              <p:spPr bwMode="auto">
                <a:xfrm>
                  <a:off x="1830" y="1166"/>
                  <a:ext cx="1" cy="1"/>
                </a:xfrm>
                <a:prstGeom prst="line">
                  <a:avLst/>
                </a:prstGeom>
                <a:noFill/>
                <a:ln w="9525">
                  <a:solidFill>
                    <a:schemeClr val="accent2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786" name="Line 618"/>
                <p:cNvSpPr>
                  <a:spLocks noChangeShapeType="1"/>
                </p:cNvSpPr>
                <p:nvPr/>
              </p:nvSpPr>
              <p:spPr bwMode="auto">
                <a:xfrm>
                  <a:off x="1830" y="1166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chemeClr val="accent2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787" name="Line 619"/>
                <p:cNvSpPr>
                  <a:spLocks noChangeShapeType="1"/>
                </p:cNvSpPr>
                <p:nvPr/>
              </p:nvSpPr>
              <p:spPr bwMode="auto">
                <a:xfrm>
                  <a:off x="1836" y="1166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chemeClr val="accent2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788" name="Line 620"/>
                <p:cNvSpPr>
                  <a:spLocks noChangeShapeType="1"/>
                </p:cNvSpPr>
                <p:nvPr/>
              </p:nvSpPr>
              <p:spPr bwMode="auto">
                <a:xfrm>
                  <a:off x="1842" y="1166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chemeClr val="accent2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789" name="Line 621"/>
                <p:cNvSpPr>
                  <a:spLocks noChangeShapeType="1"/>
                </p:cNvSpPr>
                <p:nvPr/>
              </p:nvSpPr>
              <p:spPr bwMode="auto">
                <a:xfrm>
                  <a:off x="1848" y="1166"/>
                  <a:ext cx="1" cy="1"/>
                </a:xfrm>
                <a:prstGeom prst="line">
                  <a:avLst/>
                </a:prstGeom>
                <a:noFill/>
                <a:ln w="9525">
                  <a:solidFill>
                    <a:schemeClr val="accent2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790" name="Line 622"/>
                <p:cNvSpPr>
                  <a:spLocks noChangeShapeType="1"/>
                </p:cNvSpPr>
                <p:nvPr/>
              </p:nvSpPr>
              <p:spPr bwMode="auto">
                <a:xfrm>
                  <a:off x="1848" y="1166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chemeClr val="accent2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791" name="Line 623"/>
                <p:cNvSpPr>
                  <a:spLocks noChangeShapeType="1"/>
                </p:cNvSpPr>
                <p:nvPr/>
              </p:nvSpPr>
              <p:spPr bwMode="auto">
                <a:xfrm>
                  <a:off x="1854" y="1166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chemeClr val="accent2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792" name="Line 624"/>
                <p:cNvSpPr>
                  <a:spLocks noChangeShapeType="1"/>
                </p:cNvSpPr>
                <p:nvPr/>
              </p:nvSpPr>
              <p:spPr bwMode="auto">
                <a:xfrm>
                  <a:off x="1860" y="1166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chemeClr val="accent2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793" name="Line 625"/>
                <p:cNvSpPr>
                  <a:spLocks noChangeShapeType="1"/>
                </p:cNvSpPr>
                <p:nvPr/>
              </p:nvSpPr>
              <p:spPr bwMode="auto">
                <a:xfrm>
                  <a:off x="1866" y="1166"/>
                  <a:ext cx="1" cy="1"/>
                </a:xfrm>
                <a:prstGeom prst="line">
                  <a:avLst/>
                </a:prstGeom>
                <a:noFill/>
                <a:ln w="9525">
                  <a:solidFill>
                    <a:schemeClr val="accent2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794" name="Line 626"/>
                <p:cNvSpPr>
                  <a:spLocks noChangeShapeType="1"/>
                </p:cNvSpPr>
                <p:nvPr/>
              </p:nvSpPr>
              <p:spPr bwMode="auto">
                <a:xfrm>
                  <a:off x="1866" y="1166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chemeClr val="accent2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795" name="Line 627"/>
                <p:cNvSpPr>
                  <a:spLocks noChangeShapeType="1"/>
                </p:cNvSpPr>
                <p:nvPr/>
              </p:nvSpPr>
              <p:spPr bwMode="auto">
                <a:xfrm>
                  <a:off x="1872" y="1166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chemeClr val="accent2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796" name="Line 628"/>
                <p:cNvSpPr>
                  <a:spLocks noChangeShapeType="1"/>
                </p:cNvSpPr>
                <p:nvPr/>
              </p:nvSpPr>
              <p:spPr bwMode="auto">
                <a:xfrm>
                  <a:off x="1878" y="1166"/>
                  <a:ext cx="1" cy="1"/>
                </a:xfrm>
                <a:prstGeom prst="line">
                  <a:avLst/>
                </a:prstGeom>
                <a:noFill/>
                <a:ln w="9525">
                  <a:solidFill>
                    <a:schemeClr val="accent2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797" name="Line 629"/>
                <p:cNvSpPr>
                  <a:spLocks noChangeShapeType="1"/>
                </p:cNvSpPr>
                <p:nvPr/>
              </p:nvSpPr>
              <p:spPr bwMode="auto">
                <a:xfrm>
                  <a:off x="1878" y="1166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chemeClr val="accent2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798" name="Line 630"/>
                <p:cNvSpPr>
                  <a:spLocks noChangeShapeType="1"/>
                </p:cNvSpPr>
                <p:nvPr/>
              </p:nvSpPr>
              <p:spPr bwMode="auto">
                <a:xfrm>
                  <a:off x="1884" y="1166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chemeClr val="accent2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799" name="Line 631"/>
                <p:cNvSpPr>
                  <a:spLocks noChangeShapeType="1"/>
                </p:cNvSpPr>
                <p:nvPr/>
              </p:nvSpPr>
              <p:spPr bwMode="auto">
                <a:xfrm>
                  <a:off x="1890" y="1166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chemeClr val="accent2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800" name="Line 632"/>
                <p:cNvSpPr>
                  <a:spLocks noChangeShapeType="1"/>
                </p:cNvSpPr>
                <p:nvPr/>
              </p:nvSpPr>
              <p:spPr bwMode="auto">
                <a:xfrm>
                  <a:off x="1896" y="1166"/>
                  <a:ext cx="1" cy="1"/>
                </a:xfrm>
                <a:prstGeom prst="line">
                  <a:avLst/>
                </a:prstGeom>
                <a:noFill/>
                <a:ln w="9525">
                  <a:solidFill>
                    <a:schemeClr val="accent2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801" name="Line 633"/>
                <p:cNvSpPr>
                  <a:spLocks noChangeShapeType="1"/>
                </p:cNvSpPr>
                <p:nvPr/>
              </p:nvSpPr>
              <p:spPr bwMode="auto">
                <a:xfrm>
                  <a:off x="1896" y="1166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chemeClr val="accent2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802" name="Line 634"/>
                <p:cNvSpPr>
                  <a:spLocks noChangeShapeType="1"/>
                </p:cNvSpPr>
                <p:nvPr/>
              </p:nvSpPr>
              <p:spPr bwMode="auto">
                <a:xfrm>
                  <a:off x="1902" y="1166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chemeClr val="accent2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803" name="Line 635"/>
                <p:cNvSpPr>
                  <a:spLocks noChangeShapeType="1"/>
                </p:cNvSpPr>
                <p:nvPr/>
              </p:nvSpPr>
              <p:spPr bwMode="auto">
                <a:xfrm>
                  <a:off x="1908" y="1166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chemeClr val="accent2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804" name="Line 636"/>
                <p:cNvSpPr>
                  <a:spLocks noChangeShapeType="1"/>
                </p:cNvSpPr>
                <p:nvPr/>
              </p:nvSpPr>
              <p:spPr bwMode="auto">
                <a:xfrm>
                  <a:off x="1914" y="1166"/>
                  <a:ext cx="1" cy="1"/>
                </a:xfrm>
                <a:prstGeom prst="line">
                  <a:avLst/>
                </a:prstGeom>
                <a:noFill/>
                <a:ln w="9525">
                  <a:solidFill>
                    <a:schemeClr val="accent2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805" name="Line 637"/>
                <p:cNvSpPr>
                  <a:spLocks noChangeShapeType="1"/>
                </p:cNvSpPr>
                <p:nvPr/>
              </p:nvSpPr>
              <p:spPr bwMode="auto">
                <a:xfrm>
                  <a:off x="1914" y="1166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chemeClr val="accent2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806" name="Line 638"/>
                <p:cNvSpPr>
                  <a:spLocks noChangeShapeType="1"/>
                </p:cNvSpPr>
                <p:nvPr/>
              </p:nvSpPr>
              <p:spPr bwMode="auto">
                <a:xfrm>
                  <a:off x="1920" y="1166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chemeClr val="accent2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807" name="Line 639"/>
                <p:cNvSpPr>
                  <a:spLocks noChangeShapeType="1"/>
                </p:cNvSpPr>
                <p:nvPr/>
              </p:nvSpPr>
              <p:spPr bwMode="auto">
                <a:xfrm>
                  <a:off x="1926" y="1166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chemeClr val="accent2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808" name="Line 640"/>
                <p:cNvSpPr>
                  <a:spLocks noChangeShapeType="1"/>
                </p:cNvSpPr>
                <p:nvPr/>
              </p:nvSpPr>
              <p:spPr bwMode="auto">
                <a:xfrm>
                  <a:off x="1932" y="1166"/>
                  <a:ext cx="1" cy="1"/>
                </a:xfrm>
                <a:prstGeom prst="line">
                  <a:avLst/>
                </a:prstGeom>
                <a:noFill/>
                <a:ln w="9525">
                  <a:solidFill>
                    <a:schemeClr val="accent2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809" name="Line 641"/>
                <p:cNvSpPr>
                  <a:spLocks noChangeShapeType="1"/>
                </p:cNvSpPr>
                <p:nvPr/>
              </p:nvSpPr>
              <p:spPr bwMode="auto">
                <a:xfrm>
                  <a:off x="1932" y="1166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chemeClr val="accent2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810" name="Line 642"/>
                <p:cNvSpPr>
                  <a:spLocks noChangeShapeType="1"/>
                </p:cNvSpPr>
                <p:nvPr/>
              </p:nvSpPr>
              <p:spPr bwMode="auto">
                <a:xfrm>
                  <a:off x="1938" y="1166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chemeClr val="accent2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811" name="Line 643"/>
                <p:cNvSpPr>
                  <a:spLocks noChangeShapeType="1"/>
                </p:cNvSpPr>
                <p:nvPr/>
              </p:nvSpPr>
              <p:spPr bwMode="auto">
                <a:xfrm>
                  <a:off x="1944" y="1166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chemeClr val="accent2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812" name="Line 644"/>
                <p:cNvSpPr>
                  <a:spLocks noChangeShapeType="1"/>
                </p:cNvSpPr>
                <p:nvPr/>
              </p:nvSpPr>
              <p:spPr bwMode="auto">
                <a:xfrm>
                  <a:off x="1950" y="1166"/>
                  <a:ext cx="1" cy="1"/>
                </a:xfrm>
                <a:prstGeom prst="line">
                  <a:avLst/>
                </a:prstGeom>
                <a:noFill/>
                <a:ln w="9525">
                  <a:solidFill>
                    <a:schemeClr val="accent2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813" name="Line 645"/>
                <p:cNvSpPr>
                  <a:spLocks noChangeShapeType="1"/>
                </p:cNvSpPr>
                <p:nvPr/>
              </p:nvSpPr>
              <p:spPr bwMode="auto">
                <a:xfrm>
                  <a:off x="1950" y="1166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chemeClr val="accent2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814" name="Line 646"/>
                <p:cNvSpPr>
                  <a:spLocks noChangeShapeType="1"/>
                </p:cNvSpPr>
                <p:nvPr/>
              </p:nvSpPr>
              <p:spPr bwMode="auto">
                <a:xfrm>
                  <a:off x="1956" y="1166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chemeClr val="accent2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815" name="Line 647"/>
                <p:cNvSpPr>
                  <a:spLocks noChangeShapeType="1"/>
                </p:cNvSpPr>
                <p:nvPr/>
              </p:nvSpPr>
              <p:spPr bwMode="auto">
                <a:xfrm>
                  <a:off x="1962" y="1166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chemeClr val="accent2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816" name="Line 648"/>
                <p:cNvSpPr>
                  <a:spLocks noChangeShapeType="1"/>
                </p:cNvSpPr>
                <p:nvPr/>
              </p:nvSpPr>
              <p:spPr bwMode="auto">
                <a:xfrm>
                  <a:off x="1968" y="1166"/>
                  <a:ext cx="1" cy="1"/>
                </a:xfrm>
                <a:prstGeom prst="line">
                  <a:avLst/>
                </a:prstGeom>
                <a:noFill/>
                <a:ln w="9525">
                  <a:solidFill>
                    <a:schemeClr val="accent2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817" name="Line 649"/>
                <p:cNvSpPr>
                  <a:spLocks noChangeShapeType="1"/>
                </p:cNvSpPr>
                <p:nvPr/>
              </p:nvSpPr>
              <p:spPr bwMode="auto">
                <a:xfrm>
                  <a:off x="1968" y="1166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chemeClr val="accent2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818" name="Line 650"/>
                <p:cNvSpPr>
                  <a:spLocks noChangeShapeType="1"/>
                </p:cNvSpPr>
                <p:nvPr/>
              </p:nvSpPr>
              <p:spPr bwMode="auto">
                <a:xfrm>
                  <a:off x="1974" y="1166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chemeClr val="accent2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819" name="Line 651"/>
                <p:cNvSpPr>
                  <a:spLocks noChangeShapeType="1"/>
                </p:cNvSpPr>
                <p:nvPr/>
              </p:nvSpPr>
              <p:spPr bwMode="auto">
                <a:xfrm>
                  <a:off x="1980" y="1166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chemeClr val="accent2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820" name="Line 652"/>
                <p:cNvSpPr>
                  <a:spLocks noChangeShapeType="1"/>
                </p:cNvSpPr>
                <p:nvPr/>
              </p:nvSpPr>
              <p:spPr bwMode="auto">
                <a:xfrm>
                  <a:off x="1986" y="1166"/>
                  <a:ext cx="1" cy="1"/>
                </a:xfrm>
                <a:prstGeom prst="line">
                  <a:avLst/>
                </a:prstGeom>
                <a:noFill/>
                <a:ln w="9525">
                  <a:solidFill>
                    <a:schemeClr val="accent2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821" name="Line 653"/>
                <p:cNvSpPr>
                  <a:spLocks noChangeShapeType="1"/>
                </p:cNvSpPr>
                <p:nvPr/>
              </p:nvSpPr>
              <p:spPr bwMode="auto">
                <a:xfrm>
                  <a:off x="1986" y="1166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chemeClr val="accent2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822" name="Line 654"/>
                <p:cNvSpPr>
                  <a:spLocks noChangeShapeType="1"/>
                </p:cNvSpPr>
                <p:nvPr/>
              </p:nvSpPr>
              <p:spPr bwMode="auto">
                <a:xfrm>
                  <a:off x="1992" y="1166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chemeClr val="accent2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823" name="Line 655"/>
                <p:cNvSpPr>
                  <a:spLocks noChangeShapeType="1"/>
                </p:cNvSpPr>
                <p:nvPr/>
              </p:nvSpPr>
              <p:spPr bwMode="auto">
                <a:xfrm>
                  <a:off x="1998" y="1166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chemeClr val="accent2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824" name="Line 656"/>
                <p:cNvSpPr>
                  <a:spLocks noChangeShapeType="1"/>
                </p:cNvSpPr>
                <p:nvPr/>
              </p:nvSpPr>
              <p:spPr bwMode="auto">
                <a:xfrm>
                  <a:off x="2004" y="1166"/>
                  <a:ext cx="1" cy="1"/>
                </a:xfrm>
                <a:prstGeom prst="line">
                  <a:avLst/>
                </a:prstGeom>
                <a:noFill/>
                <a:ln w="9525">
                  <a:solidFill>
                    <a:schemeClr val="accent2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825" name="Line 657"/>
                <p:cNvSpPr>
                  <a:spLocks noChangeShapeType="1"/>
                </p:cNvSpPr>
                <p:nvPr/>
              </p:nvSpPr>
              <p:spPr bwMode="auto">
                <a:xfrm>
                  <a:off x="2004" y="1166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chemeClr val="accent2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826" name="Line 658"/>
                <p:cNvSpPr>
                  <a:spLocks noChangeShapeType="1"/>
                </p:cNvSpPr>
                <p:nvPr/>
              </p:nvSpPr>
              <p:spPr bwMode="auto">
                <a:xfrm>
                  <a:off x="2010" y="1166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chemeClr val="accent2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827" name="Line 659"/>
                <p:cNvSpPr>
                  <a:spLocks noChangeShapeType="1"/>
                </p:cNvSpPr>
                <p:nvPr/>
              </p:nvSpPr>
              <p:spPr bwMode="auto">
                <a:xfrm>
                  <a:off x="2016" y="1166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chemeClr val="accent2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828" name="Line 660"/>
                <p:cNvSpPr>
                  <a:spLocks noChangeShapeType="1"/>
                </p:cNvSpPr>
                <p:nvPr/>
              </p:nvSpPr>
              <p:spPr bwMode="auto">
                <a:xfrm>
                  <a:off x="2022" y="1166"/>
                  <a:ext cx="1" cy="1"/>
                </a:xfrm>
                <a:prstGeom prst="line">
                  <a:avLst/>
                </a:prstGeom>
                <a:noFill/>
                <a:ln w="9525">
                  <a:solidFill>
                    <a:schemeClr val="accent2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829" name="Line 661"/>
                <p:cNvSpPr>
                  <a:spLocks noChangeShapeType="1"/>
                </p:cNvSpPr>
                <p:nvPr/>
              </p:nvSpPr>
              <p:spPr bwMode="auto">
                <a:xfrm>
                  <a:off x="2022" y="1166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chemeClr val="accent2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830" name="Line 662"/>
                <p:cNvSpPr>
                  <a:spLocks noChangeShapeType="1"/>
                </p:cNvSpPr>
                <p:nvPr/>
              </p:nvSpPr>
              <p:spPr bwMode="auto">
                <a:xfrm>
                  <a:off x="2028" y="1166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chemeClr val="accent2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831" name="Line 663"/>
                <p:cNvSpPr>
                  <a:spLocks noChangeShapeType="1"/>
                </p:cNvSpPr>
                <p:nvPr/>
              </p:nvSpPr>
              <p:spPr bwMode="auto">
                <a:xfrm>
                  <a:off x="2034" y="1166"/>
                  <a:ext cx="1" cy="1"/>
                </a:xfrm>
                <a:prstGeom prst="line">
                  <a:avLst/>
                </a:prstGeom>
                <a:noFill/>
                <a:ln w="9525">
                  <a:solidFill>
                    <a:schemeClr val="accent2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832" name="Line 664"/>
                <p:cNvSpPr>
                  <a:spLocks noChangeShapeType="1"/>
                </p:cNvSpPr>
                <p:nvPr/>
              </p:nvSpPr>
              <p:spPr bwMode="auto">
                <a:xfrm>
                  <a:off x="2034" y="1166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chemeClr val="accent2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833" name="Line 665"/>
                <p:cNvSpPr>
                  <a:spLocks noChangeShapeType="1"/>
                </p:cNvSpPr>
                <p:nvPr/>
              </p:nvSpPr>
              <p:spPr bwMode="auto">
                <a:xfrm>
                  <a:off x="2040" y="1166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chemeClr val="accent2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834" name="Line 666"/>
                <p:cNvSpPr>
                  <a:spLocks noChangeShapeType="1"/>
                </p:cNvSpPr>
                <p:nvPr/>
              </p:nvSpPr>
              <p:spPr bwMode="auto">
                <a:xfrm>
                  <a:off x="2046" y="1166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chemeClr val="accent2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835" name="Line 667"/>
                <p:cNvSpPr>
                  <a:spLocks noChangeShapeType="1"/>
                </p:cNvSpPr>
                <p:nvPr/>
              </p:nvSpPr>
              <p:spPr bwMode="auto">
                <a:xfrm>
                  <a:off x="2052" y="1166"/>
                  <a:ext cx="1" cy="1"/>
                </a:xfrm>
                <a:prstGeom prst="line">
                  <a:avLst/>
                </a:prstGeom>
                <a:noFill/>
                <a:ln w="9525">
                  <a:solidFill>
                    <a:schemeClr val="accent2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836" name="Line 668"/>
                <p:cNvSpPr>
                  <a:spLocks noChangeShapeType="1"/>
                </p:cNvSpPr>
                <p:nvPr/>
              </p:nvSpPr>
              <p:spPr bwMode="auto">
                <a:xfrm>
                  <a:off x="2052" y="1166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chemeClr val="accent2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837" name="Line 669"/>
                <p:cNvSpPr>
                  <a:spLocks noChangeShapeType="1"/>
                </p:cNvSpPr>
                <p:nvPr/>
              </p:nvSpPr>
              <p:spPr bwMode="auto">
                <a:xfrm>
                  <a:off x="2058" y="1166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chemeClr val="accent2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838" name="Line 670"/>
                <p:cNvSpPr>
                  <a:spLocks noChangeShapeType="1"/>
                </p:cNvSpPr>
                <p:nvPr/>
              </p:nvSpPr>
              <p:spPr bwMode="auto">
                <a:xfrm>
                  <a:off x="2064" y="1166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chemeClr val="accent2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839" name="Line 671"/>
                <p:cNvSpPr>
                  <a:spLocks noChangeShapeType="1"/>
                </p:cNvSpPr>
                <p:nvPr/>
              </p:nvSpPr>
              <p:spPr bwMode="auto">
                <a:xfrm>
                  <a:off x="2070" y="1166"/>
                  <a:ext cx="1" cy="1"/>
                </a:xfrm>
                <a:prstGeom prst="line">
                  <a:avLst/>
                </a:prstGeom>
                <a:noFill/>
                <a:ln w="9525">
                  <a:solidFill>
                    <a:schemeClr val="accent2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840" name="Line 672"/>
                <p:cNvSpPr>
                  <a:spLocks noChangeShapeType="1"/>
                </p:cNvSpPr>
                <p:nvPr/>
              </p:nvSpPr>
              <p:spPr bwMode="auto">
                <a:xfrm>
                  <a:off x="2070" y="1166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chemeClr val="accent2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841" name="Freeform 673"/>
                <p:cNvSpPr>
                  <a:spLocks/>
                </p:cNvSpPr>
                <p:nvPr/>
              </p:nvSpPr>
              <p:spPr bwMode="auto">
                <a:xfrm>
                  <a:off x="2076" y="1160"/>
                  <a:ext cx="6" cy="6"/>
                </a:xfrm>
                <a:custGeom>
                  <a:avLst/>
                  <a:gdLst>
                    <a:gd name="T0" fmla="*/ 0 w 6"/>
                    <a:gd name="T1" fmla="*/ 6 h 6"/>
                    <a:gd name="T2" fmla="*/ 0 w 6"/>
                    <a:gd name="T3" fmla="*/ 0 h 6"/>
                    <a:gd name="T4" fmla="*/ 6 w 6"/>
                    <a:gd name="T5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6">
                      <a:moveTo>
                        <a:pt x="0" y="6"/>
                      </a:moveTo>
                      <a:lnTo>
                        <a:pt x="0" y="0"/>
                      </a:lnTo>
                      <a:lnTo>
                        <a:pt x="6" y="0"/>
                      </a:lnTo>
                    </a:path>
                  </a:pathLst>
                </a:custGeom>
                <a:noFill/>
                <a:ln w="9525">
                  <a:solidFill>
                    <a:schemeClr val="accent2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842" name="Line 674"/>
                <p:cNvSpPr>
                  <a:spLocks noChangeShapeType="1"/>
                </p:cNvSpPr>
                <p:nvPr/>
              </p:nvSpPr>
              <p:spPr bwMode="auto">
                <a:xfrm>
                  <a:off x="2082" y="1160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chemeClr val="accent2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843" name="Line 675"/>
                <p:cNvSpPr>
                  <a:spLocks noChangeShapeType="1"/>
                </p:cNvSpPr>
                <p:nvPr/>
              </p:nvSpPr>
              <p:spPr bwMode="auto">
                <a:xfrm>
                  <a:off x="2088" y="1160"/>
                  <a:ext cx="1" cy="1"/>
                </a:xfrm>
                <a:prstGeom prst="line">
                  <a:avLst/>
                </a:prstGeom>
                <a:noFill/>
                <a:ln w="9525">
                  <a:solidFill>
                    <a:schemeClr val="accent2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844" name="Line 676"/>
                <p:cNvSpPr>
                  <a:spLocks noChangeShapeType="1"/>
                </p:cNvSpPr>
                <p:nvPr/>
              </p:nvSpPr>
              <p:spPr bwMode="auto">
                <a:xfrm>
                  <a:off x="2088" y="1160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chemeClr val="accent2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845" name="Line 677"/>
                <p:cNvSpPr>
                  <a:spLocks noChangeShapeType="1"/>
                </p:cNvSpPr>
                <p:nvPr/>
              </p:nvSpPr>
              <p:spPr bwMode="auto">
                <a:xfrm>
                  <a:off x="2094" y="1160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chemeClr val="accent2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846" name="Line 678"/>
                <p:cNvSpPr>
                  <a:spLocks noChangeShapeType="1"/>
                </p:cNvSpPr>
                <p:nvPr/>
              </p:nvSpPr>
              <p:spPr bwMode="auto">
                <a:xfrm>
                  <a:off x="2100" y="1160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chemeClr val="accent2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847" name="Line 679"/>
                <p:cNvSpPr>
                  <a:spLocks noChangeShapeType="1"/>
                </p:cNvSpPr>
                <p:nvPr/>
              </p:nvSpPr>
              <p:spPr bwMode="auto">
                <a:xfrm>
                  <a:off x="2106" y="1160"/>
                  <a:ext cx="1" cy="1"/>
                </a:xfrm>
                <a:prstGeom prst="line">
                  <a:avLst/>
                </a:prstGeom>
                <a:noFill/>
                <a:ln w="9525">
                  <a:solidFill>
                    <a:schemeClr val="accent2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848" name="Line 680"/>
                <p:cNvSpPr>
                  <a:spLocks noChangeShapeType="1"/>
                </p:cNvSpPr>
                <p:nvPr/>
              </p:nvSpPr>
              <p:spPr bwMode="auto">
                <a:xfrm>
                  <a:off x="2106" y="1160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chemeClr val="accent2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849" name="Line 681"/>
                <p:cNvSpPr>
                  <a:spLocks noChangeShapeType="1"/>
                </p:cNvSpPr>
                <p:nvPr/>
              </p:nvSpPr>
              <p:spPr bwMode="auto">
                <a:xfrm>
                  <a:off x="2112" y="1160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chemeClr val="accent2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850" name="Line 682"/>
                <p:cNvSpPr>
                  <a:spLocks noChangeShapeType="1"/>
                </p:cNvSpPr>
                <p:nvPr/>
              </p:nvSpPr>
              <p:spPr bwMode="auto">
                <a:xfrm>
                  <a:off x="2118" y="1160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chemeClr val="accent2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851" name="Line 683"/>
                <p:cNvSpPr>
                  <a:spLocks noChangeShapeType="1"/>
                </p:cNvSpPr>
                <p:nvPr/>
              </p:nvSpPr>
              <p:spPr bwMode="auto">
                <a:xfrm>
                  <a:off x="2124" y="1160"/>
                  <a:ext cx="1" cy="1"/>
                </a:xfrm>
                <a:prstGeom prst="line">
                  <a:avLst/>
                </a:prstGeom>
                <a:noFill/>
                <a:ln w="9525">
                  <a:solidFill>
                    <a:schemeClr val="accent2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852" name="Line 684"/>
                <p:cNvSpPr>
                  <a:spLocks noChangeShapeType="1"/>
                </p:cNvSpPr>
                <p:nvPr/>
              </p:nvSpPr>
              <p:spPr bwMode="auto">
                <a:xfrm>
                  <a:off x="2124" y="1160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chemeClr val="accent2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853" name="Line 685"/>
                <p:cNvSpPr>
                  <a:spLocks noChangeShapeType="1"/>
                </p:cNvSpPr>
                <p:nvPr/>
              </p:nvSpPr>
              <p:spPr bwMode="auto">
                <a:xfrm>
                  <a:off x="2130" y="1160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chemeClr val="accent2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854" name="Line 686"/>
                <p:cNvSpPr>
                  <a:spLocks noChangeShapeType="1"/>
                </p:cNvSpPr>
                <p:nvPr/>
              </p:nvSpPr>
              <p:spPr bwMode="auto">
                <a:xfrm>
                  <a:off x="2136" y="1160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chemeClr val="accent2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855" name="Line 687"/>
                <p:cNvSpPr>
                  <a:spLocks noChangeShapeType="1"/>
                </p:cNvSpPr>
                <p:nvPr/>
              </p:nvSpPr>
              <p:spPr bwMode="auto">
                <a:xfrm>
                  <a:off x="2142" y="1160"/>
                  <a:ext cx="1" cy="1"/>
                </a:xfrm>
                <a:prstGeom prst="line">
                  <a:avLst/>
                </a:prstGeom>
                <a:noFill/>
                <a:ln w="9525">
                  <a:solidFill>
                    <a:schemeClr val="accent2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856" name="Line 688"/>
                <p:cNvSpPr>
                  <a:spLocks noChangeShapeType="1"/>
                </p:cNvSpPr>
                <p:nvPr/>
              </p:nvSpPr>
              <p:spPr bwMode="auto">
                <a:xfrm>
                  <a:off x="2142" y="1160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chemeClr val="accent2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857" name="Line 689"/>
                <p:cNvSpPr>
                  <a:spLocks noChangeShapeType="1"/>
                </p:cNvSpPr>
                <p:nvPr/>
              </p:nvSpPr>
              <p:spPr bwMode="auto">
                <a:xfrm>
                  <a:off x="2148" y="1160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chemeClr val="accent2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858" name="Line 690"/>
                <p:cNvSpPr>
                  <a:spLocks noChangeShapeType="1"/>
                </p:cNvSpPr>
                <p:nvPr/>
              </p:nvSpPr>
              <p:spPr bwMode="auto">
                <a:xfrm>
                  <a:off x="2154" y="1160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chemeClr val="accent2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859" name="Line 691"/>
                <p:cNvSpPr>
                  <a:spLocks noChangeShapeType="1"/>
                </p:cNvSpPr>
                <p:nvPr/>
              </p:nvSpPr>
              <p:spPr bwMode="auto">
                <a:xfrm>
                  <a:off x="2160" y="1160"/>
                  <a:ext cx="1" cy="1"/>
                </a:xfrm>
                <a:prstGeom prst="line">
                  <a:avLst/>
                </a:prstGeom>
                <a:noFill/>
                <a:ln w="9525">
                  <a:solidFill>
                    <a:schemeClr val="accent2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860" name="Line 692"/>
                <p:cNvSpPr>
                  <a:spLocks noChangeShapeType="1"/>
                </p:cNvSpPr>
                <p:nvPr/>
              </p:nvSpPr>
              <p:spPr bwMode="auto">
                <a:xfrm>
                  <a:off x="2160" y="1160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chemeClr val="accent2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861" name="Line 693"/>
                <p:cNvSpPr>
                  <a:spLocks noChangeShapeType="1"/>
                </p:cNvSpPr>
                <p:nvPr/>
              </p:nvSpPr>
              <p:spPr bwMode="auto">
                <a:xfrm>
                  <a:off x="2166" y="1160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chemeClr val="accent2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862" name="Line 694"/>
                <p:cNvSpPr>
                  <a:spLocks noChangeShapeType="1"/>
                </p:cNvSpPr>
                <p:nvPr/>
              </p:nvSpPr>
              <p:spPr bwMode="auto">
                <a:xfrm>
                  <a:off x="2172" y="1160"/>
                  <a:ext cx="1" cy="1"/>
                </a:xfrm>
                <a:prstGeom prst="line">
                  <a:avLst/>
                </a:prstGeom>
                <a:noFill/>
                <a:ln w="9525">
                  <a:solidFill>
                    <a:schemeClr val="accent2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863" name="Line 695"/>
                <p:cNvSpPr>
                  <a:spLocks noChangeShapeType="1"/>
                </p:cNvSpPr>
                <p:nvPr/>
              </p:nvSpPr>
              <p:spPr bwMode="auto">
                <a:xfrm>
                  <a:off x="2172" y="1160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chemeClr val="accent2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864" name="Line 696"/>
                <p:cNvSpPr>
                  <a:spLocks noChangeShapeType="1"/>
                </p:cNvSpPr>
                <p:nvPr/>
              </p:nvSpPr>
              <p:spPr bwMode="auto">
                <a:xfrm>
                  <a:off x="2178" y="1160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chemeClr val="accent2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865" name="Line 697"/>
                <p:cNvSpPr>
                  <a:spLocks noChangeShapeType="1"/>
                </p:cNvSpPr>
                <p:nvPr/>
              </p:nvSpPr>
              <p:spPr bwMode="auto">
                <a:xfrm>
                  <a:off x="2184" y="1160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chemeClr val="accent2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866" name="Line 698"/>
                <p:cNvSpPr>
                  <a:spLocks noChangeShapeType="1"/>
                </p:cNvSpPr>
                <p:nvPr/>
              </p:nvSpPr>
              <p:spPr bwMode="auto">
                <a:xfrm>
                  <a:off x="2190" y="1160"/>
                  <a:ext cx="1" cy="1"/>
                </a:xfrm>
                <a:prstGeom prst="line">
                  <a:avLst/>
                </a:prstGeom>
                <a:noFill/>
                <a:ln w="9525">
                  <a:solidFill>
                    <a:schemeClr val="accent2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867" name="Freeform 699"/>
                <p:cNvSpPr>
                  <a:spLocks/>
                </p:cNvSpPr>
                <p:nvPr/>
              </p:nvSpPr>
              <p:spPr bwMode="auto">
                <a:xfrm>
                  <a:off x="2190" y="1153"/>
                  <a:ext cx="6" cy="7"/>
                </a:xfrm>
                <a:custGeom>
                  <a:avLst/>
                  <a:gdLst>
                    <a:gd name="T0" fmla="*/ 0 w 6"/>
                    <a:gd name="T1" fmla="*/ 7 h 7"/>
                    <a:gd name="T2" fmla="*/ 0 w 6"/>
                    <a:gd name="T3" fmla="*/ 0 h 7"/>
                    <a:gd name="T4" fmla="*/ 6 w 6"/>
                    <a:gd name="T5" fmla="*/ 0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7">
                      <a:moveTo>
                        <a:pt x="0" y="7"/>
                      </a:moveTo>
                      <a:lnTo>
                        <a:pt x="0" y="0"/>
                      </a:lnTo>
                      <a:lnTo>
                        <a:pt x="6" y="0"/>
                      </a:lnTo>
                    </a:path>
                  </a:pathLst>
                </a:custGeom>
                <a:noFill/>
                <a:ln w="9525">
                  <a:solidFill>
                    <a:schemeClr val="accent2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868" name="Line 700"/>
                <p:cNvSpPr>
                  <a:spLocks noChangeShapeType="1"/>
                </p:cNvSpPr>
                <p:nvPr/>
              </p:nvSpPr>
              <p:spPr bwMode="auto">
                <a:xfrm>
                  <a:off x="2196" y="1153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chemeClr val="accent2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869" name="Freeform 701"/>
                <p:cNvSpPr>
                  <a:spLocks/>
                </p:cNvSpPr>
                <p:nvPr/>
              </p:nvSpPr>
              <p:spPr bwMode="auto">
                <a:xfrm>
                  <a:off x="2202" y="1153"/>
                  <a:ext cx="6" cy="7"/>
                </a:xfrm>
                <a:custGeom>
                  <a:avLst/>
                  <a:gdLst>
                    <a:gd name="T0" fmla="*/ 0 w 6"/>
                    <a:gd name="T1" fmla="*/ 0 h 7"/>
                    <a:gd name="T2" fmla="*/ 6 w 6"/>
                    <a:gd name="T3" fmla="*/ 0 h 7"/>
                    <a:gd name="T4" fmla="*/ 6 w 6"/>
                    <a:gd name="T5" fmla="*/ 7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7">
                      <a:moveTo>
                        <a:pt x="0" y="0"/>
                      </a:moveTo>
                      <a:lnTo>
                        <a:pt x="6" y="0"/>
                      </a:lnTo>
                      <a:lnTo>
                        <a:pt x="6" y="7"/>
                      </a:lnTo>
                    </a:path>
                  </a:pathLst>
                </a:custGeom>
                <a:noFill/>
                <a:ln w="9525">
                  <a:solidFill>
                    <a:schemeClr val="accent2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870" name="Line 702"/>
                <p:cNvSpPr>
                  <a:spLocks noChangeShapeType="1"/>
                </p:cNvSpPr>
                <p:nvPr/>
              </p:nvSpPr>
              <p:spPr bwMode="auto">
                <a:xfrm>
                  <a:off x="2208" y="1160"/>
                  <a:ext cx="1" cy="1"/>
                </a:xfrm>
                <a:prstGeom prst="line">
                  <a:avLst/>
                </a:prstGeom>
                <a:noFill/>
                <a:ln w="9525">
                  <a:solidFill>
                    <a:schemeClr val="accent2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871" name="Line 703"/>
                <p:cNvSpPr>
                  <a:spLocks noChangeShapeType="1"/>
                </p:cNvSpPr>
                <p:nvPr/>
              </p:nvSpPr>
              <p:spPr bwMode="auto">
                <a:xfrm>
                  <a:off x="2208" y="1160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chemeClr val="accent2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872" name="Line 704"/>
                <p:cNvSpPr>
                  <a:spLocks noChangeShapeType="1"/>
                </p:cNvSpPr>
                <p:nvPr/>
              </p:nvSpPr>
              <p:spPr bwMode="auto">
                <a:xfrm>
                  <a:off x="2214" y="1160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chemeClr val="accent2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873" name="Line 705"/>
                <p:cNvSpPr>
                  <a:spLocks noChangeShapeType="1"/>
                </p:cNvSpPr>
                <p:nvPr/>
              </p:nvSpPr>
              <p:spPr bwMode="auto">
                <a:xfrm>
                  <a:off x="2220" y="1160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chemeClr val="accent2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874" name="Line 706"/>
                <p:cNvSpPr>
                  <a:spLocks noChangeShapeType="1"/>
                </p:cNvSpPr>
                <p:nvPr/>
              </p:nvSpPr>
              <p:spPr bwMode="auto">
                <a:xfrm>
                  <a:off x="2226" y="1160"/>
                  <a:ext cx="1" cy="1"/>
                </a:xfrm>
                <a:prstGeom prst="line">
                  <a:avLst/>
                </a:prstGeom>
                <a:noFill/>
                <a:ln w="9525">
                  <a:solidFill>
                    <a:schemeClr val="accent2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875" name="Line 707"/>
                <p:cNvSpPr>
                  <a:spLocks noChangeShapeType="1"/>
                </p:cNvSpPr>
                <p:nvPr/>
              </p:nvSpPr>
              <p:spPr bwMode="auto">
                <a:xfrm>
                  <a:off x="2226" y="1160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chemeClr val="accent2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876" name="Line 708"/>
                <p:cNvSpPr>
                  <a:spLocks noChangeShapeType="1"/>
                </p:cNvSpPr>
                <p:nvPr/>
              </p:nvSpPr>
              <p:spPr bwMode="auto">
                <a:xfrm>
                  <a:off x="2232" y="1160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chemeClr val="accent2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877" name="Line 709"/>
                <p:cNvSpPr>
                  <a:spLocks noChangeShapeType="1"/>
                </p:cNvSpPr>
                <p:nvPr/>
              </p:nvSpPr>
              <p:spPr bwMode="auto">
                <a:xfrm>
                  <a:off x="2238" y="1160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chemeClr val="accent2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878" name="Freeform 710"/>
                <p:cNvSpPr>
                  <a:spLocks/>
                </p:cNvSpPr>
                <p:nvPr/>
              </p:nvSpPr>
              <p:spPr bwMode="auto">
                <a:xfrm>
                  <a:off x="2244" y="1153"/>
                  <a:ext cx="1" cy="7"/>
                </a:xfrm>
                <a:custGeom>
                  <a:avLst/>
                  <a:gdLst>
                    <a:gd name="T0" fmla="*/ 7 h 7"/>
                    <a:gd name="T1" fmla="*/ 0 h 7"/>
                    <a:gd name="T2" fmla="*/ 0 h 7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7">
                      <a:moveTo>
                        <a:pt x="0" y="7"/>
                      </a:moveTo>
                      <a:lnTo>
                        <a:pt x="0" y="0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9525">
                  <a:solidFill>
                    <a:schemeClr val="accent2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879" name="Line 711"/>
                <p:cNvSpPr>
                  <a:spLocks noChangeShapeType="1"/>
                </p:cNvSpPr>
                <p:nvPr/>
              </p:nvSpPr>
              <p:spPr bwMode="auto">
                <a:xfrm>
                  <a:off x="2244" y="1153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chemeClr val="accent2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880" name="Line 712"/>
                <p:cNvSpPr>
                  <a:spLocks noChangeShapeType="1"/>
                </p:cNvSpPr>
                <p:nvPr/>
              </p:nvSpPr>
              <p:spPr bwMode="auto">
                <a:xfrm>
                  <a:off x="2250" y="1153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chemeClr val="accent2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881" name="Line 713"/>
                <p:cNvSpPr>
                  <a:spLocks noChangeShapeType="1"/>
                </p:cNvSpPr>
                <p:nvPr/>
              </p:nvSpPr>
              <p:spPr bwMode="auto">
                <a:xfrm>
                  <a:off x="2256" y="1153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chemeClr val="accent2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882" name="Freeform 714"/>
                <p:cNvSpPr>
                  <a:spLocks/>
                </p:cNvSpPr>
                <p:nvPr/>
              </p:nvSpPr>
              <p:spPr bwMode="auto">
                <a:xfrm>
                  <a:off x="2262" y="1153"/>
                  <a:ext cx="1" cy="7"/>
                </a:xfrm>
                <a:custGeom>
                  <a:avLst/>
                  <a:gdLst>
                    <a:gd name="T0" fmla="*/ 0 h 7"/>
                    <a:gd name="T1" fmla="*/ 0 h 7"/>
                    <a:gd name="T2" fmla="*/ 7 h 7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7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7"/>
                      </a:lnTo>
                    </a:path>
                  </a:pathLst>
                </a:custGeom>
                <a:noFill/>
                <a:ln w="9525">
                  <a:solidFill>
                    <a:schemeClr val="accent2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883" name="Line 715"/>
                <p:cNvSpPr>
                  <a:spLocks noChangeShapeType="1"/>
                </p:cNvSpPr>
                <p:nvPr/>
              </p:nvSpPr>
              <p:spPr bwMode="auto">
                <a:xfrm>
                  <a:off x="2262" y="1160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chemeClr val="accent2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884" name="Line 716"/>
                <p:cNvSpPr>
                  <a:spLocks noChangeShapeType="1"/>
                </p:cNvSpPr>
                <p:nvPr/>
              </p:nvSpPr>
              <p:spPr bwMode="auto">
                <a:xfrm>
                  <a:off x="2268" y="1160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chemeClr val="accent2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885" name="Line 717"/>
                <p:cNvSpPr>
                  <a:spLocks noChangeShapeType="1"/>
                </p:cNvSpPr>
                <p:nvPr/>
              </p:nvSpPr>
              <p:spPr bwMode="auto">
                <a:xfrm>
                  <a:off x="2274" y="1160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chemeClr val="accent2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886" name="Line 718"/>
                <p:cNvSpPr>
                  <a:spLocks noChangeShapeType="1"/>
                </p:cNvSpPr>
                <p:nvPr/>
              </p:nvSpPr>
              <p:spPr bwMode="auto">
                <a:xfrm>
                  <a:off x="2280" y="1160"/>
                  <a:ext cx="1" cy="1"/>
                </a:xfrm>
                <a:prstGeom prst="line">
                  <a:avLst/>
                </a:prstGeom>
                <a:noFill/>
                <a:ln w="9525">
                  <a:solidFill>
                    <a:schemeClr val="accent2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887" name="Line 719"/>
                <p:cNvSpPr>
                  <a:spLocks noChangeShapeType="1"/>
                </p:cNvSpPr>
                <p:nvPr/>
              </p:nvSpPr>
              <p:spPr bwMode="auto">
                <a:xfrm>
                  <a:off x="2280" y="1160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chemeClr val="accent2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888" name="Line 720"/>
                <p:cNvSpPr>
                  <a:spLocks noChangeShapeType="1"/>
                </p:cNvSpPr>
                <p:nvPr/>
              </p:nvSpPr>
              <p:spPr bwMode="auto">
                <a:xfrm>
                  <a:off x="2286" y="1160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chemeClr val="accent2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889" name="Line 721"/>
                <p:cNvSpPr>
                  <a:spLocks noChangeShapeType="1"/>
                </p:cNvSpPr>
                <p:nvPr/>
              </p:nvSpPr>
              <p:spPr bwMode="auto">
                <a:xfrm>
                  <a:off x="2292" y="1160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chemeClr val="accent2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890" name="Line 722"/>
                <p:cNvSpPr>
                  <a:spLocks noChangeShapeType="1"/>
                </p:cNvSpPr>
                <p:nvPr/>
              </p:nvSpPr>
              <p:spPr bwMode="auto">
                <a:xfrm>
                  <a:off x="2298" y="1160"/>
                  <a:ext cx="1" cy="1"/>
                </a:xfrm>
                <a:prstGeom prst="line">
                  <a:avLst/>
                </a:prstGeom>
                <a:noFill/>
                <a:ln w="9525">
                  <a:solidFill>
                    <a:schemeClr val="accent2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891" name="Freeform 723"/>
                <p:cNvSpPr>
                  <a:spLocks/>
                </p:cNvSpPr>
                <p:nvPr/>
              </p:nvSpPr>
              <p:spPr bwMode="auto">
                <a:xfrm>
                  <a:off x="2298" y="1160"/>
                  <a:ext cx="6" cy="6"/>
                </a:xfrm>
                <a:custGeom>
                  <a:avLst/>
                  <a:gdLst>
                    <a:gd name="T0" fmla="*/ 0 w 6"/>
                    <a:gd name="T1" fmla="*/ 0 h 6"/>
                    <a:gd name="T2" fmla="*/ 0 w 6"/>
                    <a:gd name="T3" fmla="*/ 0 h 6"/>
                    <a:gd name="T4" fmla="*/ 6 w 6"/>
                    <a:gd name="T5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6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6" y="6"/>
                      </a:lnTo>
                    </a:path>
                  </a:pathLst>
                </a:custGeom>
                <a:noFill/>
                <a:ln w="9525">
                  <a:solidFill>
                    <a:schemeClr val="accent2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892" name="Line 724"/>
                <p:cNvSpPr>
                  <a:spLocks noChangeShapeType="1"/>
                </p:cNvSpPr>
                <p:nvPr/>
              </p:nvSpPr>
              <p:spPr bwMode="auto">
                <a:xfrm>
                  <a:off x="2304" y="1166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chemeClr val="accent2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893" name="Line 725"/>
                <p:cNvSpPr>
                  <a:spLocks noChangeShapeType="1"/>
                </p:cNvSpPr>
                <p:nvPr/>
              </p:nvSpPr>
              <p:spPr bwMode="auto">
                <a:xfrm>
                  <a:off x="2310" y="1166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chemeClr val="accent2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894" name="Line 726"/>
                <p:cNvSpPr>
                  <a:spLocks noChangeShapeType="1"/>
                </p:cNvSpPr>
                <p:nvPr/>
              </p:nvSpPr>
              <p:spPr bwMode="auto">
                <a:xfrm>
                  <a:off x="2316" y="1166"/>
                  <a:ext cx="1" cy="1"/>
                </a:xfrm>
                <a:prstGeom prst="line">
                  <a:avLst/>
                </a:prstGeom>
                <a:noFill/>
                <a:ln w="9525">
                  <a:solidFill>
                    <a:schemeClr val="accent2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895" name="Line 727"/>
                <p:cNvSpPr>
                  <a:spLocks noChangeShapeType="1"/>
                </p:cNvSpPr>
                <p:nvPr/>
              </p:nvSpPr>
              <p:spPr bwMode="auto">
                <a:xfrm>
                  <a:off x="2316" y="1166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chemeClr val="accent2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896" name="Line 728"/>
                <p:cNvSpPr>
                  <a:spLocks noChangeShapeType="1"/>
                </p:cNvSpPr>
                <p:nvPr/>
              </p:nvSpPr>
              <p:spPr bwMode="auto">
                <a:xfrm>
                  <a:off x="2322" y="1166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chemeClr val="accent2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897" name="Line 729"/>
                <p:cNvSpPr>
                  <a:spLocks noChangeShapeType="1"/>
                </p:cNvSpPr>
                <p:nvPr/>
              </p:nvSpPr>
              <p:spPr bwMode="auto">
                <a:xfrm>
                  <a:off x="2328" y="1166"/>
                  <a:ext cx="1" cy="1"/>
                </a:xfrm>
                <a:prstGeom prst="line">
                  <a:avLst/>
                </a:prstGeom>
                <a:noFill/>
                <a:ln w="9525">
                  <a:solidFill>
                    <a:schemeClr val="accent2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898" name="Line 730"/>
                <p:cNvSpPr>
                  <a:spLocks noChangeShapeType="1"/>
                </p:cNvSpPr>
                <p:nvPr/>
              </p:nvSpPr>
              <p:spPr bwMode="auto">
                <a:xfrm>
                  <a:off x="2328" y="1166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chemeClr val="accent2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899" name="Line 731"/>
                <p:cNvSpPr>
                  <a:spLocks noChangeShapeType="1"/>
                </p:cNvSpPr>
                <p:nvPr/>
              </p:nvSpPr>
              <p:spPr bwMode="auto">
                <a:xfrm>
                  <a:off x="2334" y="1166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chemeClr val="accent2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900" name="Line 732"/>
                <p:cNvSpPr>
                  <a:spLocks noChangeShapeType="1"/>
                </p:cNvSpPr>
                <p:nvPr/>
              </p:nvSpPr>
              <p:spPr bwMode="auto">
                <a:xfrm>
                  <a:off x="2340" y="1166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chemeClr val="accent2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901" name="Line 733"/>
                <p:cNvSpPr>
                  <a:spLocks noChangeShapeType="1"/>
                </p:cNvSpPr>
                <p:nvPr/>
              </p:nvSpPr>
              <p:spPr bwMode="auto">
                <a:xfrm>
                  <a:off x="2346" y="1166"/>
                  <a:ext cx="1" cy="1"/>
                </a:xfrm>
                <a:prstGeom prst="line">
                  <a:avLst/>
                </a:prstGeom>
                <a:noFill/>
                <a:ln w="9525">
                  <a:solidFill>
                    <a:schemeClr val="accent2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902" name="Line 734"/>
                <p:cNvSpPr>
                  <a:spLocks noChangeShapeType="1"/>
                </p:cNvSpPr>
                <p:nvPr/>
              </p:nvSpPr>
              <p:spPr bwMode="auto">
                <a:xfrm>
                  <a:off x="2346" y="1166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chemeClr val="accent2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903" name="Line 735"/>
                <p:cNvSpPr>
                  <a:spLocks noChangeShapeType="1"/>
                </p:cNvSpPr>
                <p:nvPr/>
              </p:nvSpPr>
              <p:spPr bwMode="auto">
                <a:xfrm>
                  <a:off x="2352" y="1166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chemeClr val="accent2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904" name="Line 736"/>
                <p:cNvSpPr>
                  <a:spLocks noChangeShapeType="1"/>
                </p:cNvSpPr>
                <p:nvPr/>
              </p:nvSpPr>
              <p:spPr bwMode="auto">
                <a:xfrm>
                  <a:off x="2358" y="1166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chemeClr val="accent2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905" name="Line 737"/>
                <p:cNvSpPr>
                  <a:spLocks noChangeShapeType="1"/>
                </p:cNvSpPr>
                <p:nvPr/>
              </p:nvSpPr>
              <p:spPr bwMode="auto">
                <a:xfrm>
                  <a:off x="2364" y="1166"/>
                  <a:ext cx="1" cy="1"/>
                </a:xfrm>
                <a:prstGeom prst="line">
                  <a:avLst/>
                </a:prstGeom>
                <a:noFill/>
                <a:ln w="9525">
                  <a:solidFill>
                    <a:schemeClr val="accent2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906" name="Line 738"/>
                <p:cNvSpPr>
                  <a:spLocks noChangeShapeType="1"/>
                </p:cNvSpPr>
                <p:nvPr/>
              </p:nvSpPr>
              <p:spPr bwMode="auto">
                <a:xfrm>
                  <a:off x="2364" y="1166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chemeClr val="accent2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907" name="Line 739"/>
                <p:cNvSpPr>
                  <a:spLocks noChangeShapeType="1"/>
                </p:cNvSpPr>
                <p:nvPr/>
              </p:nvSpPr>
              <p:spPr bwMode="auto">
                <a:xfrm>
                  <a:off x="2370" y="1166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chemeClr val="accent2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908" name="Line 740"/>
                <p:cNvSpPr>
                  <a:spLocks noChangeShapeType="1"/>
                </p:cNvSpPr>
                <p:nvPr/>
              </p:nvSpPr>
              <p:spPr bwMode="auto">
                <a:xfrm>
                  <a:off x="2376" y="1166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chemeClr val="accent2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909" name="Line 741"/>
                <p:cNvSpPr>
                  <a:spLocks noChangeShapeType="1"/>
                </p:cNvSpPr>
                <p:nvPr/>
              </p:nvSpPr>
              <p:spPr bwMode="auto">
                <a:xfrm>
                  <a:off x="2382" y="1166"/>
                  <a:ext cx="1" cy="1"/>
                </a:xfrm>
                <a:prstGeom prst="line">
                  <a:avLst/>
                </a:prstGeom>
                <a:noFill/>
                <a:ln w="9525">
                  <a:solidFill>
                    <a:schemeClr val="accent2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  <p:sp>
              <p:nvSpPr>
                <p:cNvPr id="135910" name="Line 742"/>
                <p:cNvSpPr>
                  <a:spLocks noChangeShapeType="1"/>
                </p:cNvSpPr>
                <p:nvPr/>
              </p:nvSpPr>
              <p:spPr bwMode="auto">
                <a:xfrm>
                  <a:off x="2382" y="1166"/>
                  <a:ext cx="6" cy="1"/>
                </a:xfrm>
                <a:prstGeom prst="line">
                  <a:avLst/>
                </a:prstGeom>
                <a:noFill/>
                <a:ln w="9525">
                  <a:solidFill>
                    <a:schemeClr val="accent2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991"/>
                </a:p>
              </p:txBody>
            </p:sp>
          </p:grpSp>
          <p:pic>
            <p:nvPicPr>
              <p:cNvPr id="135911" name="Picture 743" descr="umat-full_39_1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60" y="2508"/>
                <a:ext cx="768" cy="6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35912" name="Text Box 744"/>
              <p:cNvSpPr txBox="1">
                <a:spLocks noChangeArrowheads="1"/>
              </p:cNvSpPr>
              <p:nvPr/>
            </p:nvSpPr>
            <p:spPr bwMode="auto">
              <a:xfrm>
                <a:off x="288" y="2736"/>
                <a:ext cx="0" cy="15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eaLnBrk="1" hangingPunct="1"/>
                <a:endParaRPr lang="en-US" altLang="en-US" sz="2276"/>
              </a:p>
            </p:txBody>
          </p:sp>
          <p:sp>
            <p:nvSpPr>
              <p:cNvPr id="135913" name="Oval 745"/>
              <p:cNvSpPr>
                <a:spLocks noChangeArrowheads="1"/>
              </p:cNvSpPr>
              <p:nvPr/>
            </p:nvSpPr>
            <p:spPr bwMode="auto">
              <a:xfrm>
                <a:off x="888" y="3036"/>
                <a:ext cx="192" cy="191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>
                <a:spAutoFit/>
              </a:bodyPr>
              <a:lstStyle/>
              <a:p>
                <a:endParaRPr lang="en-US" sz="1991"/>
              </a:p>
            </p:txBody>
          </p:sp>
        </p:grpSp>
        <p:grpSp>
          <p:nvGrpSpPr>
            <p:cNvPr id="135914" name="Group 746"/>
            <p:cNvGrpSpPr>
              <a:grpSpLocks/>
            </p:cNvGrpSpPr>
            <p:nvPr/>
          </p:nvGrpSpPr>
          <p:grpSpPr bwMode="auto">
            <a:xfrm>
              <a:off x="433493" y="4009813"/>
              <a:ext cx="10403840" cy="1679787"/>
              <a:chOff x="288" y="1752"/>
              <a:chExt cx="4608" cy="744"/>
            </a:xfrm>
          </p:grpSpPr>
          <p:grpSp>
            <p:nvGrpSpPr>
              <p:cNvPr id="135915" name="Group 747"/>
              <p:cNvGrpSpPr>
                <a:grpSpLocks/>
              </p:cNvGrpSpPr>
              <p:nvPr/>
            </p:nvGrpSpPr>
            <p:grpSpPr bwMode="auto">
              <a:xfrm>
                <a:off x="288" y="1824"/>
                <a:ext cx="4608" cy="672"/>
                <a:chOff x="288" y="2544"/>
                <a:chExt cx="4608" cy="672"/>
              </a:xfrm>
            </p:grpSpPr>
            <p:grpSp>
              <p:nvGrpSpPr>
                <p:cNvPr id="135916" name="Group 748"/>
                <p:cNvGrpSpPr>
                  <a:grpSpLocks/>
                </p:cNvGrpSpPr>
                <p:nvPr/>
              </p:nvGrpSpPr>
              <p:grpSpPr bwMode="auto">
                <a:xfrm>
                  <a:off x="2448" y="2544"/>
                  <a:ext cx="2448" cy="672"/>
                  <a:chOff x="562" y="640"/>
                  <a:chExt cx="5054" cy="2347"/>
                </a:xfrm>
              </p:grpSpPr>
              <p:sp>
                <p:nvSpPr>
                  <p:cNvPr id="135917" name="Freeform 749"/>
                  <p:cNvSpPr>
                    <a:spLocks/>
                  </p:cNvSpPr>
                  <p:nvPr/>
                </p:nvSpPr>
                <p:spPr bwMode="auto">
                  <a:xfrm>
                    <a:off x="576" y="648"/>
                    <a:ext cx="5033" cy="2289"/>
                  </a:xfrm>
                  <a:custGeom>
                    <a:avLst/>
                    <a:gdLst>
                      <a:gd name="T0" fmla="*/ 0 w 699"/>
                      <a:gd name="T1" fmla="*/ 318 h 318"/>
                      <a:gd name="T2" fmla="*/ 699 w 699"/>
                      <a:gd name="T3" fmla="*/ 318 h 318"/>
                      <a:gd name="T4" fmla="*/ 699 w 699"/>
                      <a:gd name="T5" fmla="*/ 0 h 31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699" h="318">
                        <a:moveTo>
                          <a:pt x="0" y="318"/>
                        </a:moveTo>
                        <a:lnTo>
                          <a:pt x="699" y="318"/>
                        </a:lnTo>
                        <a:lnTo>
                          <a:pt x="699" y="0"/>
                        </a:lnTo>
                      </a:path>
                    </a:pathLst>
                  </a:custGeom>
                  <a:noFill/>
                  <a:ln w="25400">
                    <a:solidFill>
                      <a:srgbClr val="FFFFFF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5918" name="Freeform 750"/>
                  <p:cNvSpPr>
                    <a:spLocks/>
                  </p:cNvSpPr>
                  <p:nvPr/>
                </p:nvSpPr>
                <p:spPr bwMode="auto">
                  <a:xfrm>
                    <a:off x="576" y="648"/>
                    <a:ext cx="5033" cy="2289"/>
                  </a:xfrm>
                  <a:custGeom>
                    <a:avLst/>
                    <a:gdLst>
                      <a:gd name="T0" fmla="*/ 699 w 699"/>
                      <a:gd name="T1" fmla="*/ 0 h 318"/>
                      <a:gd name="T2" fmla="*/ 0 w 699"/>
                      <a:gd name="T3" fmla="*/ 0 h 318"/>
                      <a:gd name="T4" fmla="*/ 0 w 699"/>
                      <a:gd name="T5" fmla="*/ 318 h 31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699" h="318">
                        <a:moveTo>
                          <a:pt x="699" y="0"/>
                        </a:moveTo>
                        <a:lnTo>
                          <a:pt x="0" y="0"/>
                        </a:lnTo>
                        <a:lnTo>
                          <a:pt x="0" y="318"/>
                        </a:lnTo>
                      </a:path>
                    </a:pathLst>
                  </a:custGeom>
                  <a:noFill/>
                  <a:ln w="25400">
                    <a:solidFill>
                      <a:srgbClr val="80808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5919" name="Freeform 751"/>
                  <p:cNvSpPr>
                    <a:spLocks/>
                  </p:cNvSpPr>
                  <p:nvPr/>
                </p:nvSpPr>
                <p:spPr bwMode="auto">
                  <a:xfrm>
                    <a:off x="583" y="655"/>
                    <a:ext cx="5019" cy="2275"/>
                  </a:xfrm>
                  <a:custGeom>
                    <a:avLst/>
                    <a:gdLst>
                      <a:gd name="T0" fmla="*/ 0 w 697"/>
                      <a:gd name="T1" fmla="*/ 316 h 316"/>
                      <a:gd name="T2" fmla="*/ 697 w 697"/>
                      <a:gd name="T3" fmla="*/ 316 h 316"/>
                      <a:gd name="T4" fmla="*/ 697 w 697"/>
                      <a:gd name="T5" fmla="*/ 0 h 31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697" h="316">
                        <a:moveTo>
                          <a:pt x="0" y="316"/>
                        </a:moveTo>
                        <a:lnTo>
                          <a:pt x="697" y="316"/>
                        </a:lnTo>
                        <a:lnTo>
                          <a:pt x="697" y="0"/>
                        </a:lnTo>
                      </a:path>
                    </a:pathLst>
                  </a:custGeom>
                  <a:noFill/>
                  <a:ln w="25400">
                    <a:solidFill>
                      <a:srgbClr val="C0C0C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5920" name="Freeform 752"/>
                  <p:cNvSpPr>
                    <a:spLocks/>
                  </p:cNvSpPr>
                  <p:nvPr/>
                </p:nvSpPr>
                <p:spPr bwMode="auto">
                  <a:xfrm>
                    <a:off x="583" y="655"/>
                    <a:ext cx="5019" cy="2275"/>
                  </a:xfrm>
                  <a:custGeom>
                    <a:avLst/>
                    <a:gdLst>
                      <a:gd name="T0" fmla="*/ 697 w 697"/>
                      <a:gd name="T1" fmla="*/ 0 h 316"/>
                      <a:gd name="T2" fmla="*/ 0 w 697"/>
                      <a:gd name="T3" fmla="*/ 0 h 316"/>
                      <a:gd name="T4" fmla="*/ 0 w 697"/>
                      <a:gd name="T5" fmla="*/ 316 h 31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697" h="316">
                        <a:moveTo>
                          <a:pt x="697" y="0"/>
                        </a:moveTo>
                        <a:lnTo>
                          <a:pt x="0" y="0"/>
                        </a:lnTo>
                        <a:lnTo>
                          <a:pt x="0" y="316"/>
                        </a:lnTo>
                      </a:path>
                    </a:pathLst>
                  </a:custGeom>
                  <a:noFill/>
                  <a:ln w="25400">
                    <a:solidFill>
                      <a:srgbClr val="80808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5921" name="Rectangle 753"/>
                  <p:cNvSpPr>
                    <a:spLocks noChangeArrowheads="1"/>
                  </p:cNvSpPr>
                  <p:nvPr/>
                </p:nvSpPr>
                <p:spPr bwMode="auto">
                  <a:xfrm>
                    <a:off x="590" y="662"/>
                    <a:ext cx="5012" cy="2268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254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5922" name="Line 754"/>
                  <p:cNvSpPr>
                    <a:spLocks noChangeShapeType="1"/>
                  </p:cNvSpPr>
                  <p:nvPr/>
                </p:nvSpPr>
                <p:spPr bwMode="auto">
                  <a:xfrm>
                    <a:off x="569" y="2944"/>
                    <a:ext cx="5047" cy="1"/>
                  </a:xfrm>
                  <a:prstGeom prst="line">
                    <a:avLst/>
                  </a:prstGeom>
                  <a:noFill/>
                  <a:ln w="25400">
                    <a:solidFill>
                      <a:srgbClr val="80808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5923" name="Line 755"/>
                  <p:cNvSpPr>
                    <a:spLocks noChangeShapeType="1"/>
                  </p:cNvSpPr>
                  <p:nvPr/>
                </p:nvSpPr>
                <p:spPr bwMode="auto">
                  <a:xfrm>
                    <a:off x="576" y="2944"/>
                    <a:ext cx="1" cy="43"/>
                  </a:xfrm>
                  <a:prstGeom prst="line">
                    <a:avLst/>
                  </a:prstGeom>
                  <a:noFill/>
                  <a:ln w="25400">
                    <a:solidFill>
                      <a:srgbClr val="80808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5924" name="Line 756"/>
                  <p:cNvSpPr>
                    <a:spLocks noChangeShapeType="1"/>
                  </p:cNvSpPr>
                  <p:nvPr/>
                </p:nvSpPr>
                <p:spPr bwMode="auto">
                  <a:xfrm>
                    <a:off x="1296" y="2944"/>
                    <a:ext cx="1" cy="43"/>
                  </a:xfrm>
                  <a:prstGeom prst="line">
                    <a:avLst/>
                  </a:prstGeom>
                  <a:noFill/>
                  <a:ln w="25400">
                    <a:solidFill>
                      <a:srgbClr val="80808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5925" name="Line 757"/>
                  <p:cNvSpPr>
                    <a:spLocks noChangeShapeType="1"/>
                  </p:cNvSpPr>
                  <p:nvPr/>
                </p:nvSpPr>
                <p:spPr bwMode="auto">
                  <a:xfrm>
                    <a:off x="2016" y="2944"/>
                    <a:ext cx="1" cy="43"/>
                  </a:xfrm>
                  <a:prstGeom prst="line">
                    <a:avLst/>
                  </a:prstGeom>
                  <a:noFill/>
                  <a:ln w="25400">
                    <a:solidFill>
                      <a:srgbClr val="80808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5926" name="Line 758"/>
                  <p:cNvSpPr>
                    <a:spLocks noChangeShapeType="1"/>
                  </p:cNvSpPr>
                  <p:nvPr/>
                </p:nvSpPr>
                <p:spPr bwMode="auto">
                  <a:xfrm>
                    <a:off x="2736" y="2944"/>
                    <a:ext cx="1" cy="43"/>
                  </a:xfrm>
                  <a:prstGeom prst="line">
                    <a:avLst/>
                  </a:prstGeom>
                  <a:noFill/>
                  <a:ln w="25400">
                    <a:solidFill>
                      <a:srgbClr val="80808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5927" name="Line 759"/>
                  <p:cNvSpPr>
                    <a:spLocks noChangeShapeType="1"/>
                  </p:cNvSpPr>
                  <p:nvPr/>
                </p:nvSpPr>
                <p:spPr bwMode="auto">
                  <a:xfrm>
                    <a:off x="3449" y="2944"/>
                    <a:ext cx="1" cy="43"/>
                  </a:xfrm>
                  <a:prstGeom prst="line">
                    <a:avLst/>
                  </a:prstGeom>
                  <a:noFill/>
                  <a:ln w="25400">
                    <a:solidFill>
                      <a:srgbClr val="80808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5928" name="Line 760"/>
                  <p:cNvSpPr>
                    <a:spLocks noChangeShapeType="1"/>
                  </p:cNvSpPr>
                  <p:nvPr/>
                </p:nvSpPr>
                <p:spPr bwMode="auto">
                  <a:xfrm>
                    <a:off x="4169" y="2944"/>
                    <a:ext cx="1" cy="43"/>
                  </a:xfrm>
                  <a:prstGeom prst="line">
                    <a:avLst/>
                  </a:prstGeom>
                  <a:noFill/>
                  <a:ln w="25400">
                    <a:solidFill>
                      <a:srgbClr val="80808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5929" name="Line 761"/>
                  <p:cNvSpPr>
                    <a:spLocks noChangeShapeType="1"/>
                  </p:cNvSpPr>
                  <p:nvPr/>
                </p:nvSpPr>
                <p:spPr bwMode="auto">
                  <a:xfrm>
                    <a:off x="4889" y="2944"/>
                    <a:ext cx="1" cy="43"/>
                  </a:xfrm>
                  <a:prstGeom prst="line">
                    <a:avLst/>
                  </a:prstGeom>
                  <a:noFill/>
                  <a:ln w="25400">
                    <a:solidFill>
                      <a:srgbClr val="80808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5930" name="Line 762"/>
                  <p:cNvSpPr>
                    <a:spLocks noChangeShapeType="1"/>
                  </p:cNvSpPr>
                  <p:nvPr/>
                </p:nvSpPr>
                <p:spPr bwMode="auto">
                  <a:xfrm>
                    <a:off x="5609" y="2944"/>
                    <a:ext cx="1" cy="43"/>
                  </a:xfrm>
                  <a:prstGeom prst="line">
                    <a:avLst/>
                  </a:prstGeom>
                  <a:noFill/>
                  <a:ln w="25400">
                    <a:solidFill>
                      <a:srgbClr val="80808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5931" name="Freeform 763"/>
                  <p:cNvSpPr>
                    <a:spLocks/>
                  </p:cNvSpPr>
                  <p:nvPr/>
                </p:nvSpPr>
                <p:spPr bwMode="auto">
                  <a:xfrm>
                    <a:off x="562" y="640"/>
                    <a:ext cx="5054" cy="2304"/>
                  </a:xfrm>
                  <a:custGeom>
                    <a:avLst/>
                    <a:gdLst>
                      <a:gd name="T0" fmla="*/ 702 w 702"/>
                      <a:gd name="T1" fmla="*/ 320 h 320"/>
                      <a:gd name="T2" fmla="*/ 702 w 702"/>
                      <a:gd name="T3" fmla="*/ 0 h 320"/>
                      <a:gd name="T4" fmla="*/ 0 w 702"/>
                      <a:gd name="T5" fmla="*/ 0 h 32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702" h="320">
                        <a:moveTo>
                          <a:pt x="702" y="320"/>
                        </a:moveTo>
                        <a:lnTo>
                          <a:pt x="702" y="0"/>
                        </a:lnTo>
                        <a:lnTo>
                          <a:pt x="0" y="0"/>
                        </a:lnTo>
                      </a:path>
                    </a:pathLst>
                  </a:custGeom>
                  <a:noFill/>
                  <a:ln w="25400">
                    <a:solidFill>
                      <a:srgbClr val="80808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5932" name="Rectangle 764"/>
                  <p:cNvSpPr>
                    <a:spLocks noChangeArrowheads="1"/>
                  </p:cNvSpPr>
                  <p:nvPr/>
                </p:nvSpPr>
                <p:spPr bwMode="auto">
                  <a:xfrm>
                    <a:off x="576" y="1563"/>
                    <a:ext cx="0" cy="474"/>
                  </a:xfrm>
                  <a:prstGeom prst="rect">
                    <a:avLst/>
                  </a:prstGeom>
                  <a:noFill/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lIns="0" tIns="0" rIns="0" bIns="0" anchor="ctr">
                    <a:spAutoFit/>
                  </a:bodyPr>
                  <a:lstStyle/>
                  <a:p>
                    <a:endParaRPr lang="en-US" sz="1991"/>
                  </a:p>
                </p:txBody>
              </p:sp>
            </p:grpSp>
            <p:grpSp>
              <p:nvGrpSpPr>
                <p:cNvPr id="135933" name="Group 765"/>
                <p:cNvGrpSpPr>
                  <a:grpSpLocks/>
                </p:cNvGrpSpPr>
                <p:nvPr/>
              </p:nvGrpSpPr>
              <p:grpSpPr bwMode="auto">
                <a:xfrm flipH="1">
                  <a:off x="2448" y="2598"/>
                  <a:ext cx="2442" cy="539"/>
                  <a:chOff x="792" y="2062"/>
                  <a:chExt cx="1596" cy="539"/>
                </a:xfrm>
              </p:grpSpPr>
              <p:sp>
                <p:nvSpPr>
                  <p:cNvPr id="135934" name="Freeform 766"/>
                  <p:cNvSpPr>
                    <a:spLocks/>
                  </p:cNvSpPr>
                  <p:nvPr/>
                </p:nvSpPr>
                <p:spPr bwMode="auto">
                  <a:xfrm>
                    <a:off x="792" y="2516"/>
                    <a:ext cx="6" cy="19"/>
                  </a:xfrm>
                  <a:custGeom>
                    <a:avLst/>
                    <a:gdLst>
                      <a:gd name="T0" fmla="*/ 0 w 6"/>
                      <a:gd name="T1" fmla="*/ 19 h 19"/>
                      <a:gd name="T2" fmla="*/ 0 w 6"/>
                      <a:gd name="T3" fmla="*/ 6 h 19"/>
                      <a:gd name="T4" fmla="*/ 6 w 6"/>
                      <a:gd name="T5" fmla="*/ 0 h 1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6" h="19">
                        <a:moveTo>
                          <a:pt x="0" y="19"/>
                        </a:moveTo>
                        <a:lnTo>
                          <a:pt x="0" y="6"/>
                        </a:lnTo>
                        <a:lnTo>
                          <a:pt x="6" y="0"/>
                        </a:lnTo>
                      </a:path>
                    </a:pathLst>
                  </a:custGeom>
                  <a:noFill/>
                  <a:ln w="9525">
                    <a:solidFill>
                      <a:srgbClr val="FF00FF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5935" name="Freeform 767"/>
                  <p:cNvSpPr>
                    <a:spLocks/>
                  </p:cNvSpPr>
                  <p:nvPr/>
                </p:nvSpPr>
                <p:spPr bwMode="auto">
                  <a:xfrm>
                    <a:off x="798" y="2516"/>
                    <a:ext cx="6" cy="1"/>
                  </a:xfrm>
                  <a:custGeom>
                    <a:avLst/>
                    <a:gdLst>
                      <a:gd name="T0" fmla="*/ 0 w 6"/>
                      <a:gd name="T1" fmla="*/ 6 w 6"/>
                      <a:gd name="T2" fmla="*/ 6 w 6"/>
                    </a:gdLst>
                    <a:ahLst/>
                    <a:cxnLst>
                      <a:cxn ang="0">
                        <a:pos x="T0" y="0"/>
                      </a:cxn>
                      <a:cxn ang="0">
                        <a:pos x="T1" y="0"/>
                      </a:cxn>
                      <a:cxn ang="0">
                        <a:pos x="T2" y="0"/>
                      </a:cxn>
                    </a:cxnLst>
                    <a:rect l="0" t="0" r="r" b="b"/>
                    <a:pathLst>
                      <a:path w="6">
                        <a:moveTo>
                          <a:pt x="0" y="0"/>
                        </a:moveTo>
                        <a:lnTo>
                          <a:pt x="6" y="0"/>
                        </a:lnTo>
                        <a:lnTo>
                          <a:pt x="6" y="0"/>
                        </a:lnTo>
                      </a:path>
                    </a:pathLst>
                  </a:custGeom>
                  <a:noFill/>
                  <a:ln w="9525">
                    <a:solidFill>
                      <a:srgbClr val="FF00FF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5936" name="Freeform 768"/>
                  <p:cNvSpPr>
                    <a:spLocks/>
                  </p:cNvSpPr>
                  <p:nvPr/>
                </p:nvSpPr>
                <p:spPr bwMode="auto">
                  <a:xfrm>
                    <a:off x="804" y="2470"/>
                    <a:ext cx="1" cy="46"/>
                  </a:xfrm>
                  <a:custGeom>
                    <a:avLst/>
                    <a:gdLst>
                      <a:gd name="T0" fmla="*/ 46 h 46"/>
                      <a:gd name="T1" fmla="*/ 26 h 46"/>
                      <a:gd name="T2" fmla="*/ 0 h 46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</a:cxnLst>
                    <a:rect l="0" t="0" r="r" b="b"/>
                    <a:pathLst>
                      <a:path h="46">
                        <a:moveTo>
                          <a:pt x="0" y="46"/>
                        </a:moveTo>
                        <a:lnTo>
                          <a:pt x="0" y="26"/>
                        </a:lnTo>
                        <a:lnTo>
                          <a:pt x="0" y="0"/>
                        </a:lnTo>
                      </a:path>
                    </a:pathLst>
                  </a:custGeom>
                  <a:noFill/>
                  <a:ln w="9525">
                    <a:solidFill>
                      <a:srgbClr val="FF00FF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5937" name="Freeform 769"/>
                  <p:cNvSpPr>
                    <a:spLocks/>
                  </p:cNvSpPr>
                  <p:nvPr/>
                </p:nvSpPr>
                <p:spPr bwMode="auto">
                  <a:xfrm>
                    <a:off x="804" y="2360"/>
                    <a:ext cx="6" cy="110"/>
                  </a:xfrm>
                  <a:custGeom>
                    <a:avLst/>
                    <a:gdLst>
                      <a:gd name="T0" fmla="*/ 0 w 6"/>
                      <a:gd name="T1" fmla="*/ 110 h 110"/>
                      <a:gd name="T2" fmla="*/ 0 w 6"/>
                      <a:gd name="T3" fmla="*/ 91 h 110"/>
                      <a:gd name="T4" fmla="*/ 0 w 6"/>
                      <a:gd name="T5" fmla="*/ 65 h 110"/>
                      <a:gd name="T6" fmla="*/ 6 w 6"/>
                      <a:gd name="T7" fmla="*/ 39 h 110"/>
                      <a:gd name="T8" fmla="*/ 6 w 6"/>
                      <a:gd name="T9" fmla="*/ 0 h 1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6" h="110">
                        <a:moveTo>
                          <a:pt x="0" y="110"/>
                        </a:moveTo>
                        <a:lnTo>
                          <a:pt x="0" y="91"/>
                        </a:lnTo>
                        <a:lnTo>
                          <a:pt x="0" y="65"/>
                        </a:lnTo>
                        <a:lnTo>
                          <a:pt x="6" y="39"/>
                        </a:lnTo>
                        <a:lnTo>
                          <a:pt x="6" y="0"/>
                        </a:lnTo>
                      </a:path>
                    </a:pathLst>
                  </a:custGeom>
                  <a:noFill/>
                  <a:ln w="9525">
                    <a:solidFill>
                      <a:srgbClr val="FF00FF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5938" name="Freeform 770"/>
                  <p:cNvSpPr>
                    <a:spLocks/>
                  </p:cNvSpPr>
                  <p:nvPr/>
                </p:nvSpPr>
                <p:spPr bwMode="auto">
                  <a:xfrm>
                    <a:off x="810" y="2101"/>
                    <a:ext cx="6" cy="259"/>
                  </a:xfrm>
                  <a:custGeom>
                    <a:avLst/>
                    <a:gdLst>
                      <a:gd name="T0" fmla="*/ 0 w 6"/>
                      <a:gd name="T1" fmla="*/ 259 h 259"/>
                      <a:gd name="T2" fmla="*/ 0 w 6"/>
                      <a:gd name="T3" fmla="*/ 233 h 259"/>
                      <a:gd name="T4" fmla="*/ 0 w 6"/>
                      <a:gd name="T5" fmla="*/ 201 h 259"/>
                      <a:gd name="T6" fmla="*/ 0 w 6"/>
                      <a:gd name="T7" fmla="*/ 123 h 259"/>
                      <a:gd name="T8" fmla="*/ 6 w 6"/>
                      <a:gd name="T9" fmla="*/ 91 h 259"/>
                      <a:gd name="T10" fmla="*/ 6 w 6"/>
                      <a:gd name="T11" fmla="*/ 52 h 259"/>
                      <a:gd name="T12" fmla="*/ 6 w 6"/>
                      <a:gd name="T13" fmla="*/ 26 h 259"/>
                      <a:gd name="T14" fmla="*/ 6 w 6"/>
                      <a:gd name="T15" fmla="*/ 0 h 25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6" h="259">
                        <a:moveTo>
                          <a:pt x="0" y="259"/>
                        </a:moveTo>
                        <a:lnTo>
                          <a:pt x="0" y="233"/>
                        </a:lnTo>
                        <a:lnTo>
                          <a:pt x="0" y="201"/>
                        </a:lnTo>
                        <a:lnTo>
                          <a:pt x="0" y="123"/>
                        </a:lnTo>
                        <a:lnTo>
                          <a:pt x="6" y="91"/>
                        </a:lnTo>
                        <a:lnTo>
                          <a:pt x="6" y="52"/>
                        </a:lnTo>
                        <a:lnTo>
                          <a:pt x="6" y="26"/>
                        </a:lnTo>
                        <a:lnTo>
                          <a:pt x="6" y="0"/>
                        </a:lnTo>
                      </a:path>
                    </a:pathLst>
                  </a:custGeom>
                  <a:noFill/>
                  <a:ln w="9525">
                    <a:solidFill>
                      <a:srgbClr val="FF00FF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5939" name="Freeform 771"/>
                  <p:cNvSpPr>
                    <a:spLocks/>
                  </p:cNvSpPr>
                  <p:nvPr/>
                </p:nvSpPr>
                <p:spPr bwMode="auto">
                  <a:xfrm>
                    <a:off x="816" y="2062"/>
                    <a:ext cx="6" cy="39"/>
                  </a:xfrm>
                  <a:custGeom>
                    <a:avLst/>
                    <a:gdLst>
                      <a:gd name="T0" fmla="*/ 0 w 6"/>
                      <a:gd name="T1" fmla="*/ 39 h 39"/>
                      <a:gd name="T2" fmla="*/ 6 w 6"/>
                      <a:gd name="T3" fmla="*/ 13 h 39"/>
                      <a:gd name="T4" fmla="*/ 6 w 6"/>
                      <a:gd name="T5" fmla="*/ 6 h 39"/>
                      <a:gd name="T6" fmla="*/ 6 w 6"/>
                      <a:gd name="T7" fmla="*/ 0 h 3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" h="39">
                        <a:moveTo>
                          <a:pt x="0" y="39"/>
                        </a:moveTo>
                        <a:lnTo>
                          <a:pt x="6" y="13"/>
                        </a:lnTo>
                        <a:lnTo>
                          <a:pt x="6" y="6"/>
                        </a:lnTo>
                        <a:lnTo>
                          <a:pt x="6" y="0"/>
                        </a:lnTo>
                      </a:path>
                    </a:pathLst>
                  </a:custGeom>
                  <a:noFill/>
                  <a:ln w="9525">
                    <a:solidFill>
                      <a:srgbClr val="FF00FF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5940" name="Freeform 772"/>
                  <p:cNvSpPr>
                    <a:spLocks/>
                  </p:cNvSpPr>
                  <p:nvPr/>
                </p:nvSpPr>
                <p:spPr bwMode="auto">
                  <a:xfrm>
                    <a:off x="822" y="2062"/>
                    <a:ext cx="1" cy="6"/>
                  </a:xfrm>
                  <a:custGeom>
                    <a:avLst/>
                    <a:gdLst>
                      <a:gd name="T0" fmla="*/ 0 h 6"/>
                      <a:gd name="T1" fmla="*/ 0 h 6"/>
                      <a:gd name="T2" fmla="*/ 6 h 6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</a:cxnLst>
                    <a:rect l="0" t="0" r="r" b="b"/>
                    <a:pathLst>
                      <a:path h="6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6"/>
                        </a:lnTo>
                      </a:path>
                    </a:pathLst>
                  </a:custGeom>
                  <a:noFill/>
                  <a:ln w="9525">
                    <a:solidFill>
                      <a:srgbClr val="FF00FF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5941" name="Freeform 773"/>
                  <p:cNvSpPr>
                    <a:spLocks/>
                  </p:cNvSpPr>
                  <p:nvPr/>
                </p:nvSpPr>
                <p:spPr bwMode="auto">
                  <a:xfrm>
                    <a:off x="822" y="2068"/>
                    <a:ext cx="6" cy="227"/>
                  </a:xfrm>
                  <a:custGeom>
                    <a:avLst/>
                    <a:gdLst>
                      <a:gd name="T0" fmla="*/ 0 w 6"/>
                      <a:gd name="T1" fmla="*/ 0 h 227"/>
                      <a:gd name="T2" fmla="*/ 0 w 6"/>
                      <a:gd name="T3" fmla="*/ 20 h 227"/>
                      <a:gd name="T4" fmla="*/ 0 w 6"/>
                      <a:gd name="T5" fmla="*/ 46 h 227"/>
                      <a:gd name="T6" fmla="*/ 0 w 6"/>
                      <a:gd name="T7" fmla="*/ 104 h 227"/>
                      <a:gd name="T8" fmla="*/ 6 w 6"/>
                      <a:gd name="T9" fmla="*/ 169 h 227"/>
                      <a:gd name="T10" fmla="*/ 6 w 6"/>
                      <a:gd name="T11" fmla="*/ 201 h 227"/>
                      <a:gd name="T12" fmla="*/ 6 w 6"/>
                      <a:gd name="T13" fmla="*/ 227 h 22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6" h="227">
                        <a:moveTo>
                          <a:pt x="0" y="0"/>
                        </a:moveTo>
                        <a:lnTo>
                          <a:pt x="0" y="20"/>
                        </a:lnTo>
                        <a:lnTo>
                          <a:pt x="0" y="46"/>
                        </a:lnTo>
                        <a:lnTo>
                          <a:pt x="0" y="104"/>
                        </a:lnTo>
                        <a:lnTo>
                          <a:pt x="6" y="169"/>
                        </a:lnTo>
                        <a:lnTo>
                          <a:pt x="6" y="201"/>
                        </a:lnTo>
                        <a:lnTo>
                          <a:pt x="6" y="227"/>
                        </a:lnTo>
                      </a:path>
                    </a:pathLst>
                  </a:custGeom>
                  <a:noFill/>
                  <a:ln w="9525">
                    <a:solidFill>
                      <a:srgbClr val="FF00FF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5942" name="Freeform 774"/>
                  <p:cNvSpPr>
                    <a:spLocks/>
                  </p:cNvSpPr>
                  <p:nvPr/>
                </p:nvSpPr>
                <p:spPr bwMode="auto">
                  <a:xfrm>
                    <a:off x="828" y="2295"/>
                    <a:ext cx="6" cy="150"/>
                  </a:xfrm>
                  <a:custGeom>
                    <a:avLst/>
                    <a:gdLst>
                      <a:gd name="T0" fmla="*/ 0 w 6"/>
                      <a:gd name="T1" fmla="*/ 0 h 150"/>
                      <a:gd name="T2" fmla="*/ 0 w 6"/>
                      <a:gd name="T3" fmla="*/ 46 h 150"/>
                      <a:gd name="T4" fmla="*/ 0 w 6"/>
                      <a:gd name="T5" fmla="*/ 85 h 150"/>
                      <a:gd name="T6" fmla="*/ 6 w 6"/>
                      <a:gd name="T7" fmla="*/ 124 h 150"/>
                      <a:gd name="T8" fmla="*/ 6 w 6"/>
                      <a:gd name="T9" fmla="*/ 150 h 15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6" h="150">
                        <a:moveTo>
                          <a:pt x="0" y="0"/>
                        </a:moveTo>
                        <a:lnTo>
                          <a:pt x="0" y="46"/>
                        </a:lnTo>
                        <a:lnTo>
                          <a:pt x="0" y="85"/>
                        </a:lnTo>
                        <a:lnTo>
                          <a:pt x="6" y="124"/>
                        </a:lnTo>
                        <a:lnTo>
                          <a:pt x="6" y="150"/>
                        </a:lnTo>
                      </a:path>
                    </a:pathLst>
                  </a:custGeom>
                  <a:noFill/>
                  <a:ln w="9525">
                    <a:solidFill>
                      <a:srgbClr val="FF00FF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5943" name="Freeform 775"/>
                  <p:cNvSpPr>
                    <a:spLocks/>
                  </p:cNvSpPr>
                  <p:nvPr/>
                </p:nvSpPr>
                <p:spPr bwMode="auto">
                  <a:xfrm>
                    <a:off x="834" y="2445"/>
                    <a:ext cx="6" cy="45"/>
                  </a:xfrm>
                  <a:custGeom>
                    <a:avLst/>
                    <a:gdLst>
                      <a:gd name="T0" fmla="*/ 0 w 6"/>
                      <a:gd name="T1" fmla="*/ 0 h 45"/>
                      <a:gd name="T2" fmla="*/ 6 w 6"/>
                      <a:gd name="T3" fmla="*/ 32 h 45"/>
                      <a:gd name="T4" fmla="*/ 6 w 6"/>
                      <a:gd name="T5" fmla="*/ 38 h 45"/>
                      <a:gd name="T6" fmla="*/ 6 w 6"/>
                      <a:gd name="T7" fmla="*/ 45 h 4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" h="45">
                        <a:moveTo>
                          <a:pt x="0" y="0"/>
                        </a:moveTo>
                        <a:lnTo>
                          <a:pt x="6" y="32"/>
                        </a:lnTo>
                        <a:lnTo>
                          <a:pt x="6" y="38"/>
                        </a:lnTo>
                        <a:lnTo>
                          <a:pt x="6" y="45"/>
                        </a:lnTo>
                      </a:path>
                    </a:pathLst>
                  </a:custGeom>
                  <a:noFill/>
                  <a:ln w="9525">
                    <a:solidFill>
                      <a:srgbClr val="FF00FF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5944" name="Freeform 776"/>
                  <p:cNvSpPr>
                    <a:spLocks/>
                  </p:cNvSpPr>
                  <p:nvPr/>
                </p:nvSpPr>
                <p:spPr bwMode="auto">
                  <a:xfrm>
                    <a:off x="840" y="2477"/>
                    <a:ext cx="1" cy="13"/>
                  </a:xfrm>
                  <a:custGeom>
                    <a:avLst/>
                    <a:gdLst>
                      <a:gd name="T0" fmla="*/ 13 h 13"/>
                      <a:gd name="T1" fmla="*/ 13 h 13"/>
                      <a:gd name="T2" fmla="*/ 13 h 13"/>
                      <a:gd name="T3" fmla="*/ 0 h 13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  <a:cxn ang="0">
                        <a:pos x="0" y="T3"/>
                      </a:cxn>
                    </a:cxnLst>
                    <a:rect l="0" t="0" r="r" b="b"/>
                    <a:pathLst>
                      <a:path h="13">
                        <a:moveTo>
                          <a:pt x="0" y="13"/>
                        </a:moveTo>
                        <a:lnTo>
                          <a:pt x="0" y="13"/>
                        </a:lnTo>
                        <a:lnTo>
                          <a:pt x="0" y="13"/>
                        </a:lnTo>
                        <a:lnTo>
                          <a:pt x="0" y="0"/>
                        </a:lnTo>
                      </a:path>
                    </a:pathLst>
                  </a:custGeom>
                  <a:noFill/>
                  <a:ln w="9525">
                    <a:solidFill>
                      <a:srgbClr val="FF00FF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5945" name="Freeform 777"/>
                  <p:cNvSpPr>
                    <a:spLocks/>
                  </p:cNvSpPr>
                  <p:nvPr/>
                </p:nvSpPr>
                <p:spPr bwMode="auto">
                  <a:xfrm>
                    <a:off x="840" y="2451"/>
                    <a:ext cx="6" cy="26"/>
                  </a:xfrm>
                  <a:custGeom>
                    <a:avLst/>
                    <a:gdLst>
                      <a:gd name="T0" fmla="*/ 0 w 6"/>
                      <a:gd name="T1" fmla="*/ 26 h 26"/>
                      <a:gd name="T2" fmla="*/ 0 w 6"/>
                      <a:gd name="T3" fmla="*/ 13 h 26"/>
                      <a:gd name="T4" fmla="*/ 6 w 6"/>
                      <a:gd name="T5" fmla="*/ 0 h 2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6" h="26">
                        <a:moveTo>
                          <a:pt x="0" y="26"/>
                        </a:moveTo>
                        <a:lnTo>
                          <a:pt x="0" y="13"/>
                        </a:lnTo>
                        <a:lnTo>
                          <a:pt x="6" y="0"/>
                        </a:lnTo>
                      </a:path>
                    </a:pathLst>
                  </a:custGeom>
                  <a:noFill/>
                  <a:ln w="9525">
                    <a:solidFill>
                      <a:srgbClr val="FF00FF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5946" name="Freeform 778"/>
                  <p:cNvSpPr>
                    <a:spLocks/>
                  </p:cNvSpPr>
                  <p:nvPr/>
                </p:nvSpPr>
                <p:spPr bwMode="auto">
                  <a:xfrm>
                    <a:off x="846" y="2425"/>
                    <a:ext cx="6" cy="26"/>
                  </a:xfrm>
                  <a:custGeom>
                    <a:avLst/>
                    <a:gdLst>
                      <a:gd name="T0" fmla="*/ 0 w 6"/>
                      <a:gd name="T1" fmla="*/ 26 h 26"/>
                      <a:gd name="T2" fmla="*/ 0 w 6"/>
                      <a:gd name="T3" fmla="*/ 13 h 26"/>
                      <a:gd name="T4" fmla="*/ 6 w 6"/>
                      <a:gd name="T5" fmla="*/ 0 h 26"/>
                      <a:gd name="T6" fmla="*/ 6 w 6"/>
                      <a:gd name="T7" fmla="*/ 0 h 2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" h="26">
                        <a:moveTo>
                          <a:pt x="0" y="26"/>
                        </a:moveTo>
                        <a:lnTo>
                          <a:pt x="0" y="13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</a:path>
                    </a:pathLst>
                  </a:custGeom>
                  <a:noFill/>
                  <a:ln w="9525">
                    <a:solidFill>
                      <a:srgbClr val="FF00FF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5947" name="Freeform 779"/>
                  <p:cNvSpPr>
                    <a:spLocks/>
                  </p:cNvSpPr>
                  <p:nvPr/>
                </p:nvSpPr>
                <p:spPr bwMode="auto">
                  <a:xfrm>
                    <a:off x="852" y="2425"/>
                    <a:ext cx="6" cy="20"/>
                  </a:xfrm>
                  <a:custGeom>
                    <a:avLst/>
                    <a:gdLst>
                      <a:gd name="T0" fmla="*/ 0 w 6"/>
                      <a:gd name="T1" fmla="*/ 0 h 20"/>
                      <a:gd name="T2" fmla="*/ 6 w 6"/>
                      <a:gd name="T3" fmla="*/ 7 h 20"/>
                      <a:gd name="T4" fmla="*/ 6 w 6"/>
                      <a:gd name="T5" fmla="*/ 20 h 2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6" h="20">
                        <a:moveTo>
                          <a:pt x="0" y="0"/>
                        </a:moveTo>
                        <a:lnTo>
                          <a:pt x="6" y="7"/>
                        </a:lnTo>
                        <a:lnTo>
                          <a:pt x="6" y="20"/>
                        </a:lnTo>
                      </a:path>
                    </a:pathLst>
                  </a:custGeom>
                  <a:noFill/>
                  <a:ln w="9525">
                    <a:solidFill>
                      <a:srgbClr val="FF00FF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5948" name="Freeform 780"/>
                  <p:cNvSpPr>
                    <a:spLocks/>
                  </p:cNvSpPr>
                  <p:nvPr/>
                </p:nvSpPr>
                <p:spPr bwMode="auto">
                  <a:xfrm>
                    <a:off x="858" y="2445"/>
                    <a:ext cx="1" cy="45"/>
                  </a:xfrm>
                  <a:custGeom>
                    <a:avLst/>
                    <a:gdLst>
                      <a:gd name="T0" fmla="*/ 0 h 45"/>
                      <a:gd name="T1" fmla="*/ 13 h 45"/>
                      <a:gd name="T2" fmla="*/ 25 h 45"/>
                      <a:gd name="T3" fmla="*/ 38 h 45"/>
                      <a:gd name="T4" fmla="*/ 45 h 45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  <a:cxn ang="0">
                        <a:pos x="0" y="T3"/>
                      </a:cxn>
                      <a:cxn ang="0">
                        <a:pos x="0" y="T4"/>
                      </a:cxn>
                    </a:cxnLst>
                    <a:rect l="0" t="0" r="r" b="b"/>
                    <a:pathLst>
                      <a:path h="45">
                        <a:moveTo>
                          <a:pt x="0" y="0"/>
                        </a:moveTo>
                        <a:lnTo>
                          <a:pt x="0" y="13"/>
                        </a:lnTo>
                        <a:lnTo>
                          <a:pt x="0" y="25"/>
                        </a:lnTo>
                        <a:lnTo>
                          <a:pt x="0" y="38"/>
                        </a:lnTo>
                        <a:lnTo>
                          <a:pt x="0" y="45"/>
                        </a:lnTo>
                      </a:path>
                    </a:pathLst>
                  </a:custGeom>
                  <a:noFill/>
                  <a:ln w="9525">
                    <a:solidFill>
                      <a:srgbClr val="FF00FF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5949" name="Freeform 781"/>
                  <p:cNvSpPr>
                    <a:spLocks/>
                  </p:cNvSpPr>
                  <p:nvPr/>
                </p:nvSpPr>
                <p:spPr bwMode="auto">
                  <a:xfrm>
                    <a:off x="858" y="2490"/>
                    <a:ext cx="6" cy="13"/>
                  </a:xfrm>
                  <a:custGeom>
                    <a:avLst/>
                    <a:gdLst>
                      <a:gd name="T0" fmla="*/ 0 w 6"/>
                      <a:gd name="T1" fmla="*/ 0 h 13"/>
                      <a:gd name="T2" fmla="*/ 0 w 6"/>
                      <a:gd name="T3" fmla="*/ 6 h 13"/>
                      <a:gd name="T4" fmla="*/ 6 w 6"/>
                      <a:gd name="T5" fmla="*/ 13 h 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6" h="13">
                        <a:moveTo>
                          <a:pt x="0" y="0"/>
                        </a:moveTo>
                        <a:lnTo>
                          <a:pt x="0" y="6"/>
                        </a:lnTo>
                        <a:lnTo>
                          <a:pt x="6" y="13"/>
                        </a:lnTo>
                      </a:path>
                    </a:pathLst>
                  </a:custGeom>
                  <a:noFill/>
                  <a:ln w="9525">
                    <a:solidFill>
                      <a:srgbClr val="FF00FF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5950" name="Line 782"/>
                  <p:cNvSpPr>
                    <a:spLocks noChangeShapeType="1"/>
                  </p:cNvSpPr>
                  <p:nvPr/>
                </p:nvSpPr>
                <p:spPr bwMode="auto">
                  <a:xfrm>
                    <a:off x="864" y="2503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FF00FF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5951" name="Freeform 783"/>
                  <p:cNvSpPr>
                    <a:spLocks/>
                  </p:cNvSpPr>
                  <p:nvPr/>
                </p:nvSpPr>
                <p:spPr bwMode="auto">
                  <a:xfrm>
                    <a:off x="870" y="2503"/>
                    <a:ext cx="6" cy="6"/>
                  </a:xfrm>
                  <a:custGeom>
                    <a:avLst/>
                    <a:gdLst>
                      <a:gd name="T0" fmla="*/ 0 w 6"/>
                      <a:gd name="T1" fmla="*/ 6 h 6"/>
                      <a:gd name="T2" fmla="*/ 6 w 6"/>
                      <a:gd name="T3" fmla="*/ 6 h 6"/>
                      <a:gd name="T4" fmla="*/ 6 w 6"/>
                      <a:gd name="T5" fmla="*/ 0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6" h="6">
                        <a:moveTo>
                          <a:pt x="0" y="6"/>
                        </a:moveTo>
                        <a:lnTo>
                          <a:pt x="6" y="6"/>
                        </a:lnTo>
                        <a:lnTo>
                          <a:pt x="6" y="0"/>
                        </a:lnTo>
                      </a:path>
                    </a:pathLst>
                  </a:custGeom>
                  <a:noFill/>
                  <a:ln w="9525">
                    <a:solidFill>
                      <a:srgbClr val="FF00FF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5952" name="Freeform 784"/>
                  <p:cNvSpPr>
                    <a:spLocks/>
                  </p:cNvSpPr>
                  <p:nvPr/>
                </p:nvSpPr>
                <p:spPr bwMode="auto">
                  <a:xfrm>
                    <a:off x="876" y="2496"/>
                    <a:ext cx="1" cy="7"/>
                  </a:xfrm>
                  <a:custGeom>
                    <a:avLst/>
                    <a:gdLst>
                      <a:gd name="T0" fmla="*/ 7 h 7"/>
                      <a:gd name="T1" fmla="*/ 0 h 7"/>
                      <a:gd name="T2" fmla="*/ 0 h 7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</a:cxnLst>
                    <a:rect l="0" t="0" r="r" b="b"/>
                    <a:pathLst>
                      <a:path h="7">
                        <a:moveTo>
                          <a:pt x="0" y="7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</a:path>
                    </a:pathLst>
                  </a:custGeom>
                  <a:noFill/>
                  <a:ln w="9525">
                    <a:solidFill>
                      <a:srgbClr val="FF00FF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5953" name="Freeform 785"/>
                  <p:cNvSpPr>
                    <a:spLocks/>
                  </p:cNvSpPr>
                  <p:nvPr/>
                </p:nvSpPr>
                <p:spPr bwMode="auto">
                  <a:xfrm>
                    <a:off x="876" y="2496"/>
                    <a:ext cx="6" cy="20"/>
                  </a:xfrm>
                  <a:custGeom>
                    <a:avLst/>
                    <a:gdLst>
                      <a:gd name="T0" fmla="*/ 0 w 6"/>
                      <a:gd name="T1" fmla="*/ 0 h 20"/>
                      <a:gd name="T2" fmla="*/ 0 w 6"/>
                      <a:gd name="T3" fmla="*/ 7 h 20"/>
                      <a:gd name="T4" fmla="*/ 6 w 6"/>
                      <a:gd name="T5" fmla="*/ 20 h 2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6" h="20">
                        <a:moveTo>
                          <a:pt x="0" y="0"/>
                        </a:moveTo>
                        <a:lnTo>
                          <a:pt x="0" y="7"/>
                        </a:lnTo>
                        <a:lnTo>
                          <a:pt x="6" y="20"/>
                        </a:lnTo>
                      </a:path>
                    </a:pathLst>
                  </a:custGeom>
                  <a:noFill/>
                  <a:ln w="9525">
                    <a:solidFill>
                      <a:srgbClr val="FF00FF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5954" name="Line 786"/>
                  <p:cNvSpPr>
                    <a:spLocks noChangeShapeType="1"/>
                  </p:cNvSpPr>
                  <p:nvPr/>
                </p:nvSpPr>
                <p:spPr bwMode="auto">
                  <a:xfrm>
                    <a:off x="882" y="2516"/>
                    <a:ext cx="6" cy="13"/>
                  </a:xfrm>
                  <a:prstGeom prst="line">
                    <a:avLst/>
                  </a:prstGeom>
                  <a:noFill/>
                  <a:ln w="9525">
                    <a:solidFill>
                      <a:srgbClr val="FF00FF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5955" name="Line 787"/>
                  <p:cNvSpPr>
                    <a:spLocks noChangeShapeType="1"/>
                  </p:cNvSpPr>
                  <p:nvPr/>
                </p:nvSpPr>
                <p:spPr bwMode="auto">
                  <a:xfrm>
                    <a:off x="888" y="2529"/>
                    <a:ext cx="6" cy="13"/>
                  </a:xfrm>
                  <a:prstGeom prst="line">
                    <a:avLst/>
                  </a:prstGeom>
                  <a:noFill/>
                  <a:ln w="9525">
                    <a:solidFill>
                      <a:srgbClr val="FF00FF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5956" name="Line 788"/>
                  <p:cNvSpPr>
                    <a:spLocks noChangeShapeType="1"/>
                  </p:cNvSpPr>
                  <p:nvPr/>
                </p:nvSpPr>
                <p:spPr bwMode="auto">
                  <a:xfrm>
                    <a:off x="894" y="2542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FF00FF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5957" name="Freeform 789"/>
                  <p:cNvSpPr>
                    <a:spLocks/>
                  </p:cNvSpPr>
                  <p:nvPr/>
                </p:nvSpPr>
                <p:spPr bwMode="auto">
                  <a:xfrm>
                    <a:off x="900" y="2542"/>
                    <a:ext cx="1" cy="6"/>
                  </a:xfrm>
                  <a:custGeom>
                    <a:avLst/>
                    <a:gdLst>
                      <a:gd name="T0" fmla="*/ 6 h 6"/>
                      <a:gd name="T1" fmla="*/ 0 h 6"/>
                      <a:gd name="T2" fmla="*/ 0 h 6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</a:cxnLst>
                    <a:rect l="0" t="0" r="r" b="b"/>
                    <a:pathLst>
                      <a:path h="6">
                        <a:moveTo>
                          <a:pt x="0" y="6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</a:path>
                    </a:pathLst>
                  </a:custGeom>
                  <a:noFill/>
                  <a:ln w="9525">
                    <a:solidFill>
                      <a:srgbClr val="FF00FF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5958" name="Line 790"/>
                  <p:cNvSpPr>
                    <a:spLocks noChangeShapeType="1"/>
                  </p:cNvSpPr>
                  <p:nvPr/>
                </p:nvSpPr>
                <p:spPr bwMode="auto">
                  <a:xfrm>
                    <a:off x="900" y="2542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FF00FF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5959" name="Line 791"/>
                  <p:cNvSpPr>
                    <a:spLocks noChangeShapeType="1"/>
                  </p:cNvSpPr>
                  <p:nvPr/>
                </p:nvSpPr>
                <p:spPr bwMode="auto">
                  <a:xfrm>
                    <a:off x="906" y="2548"/>
                    <a:ext cx="6" cy="13"/>
                  </a:xfrm>
                  <a:prstGeom prst="line">
                    <a:avLst/>
                  </a:prstGeom>
                  <a:noFill/>
                  <a:ln w="9525">
                    <a:solidFill>
                      <a:srgbClr val="FF00FF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5960" name="Line 792"/>
                  <p:cNvSpPr>
                    <a:spLocks noChangeShapeType="1"/>
                  </p:cNvSpPr>
                  <p:nvPr/>
                </p:nvSpPr>
                <p:spPr bwMode="auto">
                  <a:xfrm>
                    <a:off x="912" y="2561"/>
                    <a:ext cx="6" cy="7"/>
                  </a:xfrm>
                  <a:prstGeom prst="line">
                    <a:avLst/>
                  </a:prstGeom>
                  <a:noFill/>
                  <a:ln w="9525">
                    <a:solidFill>
                      <a:srgbClr val="FF00FF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5961" name="Line 793"/>
                  <p:cNvSpPr>
                    <a:spLocks noChangeShapeType="1"/>
                  </p:cNvSpPr>
                  <p:nvPr/>
                </p:nvSpPr>
                <p:spPr bwMode="auto">
                  <a:xfrm>
                    <a:off x="918" y="2568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FF00FF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5962" name="Line 794"/>
                  <p:cNvSpPr>
                    <a:spLocks noChangeShapeType="1"/>
                  </p:cNvSpPr>
                  <p:nvPr/>
                </p:nvSpPr>
                <p:spPr bwMode="auto">
                  <a:xfrm>
                    <a:off x="918" y="2574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FF00FF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5963" name="Line 795"/>
                  <p:cNvSpPr>
                    <a:spLocks noChangeShapeType="1"/>
                  </p:cNvSpPr>
                  <p:nvPr/>
                </p:nvSpPr>
                <p:spPr bwMode="auto">
                  <a:xfrm>
                    <a:off x="924" y="2574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FF00FF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5964" name="Line 796"/>
                  <p:cNvSpPr>
                    <a:spLocks noChangeShapeType="1"/>
                  </p:cNvSpPr>
                  <p:nvPr/>
                </p:nvSpPr>
                <p:spPr bwMode="auto">
                  <a:xfrm>
                    <a:off x="930" y="2574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FF00FF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5965" name="Line 797"/>
                  <p:cNvSpPr>
                    <a:spLocks noChangeShapeType="1"/>
                  </p:cNvSpPr>
                  <p:nvPr/>
                </p:nvSpPr>
                <p:spPr bwMode="auto">
                  <a:xfrm>
                    <a:off x="936" y="2574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FF00FF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5966" name="Line 798"/>
                  <p:cNvSpPr>
                    <a:spLocks noChangeShapeType="1"/>
                  </p:cNvSpPr>
                  <p:nvPr/>
                </p:nvSpPr>
                <p:spPr bwMode="auto">
                  <a:xfrm>
                    <a:off x="936" y="2574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FF00FF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5967" name="Line 799"/>
                  <p:cNvSpPr>
                    <a:spLocks noChangeShapeType="1"/>
                  </p:cNvSpPr>
                  <p:nvPr/>
                </p:nvSpPr>
                <p:spPr bwMode="auto">
                  <a:xfrm>
                    <a:off x="942" y="2574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FF00FF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5968" name="Line 800"/>
                  <p:cNvSpPr>
                    <a:spLocks noChangeShapeType="1"/>
                  </p:cNvSpPr>
                  <p:nvPr/>
                </p:nvSpPr>
                <p:spPr bwMode="auto">
                  <a:xfrm>
                    <a:off x="948" y="2574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FF00FF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5969" name="Line 801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954" y="2568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FF00FF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5970" name="Freeform 802"/>
                  <p:cNvSpPr>
                    <a:spLocks/>
                  </p:cNvSpPr>
                  <p:nvPr/>
                </p:nvSpPr>
                <p:spPr bwMode="auto">
                  <a:xfrm>
                    <a:off x="954" y="2561"/>
                    <a:ext cx="6" cy="7"/>
                  </a:xfrm>
                  <a:custGeom>
                    <a:avLst/>
                    <a:gdLst>
                      <a:gd name="T0" fmla="*/ 0 w 6"/>
                      <a:gd name="T1" fmla="*/ 7 h 7"/>
                      <a:gd name="T2" fmla="*/ 0 w 6"/>
                      <a:gd name="T3" fmla="*/ 0 h 7"/>
                      <a:gd name="T4" fmla="*/ 6 w 6"/>
                      <a:gd name="T5" fmla="*/ 0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6" h="7">
                        <a:moveTo>
                          <a:pt x="0" y="7"/>
                        </a:moveTo>
                        <a:lnTo>
                          <a:pt x="0" y="0"/>
                        </a:lnTo>
                        <a:lnTo>
                          <a:pt x="6" y="0"/>
                        </a:lnTo>
                      </a:path>
                    </a:pathLst>
                  </a:custGeom>
                  <a:noFill/>
                  <a:ln w="9525">
                    <a:solidFill>
                      <a:srgbClr val="FF00FF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5971" name="Freeform 803"/>
                  <p:cNvSpPr>
                    <a:spLocks/>
                  </p:cNvSpPr>
                  <p:nvPr/>
                </p:nvSpPr>
                <p:spPr bwMode="auto">
                  <a:xfrm>
                    <a:off x="960" y="2561"/>
                    <a:ext cx="6" cy="7"/>
                  </a:xfrm>
                  <a:custGeom>
                    <a:avLst/>
                    <a:gdLst>
                      <a:gd name="T0" fmla="*/ 0 w 6"/>
                      <a:gd name="T1" fmla="*/ 0 h 7"/>
                      <a:gd name="T2" fmla="*/ 0 w 6"/>
                      <a:gd name="T3" fmla="*/ 0 h 7"/>
                      <a:gd name="T4" fmla="*/ 6 w 6"/>
                      <a:gd name="T5" fmla="*/ 7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6" h="7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6" y="7"/>
                        </a:lnTo>
                      </a:path>
                    </a:pathLst>
                  </a:custGeom>
                  <a:noFill/>
                  <a:ln w="9525">
                    <a:solidFill>
                      <a:srgbClr val="FF00FF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5972" name="Line 804"/>
                  <p:cNvSpPr>
                    <a:spLocks noChangeShapeType="1"/>
                  </p:cNvSpPr>
                  <p:nvPr/>
                </p:nvSpPr>
                <p:spPr bwMode="auto">
                  <a:xfrm>
                    <a:off x="966" y="2568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FF00FF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5973" name="Line 805"/>
                  <p:cNvSpPr>
                    <a:spLocks noChangeShapeType="1"/>
                  </p:cNvSpPr>
                  <p:nvPr/>
                </p:nvSpPr>
                <p:spPr bwMode="auto">
                  <a:xfrm>
                    <a:off x="972" y="2574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FF00FF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5974" name="Freeform 806"/>
                  <p:cNvSpPr>
                    <a:spLocks/>
                  </p:cNvSpPr>
                  <p:nvPr/>
                </p:nvSpPr>
                <p:spPr bwMode="auto">
                  <a:xfrm>
                    <a:off x="978" y="2574"/>
                    <a:ext cx="1" cy="7"/>
                  </a:xfrm>
                  <a:custGeom>
                    <a:avLst/>
                    <a:gdLst>
                      <a:gd name="T0" fmla="*/ 0 h 7"/>
                      <a:gd name="T1" fmla="*/ 0 h 7"/>
                      <a:gd name="T2" fmla="*/ 7 h 7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</a:cxnLst>
                    <a:rect l="0" t="0" r="r" b="b"/>
                    <a:pathLst>
                      <a:path h="7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7"/>
                        </a:lnTo>
                      </a:path>
                    </a:pathLst>
                  </a:custGeom>
                  <a:noFill/>
                  <a:ln w="9525">
                    <a:solidFill>
                      <a:srgbClr val="FF00FF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5975" name="Line 807"/>
                  <p:cNvSpPr>
                    <a:spLocks noChangeShapeType="1"/>
                  </p:cNvSpPr>
                  <p:nvPr/>
                </p:nvSpPr>
                <p:spPr bwMode="auto">
                  <a:xfrm>
                    <a:off x="978" y="2581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FF00FF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5976" name="Line 808"/>
                  <p:cNvSpPr>
                    <a:spLocks noChangeShapeType="1"/>
                  </p:cNvSpPr>
                  <p:nvPr/>
                </p:nvSpPr>
                <p:spPr bwMode="auto">
                  <a:xfrm>
                    <a:off x="984" y="2581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FF00FF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5977" name="Line 809"/>
                  <p:cNvSpPr>
                    <a:spLocks noChangeShapeType="1"/>
                  </p:cNvSpPr>
                  <p:nvPr/>
                </p:nvSpPr>
                <p:spPr bwMode="auto">
                  <a:xfrm>
                    <a:off x="990" y="2581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FF00FF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5978" name="Line 810"/>
                  <p:cNvSpPr>
                    <a:spLocks noChangeShapeType="1"/>
                  </p:cNvSpPr>
                  <p:nvPr/>
                </p:nvSpPr>
                <p:spPr bwMode="auto">
                  <a:xfrm>
                    <a:off x="996" y="2581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FF00FF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5979" name="Line 811"/>
                  <p:cNvSpPr>
                    <a:spLocks noChangeShapeType="1"/>
                  </p:cNvSpPr>
                  <p:nvPr/>
                </p:nvSpPr>
                <p:spPr bwMode="auto">
                  <a:xfrm>
                    <a:off x="996" y="2581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FF00FF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5980" name="Line 812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1002" y="2574"/>
                    <a:ext cx="6" cy="7"/>
                  </a:xfrm>
                  <a:prstGeom prst="line">
                    <a:avLst/>
                  </a:prstGeom>
                  <a:noFill/>
                  <a:ln w="9525">
                    <a:solidFill>
                      <a:srgbClr val="FF00FF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5981" name="Freeform 813"/>
                  <p:cNvSpPr>
                    <a:spLocks/>
                  </p:cNvSpPr>
                  <p:nvPr/>
                </p:nvSpPr>
                <p:spPr bwMode="auto">
                  <a:xfrm>
                    <a:off x="1008" y="2561"/>
                    <a:ext cx="6" cy="13"/>
                  </a:xfrm>
                  <a:custGeom>
                    <a:avLst/>
                    <a:gdLst>
                      <a:gd name="T0" fmla="*/ 0 w 6"/>
                      <a:gd name="T1" fmla="*/ 13 h 13"/>
                      <a:gd name="T2" fmla="*/ 6 w 6"/>
                      <a:gd name="T3" fmla="*/ 7 h 13"/>
                      <a:gd name="T4" fmla="*/ 6 w 6"/>
                      <a:gd name="T5" fmla="*/ 0 h 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6" h="13">
                        <a:moveTo>
                          <a:pt x="0" y="13"/>
                        </a:moveTo>
                        <a:lnTo>
                          <a:pt x="6" y="7"/>
                        </a:lnTo>
                        <a:lnTo>
                          <a:pt x="6" y="0"/>
                        </a:lnTo>
                      </a:path>
                    </a:pathLst>
                  </a:custGeom>
                  <a:noFill/>
                  <a:ln w="9525">
                    <a:solidFill>
                      <a:srgbClr val="FF00FF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5982" name="Freeform 814"/>
                  <p:cNvSpPr>
                    <a:spLocks/>
                  </p:cNvSpPr>
                  <p:nvPr/>
                </p:nvSpPr>
                <p:spPr bwMode="auto">
                  <a:xfrm>
                    <a:off x="1014" y="2561"/>
                    <a:ext cx="1" cy="7"/>
                  </a:xfrm>
                  <a:custGeom>
                    <a:avLst/>
                    <a:gdLst>
                      <a:gd name="T0" fmla="*/ 0 h 7"/>
                      <a:gd name="T1" fmla="*/ 0 h 7"/>
                      <a:gd name="T2" fmla="*/ 7 h 7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</a:cxnLst>
                    <a:rect l="0" t="0" r="r" b="b"/>
                    <a:pathLst>
                      <a:path h="7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7"/>
                        </a:lnTo>
                      </a:path>
                    </a:pathLst>
                  </a:custGeom>
                  <a:noFill/>
                  <a:ln w="9525">
                    <a:solidFill>
                      <a:srgbClr val="FF00FF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5983" name="Line 815"/>
                  <p:cNvSpPr>
                    <a:spLocks noChangeShapeType="1"/>
                  </p:cNvSpPr>
                  <p:nvPr/>
                </p:nvSpPr>
                <p:spPr bwMode="auto">
                  <a:xfrm>
                    <a:off x="1014" y="2568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FF00FF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5984" name="Line 816"/>
                  <p:cNvSpPr>
                    <a:spLocks noChangeShapeType="1"/>
                  </p:cNvSpPr>
                  <p:nvPr/>
                </p:nvSpPr>
                <p:spPr bwMode="auto">
                  <a:xfrm>
                    <a:off x="1020" y="2568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FF00FF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5985" name="Line 817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1026" y="2561"/>
                    <a:ext cx="6" cy="7"/>
                  </a:xfrm>
                  <a:prstGeom prst="line">
                    <a:avLst/>
                  </a:prstGeom>
                  <a:noFill/>
                  <a:ln w="9525">
                    <a:solidFill>
                      <a:srgbClr val="FF00FF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5986" name="Line 818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1032" y="2555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FF00FF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5987" name="Line 819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1032" y="2548"/>
                    <a:ext cx="6" cy="7"/>
                  </a:xfrm>
                  <a:prstGeom prst="line">
                    <a:avLst/>
                  </a:prstGeom>
                  <a:noFill/>
                  <a:ln w="9525">
                    <a:solidFill>
                      <a:srgbClr val="FF00FF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5988" name="Line 820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1038" y="2535"/>
                    <a:ext cx="6" cy="13"/>
                  </a:xfrm>
                  <a:prstGeom prst="line">
                    <a:avLst/>
                  </a:prstGeom>
                  <a:noFill/>
                  <a:ln w="9525">
                    <a:solidFill>
                      <a:srgbClr val="FF00FF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5989" name="Line 821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1044" y="2516"/>
                    <a:ext cx="6" cy="19"/>
                  </a:xfrm>
                  <a:prstGeom prst="line">
                    <a:avLst/>
                  </a:prstGeom>
                  <a:noFill/>
                  <a:ln w="9525">
                    <a:solidFill>
                      <a:srgbClr val="FF00FF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5990" name="Freeform 822"/>
                  <p:cNvSpPr>
                    <a:spLocks/>
                  </p:cNvSpPr>
                  <p:nvPr/>
                </p:nvSpPr>
                <p:spPr bwMode="auto">
                  <a:xfrm>
                    <a:off x="1050" y="2496"/>
                    <a:ext cx="1" cy="20"/>
                  </a:xfrm>
                  <a:custGeom>
                    <a:avLst/>
                    <a:gdLst>
                      <a:gd name="T0" fmla="*/ 20 h 20"/>
                      <a:gd name="T1" fmla="*/ 7 h 20"/>
                      <a:gd name="T2" fmla="*/ 0 h 20"/>
                      <a:gd name="T3" fmla="*/ 0 h 20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  <a:cxn ang="0">
                        <a:pos x="0" y="T3"/>
                      </a:cxn>
                    </a:cxnLst>
                    <a:rect l="0" t="0" r="r" b="b"/>
                    <a:pathLst>
                      <a:path h="20">
                        <a:moveTo>
                          <a:pt x="0" y="20"/>
                        </a:moveTo>
                        <a:lnTo>
                          <a:pt x="0" y="7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</a:path>
                    </a:pathLst>
                  </a:custGeom>
                  <a:noFill/>
                  <a:ln w="9525">
                    <a:solidFill>
                      <a:srgbClr val="FF00FF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5991" name="Freeform 823"/>
                  <p:cNvSpPr>
                    <a:spLocks/>
                  </p:cNvSpPr>
                  <p:nvPr/>
                </p:nvSpPr>
                <p:spPr bwMode="auto">
                  <a:xfrm>
                    <a:off x="1050" y="2496"/>
                    <a:ext cx="6" cy="33"/>
                  </a:xfrm>
                  <a:custGeom>
                    <a:avLst/>
                    <a:gdLst>
                      <a:gd name="T0" fmla="*/ 0 w 6"/>
                      <a:gd name="T1" fmla="*/ 0 h 33"/>
                      <a:gd name="T2" fmla="*/ 0 w 6"/>
                      <a:gd name="T3" fmla="*/ 7 h 33"/>
                      <a:gd name="T4" fmla="*/ 0 w 6"/>
                      <a:gd name="T5" fmla="*/ 13 h 33"/>
                      <a:gd name="T6" fmla="*/ 6 w 6"/>
                      <a:gd name="T7" fmla="*/ 26 h 33"/>
                      <a:gd name="T8" fmla="*/ 6 w 6"/>
                      <a:gd name="T9" fmla="*/ 33 h 3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6" h="33">
                        <a:moveTo>
                          <a:pt x="0" y="0"/>
                        </a:moveTo>
                        <a:lnTo>
                          <a:pt x="0" y="7"/>
                        </a:lnTo>
                        <a:lnTo>
                          <a:pt x="0" y="13"/>
                        </a:lnTo>
                        <a:lnTo>
                          <a:pt x="6" y="26"/>
                        </a:lnTo>
                        <a:lnTo>
                          <a:pt x="6" y="33"/>
                        </a:lnTo>
                      </a:path>
                    </a:pathLst>
                  </a:custGeom>
                  <a:noFill/>
                  <a:ln w="9525">
                    <a:solidFill>
                      <a:srgbClr val="FF00FF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5992" name="Line 824"/>
                  <p:cNvSpPr>
                    <a:spLocks noChangeShapeType="1"/>
                  </p:cNvSpPr>
                  <p:nvPr/>
                </p:nvSpPr>
                <p:spPr bwMode="auto">
                  <a:xfrm>
                    <a:off x="1056" y="2529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FF00FF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5993" name="Freeform 825"/>
                  <p:cNvSpPr>
                    <a:spLocks/>
                  </p:cNvSpPr>
                  <p:nvPr/>
                </p:nvSpPr>
                <p:spPr bwMode="auto">
                  <a:xfrm>
                    <a:off x="1062" y="2535"/>
                    <a:ext cx="6" cy="1"/>
                  </a:xfrm>
                  <a:custGeom>
                    <a:avLst/>
                    <a:gdLst>
                      <a:gd name="T0" fmla="*/ 0 w 6"/>
                      <a:gd name="T1" fmla="*/ 0 w 6"/>
                      <a:gd name="T2" fmla="*/ 6 w 6"/>
                    </a:gdLst>
                    <a:ahLst/>
                    <a:cxnLst>
                      <a:cxn ang="0">
                        <a:pos x="T0" y="0"/>
                      </a:cxn>
                      <a:cxn ang="0">
                        <a:pos x="T1" y="0"/>
                      </a:cxn>
                      <a:cxn ang="0">
                        <a:pos x="T2" y="0"/>
                      </a:cxn>
                    </a:cxnLst>
                    <a:rect l="0" t="0" r="r" b="b"/>
                    <a:pathLst>
                      <a:path w="6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6" y="0"/>
                        </a:lnTo>
                      </a:path>
                    </a:pathLst>
                  </a:custGeom>
                  <a:noFill/>
                  <a:ln w="9525">
                    <a:solidFill>
                      <a:srgbClr val="FF00FF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5994" name="Freeform 826"/>
                  <p:cNvSpPr>
                    <a:spLocks/>
                  </p:cNvSpPr>
                  <p:nvPr/>
                </p:nvSpPr>
                <p:spPr bwMode="auto">
                  <a:xfrm>
                    <a:off x="1068" y="2516"/>
                    <a:ext cx="6" cy="19"/>
                  </a:xfrm>
                  <a:custGeom>
                    <a:avLst/>
                    <a:gdLst>
                      <a:gd name="T0" fmla="*/ 0 w 6"/>
                      <a:gd name="T1" fmla="*/ 19 h 19"/>
                      <a:gd name="T2" fmla="*/ 6 w 6"/>
                      <a:gd name="T3" fmla="*/ 13 h 19"/>
                      <a:gd name="T4" fmla="*/ 6 w 6"/>
                      <a:gd name="T5" fmla="*/ 0 h 1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6" h="19">
                        <a:moveTo>
                          <a:pt x="0" y="19"/>
                        </a:moveTo>
                        <a:lnTo>
                          <a:pt x="6" y="13"/>
                        </a:lnTo>
                        <a:lnTo>
                          <a:pt x="6" y="0"/>
                        </a:lnTo>
                      </a:path>
                    </a:pathLst>
                  </a:custGeom>
                  <a:noFill/>
                  <a:ln w="9525">
                    <a:solidFill>
                      <a:srgbClr val="FF00FF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5995" name="Freeform 827"/>
                  <p:cNvSpPr>
                    <a:spLocks/>
                  </p:cNvSpPr>
                  <p:nvPr/>
                </p:nvSpPr>
                <p:spPr bwMode="auto">
                  <a:xfrm>
                    <a:off x="1074" y="2496"/>
                    <a:ext cx="1" cy="20"/>
                  </a:xfrm>
                  <a:custGeom>
                    <a:avLst/>
                    <a:gdLst>
                      <a:gd name="T0" fmla="*/ 20 h 20"/>
                      <a:gd name="T1" fmla="*/ 13 h 20"/>
                      <a:gd name="T2" fmla="*/ 0 h 20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</a:cxnLst>
                    <a:rect l="0" t="0" r="r" b="b"/>
                    <a:pathLst>
                      <a:path h="20">
                        <a:moveTo>
                          <a:pt x="0" y="20"/>
                        </a:moveTo>
                        <a:lnTo>
                          <a:pt x="0" y="13"/>
                        </a:lnTo>
                        <a:lnTo>
                          <a:pt x="0" y="0"/>
                        </a:lnTo>
                      </a:path>
                    </a:pathLst>
                  </a:custGeom>
                  <a:noFill/>
                  <a:ln w="9525">
                    <a:solidFill>
                      <a:srgbClr val="FF00FF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5996" name="Freeform 828"/>
                  <p:cNvSpPr>
                    <a:spLocks/>
                  </p:cNvSpPr>
                  <p:nvPr/>
                </p:nvSpPr>
                <p:spPr bwMode="auto">
                  <a:xfrm>
                    <a:off x="1074" y="2451"/>
                    <a:ext cx="6" cy="45"/>
                  </a:xfrm>
                  <a:custGeom>
                    <a:avLst/>
                    <a:gdLst>
                      <a:gd name="T0" fmla="*/ 0 w 6"/>
                      <a:gd name="T1" fmla="*/ 45 h 45"/>
                      <a:gd name="T2" fmla="*/ 0 w 6"/>
                      <a:gd name="T3" fmla="*/ 26 h 45"/>
                      <a:gd name="T4" fmla="*/ 6 w 6"/>
                      <a:gd name="T5" fmla="*/ 0 h 4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6" h="45">
                        <a:moveTo>
                          <a:pt x="0" y="45"/>
                        </a:moveTo>
                        <a:lnTo>
                          <a:pt x="0" y="26"/>
                        </a:lnTo>
                        <a:lnTo>
                          <a:pt x="6" y="0"/>
                        </a:lnTo>
                      </a:path>
                    </a:pathLst>
                  </a:custGeom>
                  <a:noFill/>
                  <a:ln w="9525">
                    <a:solidFill>
                      <a:srgbClr val="FF00FF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5997" name="Freeform 829"/>
                  <p:cNvSpPr>
                    <a:spLocks/>
                  </p:cNvSpPr>
                  <p:nvPr/>
                </p:nvSpPr>
                <p:spPr bwMode="auto">
                  <a:xfrm>
                    <a:off x="1080" y="2328"/>
                    <a:ext cx="6" cy="123"/>
                  </a:xfrm>
                  <a:custGeom>
                    <a:avLst/>
                    <a:gdLst>
                      <a:gd name="T0" fmla="*/ 0 w 6"/>
                      <a:gd name="T1" fmla="*/ 123 h 123"/>
                      <a:gd name="T2" fmla="*/ 0 w 6"/>
                      <a:gd name="T3" fmla="*/ 97 h 123"/>
                      <a:gd name="T4" fmla="*/ 0 w 6"/>
                      <a:gd name="T5" fmla="*/ 58 h 123"/>
                      <a:gd name="T6" fmla="*/ 6 w 6"/>
                      <a:gd name="T7" fmla="*/ 26 h 123"/>
                      <a:gd name="T8" fmla="*/ 6 w 6"/>
                      <a:gd name="T9" fmla="*/ 0 h 12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6" h="123">
                        <a:moveTo>
                          <a:pt x="0" y="123"/>
                        </a:moveTo>
                        <a:lnTo>
                          <a:pt x="0" y="97"/>
                        </a:lnTo>
                        <a:lnTo>
                          <a:pt x="0" y="58"/>
                        </a:lnTo>
                        <a:lnTo>
                          <a:pt x="6" y="26"/>
                        </a:lnTo>
                        <a:lnTo>
                          <a:pt x="6" y="0"/>
                        </a:lnTo>
                      </a:path>
                    </a:pathLst>
                  </a:custGeom>
                  <a:noFill/>
                  <a:ln w="9525">
                    <a:solidFill>
                      <a:srgbClr val="FF00FF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5998" name="Freeform 830"/>
                  <p:cNvSpPr>
                    <a:spLocks/>
                  </p:cNvSpPr>
                  <p:nvPr/>
                </p:nvSpPr>
                <p:spPr bwMode="auto">
                  <a:xfrm>
                    <a:off x="1086" y="2289"/>
                    <a:ext cx="6" cy="39"/>
                  </a:xfrm>
                  <a:custGeom>
                    <a:avLst/>
                    <a:gdLst>
                      <a:gd name="T0" fmla="*/ 0 w 6"/>
                      <a:gd name="T1" fmla="*/ 39 h 39"/>
                      <a:gd name="T2" fmla="*/ 0 w 6"/>
                      <a:gd name="T3" fmla="*/ 26 h 39"/>
                      <a:gd name="T4" fmla="*/ 6 w 6"/>
                      <a:gd name="T5" fmla="*/ 6 h 39"/>
                      <a:gd name="T6" fmla="*/ 6 w 6"/>
                      <a:gd name="T7" fmla="*/ 0 h 39"/>
                      <a:gd name="T8" fmla="*/ 6 w 6"/>
                      <a:gd name="T9" fmla="*/ 0 h 3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6" h="39">
                        <a:moveTo>
                          <a:pt x="0" y="39"/>
                        </a:moveTo>
                        <a:lnTo>
                          <a:pt x="0" y="26"/>
                        </a:lnTo>
                        <a:lnTo>
                          <a:pt x="6" y="6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</a:path>
                    </a:pathLst>
                  </a:custGeom>
                  <a:noFill/>
                  <a:ln w="9525">
                    <a:solidFill>
                      <a:srgbClr val="FF00FF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5999" name="Freeform 831"/>
                  <p:cNvSpPr>
                    <a:spLocks/>
                  </p:cNvSpPr>
                  <p:nvPr/>
                </p:nvSpPr>
                <p:spPr bwMode="auto">
                  <a:xfrm>
                    <a:off x="1092" y="2289"/>
                    <a:ext cx="1" cy="136"/>
                  </a:xfrm>
                  <a:custGeom>
                    <a:avLst/>
                    <a:gdLst>
                      <a:gd name="T0" fmla="*/ 0 h 136"/>
                      <a:gd name="T1" fmla="*/ 6 h 136"/>
                      <a:gd name="T2" fmla="*/ 26 h 136"/>
                      <a:gd name="T3" fmla="*/ 58 h 136"/>
                      <a:gd name="T4" fmla="*/ 104 h 136"/>
                      <a:gd name="T5" fmla="*/ 136 h 136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  <a:cxn ang="0">
                        <a:pos x="0" y="T3"/>
                      </a:cxn>
                      <a:cxn ang="0">
                        <a:pos x="0" y="T4"/>
                      </a:cxn>
                      <a:cxn ang="0">
                        <a:pos x="0" y="T5"/>
                      </a:cxn>
                    </a:cxnLst>
                    <a:rect l="0" t="0" r="r" b="b"/>
                    <a:pathLst>
                      <a:path h="136">
                        <a:moveTo>
                          <a:pt x="0" y="0"/>
                        </a:moveTo>
                        <a:lnTo>
                          <a:pt x="0" y="6"/>
                        </a:lnTo>
                        <a:lnTo>
                          <a:pt x="0" y="26"/>
                        </a:lnTo>
                        <a:lnTo>
                          <a:pt x="0" y="58"/>
                        </a:lnTo>
                        <a:lnTo>
                          <a:pt x="0" y="104"/>
                        </a:lnTo>
                        <a:lnTo>
                          <a:pt x="0" y="136"/>
                        </a:lnTo>
                      </a:path>
                    </a:pathLst>
                  </a:custGeom>
                  <a:noFill/>
                  <a:ln w="9525">
                    <a:solidFill>
                      <a:srgbClr val="FF00FF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000" name="Freeform 832"/>
                  <p:cNvSpPr>
                    <a:spLocks/>
                  </p:cNvSpPr>
                  <p:nvPr/>
                </p:nvSpPr>
                <p:spPr bwMode="auto">
                  <a:xfrm>
                    <a:off x="1092" y="2425"/>
                    <a:ext cx="6" cy="91"/>
                  </a:xfrm>
                  <a:custGeom>
                    <a:avLst/>
                    <a:gdLst>
                      <a:gd name="T0" fmla="*/ 0 w 6"/>
                      <a:gd name="T1" fmla="*/ 0 h 91"/>
                      <a:gd name="T2" fmla="*/ 0 w 6"/>
                      <a:gd name="T3" fmla="*/ 52 h 91"/>
                      <a:gd name="T4" fmla="*/ 6 w 6"/>
                      <a:gd name="T5" fmla="*/ 91 h 9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6" h="91">
                        <a:moveTo>
                          <a:pt x="0" y="0"/>
                        </a:moveTo>
                        <a:lnTo>
                          <a:pt x="0" y="52"/>
                        </a:lnTo>
                        <a:lnTo>
                          <a:pt x="6" y="91"/>
                        </a:lnTo>
                      </a:path>
                    </a:pathLst>
                  </a:custGeom>
                  <a:noFill/>
                  <a:ln w="9525">
                    <a:solidFill>
                      <a:srgbClr val="FF00FF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001" name="Freeform 833"/>
                  <p:cNvSpPr>
                    <a:spLocks/>
                  </p:cNvSpPr>
                  <p:nvPr/>
                </p:nvSpPr>
                <p:spPr bwMode="auto">
                  <a:xfrm>
                    <a:off x="1098" y="2516"/>
                    <a:ext cx="6" cy="32"/>
                  </a:xfrm>
                  <a:custGeom>
                    <a:avLst/>
                    <a:gdLst>
                      <a:gd name="T0" fmla="*/ 0 w 6"/>
                      <a:gd name="T1" fmla="*/ 0 h 32"/>
                      <a:gd name="T2" fmla="*/ 0 w 6"/>
                      <a:gd name="T3" fmla="*/ 19 h 32"/>
                      <a:gd name="T4" fmla="*/ 6 w 6"/>
                      <a:gd name="T5" fmla="*/ 32 h 3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6" h="32">
                        <a:moveTo>
                          <a:pt x="0" y="0"/>
                        </a:moveTo>
                        <a:lnTo>
                          <a:pt x="0" y="19"/>
                        </a:lnTo>
                        <a:lnTo>
                          <a:pt x="6" y="32"/>
                        </a:lnTo>
                      </a:path>
                    </a:pathLst>
                  </a:custGeom>
                  <a:noFill/>
                  <a:ln w="9525">
                    <a:solidFill>
                      <a:srgbClr val="FF00FF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002" name="Line 834"/>
                  <p:cNvSpPr>
                    <a:spLocks noChangeShapeType="1"/>
                  </p:cNvSpPr>
                  <p:nvPr/>
                </p:nvSpPr>
                <p:spPr bwMode="auto">
                  <a:xfrm>
                    <a:off x="1104" y="2548"/>
                    <a:ext cx="6" cy="20"/>
                  </a:xfrm>
                  <a:prstGeom prst="line">
                    <a:avLst/>
                  </a:prstGeom>
                  <a:noFill/>
                  <a:ln w="9525">
                    <a:solidFill>
                      <a:srgbClr val="FF00FF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003" name="Line 835"/>
                  <p:cNvSpPr>
                    <a:spLocks noChangeShapeType="1"/>
                  </p:cNvSpPr>
                  <p:nvPr/>
                </p:nvSpPr>
                <p:spPr bwMode="auto">
                  <a:xfrm>
                    <a:off x="1110" y="2568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FF00FF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004" name="Line 836"/>
                  <p:cNvSpPr>
                    <a:spLocks noChangeShapeType="1"/>
                  </p:cNvSpPr>
                  <p:nvPr/>
                </p:nvSpPr>
                <p:spPr bwMode="auto">
                  <a:xfrm>
                    <a:off x="1110" y="2574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FF00FF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005" name="Freeform 837"/>
                  <p:cNvSpPr>
                    <a:spLocks/>
                  </p:cNvSpPr>
                  <p:nvPr/>
                </p:nvSpPr>
                <p:spPr bwMode="auto">
                  <a:xfrm>
                    <a:off x="1116" y="2574"/>
                    <a:ext cx="6" cy="7"/>
                  </a:xfrm>
                  <a:custGeom>
                    <a:avLst/>
                    <a:gdLst>
                      <a:gd name="T0" fmla="*/ 0 w 6"/>
                      <a:gd name="T1" fmla="*/ 0 h 7"/>
                      <a:gd name="T2" fmla="*/ 0 w 6"/>
                      <a:gd name="T3" fmla="*/ 0 h 7"/>
                      <a:gd name="T4" fmla="*/ 6 w 6"/>
                      <a:gd name="T5" fmla="*/ 7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6" h="7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6" y="7"/>
                        </a:lnTo>
                      </a:path>
                    </a:pathLst>
                  </a:custGeom>
                  <a:noFill/>
                  <a:ln w="9525">
                    <a:solidFill>
                      <a:srgbClr val="FF00FF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006" name="Line 838"/>
                  <p:cNvSpPr>
                    <a:spLocks noChangeShapeType="1"/>
                  </p:cNvSpPr>
                  <p:nvPr/>
                </p:nvSpPr>
                <p:spPr bwMode="auto">
                  <a:xfrm>
                    <a:off x="1122" y="2581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FF00FF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007" name="Freeform 839"/>
                  <p:cNvSpPr>
                    <a:spLocks/>
                  </p:cNvSpPr>
                  <p:nvPr/>
                </p:nvSpPr>
                <p:spPr bwMode="auto">
                  <a:xfrm>
                    <a:off x="1128" y="2581"/>
                    <a:ext cx="1" cy="6"/>
                  </a:xfrm>
                  <a:custGeom>
                    <a:avLst/>
                    <a:gdLst>
                      <a:gd name="T0" fmla="*/ 0 h 6"/>
                      <a:gd name="T1" fmla="*/ 0 h 6"/>
                      <a:gd name="T2" fmla="*/ 6 h 6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</a:cxnLst>
                    <a:rect l="0" t="0" r="r" b="b"/>
                    <a:pathLst>
                      <a:path h="6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6"/>
                        </a:lnTo>
                      </a:path>
                    </a:pathLst>
                  </a:custGeom>
                  <a:noFill/>
                  <a:ln w="9525">
                    <a:solidFill>
                      <a:srgbClr val="FF00FF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008" name="Line 840"/>
                  <p:cNvSpPr>
                    <a:spLocks noChangeShapeType="1"/>
                  </p:cNvSpPr>
                  <p:nvPr/>
                </p:nvSpPr>
                <p:spPr bwMode="auto">
                  <a:xfrm>
                    <a:off x="1128" y="2587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FF00FF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009" name="Line 841"/>
                  <p:cNvSpPr>
                    <a:spLocks noChangeShapeType="1"/>
                  </p:cNvSpPr>
                  <p:nvPr/>
                </p:nvSpPr>
                <p:spPr bwMode="auto">
                  <a:xfrm>
                    <a:off x="1134" y="2587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FF00FF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010" name="Freeform 842"/>
                  <p:cNvSpPr>
                    <a:spLocks/>
                  </p:cNvSpPr>
                  <p:nvPr/>
                </p:nvSpPr>
                <p:spPr bwMode="auto">
                  <a:xfrm>
                    <a:off x="1140" y="2587"/>
                    <a:ext cx="6" cy="7"/>
                  </a:xfrm>
                  <a:custGeom>
                    <a:avLst/>
                    <a:gdLst>
                      <a:gd name="T0" fmla="*/ 0 w 6"/>
                      <a:gd name="T1" fmla="*/ 0 h 7"/>
                      <a:gd name="T2" fmla="*/ 6 w 6"/>
                      <a:gd name="T3" fmla="*/ 0 h 7"/>
                      <a:gd name="T4" fmla="*/ 6 w 6"/>
                      <a:gd name="T5" fmla="*/ 7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6" h="7">
                        <a:moveTo>
                          <a:pt x="0" y="0"/>
                        </a:moveTo>
                        <a:lnTo>
                          <a:pt x="6" y="0"/>
                        </a:lnTo>
                        <a:lnTo>
                          <a:pt x="6" y="7"/>
                        </a:lnTo>
                      </a:path>
                    </a:pathLst>
                  </a:custGeom>
                  <a:noFill/>
                  <a:ln w="9525">
                    <a:solidFill>
                      <a:srgbClr val="FF00FF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011" name="Line 843"/>
                  <p:cNvSpPr>
                    <a:spLocks noChangeShapeType="1"/>
                  </p:cNvSpPr>
                  <p:nvPr/>
                </p:nvSpPr>
                <p:spPr bwMode="auto">
                  <a:xfrm>
                    <a:off x="1146" y="2594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FF00FF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012" name="Line 844"/>
                  <p:cNvSpPr>
                    <a:spLocks noChangeShapeType="1"/>
                  </p:cNvSpPr>
                  <p:nvPr/>
                </p:nvSpPr>
                <p:spPr bwMode="auto">
                  <a:xfrm>
                    <a:off x="1146" y="2594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FF00FF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013" name="Line 845"/>
                  <p:cNvSpPr>
                    <a:spLocks noChangeShapeType="1"/>
                  </p:cNvSpPr>
                  <p:nvPr/>
                </p:nvSpPr>
                <p:spPr bwMode="auto">
                  <a:xfrm>
                    <a:off x="1152" y="2594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FF00FF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014" name="Line 846"/>
                  <p:cNvSpPr>
                    <a:spLocks noChangeShapeType="1"/>
                  </p:cNvSpPr>
                  <p:nvPr/>
                </p:nvSpPr>
                <p:spPr bwMode="auto">
                  <a:xfrm>
                    <a:off x="1158" y="2594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FF00FF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015" name="Line 847"/>
                  <p:cNvSpPr>
                    <a:spLocks noChangeShapeType="1"/>
                  </p:cNvSpPr>
                  <p:nvPr/>
                </p:nvSpPr>
                <p:spPr bwMode="auto">
                  <a:xfrm>
                    <a:off x="1164" y="2594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FF00FF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016" name="Line 848"/>
                  <p:cNvSpPr>
                    <a:spLocks noChangeShapeType="1"/>
                  </p:cNvSpPr>
                  <p:nvPr/>
                </p:nvSpPr>
                <p:spPr bwMode="auto">
                  <a:xfrm>
                    <a:off x="1170" y="2594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FF00FF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017" name="Line 849"/>
                  <p:cNvSpPr>
                    <a:spLocks noChangeShapeType="1"/>
                  </p:cNvSpPr>
                  <p:nvPr/>
                </p:nvSpPr>
                <p:spPr bwMode="auto">
                  <a:xfrm>
                    <a:off x="1170" y="2594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FF00FF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018" name="Line 850"/>
                  <p:cNvSpPr>
                    <a:spLocks noChangeShapeType="1"/>
                  </p:cNvSpPr>
                  <p:nvPr/>
                </p:nvSpPr>
                <p:spPr bwMode="auto">
                  <a:xfrm>
                    <a:off x="1176" y="2594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FF00FF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019" name="Line 851"/>
                  <p:cNvSpPr>
                    <a:spLocks noChangeShapeType="1"/>
                  </p:cNvSpPr>
                  <p:nvPr/>
                </p:nvSpPr>
                <p:spPr bwMode="auto">
                  <a:xfrm>
                    <a:off x="1182" y="2594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FF00FF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020" name="Line 852"/>
                  <p:cNvSpPr>
                    <a:spLocks noChangeShapeType="1"/>
                  </p:cNvSpPr>
                  <p:nvPr/>
                </p:nvSpPr>
                <p:spPr bwMode="auto">
                  <a:xfrm>
                    <a:off x="1188" y="2594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FF00FF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021" name="Line 853"/>
                  <p:cNvSpPr>
                    <a:spLocks noChangeShapeType="1"/>
                  </p:cNvSpPr>
                  <p:nvPr/>
                </p:nvSpPr>
                <p:spPr bwMode="auto">
                  <a:xfrm>
                    <a:off x="1188" y="2594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FF00FF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022" name="Line 854"/>
                  <p:cNvSpPr>
                    <a:spLocks noChangeShapeType="1"/>
                  </p:cNvSpPr>
                  <p:nvPr/>
                </p:nvSpPr>
                <p:spPr bwMode="auto">
                  <a:xfrm>
                    <a:off x="1194" y="2594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FF00FF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023" name="Line 855"/>
                  <p:cNvSpPr>
                    <a:spLocks noChangeShapeType="1"/>
                  </p:cNvSpPr>
                  <p:nvPr/>
                </p:nvSpPr>
                <p:spPr bwMode="auto">
                  <a:xfrm>
                    <a:off x="1200" y="2594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FF00FF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024" name="Line 856"/>
                  <p:cNvSpPr>
                    <a:spLocks noChangeShapeType="1"/>
                  </p:cNvSpPr>
                  <p:nvPr/>
                </p:nvSpPr>
                <p:spPr bwMode="auto">
                  <a:xfrm>
                    <a:off x="1206" y="2594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FF00FF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025" name="Line 857"/>
                  <p:cNvSpPr>
                    <a:spLocks noChangeShapeType="1"/>
                  </p:cNvSpPr>
                  <p:nvPr/>
                </p:nvSpPr>
                <p:spPr bwMode="auto">
                  <a:xfrm>
                    <a:off x="1206" y="2594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FF00FF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026" name="Line 858"/>
                  <p:cNvSpPr>
                    <a:spLocks noChangeShapeType="1"/>
                  </p:cNvSpPr>
                  <p:nvPr/>
                </p:nvSpPr>
                <p:spPr bwMode="auto">
                  <a:xfrm>
                    <a:off x="1212" y="2594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FF00FF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027" name="Line 859"/>
                  <p:cNvSpPr>
                    <a:spLocks noChangeShapeType="1"/>
                  </p:cNvSpPr>
                  <p:nvPr/>
                </p:nvSpPr>
                <p:spPr bwMode="auto">
                  <a:xfrm>
                    <a:off x="1218" y="2594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FF00FF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028" name="Line 860"/>
                  <p:cNvSpPr>
                    <a:spLocks noChangeShapeType="1"/>
                  </p:cNvSpPr>
                  <p:nvPr/>
                </p:nvSpPr>
                <p:spPr bwMode="auto">
                  <a:xfrm>
                    <a:off x="1224" y="2594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FF00FF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029" name="Line 861"/>
                  <p:cNvSpPr>
                    <a:spLocks noChangeShapeType="1"/>
                  </p:cNvSpPr>
                  <p:nvPr/>
                </p:nvSpPr>
                <p:spPr bwMode="auto">
                  <a:xfrm>
                    <a:off x="1224" y="2594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FF00FF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030" name="Line 862"/>
                  <p:cNvSpPr>
                    <a:spLocks noChangeShapeType="1"/>
                  </p:cNvSpPr>
                  <p:nvPr/>
                </p:nvSpPr>
                <p:spPr bwMode="auto">
                  <a:xfrm>
                    <a:off x="1230" y="2594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FF00FF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031" name="Line 863"/>
                  <p:cNvSpPr>
                    <a:spLocks noChangeShapeType="1"/>
                  </p:cNvSpPr>
                  <p:nvPr/>
                </p:nvSpPr>
                <p:spPr bwMode="auto">
                  <a:xfrm>
                    <a:off x="1236" y="2594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FF00FF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032" name="Line 864"/>
                  <p:cNvSpPr>
                    <a:spLocks noChangeShapeType="1"/>
                  </p:cNvSpPr>
                  <p:nvPr/>
                </p:nvSpPr>
                <p:spPr bwMode="auto">
                  <a:xfrm>
                    <a:off x="1242" y="2594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FF00FF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033" name="Line 865"/>
                  <p:cNvSpPr>
                    <a:spLocks noChangeShapeType="1"/>
                  </p:cNvSpPr>
                  <p:nvPr/>
                </p:nvSpPr>
                <p:spPr bwMode="auto">
                  <a:xfrm>
                    <a:off x="1242" y="2594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FF00FF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034" name="Line 866"/>
                  <p:cNvSpPr>
                    <a:spLocks noChangeShapeType="1"/>
                  </p:cNvSpPr>
                  <p:nvPr/>
                </p:nvSpPr>
                <p:spPr bwMode="auto">
                  <a:xfrm>
                    <a:off x="1248" y="2594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FF00FF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035" name="Line 867"/>
                  <p:cNvSpPr>
                    <a:spLocks noChangeShapeType="1"/>
                  </p:cNvSpPr>
                  <p:nvPr/>
                </p:nvSpPr>
                <p:spPr bwMode="auto">
                  <a:xfrm>
                    <a:off x="1254" y="2594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FF00FF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036" name="Line 868"/>
                  <p:cNvSpPr>
                    <a:spLocks noChangeShapeType="1"/>
                  </p:cNvSpPr>
                  <p:nvPr/>
                </p:nvSpPr>
                <p:spPr bwMode="auto">
                  <a:xfrm>
                    <a:off x="1260" y="2594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FF00FF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037" name="Line 869"/>
                  <p:cNvSpPr>
                    <a:spLocks noChangeShapeType="1"/>
                  </p:cNvSpPr>
                  <p:nvPr/>
                </p:nvSpPr>
                <p:spPr bwMode="auto">
                  <a:xfrm>
                    <a:off x="1266" y="2594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FF00FF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038" name="Line 870"/>
                  <p:cNvSpPr>
                    <a:spLocks noChangeShapeType="1"/>
                  </p:cNvSpPr>
                  <p:nvPr/>
                </p:nvSpPr>
                <p:spPr bwMode="auto">
                  <a:xfrm>
                    <a:off x="1266" y="2594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FF00FF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039" name="Line 871"/>
                  <p:cNvSpPr>
                    <a:spLocks noChangeShapeType="1"/>
                  </p:cNvSpPr>
                  <p:nvPr/>
                </p:nvSpPr>
                <p:spPr bwMode="auto">
                  <a:xfrm>
                    <a:off x="1272" y="2594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FF00FF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040" name="Line 872"/>
                  <p:cNvSpPr>
                    <a:spLocks noChangeShapeType="1"/>
                  </p:cNvSpPr>
                  <p:nvPr/>
                </p:nvSpPr>
                <p:spPr bwMode="auto">
                  <a:xfrm>
                    <a:off x="1278" y="2594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FF00FF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041" name="Line 873"/>
                  <p:cNvSpPr>
                    <a:spLocks noChangeShapeType="1"/>
                  </p:cNvSpPr>
                  <p:nvPr/>
                </p:nvSpPr>
                <p:spPr bwMode="auto">
                  <a:xfrm>
                    <a:off x="1284" y="2594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FF00FF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042" name="Freeform 874"/>
                  <p:cNvSpPr>
                    <a:spLocks/>
                  </p:cNvSpPr>
                  <p:nvPr/>
                </p:nvSpPr>
                <p:spPr bwMode="auto">
                  <a:xfrm>
                    <a:off x="1284" y="2594"/>
                    <a:ext cx="6" cy="6"/>
                  </a:xfrm>
                  <a:custGeom>
                    <a:avLst/>
                    <a:gdLst>
                      <a:gd name="T0" fmla="*/ 0 w 6"/>
                      <a:gd name="T1" fmla="*/ 0 h 6"/>
                      <a:gd name="T2" fmla="*/ 0 w 6"/>
                      <a:gd name="T3" fmla="*/ 0 h 6"/>
                      <a:gd name="T4" fmla="*/ 6 w 6"/>
                      <a:gd name="T5" fmla="*/ 6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6" h="6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6" y="6"/>
                        </a:lnTo>
                      </a:path>
                    </a:pathLst>
                  </a:custGeom>
                  <a:noFill/>
                  <a:ln w="9525">
                    <a:solidFill>
                      <a:srgbClr val="FF00FF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043" name="Line 875"/>
                  <p:cNvSpPr>
                    <a:spLocks noChangeShapeType="1"/>
                  </p:cNvSpPr>
                  <p:nvPr/>
                </p:nvSpPr>
                <p:spPr bwMode="auto">
                  <a:xfrm>
                    <a:off x="1290" y="2600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FF00FF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044" name="Freeform 876"/>
                  <p:cNvSpPr>
                    <a:spLocks/>
                  </p:cNvSpPr>
                  <p:nvPr/>
                </p:nvSpPr>
                <p:spPr bwMode="auto">
                  <a:xfrm>
                    <a:off x="1296" y="2594"/>
                    <a:ext cx="6" cy="6"/>
                  </a:xfrm>
                  <a:custGeom>
                    <a:avLst/>
                    <a:gdLst>
                      <a:gd name="T0" fmla="*/ 0 w 6"/>
                      <a:gd name="T1" fmla="*/ 6 h 6"/>
                      <a:gd name="T2" fmla="*/ 6 w 6"/>
                      <a:gd name="T3" fmla="*/ 0 h 6"/>
                      <a:gd name="T4" fmla="*/ 6 w 6"/>
                      <a:gd name="T5" fmla="*/ 0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6" h="6">
                        <a:moveTo>
                          <a:pt x="0" y="6"/>
                        </a:moveTo>
                        <a:lnTo>
                          <a:pt x="6" y="0"/>
                        </a:lnTo>
                        <a:lnTo>
                          <a:pt x="6" y="0"/>
                        </a:lnTo>
                      </a:path>
                    </a:pathLst>
                  </a:custGeom>
                  <a:noFill/>
                  <a:ln w="9525">
                    <a:solidFill>
                      <a:srgbClr val="FF00FF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045" name="Line 877"/>
                  <p:cNvSpPr>
                    <a:spLocks noChangeShapeType="1"/>
                  </p:cNvSpPr>
                  <p:nvPr/>
                </p:nvSpPr>
                <p:spPr bwMode="auto">
                  <a:xfrm>
                    <a:off x="1302" y="2594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FF00FF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046" name="Line 878"/>
                  <p:cNvSpPr>
                    <a:spLocks noChangeShapeType="1"/>
                  </p:cNvSpPr>
                  <p:nvPr/>
                </p:nvSpPr>
                <p:spPr bwMode="auto">
                  <a:xfrm>
                    <a:off x="1302" y="2594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FF00FF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047" name="Line 879"/>
                  <p:cNvSpPr>
                    <a:spLocks noChangeShapeType="1"/>
                  </p:cNvSpPr>
                  <p:nvPr/>
                </p:nvSpPr>
                <p:spPr bwMode="auto">
                  <a:xfrm>
                    <a:off x="1308" y="2594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FF00FF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048" name="Line 880"/>
                  <p:cNvSpPr>
                    <a:spLocks noChangeShapeType="1"/>
                  </p:cNvSpPr>
                  <p:nvPr/>
                </p:nvSpPr>
                <p:spPr bwMode="auto">
                  <a:xfrm>
                    <a:off x="1314" y="2594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FF00FF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049" name="Line 881"/>
                  <p:cNvSpPr>
                    <a:spLocks noChangeShapeType="1"/>
                  </p:cNvSpPr>
                  <p:nvPr/>
                </p:nvSpPr>
                <p:spPr bwMode="auto">
                  <a:xfrm>
                    <a:off x="1320" y="2594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FF00FF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050" name="Line 882"/>
                  <p:cNvSpPr>
                    <a:spLocks noChangeShapeType="1"/>
                  </p:cNvSpPr>
                  <p:nvPr/>
                </p:nvSpPr>
                <p:spPr bwMode="auto">
                  <a:xfrm>
                    <a:off x="1320" y="2594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FF00FF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051" name="Line 883"/>
                  <p:cNvSpPr>
                    <a:spLocks noChangeShapeType="1"/>
                  </p:cNvSpPr>
                  <p:nvPr/>
                </p:nvSpPr>
                <p:spPr bwMode="auto">
                  <a:xfrm>
                    <a:off x="1326" y="2594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FF00FF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052" name="Line 884"/>
                  <p:cNvSpPr>
                    <a:spLocks noChangeShapeType="1"/>
                  </p:cNvSpPr>
                  <p:nvPr/>
                </p:nvSpPr>
                <p:spPr bwMode="auto">
                  <a:xfrm>
                    <a:off x="1332" y="2594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FF00FF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053" name="Line 885"/>
                  <p:cNvSpPr>
                    <a:spLocks noChangeShapeType="1"/>
                  </p:cNvSpPr>
                  <p:nvPr/>
                </p:nvSpPr>
                <p:spPr bwMode="auto">
                  <a:xfrm>
                    <a:off x="1338" y="2594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FF00FF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054" name="Line 886"/>
                  <p:cNvSpPr>
                    <a:spLocks noChangeShapeType="1"/>
                  </p:cNvSpPr>
                  <p:nvPr/>
                </p:nvSpPr>
                <p:spPr bwMode="auto">
                  <a:xfrm>
                    <a:off x="1344" y="2594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FF00FF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055" name="Line 887"/>
                  <p:cNvSpPr>
                    <a:spLocks noChangeShapeType="1"/>
                  </p:cNvSpPr>
                  <p:nvPr/>
                </p:nvSpPr>
                <p:spPr bwMode="auto">
                  <a:xfrm>
                    <a:off x="1344" y="2594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FF00FF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056" name="Line 888"/>
                  <p:cNvSpPr>
                    <a:spLocks noChangeShapeType="1"/>
                  </p:cNvSpPr>
                  <p:nvPr/>
                </p:nvSpPr>
                <p:spPr bwMode="auto">
                  <a:xfrm>
                    <a:off x="1350" y="2594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FF00FF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057" name="Line 889"/>
                  <p:cNvSpPr>
                    <a:spLocks noChangeShapeType="1"/>
                  </p:cNvSpPr>
                  <p:nvPr/>
                </p:nvSpPr>
                <p:spPr bwMode="auto">
                  <a:xfrm>
                    <a:off x="1356" y="2594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FF00FF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058" name="Line 890"/>
                  <p:cNvSpPr>
                    <a:spLocks noChangeShapeType="1"/>
                  </p:cNvSpPr>
                  <p:nvPr/>
                </p:nvSpPr>
                <p:spPr bwMode="auto">
                  <a:xfrm>
                    <a:off x="1362" y="2594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FF00FF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059" name="Line 891"/>
                  <p:cNvSpPr>
                    <a:spLocks noChangeShapeType="1"/>
                  </p:cNvSpPr>
                  <p:nvPr/>
                </p:nvSpPr>
                <p:spPr bwMode="auto">
                  <a:xfrm>
                    <a:off x="1362" y="2594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FF00FF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060" name="Line 892"/>
                  <p:cNvSpPr>
                    <a:spLocks noChangeShapeType="1"/>
                  </p:cNvSpPr>
                  <p:nvPr/>
                </p:nvSpPr>
                <p:spPr bwMode="auto">
                  <a:xfrm>
                    <a:off x="1368" y="2594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FF00FF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061" name="Line 893"/>
                  <p:cNvSpPr>
                    <a:spLocks noChangeShapeType="1"/>
                  </p:cNvSpPr>
                  <p:nvPr/>
                </p:nvSpPr>
                <p:spPr bwMode="auto">
                  <a:xfrm>
                    <a:off x="1374" y="2594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FF00FF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062" name="Line 894"/>
                  <p:cNvSpPr>
                    <a:spLocks noChangeShapeType="1"/>
                  </p:cNvSpPr>
                  <p:nvPr/>
                </p:nvSpPr>
                <p:spPr bwMode="auto">
                  <a:xfrm>
                    <a:off x="1380" y="2594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FF00FF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063" name="Line 895"/>
                  <p:cNvSpPr>
                    <a:spLocks noChangeShapeType="1"/>
                  </p:cNvSpPr>
                  <p:nvPr/>
                </p:nvSpPr>
                <p:spPr bwMode="auto">
                  <a:xfrm>
                    <a:off x="1380" y="2594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FF00FF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064" name="Line 896"/>
                  <p:cNvSpPr>
                    <a:spLocks noChangeShapeType="1"/>
                  </p:cNvSpPr>
                  <p:nvPr/>
                </p:nvSpPr>
                <p:spPr bwMode="auto">
                  <a:xfrm>
                    <a:off x="1386" y="2594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FF00FF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065" name="Line 897"/>
                  <p:cNvSpPr>
                    <a:spLocks noChangeShapeType="1"/>
                  </p:cNvSpPr>
                  <p:nvPr/>
                </p:nvSpPr>
                <p:spPr bwMode="auto">
                  <a:xfrm>
                    <a:off x="1392" y="2594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FF00FF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066" name="Line 898"/>
                  <p:cNvSpPr>
                    <a:spLocks noChangeShapeType="1"/>
                  </p:cNvSpPr>
                  <p:nvPr/>
                </p:nvSpPr>
                <p:spPr bwMode="auto">
                  <a:xfrm>
                    <a:off x="1398" y="2594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FF00FF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067" name="Line 899"/>
                  <p:cNvSpPr>
                    <a:spLocks noChangeShapeType="1"/>
                  </p:cNvSpPr>
                  <p:nvPr/>
                </p:nvSpPr>
                <p:spPr bwMode="auto">
                  <a:xfrm>
                    <a:off x="1398" y="2594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FF00FF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068" name="Line 900"/>
                  <p:cNvSpPr>
                    <a:spLocks noChangeShapeType="1"/>
                  </p:cNvSpPr>
                  <p:nvPr/>
                </p:nvSpPr>
                <p:spPr bwMode="auto">
                  <a:xfrm>
                    <a:off x="1404" y="2594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FF00FF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069" name="Line 901"/>
                  <p:cNvSpPr>
                    <a:spLocks noChangeShapeType="1"/>
                  </p:cNvSpPr>
                  <p:nvPr/>
                </p:nvSpPr>
                <p:spPr bwMode="auto">
                  <a:xfrm>
                    <a:off x="1410" y="2594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FF00FF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070" name="Line 902"/>
                  <p:cNvSpPr>
                    <a:spLocks noChangeShapeType="1"/>
                  </p:cNvSpPr>
                  <p:nvPr/>
                </p:nvSpPr>
                <p:spPr bwMode="auto">
                  <a:xfrm>
                    <a:off x="1416" y="2594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FF00FF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071" name="Line 903"/>
                  <p:cNvSpPr>
                    <a:spLocks noChangeShapeType="1"/>
                  </p:cNvSpPr>
                  <p:nvPr/>
                </p:nvSpPr>
                <p:spPr bwMode="auto">
                  <a:xfrm>
                    <a:off x="1416" y="2594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FF00FF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072" name="Line 904"/>
                  <p:cNvSpPr>
                    <a:spLocks noChangeShapeType="1"/>
                  </p:cNvSpPr>
                  <p:nvPr/>
                </p:nvSpPr>
                <p:spPr bwMode="auto">
                  <a:xfrm>
                    <a:off x="1422" y="2594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FF00FF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073" name="Line 905"/>
                  <p:cNvSpPr>
                    <a:spLocks noChangeShapeType="1"/>
                  </p:cNvSpPr>
                  <p:nvPr/>
                </p:nvSpPr>
                <p:spPr bwMode="auto">
                  <a:xfrm>
                    <a:off x="1428" y="2594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FF00FF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074" name="Line 906"/>
                  <p:cNvSpPr>
                    <a:spLocks noChangeShapeType="1"/>
                  </p:cNvSpPr>
                  <p:nvPr/>
                </p:nvSpPr>
                <p:spPr bwMode="auto">
                  <a:xfrm>
                    <a:off x="1434" y="2594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FF00FF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075" name="Line 907"/>
                  <p:cNvSpPr>
                    <a:spLocks noChangeShapeType="1"/>
                  </p:cNvSpPr>
                  <p:nvPr/>
                </p:nvSpPr>
                <p:spPr bwMode="auto">
                  <a:xfrm>
                    <a:off x="1440" y="2594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FF00FF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076" name="Line 908"/>
                  <p:cNvSpPr>
                    <a:spLocks noChangeShapeType="1"/>
                  </p:cNvSpPr>
                  <p:nvPr/>
                </p:nvSpPr>
                <p:spPr bwMode="auto">
                  <a:xfrm>
                    <a:off x="1440" y="2594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FF00FF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077" name="Line 909"/>
                  <p:cNvSpPr>
                    <a:spLocks noChangeShapeType="1"/>
                  </p:cNvSpPr>
                  <p:nvPr/>
                </p:nvSpPr>
                <p:spPr bwMode="auto">
                  <a:xfrm>
                    <a:off x="1446" y="2594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FF00FF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078" name="Line 910"/>
                  <p:cNvSpPr>
                    <a:spLocks noChangeShapeType="1"/>
                  </p:cNvSpPr>
                  <p:nvPr/>
                </p:nvSpPr>
                <p:spPr bwMode="auto">
                  <a:xfrm>
                    <a:off x="1452" y="2594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FF00FF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079" name="Line 911"/>
                  <p:cNvSpPr>
                    <a:spLocks noChangeShapeType="1"/>
                  </p:cNvSpPr>
                  <p:nvPr/>
                </p:nvSpPr>
                <p:spPr bwMode="auto">
                  <a:xfrm>
                    <a:off x="1458" y="2594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FF00FF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080" name="Line 912"/>
                  <p:cNvSpPr>
                    <a:spLocks noChangeShapeType="1"/>
                  </p:cNvSpPr>
                  <p:nvPr/>
                </p:nvSpPr>
                <p:spPr bwMode="auto">
                  <a:xfrm>
                    <a:off x="1458" y="2594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FF00FF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081" name="Line 913"/>
                  <p:cNvSpPr>
                    <a:spLocks noChangeShapeType="1"/>
                  </p:cNvSpPr>
                  <p:nvPr/>
                </p:nvSpPr>
                <p:spPr bwMode="auto">
                  <a:xfrm>
                    <a:off x="1464" y="2594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FF00FF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082" name="Line 914"/>
                  <p:cNvSpPr>
                    <a:spLocks noChangeShapeType="1"/>
                  </p:cNvSpPr>
                  <p:nvPr/>
                </p:nvSpPr>
                <p:spPr bwMode="auto">
                  <a:xfrm>
                    <a:off x="1470" y="2594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FF00FF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083" name="Line 915"/>
                  <p:cNvSpPr>
                    <a:spLocks noChangeShapeType="1"/>
                  </p:cNvSpPr>
                  <p:nvPr/>
                </p:nvSpPr>
                <p:spPr bwMode="auto">
                  <a:xfrm>
                    <a:off x="1476" y="2594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FF00FF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084" name="Line 916"/>
                  <p:cNvSpPr>
                    <a:spLocks noChangeShapeType="1"/>
                  </p:cNvSpPr>
                  <p:nvPr/>
                </p:nvSpPr>
                <p:spPr bwMode="auto">
                  <a:xfrm>
                    <a:off x="1476" y="2594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FF00FF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085" name="Line 917"/>
                  <p:cNvSpPr>
                    <a:spLocks noChangeShapeType="1"/>
                  </p:cNvSpPr>
                  <p:nvPr/>
                </p:nvSpPr>
                <p:spPr bwMode="auto">
                  <a:xfrm>
                    <a:off x="1482" y="2594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FF00FF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086" name="Line 918"/>
                  <p:cNvSpPr>
                    <a:spLocks noChangeShapeType="1"/>
                  </p:cNvSpPr>
                  <p:nvPr/>
                </p:nvSpPr>
                <p:spPr bwMode="auto">
                  <a:xfrm>
                    <a:off x="1488" y="2594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FF00FF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087" name="Line 919"/>
                  <p:cNvSpPr>
                    <a:spLocks noChangeShapeType="1"/>
                  </p:cNvSpPr>
                  <p:nvPr/>
                </p:nvSpPr>
                <p:spPr bwMode="auto">
                  <a:xfrm>
                    <a:off x="1494" y="2594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FF00FF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088" name="Line 920"/>
                  <p:cNvSpPr>
                    <a:spLocks noChangeShapeType="1"/>
                  </p:cNvSpPr>
                  <p:nvPr/>
                </p:nvSpPr>
                <p:spPr bwMode="auto">
                  <a:xfrm>
                    <a:off x="1494" y="2594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FF00FF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089" name="Line 921"/>
                  <p:cNvSpPr>
                    <a:spLocks noChangeShapeType="1"/>
                  </p:cNvSpPr>
                  <p:nvPr/>
                </p:nvSpPr>
                <p:spPr bwMode="auto">
                  <a:xfrm>
                    <a:off x="1500" y="2594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FF00FF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090" name="Line 922"/>
                  <p:cNvSpPr>
                    <a:spLocks noChangeShapeType="1"/>
                  </p:cNvSpPr>
                  <p:nvPr/>
                </p:nvSpPr>
                <p:spPr bwMode="auto">
                  <a:xfrm>
                    <a:off x="1506" y="2594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FF00FF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091" name="Line 923"/>
                  <p:cNvSpPr>
                    <a:spLocks noChangeShapeType="1"/>
                  </p:cNvSpPr>
                  <p:nvPr/>
                </p:nvSpPr>
                <p:spPr bwMode="auto">
                  <a:xfrm>
                    <a:off x="1512" y="2594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FF00FF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092" name="Line 924"/>
                  <p:cNvSpPr>
                    <a:spLocks noChangeShapeType="1"/>
                  </p:cNvSpPr>
                  <p:nvPr/>
                </p:nvSpPr>
                <p:spPr bwMode="auto">
                  <a:xfrm>
                    <a:off x="1512" y="2594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FF00FF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093" name="Line 925"/>
                  <p:cNvSpPr>
                    <a:spLocks noChangeShapeType="1"/>
                  </p:cNvSpPr>
                  <p:nvPr/>
                </p:nvSpPr>
                <p:spPr bwMode="auto">
                  <a:xfrm>
                    <a:off x="1518" y="2594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FF00FF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094" name="Line 926"/>
                  <p:cNvSpPr>
                    <a:spLocks noChangeShapeType="1"/>
                  </p:cNvSpPr>
                  <p:nvPr/>
                </p:nvSpPr>
                <p:spPr bwMode="auto">
                  <a:xfrm>
                    <a:off x="1524" y="2594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FF00FF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095" name="Line 927"/>
                  <p:cNvSpPr>
                    <a:spLocks noChangeShapeType="1"/>
                  </p:cNvSpPr>
                  <p:nvPr/>
                </p:nvSpPr>
                <p:spPr bwMode="auto">
                  <a:xfrm>
                    <a:off x="1530" y="2594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FF00FF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096" name="Line 928"/>
                  <p:cNvSpPr>
                    <a:spLocks noChangeShapeType="1"/>
                  </p:cNvSpPr>
                  <p:nvPr/>
                </p:nvSpPr>
                <p:spPr bwMode="auto">
                  <a:xfrm>
                    <a:off x="1536" y="2594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FF00FF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097" name="Freeform 929"/>
                  <p:cNvSpPr>
                    <a:spLocks/>
                  </p:cNvSpPr>
                  <p:nvPr/>
                </p:nvSpPr>
                <p:spPr bwMode="auto">
                  <a:xfrm>
                    <a:off x="1536" y="2587"/>
                    <a:ext cx="6" cy="7"/>
                  </a:xfrm>
                  <a:custGeom>
                    <a:avLst/>
                    <a:gdLst>
                      <a:gd name="T0" fmla="*/ 0 w 6"/>
                      <a:gd name="T1" fmla="*/ 7 h 7"/>
                      <a:gd name="T2" fmla="*/ 0 w 6"/>
                      <a:gd name="T3" fmla="*/ 0 h 7"/>
                      <a:gd name="T4" fmla="*/ 6 w 6"/>
                      <a:gd name="T5" fmla="*/ 0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6" h="7">
                        <a:moveTo>
                          <a:pt x="0" y="7"/>
                        </a:moveTo>
                        <a:lnTo>
                          <a:pt x="0" y="0"/>
                        </a:lnTo>
                        <a:lnTo>
                          <a:pt x="6" y="0"/>
                        </a:lnTo>
                      </a:path>
                    </a:pathLst>
                  </a:custGeom>
                  <a:noFill/>
                  <a:ln w="9525">
                    <a:solidFill>
                      <a:srgbClr val="FF00FF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098" name="Line 930"/>
                  <p:cNvSpPr>
                    <a:spLocks noChangeShapeType="1"/>
                  </p:cNvSpPr>
                  <p:nvPr/>
                </p:nvSpPr>
                <p:spPr bwMode="auto">
                  <a:xfrm>
                    <a:off x="1542" y="2587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FF00FF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099" name="Line 931"/>
                  <p:cNvSpPr>
                    <a:spLocks noChangeShapeType="1"/>
                  </p:cNvSpPr>
                  <p:nvPr/>
                </p:nvSpPr>
                <p:spPr bwMode="auto">
                  <a:xfrm>
                    <a:off x="1548" y="2587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FF00FF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100" name="Line 932"/>
                  <p:cNvSpPr>
                    <a:spLocks noChangeShapeType="1"/>
                  </p:cNvSpPr>
                  <p:nvPr/>
                </p:nvSpPr>
                <p:spPr bwMode="auto">
                  <a:xfrm>
                    <a:off x="1554" y="2587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FF00FF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101" name="Line 933"/>
                  <p:cNvSpPr>
                    <a:spLocks noChangeShapeType="1"/>
                  </p:cNvSpPr>
                  <p:nvPr/>
                </p:nvSpPr>
                <p:spPr bwMode="auto">
                  <a:xfrm>
                    <a:off x="1554" y="2587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FF00FF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102" name="Line 934"/>
                  <p:cNvSpPr>
                    <a:spLocks noChangeShapeType="1"/>
                  </p:cNvSpPr>
                  <p:nvPr/>
                </p:nvSpPr>
                <p:spPr bwMode="auto">
                  <a:xfrm>
                    <a:off x="1560" y="2587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FF00FF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103" name="Line 935"/>
                  <p:cNvSpPr>
                    <a:spLocks noChangeShapeType="1"/>
                  </p:cNvSpPr>
                  <p:nvPr/>
                </p:nvSpPr>
                <p:spPr bwMode="auto">
                  <a:xfrm>
                    <a:off x="1566" y="2587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FF00FF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104" name="Freeform 936"/>
                  <p:cNvSpPr>
                    <a:spLocks/>
                  </p:cNvSpPr>
                  <p:nvPr/>
                </p:nvSpPr>
                <p:spPr bwMode="auto">
                  <a:xfrm>
                    <a:off x="1572" y="2587"/>
                    <a:ext cx="1" cy="7"/>
                  </a:xfrm>
                  <a:custGeom>
                    <a:avLst/>
                    <a:gdLst>
                      <a:gd name="T0" fmla="*/ 0 h 7"/>
                      <a:gd name="T1" fmla="*/ 0 h 7"/>
                      <a:gd name="T2" fmla="*/ 7 h 7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</a:cxnLst>
                    <a:rect l="0" t="0" r="r" b="b"/>
                    <a:pathLst>
                      <a:path h="7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7"/>
                        </a:lnTo>
                      </a:path>
                    </a:pathLst>
                  </a:custGeom>
                  <a:noFill/>
                  <a:ln w="9525">
                    <a:solidFill>
                      <a:srgbClr val="FF00FF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105" name="Line 937"/>
                  <p:cNvSpPr>
                    <a:spLocks noChangeShapeType="1"/>
                  </p:cNvSpPr>
                  <p:nvPr/>
                </p:nvSpPr>
                <p:spPr bwMode="auto">
                  <a:xfrm>
                    <a:off x="1572" y="2594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FF00FF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106" name="Line 938"/>
                  <p:cNvSpPr>
                    <a:spLocks noChangeShapeType="1"/>
                  </p:cNvSpPr>
                  <p:nvPr/>
                </p:nvSpPr>
                <p:spPr bwMode="auto">
                  <a:xfrm>
                    <a:off x="1578" y="2594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FF00FF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107" name="Line 939"/>
                  <p:cNvSpPr>
                    <a:spLocks noChangeShapeType="1"/>
                  </p:cNvSpPr>
                  <p:nvPr/>
                </p:nvSpPr>
                <p:spPr bwMode="auto">
                  <a:xfrm>
                    <a:off x="1584" y="2594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FF00FF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108" name="Line 940"/>
                  <p:cNvSpPr>
                    <a:spLocks noChangeShapeType="1"/>
                  </p:cNvSpPr>
                  <p:nvPr/>
                </p:nvSpPr>
                <p:spPr bwMode="auto">
                  <a:xfrm>
                    <a:off x="1590" y="2594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FF00FF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109" name="Freeform 941"/>
                  <p:cNvSpPr>
                    <a:spLocks/>
                  </p:cNvSpPr>
                  <p:nvPr/>
                </p:nvSpPr>
                <p:spPr bwMode="auto">
                  <a:xfrm>
                    <a:off x="1590" y="2587"/>
                    <a:ext cx="6" cy="7"/>
                  </a:xfrm>
                  <a:custGeom>
                    <a:avLst/>
                    <a:gdLst>
                      <a:gd name="T0" fmla="*/ 0 w 6"/>
                      <a:gd name="T1" fmla="*/ 7 h 7"/>
                      <a:gd name="T2" fmla="*/ 0 w 6"/>
                      <a:gd name="T3" fmla="*/ 0 h 7"/>
                      <a:gd name="T4" fmla="*/ 6 w 6"/>
                      <a:gd name="T5" fmla="*/ 0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6" h="7">
                        <a:moveTo>
                          <a:pt x="0" y="7"/>
                        </a:moveTo>
                        <a:lnTo>
                          <a:pt x="0" y="0"/>
                        </a:lnTo>
                        <a:lnTo>
                          <a:pt x="6" y="0"/>
                        </a:lnTo>
                      </a:path>
                    </a:pathLst>
                  </a:custGeom>
                  <a:noFill/>
                  <a:ln w="9525">
                    <a:solidFill>
                      <a:srgbClr val="FF00FF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110" name="Line 942"/>
                  <p:cNvSpPr>
                    <a:spLocks noChangeShapeType="1"/>
                  </p:cNvSpPr>
                  <p:nvPr/>
                </p:nvSpPr>
                <p:spPr bwMode="auto">
                  <a:xfrm>
                    <a:off x="1596" y="2587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FF00FF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111" name="Line 943"/>
                  <p:cNvSpPr>
                    <a:spLocks noChangeShapeType="1"/>
                  </p:cNvSpPr>
                  <p:nvPr/>
                </p:nvSpPr>
                <p:spPr bwMode="auto">
                  <a:xfrm>
                    <a:off x="1602" y="2587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FF00FF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112" name="Line 944"/>
                  <p:cNvSpPr>
                    <a:spLocks noChangeShapeType="1"/>
                  </p:cNvSpPr>
                  <p:nvPr/>
                </p:nvSpPr>
                <p:spPr bwMode="auto">
                  <a:xfrm>
                    <a:off x="1608" y="2587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FF00FF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113" name="Line 945"/>
                  <p:cNvSpPr>
                    <a:spLocks noChangeShapeType="1"/>
                  </p:cNvSpPr>
                  <p:nvPr/>
                </p:nvSpPr>
                <p:spPr bwMode="auto">
                  <a:xfrm>
                    <a:off x="1608" y="2587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FF00FF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114" name="Line 946"/>
                  <p:cNvSpPr>
                    <a:spLocks noChangeShapeType="1"/>
                  </p:cNvSpPr>
                  <p:nvPr/>
                </p:nvSpPr>
                <p:spPr bwMode="auto">
                  <a:xfrm>
                    <a:off x="1614" y="2587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FF00FF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115" name="Freeform 947"/>
                  <p:cNvSpPr>
                    <a:spLocks/>
                  </p:cNvSpPr>
                  <p:nvPr/>
                </p:nvSpPr>
                <p:spPr bwMode="auto">
                  <a:xfrm>
                    <a:off x="1620" y="2581"/>
                    <a:ext cx="6" cy="6"/>
                  </a:xfrm>
                  <a:custGeom>
                    <a:avLst/>
                    <a:gdLst>
                      <a:gd name="T0" fmla="*/ 0 w 6"/>
                      <a:gd name="T1" fmla="*/ 6 h 6"/>
                      <a:gd name="T2" fmla="*/ 0 w 6"/>
                      <a:gd name="T3" fmla="*/ 0 h 6"/>
                      <a:gd name="T4" fmla="*/ 6 w 6"/>
                      <a:gd name="T5" fmla="*/ 0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6" h="6">
                        <a:moveTo>
                          <a:pt x="0" y="6"/>
                        </a:moveTo>
                        <a:lnTo>
                          <a:pt x="0" y="0"/>
                        </a:lnTo>
                        <a:lnTo>
                          <a:pt x="6" y="0"/>
                        </a:lnTo>
                      </a:path>
                    </a:pathLst>
                  </a:custGeom>
                  <a:noFill/>
                  <a:ln w="9525">
                    <a:solidFill>
                      <a:srgbClr val="FF00FF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116" name="Line 948"/>
                  <p:cNvSpPr>
                    <a:spLocks noChangeShapeType="1"/>
                  </p:cNvSpPr>
                  <p:nvPr/>
                </p:nvSpPr>
                <p:spPr bwMode="auto">
                  <a:xfrm>
                    <a:off x="1626" y="2581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FF00FF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117" name="Line 949"/>
                  <p:cNvSpPr>
                    <a:spLocks noChangeShapeType="1"/>
                  </p:cNvSpPr>
                  <p:nvPr/>
                </p:nvSpPr>
                <p:spPr bwMode="auto">
                  <a:xfrm>
                    <a:off x="1632" y="2581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FF00FF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118" name="Line 950"/>
                  <p:cNvSpPr>
                    <a:spLocks noChangeShapeType="1"/>
                  </p:cNvSpPr>
                  <p:nvPr/>
                </p:nvSpPr>
                <p:spPr bwMode="auto">
                  <a:xfrm>
                    <a:off x="1632" y="2581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FF00FF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119" name="Line 951"/>
                  <p:cNvSpPr>
                    <a:spLocks noChangeShapeType="1"/>
                  </p:cNvSpPr>
                  <p:nvPr/>
                </p:nvSpPr>
                <p:spPr bwMode="auto">
                  <a:xfrm>
                    <a:off x="1638" y="2581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FF00FF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120" name="Line 952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1644" y="2574"/>
                    <a:ext cx="6" cy="7"/>
                  </a:xfrm>
                  <a:prstGeom prst="line">
                    <a:avLst/>
                  </a:prstGeom>
                  <a:noFill/>
                  <a:ln w="9525">
                    <a:solidFill>
                      <a:srgbClr val="FF00FF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121" name="Line 953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1650" y="2568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FF00FF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122" name="Line 954"/>
                  <p:cNvSpPr>
                    <a:spLocks noChangeShapeType="1"/>
                  </p:cNvSpPr>
                  <p:nvPr/>
                </p:nvSpPr>
                <p:spPr bwMode="auto">
                  <a:xfrm>
                    <a:off x="1650" y="2568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FF00FF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123" name="Line 955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1656" y="2561"/>
                    <a:ext cx="6" cy="7"/>
                  </a:xfrm>
                  <a:prstGeom prst="line">
                    <a:avLst/>
                  </a:prstGeom>
                  <a:noFill/>
                  <a:ln w="9525">
                    <a:solidFill>
                      <a:srgbClr val="FF00FF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124" name="Line 956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1662" y="2555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FF00FF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125" name="Line 957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1668" y="2548"/>
                    <a:ext cx="1" cy="7"/>
                  </a:xfrm>
                  <a:prstGeom prst="line">
                    <a:avLst/>
                  </a:prstGeom>
                  <a:noFill/>
                  <a:ln w="9525">
                    <a:solidFill>
                      <a:srgbClr val="FF00FF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126" name="Line 958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1668" y="2529"/>
                    <a:ext cx="6" cy="19"/>
                  </a:xfrm>
                  <a:prstGeom prst="line">
                    <a:avLst/>
                  </a:prstGeom>
                  <a:noFill/>
                  <a:ln w="9525">
                    <a:solidFill>
                      <a:srgbClr val="FF00FF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127" name="Freeform 959"/>
                  <p:cNvSpPr>
                    <a:spLocks/>
                  </p:cNvSpPr>
                  <p:nvPr/>
                </p:nvSpPr>
                <p:spPr bwMode="auto">
                  <a:xfrm>
                    <a:off x="1674" y="2496"/>
                    <a:ext cx="6" cy="33"/>
                  </a:xfrm>
                  <a:custGeom>
                    <a:avLst/>
                    <a:gdLst>
                      <a:gd name="T0" fmla="*/ 0 w 6"/>
                      <a:gd name="T1" fmla="*/ 33 h 33"/>
                      <a:gd name="T2" fmla="*/ 0 w 6"/>
                      <a:gd name="T3" fmla="*/ 13 h 33"/>
                      <a:gd name="T4" fmla="*/ 6 w 6"/>
                      <a:gd name="T5" fmla="*/ 0 h 3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6" h="33">
                        <a:moveTo>
                          <a:pt x="0" y="33"/>
                        </a:moveTo>
                        <a:lnTo>
                          <a:pt x="0" y="13"/>
                        </a:lnTo>
                        <a:lnTo>
                          <a:pt x="6" y="0"/>
                        </a:lnTo>
                      </a:path>
                    </a:pathLst>
                  </a:custGeom>
                  <a:noFill/>
                  <a:ln w="9525">
                    <a:solidFill>
                      <a:srgbClr val="FF00FF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128" name="Line 960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1680" y="2477"/>
                    <a:ext cx="6" cy="19"/>
                  </a:xfrm>
                  <a:prstGeom prst="line">
                    <a:avLst/>
                  </a:prstGeom>
                  <a:noFill/>
                  <a:ln w="9525">
                    <a:solidFill>
                      <a:srgbClr val="FF00FF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129" name="Line 961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1686" y="2470"/>
                    <a:ext cx="1" cy="7"/>
                  </a:xfrm>
                  <a:prstGeom prst="line">
                    <a:avLst/>
                  </a:prstGeom>
                  <a:noFill/>
                  <a:ln w="9525">
                    <a:solidFill>
                      <a:srgbClr val="FF00FF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130" name="Freeform 962"/>
                  <p:cNvSpPr>
                    <a:spLocks/>
                  </p:cNvSpPr>
                  <p:nvPr/>
                </p:nvSpPr>
                <p:spPr bwMode="auto">
                  <a:xfrm>
                    <a:off x="1686" y="2470"/>
                    <a:ext cx="6" cy="1"/>
                  </a:xfrm>
                  <a:custGeom>
                    <a:avLst/>
                    <a:gdLst>
                      <a:gd name="T0" fmla="*/ 0 w 6"/>
                      <a:gd name="T1" fmla="*/ 0 w 6"/>
                      <a:gd name="T2" fmla="*/ 6 w 6"/>
                    </a:gdLst>
                    <a:ahLst/>
                    <a:cxnLst>
                      <a:cxn ang="0">
                        <a:pos x="T0" y="0"/>
                      </a:cxn>
                      <a:cxn ang="0">
                        <a:pos x="T1" y="0"/>
                      </a:cxn>
                      <a:cxn ang="0">
                        <a:pos x="T2" y="0"/>
                      </a:cxn>
                    </a:cxnLst>
                    <a:rect l="0" t="0" r="r" b="b"/>
                    <a:pathLst>
                      <a:path w="6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6" y="0"/>
                        </a:lnTo>
                      </a:path>
                    </a:pathLst>
                  </a:custGeom>
                  <a:noFill/>
                  <a:ln w="9525">
                    <a:solidFill>
                      <a:srgbClr val="FF00FF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131" name="Freeform 963"/>
                  <p:cNvSpPr>
                    <a:spLocks/>
                  </p:cNvSpPr>
                  <p:nvPr/>
                </p:nvSpPr>
                <p:spPr bwMode="auto">
                  <a:xfrm>
                    <a:off x="1692" y="2445"/>
                    <a:ext cx="6" cy="25"/>
                  </a:xfrm>
                  <a:custGeom>
                    <a:avLst/>
                    <a:gdLst>
                      <a:gd name="T0" fmla="*/ 0 w 6"/>
                      <a:gd name="T1" fmla="*/ 25 h 25"/>
                      <a:gd name="T2" fmla="*/ 0 w 6"/>
                      <a:gd name="T3" fmla="*/ 13 h 25"/>
                      <a:gd name="T4" fmla="*/ 6 w 6"/>
                      <a:gd name="T5" fmla="*/ 0 h 2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6" h="25">
                        <a:moveTo>
                          <a:pt x="0" y="25"/>
                        </a:moveTo>
                        <a:lnTo>
                          <a:pt x="0" y="13"/>
                        </a:lnTo>
                        <a:lnTo>
                          <a:pt x="6" y="0"/>
                        </a:lnTo>
                      </a:path>
                    </a:pathLst>
                  </a:custGeom>
                  <a:noFill/>
                  <a:ln w="9525">
                    <a:solidFill>
                      <a:srgbClr val="FF00FF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132" name="Freeform 964"/>
                  <p:cNvSpPr>
                    <a:spLocks/>
                  </p:cNvSpPr>
                  <p:nvPr/>
                </p:nvSpPr>
                <p:spPr bwMode="auto">
                  <a:xfrm>
                    <a:off x="1698" y="2406"/>
                    <a:ext cx="6" cy="39"/>
                  </a:xfrm>
                  <a:custGeom>
                    <a:avLst/>
                    <a:gdLst>
                      <a:gd name="T0" fmla="*/ 0 w 6"/>
                      <a:gd name="T1" fmla="*/ 39 h 39"/>
                      <a:gd name="T2" fmla="*/ 0 w 6"/>
                      <a:gd name="T3" fmla="*/ 19 h 39"/>
                      <a:gd name="T4" fmla="*/ 6 w 6"/>
                      <a:gd name="T5" fmla="*/ 0 h 3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6" h="39">
                        <a:moveTo>
                          <a:pt x="0" y="39"/>
                        </a:moveTo>
                        <a:lnTo>
                          <a:pt x="0" y="19"/>
                        </a:lnTo>
                        <a:lnTo>
                          <a:pt x="6" y="0"/>
                        </a:lnTo>
                      </a:path>
                    </a:pathLst>
                  </a:custGeom>
                  <a:noFill/>
                  <a:ln w="9525">
                    <a:solidFill>
                      <a:srgbClr val="FF00FF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133" name="Freeform 965"/>
                  <p:cNvSpPr>
                    <a:spLocks/>
                  </p:cNvSpPr>
                  <p:nvPr/>
                </p:nvSpPr>
                <p:spPr bwMode="auto">
                  <a:xfrm>
                    <a:off x="1704" y="2380"/>
                    <a:ext cx="6" cy="26"/>
                  </a:xfrm>
                  <a:custGeom>
                    <a:avLst/>
                    <a:gdLst>
                      <a:gd name="T0" fmla="*/ 0 w 6"/>
                      <a:gd name="T1" fmla="*/ 26 h 26"/>
                      <a:gd name="T2" fmla="*/ 6 w 6"/>
                      <a:gd name="T3" fmla="*/ 13 h 26"/>
                      <a:gd name="T4" fmla="*/ 6 w 6"/>
                      <a:gd name="T5" fmla="*/ 0 h 2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6" h="26">
                        <a:moveTo>
                          <a:pt x="0" y="26"/>
                        </a:moveTo>
                        <a:lnTo>
                          <a:pt x="6" y="13"/>
                        </a:lnTo>
                        <a:lnTo>
                          <a:pt x="6" y="0"/>
                        </a:lnTo>
                      </a:path>
                    </a:pathLst>
                  </a:custGeom>
                  <a:noFill/>
                  <a:ln w="9525">
                    <a:solidFill>
                      <a:srgbClr val="FF00FF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134" name="Freeform 966"/>
                  <p:cNvSpPr>
                    <a:spLocks/>
                  </p:cNvSpPr>
                  <p:nvPr/>
                </p:nvSpPr>
                <p:spPr bwMode="auto">
                  <a:xfrm>
                    <a:off x="1710" y="2380"/>
                    <a:ext cx="1" cy="13"/>
                  </a:xfrm>
                  <a:custGeom>
                    <a:avLst/>
                    <a:gdLst>
                      <a:gd name="T0" fmla="*/ 0 h 13"/>
                      <a:gd name="T1" fmla="*/ 6 h 13"/>
                      <a:gd name="T2" fmla="*/ 13 h 13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</a:cxnLst>
                    <a:rect l="0" t="0" r="r" b="b"/>
                    <a:pathLst>
                      <a:path h="13">
                        <a:moveTo>
                          <a:pt x="0" y="0"/>
                        </a:moveTo>
                        <a:lnTo>
                          <a:pt x="0" y="6"/>
                        </a:lnTo>
                        <a:lnTo>
                          <a:pt x="0" y="13"/>
                        </a:lnTo>
                      </a:path>
                    </a:pathLst>
                  </a:custGeom>
                  <a:noFill/>
                  <a:ln w="9525">
                    <a:solidFill>
                      <a:srgbClr val="FF00FF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135" name="Freeform 967"/>
                  <p:cNvSpPr>
                    <a:spLocks/>
                  </p:cNvSpPr>
                  <p:nvPr/>
                </p:nvSpPr>
                <p:spPr bwMode="auto">
                  <a:xfrm>
                    <a:off x="1710" y="2393"/>
                    <a:ext cx="6" cy="58"/>
                  </a:xfrm>
                  <a:custGeom>
                    <a:avLst/>
                    <a:gdLst>
                      <a:gd name="T0" fmla="*/ 0 w 6"/>
                      <a:gd name="T1" fmla="*/ 0 h 58"/>
                      <a:gd name="T2" fmla="*/ 0 w 6"/>
                      <a:gd name="T3" fmla="*/ 13 h 58"/>
                      <a:gd name="T4" fmla="*/ 0 w 6"/>
                      <a:gd name="T5" fmla="*/ 26 h 58"/>
                      <a:gd name="T6" fmla="*/ 6 w 6"/>
                      <a:gd name="T7" fmla="*/ 45 h 58"/>
                      <a:gd name="T8" fmla="*/ 6 w 6"/>
                      <a:gd name="T9" fmla="*/ 58 h 5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6" h="58">
                        <a:moveTo>
                          <a:pt x="0" y="0"/>
                        </a:moveTo>
                        <a:lnTo>
                          <a:pt x="0" y="13"/>
                        </a:lnTo>
                        <a:lnTo>
                          <a:pt x="0" y="26"/>
                        </a:lnTo>
                        <a:lnTo>
                          <a:pt x="6" y="45"/>
                        </a:lnTo>
                        <a:lnTo>
                          <a:pt x="6" y="58"/>
                        </a:lnTo>
                      </a:path>
                    </a:pathLst>
                  </a:custGeom>
                  <a:noFill/>
                  <a:ln w="9525">
                    <a:solidFill>
                      <a:srgbClr val="FF00FF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136" name="Freeform 968"/>
                  <p:cNvSpPr>
                    <a:spLocks/>
                  </p:cNvSpPr>
                  <p:nvPr/>
                </p:nvSpPr>
                <p:spPr bwMode="auto">
                  <a:xfrm>
                    <a:off x="1716" y="2451"/>
                    <a:ext cx="6" cy="32"/>
                  </a:xfrm>
                  <a:custGeom>
                    <a:avLst/>
                    <a:gdLst>
                      <a:gd name="T0" fmla="*/ 0 w 6"/>
                      <a:gd name="T1" fmla="*/ 0 h 32"/>
                      <a:gd name="T2" fmla="*/ 0 w 6"/>
                      <a:gd name="T3" fmla="*/ 19 h 32"/>
                      <a:gd name="T4" fmla="*/ 6 w 6"/>
                      <a:gd name="T5" fmla="*/ 32 h 3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6" h="32">
                        <a:moveTo>
                          <a:pt x="0" y="0"/>
                        </a:moveTo>
                        <a:lnTo>
                          <a:pt x="0" y="19"/>
                        </a:lnTo>
                        <a:lnTo>
                          <a:pt x="6" y="32"/>
                        </a:lnTo>
                      </a:path>
                    </a:pathLst>
                  </a:custGeom>
                  <a:noFill/>
                  <a:ln w="9525">
                    <a:solidFill>
                      <a:srgbClr val="FF00FF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137" name="Freeform 969"/>
                  <p:cNvSpPr>
                    <a:spLocks/>
                  </p:cNvSpPr>
                  <p:nvPr/>
                </p:nvSpPr>
                <p:spPr bwMode="auto">
                  <a:xfrm>
                    <a:off x="1722" y="2483"/>
                    <a:ext cx="6" cy="33"/>
                  </a:xfrm>
                  <a:custGeom>
                    <a:avLst/>
                    <a:gdLst>
                      <a:gd name="T0" fmla="*/ 0 w 6"/>
                      <a:gd name="T1" fmla="*/ 0 h 33"/>
                      <a:gd name="T2" fmla="*/ 6 w 6"/>
                      <a:gd name="T3" fmla="*/ 20 h 33"/>
                      <a:gd name="T4" fmla="*/ 6 w 6"/>
                      <a:gd name="T5" fmla="*/ 33 h 3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6" h="33">
                        <a:moveTo>
                          <a:pt x="0" y="0"/>
                        </a:moveTo>
                        <a:lnTo>
                          <a:pt x="6" y="20"/>
                        </a:lnTo>
                        <a:lnTo>
                          <a:pt x="6" y="33"/>
                        </a:lnTo>
                      </a:path>
                    </a:pathLst>
                  </a:custGeom>
                  <a:noFill/>
                  <a:ln w="9525">
                    <a:solidFill>
                      <a:srgbClr val="FF00FF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138" name="Line 970"/>
                  <p:cNvSpPr>
                    <a:spLocks noChangeShapeType="1"/>
                  </p:cNvSpPr>
                  <p:nvPr/>
                </p:nvSpPr>
                <p:spPr bwMode="auto">
                  <a:xfrm>
                    <a:off x="1728" y="2516"/>
                    <a:ext cx="1" cy="19"/>
                  </a:xfrm>
                  <a:prstGeom prst="line">
                    <a:avLst/>
                  </a:prstGeom>
                  <a:noFill/>
                  <a:ln w="9525">
                    <a:solidFill>
                      <a:srgbClr val="FF00FF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139" name="Line 971"/>
                  <p:cNvSpPr>
                    <a:spLocks noChangeShapeType="1"/>
                  </p:cNvSpPr>
                  <p:nvPr/>
                </p:nvSpPr>
                <p:spPr bwMode="auto">
                  <a:xfrm>
                    <a:off x="1728" y="2535"/>
                    <a:ext cx="6" cy="13"/>
                  </a:xfrm>
                  <a:prstGeom prst="line">
                    <a:avLst/>
                  </a:prstGeom>
                  <a:noFill/>
                  <a:ln w="9525">
                    <a:solidFill>
                      <a:srgbClr val="FF00FF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140" name="Line 972"/>
                  <p:cNvSpPr>
                    <a:spLocks noChangeShapeType="1"/>
                  </p:cNvSpPr>
                  <p:nvPr/>
                </p:nvSpPr>
                <p:spPr bwMode="auto">
                  <a:xfrm>
                    <a:off x="1734" y="2548"/>
                    <a:ext cx="6" cy="13"/>
                  </a:xfrm>
                  <a:prstGeom prst="line">
                    <a:avLst/>
                  </a:prstGeom>
                  <a:noFill/>
                  <a:ln w="9525">
                    <a:solidFill>
                      <a:srgbClr val="FF00FF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141" name="Line 973"/>
                  <p:cNvSpPr>
                    <a:spLocks noChangeShapeType="1"/>
                  </p:cNvSpPr>
                  <p:nvPr/>
                </p:nvSpPr>
                <p:spPr bwMode="auto">
                  <a:xfrm>
                    <a:off x="1740" y="2561"/>
                    <a:ext cx="6" cy="7"/>
                  </a:xfrm>
                  <a:prstGeom prst="line">
                    <a:avLst/>
                  </a:prstGeom>
                  <a:noFill/>
                  <a:ln w="9525">
                    <a:solidFill>
                      <a:srgbClr val="FF00FF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142" name="Freeform 974"/>
                  <p:cNvSpPr>
                    <a:spLocks/>
                  </p:cNvSpPr>
                  <p:nvPr/>
                </p:nvSpPr>
                <p:spPr bwMode="auto">
                  <a:xfrm>
                    <a:off x="1746" y="2561"/>
                    <a:ext cx="1" cy="7"/>
                  </a:xfrm>
                  <a:custGeom>
                    <a:avLst/>
                    <a:gdLst>
                      <a:gd name="T0" fmla="*/ 7 h 7"/>
                      <a:gd name="T1" fmla="*/ 0 h 7"/>
                      <a:gd name="T2" fmla="*/ 0 h 7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</a:cxnLst>
                    <a:rect l="0" t="0" r="r" b="b"/>
                    <a:pathLst>
                      <a:path h="7">
                        <a:moveTo>
                          <a:pt x="0" y="7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</a:path>
                    </a:pathLst>
                  </a:custGeom>
                  <a:noFill/>
                  <a:ln w="9525">
                    <a:solidFill>
                      <a:srgbClr val="FF00FF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143" name="Freeform 975"/>
                  <p:cNvSpPr>
                    <a:spLocks/>
                  </p:cNvSpPr>
                  <p:nvPr/>
                </p:nvSpPr>
                <p:spPr bwMode="auto">
                  <a:xfrm>
                    <a:off x="1746" y="2561"/>
                    <a:ext cx="6" cy="7"/>
                  </a:xfrm>
                  <a:custGeom>
                    <a:avLst/>
                    <a:gdLst>
                      <a:gd name="T0" fmla="*/ 0 w 6"/>
                      <a:gd name="T1" fmla="*/ 0 h 7"/>
                      <a:gd name="T2" fmla="*/ 0 w 6"/>
                      <a:gd name="T3" fmla="*/ 0 h 7"/>
                      <a:gd name="T4" fmla="*/ 6 w 6"/>
                      <a:gd name="T5" fmla="*/ 7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6" h="7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6" y="7"/>
                        </a:lnTo>
                      </a:path>
                    </a:pathLst>
                  </a:custGeom>
                  <a:noFill/>
                  <a:ln w="9525">
                    <a:solidFill>
                      <a:srgbClr val="FF00FF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144" name="Line 976"/>
                  <p:cNvSpPr>
                    <a:spLocks noChangeShapeType="1"/>
                  </p:cNvSpPr>
                  <p:nvPr/>
                </p:nvSpPr>
                <p:spPr bwMode="auto">
                  <a:xfrm>
                    <a:off x="1752" y="2568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FF00FF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145" name="Line 977"/>
                  <p:cNvSpPr>
                    <a:spLocks noChangeShapeType="1"/>
                  </p:cNvSpPr>
                  <p:nvPr/>
                </p:nvSpPr>
                <p:spPr bwMode="auto">
                  <a:xfrm>
                    <a:off x="1758" y="2574"/>
                    <a:ext cx="6" cy="7"/>
                  </a:xfrm>
                  <a:prstGeom prst="line">
                    <a:avLst/>
                  </a:prstGeom>
                  <a:noFill/>
                  <a:ln w="9525">
                    <a:solidFill>
                      <a:srgbClr val="FF00FF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146" name="Line 978"/>
                  <p:cNvSpPr>
                    <a:spLocks noChangeShapeType="1"/>
                  </p:cNvSpPr>
                  <p:nvPr/>
                </p:nvSpPr>
                <p:spPr bwMode="auto">
                  <a:xfrm>
                    <a:off x="1764" y="2581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FF00FF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147" name="Line 979"/>
                  <p:cNvSpPr>
                    <a:spLocks noChangeShapeType="1"/>
                  </p:cNvSpPr>
                  <p:nvPr/>
                </p:nvSpPr>
                <p:spPr bwMode="auto">
                  <a:xfrm>
                    <a:off x="1764" y="2581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FF00FF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148" name="Line 980"/>
                  <p:cNvSpPr>
                    <a:spLocks noChangeShapeType="1"/>
                  </p:cNvSpPr>
                  <p:nvPr/>
                </p:nvSpPr>
                <p:spPr bwMode="auto">
                  <a:xfrm>
                    <a:off x="1770" y="2581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FF00FF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149" name="Line 981"/>
                  <p:cNvSpPr>
                    <a:spLocks noChangeShapeType="1"/>
                  </p:cNvSpPr>
                  <p:nvPr/>
                </p:nvSpPr>
                <p:spPr bwMode="auto">
                  <a:xfrm>
                    <a:off x="1776" y="2587"/>
                    <a:ext cx="6" cy="7"/>
                  </a:xfrm>
                  <a:prstGeom prst="line">
                    <a:avLst/>
                  </a:prstGeom>
                  <a:noFill/>
                  <a:ln w="9525">
                    <a:solidFill>
                      <a:srgbClr val="FF00FF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150" name="Line 982"/>
                  <p:cNvSpPr>
                    <a:spLocks noChangeShapeType="1"/>
                  </p:cNvSpPr>
                  <p:nvPr/>
                </p:nvSpPr>
                <p:spPr bwMode="auto">
                  <a:xfrm>
                    <a:off x="1782" y="2594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FF00FF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151" name="Line 983"/>
                  <p:cNvSpPr>
                    <a:spLocks noChangeShapeType="1"/>
                  </p:cNvSpPr>
                  <p:nvPr/>
                </p:nvSpPr>
                <p:spPr bwMode="auto">
                  <a:xfrm>
                    <a:off x="1782" y="2594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FF00FF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152" name="Line 984"/>
                  <p:cNvSpPr>
                    <a:spLocks noChangeShapeType="1"/>
                  </p:cNvSpPr>
                  <p:nvPr/>
                </p:nvSpPr>
                <p:spPr bwMode="auto">
                  <a:xfrm>
                    <a:off x="1788" y="2594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FF00FF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153" name="Line 985"/>
                  <p:cNvSpPr>
                    <a:spLocks noChangeShapeType="1"/>
                  </p:cNvSpPr>
                  <p:nvPr/>
                </p:nvSpPr>
                <p:spPr bwMode="auto">
                  <a:xfrm>
                    <a:off x="1794" y="2594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FF00FF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154" name="Freeform 986"/>
                  <p:cNvSpPr>
                    <a:spLocks/>
                  </p:cNvSpPr>
                  <p:nvPr/>
                </p:nvSpPr>
                <p:spPr bwMode="auto">
                  <a:xfrm>
                    <a:off x="1800" y="2594"/>
                    <a:ext cx="6" cy="6"/>
                  </a:xfrm>
                  <a:custGeom>
                    <a:avLst/>
                    <a:gdLst>
                      <a:gd name="T0" fmla="*/ 0 w 6"/>
                      <a:gd name="T1" fmla="*/ 0 h 6"/>
                      <a:gd name="T2" fmla="*/ 6 w 6"/>
                      <a:gd name="T3" fmla="*/ 0 h 6"/>
                      <a:gd name="T4" fmla="*/ 6 w 6"/>
                      <a:gd name="T5" fmla="*/ 6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6" h="6">
                        <a:moveTo>
                          <a:pt x="0" y="0"/>
                        </a:moveTo>
                        <a:lnTo>
                          <a:pt x="6" y="0"/>
                        </a:lnTo>
                        <a:lnTo>
                          <a:pt x="6" y="6"/>
                        </a:lnTo>
                      </a:path>
                    </a:pathLst>
                  </a:custGeom>
                  <a:noFill/>
                  <a:ln w="9525">
                    <a:solidFill>
                      <a:srgbClr val="FF00FF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155" name="Line 987"/>
                  <p:cNvSpPr>
                    <a:spLocks noChangeShapeType="1"/>
                  </p:cNvSpPr>
                  <p:nvPr/>
                </p:nvSpPr>
                <p:spPr bwMode="auto">
                  <a:xfrm>
                    <a:off x="1806" y="2600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FF00FF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156" name="Line 988"/>
                  <p:cNvSpPr>
                    <a:spLocks noChangeShapeType="1"/>
                  </p:cNvSpPr>
                  <p:nvPr/>
                </p:nvSpPr>
                <p:spPr bwMode="auto">
                  <a:xfrm>
                    <a:off x="1806" y="2600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FF00FF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157" name="Line 989"/>
                  <p:cNvSpPr>
                    <a:spLocks noChangeShapeType="1"/>
                  </p:cNvSpPr>
                  <p:nvPr/>
                </p:nvSpPr>
                <p:spPr bwMode="auto">
                  <a:xfrm>
                    <a:off x="1812" y="2600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FF00FF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158" name="Line 990"/>
                  <p:cNvSpPr>
                    <a:spLocks noChangeShapeType="1"/>
                  </p:cNvSpPr>
                  <p:nvPr/>
                </p:nvSpPr>
                <p:spPr bwMode="auto">
                  <a:xfrm>
                    <a:off x="1818" y="2600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FF00FF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159" name="Line 991"/>
                  <p:cNvSpPr>
                    <a:spLocks noChangeShapeType="1"/>
                  </p:cNvSpPr>
                  <p:nvPr/>
                </p:nvSpPr>
                <p:spPr bwMode="auto">
                  <a:xfrm>
                    <a:off x="1824" y="2600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FF00FF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160" name="Line 992"/>
                  <p:cNvSpPr>
                    <a:spLocks noChangeShapeType="1"/>
                  </p:cNvSpPr>
                  <p:nvPr/>
                </p:nvSpPr>
                <p:spPr bwMode="auto">
                  <a:xfrm>
                    <a:off x="1824" y="2600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FF00FF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161" name="Line 993"/>
                  <p:cNvSpPr>
                    <a:spLocks noChangeShapeType="1"/>
                  </p:cNvSpPr>
                  <p:nvPr/>
                </p:nvSpPr>
                <p:spPr bwMode="auto">
                  <a:xfrm>
                    <a:off x="1830" y="2600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FF00FF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162" name="Line 994"/>
                  <p:cNvSpPr>
                    <a:spLocks noChangeShapeType="1"/>
                  </p:cNvSpPr>
                  <p:nvPr/>
                </p:nvSpPr>
                <p:spPr bwMode="auto">
                  <a:xfrm>
                    <a:off x="1836" y="2600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FF00FF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163" name="Line 995"/>
                  <p:cNvSpPr>
                    <a:spLocks noChangeShapeType="1"/>
                  </p:cNvSpPr>
                  <p:nvPr/>
                </p:nvSpPr>
                <p:spPr bwMode="auto">
                  <a:xfrm>
                    <a:off x="1842" y="2600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FF00FF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164" name="Line 996"/>
                  <p:cNvSpPr>
                    <a:spLocks noChangeShapeType="1"/>
                  </p:cNvSpPr>
                  <p:nvPr/>
                </p:nvSpPr>
                <p:spPr bwMode="auto">
                  <a:xfrm>
                    <a:off x="1842" y="2600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FF00FF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165" name="Line 997"/>
                  <p:cNvSpPr>
                    <a:spLocks noChangeShapeType="1"/>
                  </p:cNvSpPr>
                  <p:nvPr/>
                </p:nvSpPr>
                <p:spPr bwMode="auto">
                  <a:xfrm>
                    <a:off x="1848" y="2600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FF00FF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166" name="Line 998"/>
                  <p:cNvSpPr>
                    <a:spLocks noChangeShapeType="1"/>
                  </p:cNvSpPr>
                  <p:nvPr/>
                </p:nvSpPr>
                <p:spPr bwMode="auto">
                  <a:xfrm>
                    <a:off x="1854" y="2600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FF00FF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167" name="Line 999"/>
                  <p:cNvSpPr>
                    <a:spLocks noChangeShapeType="1"/>
                  </p:cNvSpPr>
                  <p:nvPr/>
                </p:nvSpPr>
                <p:spPr bwMode="auto">
                  <a:xfrm>
                    <a:off x="1860" y="2600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FF00FF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168" name="Line 1000"/>
                  <p:cNvSpPr>
                    <a:spLocks noChangeShapeType="1"/>
                  </p:cNvSpPr>
                  <p:nvPr/>
                </p:nvSpPr>
                <p:spPr bwMode="auto">
                  <a:xfrm>
                    <a:off x="1860" y="2600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FF00FF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169" name="Line 1001"/>
                  <p:cNvSpPr>
                    <a:spLocks noChangeShapeType="1"/>
                  </p:cNvSpPr>
                  <p:nvPr/>
                </p:nvSpPr>
                <p:spPr bwMode="auto">
                  <a:xfrm>
                    <a:off x="1866" y="2600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FF00FF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170" name="Line 1002"/>
                  <p:cNvSpPr>
                    <a:spLocks noChangeShapeType="1"/>
                  </p:cNvSpPr>
                  <p:nvPr/>
                </p:nvSpPr>
                <p:spPr bwMode="auto">
                  <a:xfrm>
                    <a:off x="1872" y="2600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FF00FF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171" name="Line 1003"/>
                  <p:cNvSpPr>
                    <a:spLocks noChangeShapeType="1"/>
                  </p:cNvSpPr>
                  <p:nvPr/>
                </p:nvSpPr>
                <p:spPr bwMode="auto">
                  <a:xfrm>
                    <a:off x="1878" y="2600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FF00FF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172" name="Line 1004"/>
                  <p:cNvSpPr>
                    <a:spLocks noChangeShapeType="1"/>
                  </p:cNvSpPr>
                  <p:nvPr/>
                </p:nvSpPr>
                <p:spPr bwMode="auto">
                  <a:xfrm>
                    <a:off x="1878" y="2600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FF00FF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173" name="Line 1005"/>
                  <p:cNvSpPr>
                    <a:spLocks noChangeShapeType="1"/>
                  </p:cNvSpPr>
                  <p:nvPr/>
                </p:nvSpPr>
                <p:spPr bwMode="auto">
                  <a:xfrm>
                    <a:off x="1884" y="2600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FF00FF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174" name="Line 1006"/>
                  <p:cNvSpPr>
                    <a:spLocks noChangeShapeType="1"/>
                  </p:cNvSpPr>
                  <p:nvPr/>
                </p:nvSpPr>
                <p:spPr bwMode="auto">
                  <a:xfrm>
                    <a:off x="1890" y="2600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FF00FF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175" name="Line 1007"/>
                  <p:cNvSpPr>
                    <a:spLocks noChangeShapeType="1"/>
                  </p:cNvSpPr>
                  <p:nvPr/>
                </p:nvSpPr>
                <p:spPr bwMode="auto">
                  <a:xfrm>
                    <a:off x="1896" y="2600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FF00FF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176" name="Line 1008"/>
                  <p:cNvSpPr>
                    <a:spLocks noChangeShapeType="1"/>
                  </p:cNvSpPr>
                  <p:nvPr/>
                </p:nvSpPr>
                <p:spPr bwMode="auto">
                  <a:xfrm>
                    <a:off x="1902" y="2600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FF00FF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177" name="Line 1009"/>
                  <p:cNvSpPr>
                    <a:spLocks noChangeShapeType="1"/>
                  </p:cNvSpPr>
                  <p:nvPr/>
                </p:nvSpPr>
                <p:spPr bwMode="auto">
                  <a:xfrm>
                    <a:off x="1902" y="2600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FF00FF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178" name="Line 1010"/>
                  <p:cNvSpPr>
                    <a:spLocks noChangeShapeType="1"/>
                  </p:cNvSpPr>
                  <p:nvPr/>
                </p:nvSpPr>
                <p:spPr bwMode="auto">
                  <a:xfrm>
                    <a:off x="1908" y="2600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FF00FF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179" name="Line 1011"/>
                  <p:cNvSpPr>
                    <a:spLocks noChangeShapeType="1"/>
                  </p:cNvSpPr>
                  <p:nvPr/>
                </p:nvSpPr>
                <p:spPr bwMode="auto">
                  <a:xfrm>
                    <a:off x="1914" y="2600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FF00FF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180" name="Line 1012"/>
                  <p:cNvSpPr>
                    <a:spLocks noChangeShapeType="1"/>
                  </p:cNvSpPr>
                  <p:nvPr/>
                </p:nvSpPr>
                <p:spPr bwMode="auto">
                  <a:xfrm>
                    <a:off x="1920" y="2600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FF00FF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181" name="Line 1013"/>
                  <p:cNvSpPr>
                    <a:spLocks noChangeShapeType="1"/>
                  </p:cNvSpPr>
                  <p:nvPr/>
                </p:nvSpPr>
                <p:spPr bwMode="auto">
                  <a:xfrm>
                    <a:off x="1920" y="2600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FF00FF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182" name="Line 1014"/>
                  <p:cNvSpPr>
                    <a:spLocks noChangeShapeType="1"/>
                  </p:cNvSpPr>
                  <p:nvPr/>
                </p:nvSpPr>
                <p:spPr bwMode="auto">
                  <a:xfrm>
                    <a:off x="1926" y="2600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FF00FF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183" name="Line 1015"/>
                  <p:cNvSpPr>
                    <a:spLocks noChangeShapeType="1"/>
                  </p:cNvSpPr>
                  <p:nvPr/>
                </p:nvSpPr>
                <p:spPr bwMode="auto">
                  <a:xfrm>
                    <a:off x="1932" y="2600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FF00FF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184" name="Line 1016"/>
                  <p:cNvSpPr>
                    <a:spLocks noChangeShapeType="1"/>
                  </p:cNvSpPr>
                  <p:nvPr/>
                </p:nvSpPr>
                <p:spPr bwMode="auto">
                  <a:xfrm>
                    <a:off x="1938" y="2600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FF00FF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185" name="Line 1017"/>
                  <p:cNvSpPr>
                    <a:spLocks noChangeShapeType="1"/>
                  </p:cNvSpPr>
                  <p:nvPr/>
                </p:nvSpPr>
                <p:spPr bwMode="auto">
                  <a:xfrm>
                    <a:off x="1938" y="2600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FF00FF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186" name="Line 1018"/>
                  <p:cNvSpPr>
                    <a:spLocks noChangeShapeType="1"/>
                  </p:cNvSpPr>
                  <p:nvPr/>
                </p:nvSpPr>
                <p:spPr bwMode="auto">
                  <a:xfrm>
                    <a:off x="1944" y="2600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FF00FF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187" name="Line 1019"/>
                  <p:cNvSpPr>
                    <a:spLocks noChangeShapeType="1"/>
                  </p:cNvSpPr>
                  <p:nvPr/>
                </p:nvSpPr>
                <p:spPr bwMode="auto">
                  <a:xfrm>
                    <a:off x="1950" y="2600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FF00FF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188" name="Line 1020"/>
                  <p:cNvSpPr>
                    <a:spLocks noChangeShapeType="1"/>
                  </p:cNvSpPr>
                  <p:nvPr/>
                </p:nvSpPr>
                <p:spPr bwMode="auto">
                  <a:xfrm>
                    <a:off x="1956" y="2600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FF00FF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189" name="Line 1021"/>
                  <p:cNvSpPr>
                    <a:spLocks noChangeShapeType="1"/>
                  </p:cNvSpPr>
                  <p:nvPr/>
                </p:nvSpPr>
                <p:spPr bwMode="auto">
                  <a:xfrm>
                    <a:off x="1956" y="2600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FF00FF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190" name="Line 1022"/>
                  <p:cNvSpPr>
                    <a:spLocks noChangeShapeType="1"/>
                  </p:cNvSpPr>
                  <p:nvPr/>
                </p:nvSpPr>
                <p:spPr bwMode="auto">
                  <a:xfrm>
                    <a:off x="1962" y="2600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FF00FF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191" name="Line 1023"/>
                  <p:cNvSpPr>
                    <a:spLocks noChangeShapeType="1"/>
                  </p:cNvSpPr>
                  <p:nvPr/>
                </p:nvSpPr>
                <p:spPr bwMode="auto">
                  <a:xfrm>
                    <a:off x="1968" y="2600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FF00FF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192" name="Line 0"/>
                  <p:cNvSpPr>
                    <a:spLocks noChangeShapeType="1"/>
                  </p:cNvSpPr>
                  <p:nvPr/>
                </p:nvSpPr>
                <p:spPr bwMode="auto">
                  <a:xfrm>
                    <a:off x="1974" y="2600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FF00FF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193" name="Line 1"/>
                  <p:cNvSpPr>
                    <a:spLocks noChangeShapeType="1"/>
                  </p:cNvSpPr>
                  <p:nvPr/>
                </p:nvSpPr>
                <p:spPr bwMode="auto">
                  <a:xfrm>
                    <a:off x="1974" y="2600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FF00FF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194" name="Line 2"/>
                  <p:cNvSpPr>
                    <a:spLocks noChangeShapeType="1"/>
                  </p:cNvSpPr>
                  <p:nvPr/>
                </p:nvSpPr>
                <p:spPr bwMode="auto">
                  <a:xfrm>
                    <a:off x="1980" y="2600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FF00FF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195" name="Line 3"/>
                  <p:cNvSpPr>
                    <a:spLocks noChangeShapeType="1"/>
                  </p:cNvSpPr>
                  <p:nvPr/>
                </p:nvSpPr>
                <p:spPr bwMode="auto">
                  <a:xfrm>
                    <a:off x="1986" y="2600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FF00FF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196" name="Line 4"/>
                  <p:cNvSpPr>
                    <a:spLocks noChangeShapeType="1"/>
                  </p:cNvSpPr>
                  <p:nvPr/>
                </p:nvSpPr>
                <p:spPr bwMode="auto">
                  <a:xfrm>
                    <a:off x="1992" y="2600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FF00FF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197" name="Line 5"/>
                  <p:cNvSpPr>
                    <a:spLocks noChangeShapeType="1"/>
                  </p:cNvSpPr>
                  <p:nvPr/>
                </p:nvSpPr>
                <p:spPr bwMode="auto">
                  <a:xfrm>
                    <a:off x="1998" y="2600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FF00FF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198" name="Line 6"/>
                  <p:cNvSpPr>
                    <a:spLocks noChangeShapeType="1"/>
                  </p:cNvSpPr>
                  <p:nvPr/>
                </p:nvSpPr>
                <p:spPr bwMode="auto">
                  <a:xfrm>
                    <a:off x="1998" y="2600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FF00FF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199" name="Line 7"/>
                  <p:cNvSpPr>
                    <a:spLocks noChangeShapeType="1"/>
                  </p:cNvSpPr>
                  <p:nvPr/>
                </p:nvSpPr>
                <p:spPr bwMode="auto">
                  <a:xfrm>
                    <a:off x="2004" y="2600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FF00FF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200" name="Line 8"/>
                  <p:cNvSpPr>
                    <a:spLocks noChangeShapeType="1"/>
                  </p:cNvSpPr>
                  <p:nvPr/>
                </p:nvSpPr>
                <p:spPr bwMode="auto">
                  <a:xfrm>
                    <a:off x="2010" y="2600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FF00FF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201" name="Line 9"/>
                  <p:cNvSpPr>
                    <a:spLocks noChangeShapeType="1"/>
                  </p:cNvSpPr>
                  <p:nvPr/>
                </p:nvSpPr>
                <p:spPr bwMode="auto">
                  <a:xfrm>
                    <a:off x="2016" y="2600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FF00FF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202" name="Line 10"/>
                  <p:cNvSpPr>
                    <a:spLocks noChangeShapeType="1"/>
                  </p:cNvSpPr>
                  <p:nvPr/>
                </p:nvSpPr>
                <p:spPr bwMode="auto">
                  <a:xfrm>
                    <a:off x="2016" y="2600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FF00FF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203" name="Line 11"/>
                  <p:cNvSpPr>
                    <a:spLocks noChangeShapeType="1"/>
                  </p:cNvSpPr>
                  <p:nvPr/>
                </p:nvSpPr>
                <p:spPr bwMode="auto">
                  <a:xfrm>
                    <a:off x="2022" y="2600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FF00FF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204" name="Line 12"/>
                  <p:cNvSpPr>
                    <a:spLocks noChangeShapeType="1"/>
                  </p:cNvSpPr>
                  <p:nvPr/>
                </p:nvSpPr>
                <p:spPr bwMode="auto">
                  <a:xfrm>
                    <a:off x="2028" y="2600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FF00FF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205" name="Line 13"/>
                  <p:cNvSpPr>
                    <a:spLocks noChangeShapeType="1"/>
                  </p:cNvSpPr>
                  <p:nvPr/>
                </p:nvSpPr>
                <p:spPr bwMode="auto">
                  <a:xfrm>
                    <a:off x="2034" y="2600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FF00FF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206" name="Line 14"/>
                  <p:cNvSpPr>
                    <a:spLocks noChangeShapeType="1"/>
                  </p:cNvSpPr>
                  <p:nvPr/>
                </p:nvSpPr>
                <p:spPr bwMode="auto">
                  <a:xfrm>
                    <a:off x="2034" y="2600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FF00FF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207" name="Line 15"/>
                  <p:cNvSpPr>
                    <a:spLocks noChangeShapeType="1"/>
                  </p:cNvSpPr>
                  <p:nvPr/>
                </p:nvSpPr>
                <p:spPr bwMode="auto">
                  <a:xfrm>
                    <a:off x="2040" y="2600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FF00FF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208" name="Line 16"/>
                  <p:cNvSpPr>
                    <a:spLocks noChangeShapeType="1"/>
                  </p:cNvSpPr>
                  <p:nvPr/>
                </p:nvSpPr>
                <p:spPr bwMode="auto">
                  <a:xfrm>
                    <a:off x="2046" y="2600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FF00FF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209" name="Line 17"/>
                  <p:cNvSpPr>
                    <a:spLocks noChangeShapeType="1"/>
                  </p:cNvSpPr>
                  <p:nvPr/>
                </p:nvSpPr>
                <p:spPr bwMode="auto">
                  <a:xfrm>
                    <a:off x="2052" y="2600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FF00FF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210" name="Line 18"/>
                  <p:cNvSpPr>
                    <a:spLocks noChangeShapeType="1"/>
                  </p:cNvSpPr>
                  <p:nvPr/>
                </p:nvSpPr>
                <p:spPr bwMode="auto">
                  <a:xfrm>
                    <a:off x="2052" y="2600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FF00FF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211" name="Line 19"/>
                  <p:cNvSpPr>
                    <a:spLocks noChangeShapeType="1"/>
                  </p:cNvSpPr>
                  <p:nvPr/>
                </p:nvSpPr>
                <p:spPr bwMode="auto">
                  <a:xfrm>
                    <a:off x="2058" y="2600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FF00FF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212" name="Line 20"/>
                  <p:cNvSpPr>
                    <a:spLocks noChangeShapeType="1"/>
                  </p:cNvSpPr>
                  <p:nvPr/>
                </p:nvSpPr>
                <p:spPr bwMode="auto">
                  <a:xfrm>
                    <a:off x="2064" y="2600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FF00FF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213" name="Line 21"/>
                  <p:cNvSpPr>
                    <a:spLocks noChangeShapeType="1"/>
                  </p:cNvSpPr>
                  <p:nvPr/>
                </p:nvSpPr>
                <p:spPr bwMode="auto">
                  <a:xfrm>
                    <a:off x="2070" y="2600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FF00FF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214" name="Line 22"/>
                  <p:cNvSpPr>
                    <a:spLocks noChangeShapeType="1"/>
                  </p:cNvSpPr>
                  <p:nvPr/>
                </p:nvSpPr>
                <p:spPr bwMode="auto">
                  <a:xfrm>
                    <a:off x="2076" y="2600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FF00FF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215" name="Line 23"/>
                  <p:cNvSpPr>
                    <a:spLocks noChangeShapeType="1"/>
                  </p:cNvSpPr>
                  <p:nvPr/>
                </p:nvSpPr>
                <p:spPr bwMode="auto">
                  <a:xfrm>
                    <a:off x="2076" y="2600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FF00FF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216" name="Line 24"/>
                  <p:cNvSpPr>
                    <a:spLocks noChangeShapeType="1"/>
                  </p:cNvSpPr>
                  <p:nvPr/>
                </p:nvSpPr>
                <p:spPr bwMode="auto">
                  <a:xfrm>
                    <a:off x="2082" y="2600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FF00FF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217" name="Line 25"/>
                  <p:cNvSpPr>
                    <a:spLocks noChangeShapeType="1"/>
                  </p:cNvSpPr>
                  <p:nvPr/>
                </p:nvSpPr>
                <p:spPr bwMode="auto">
                  <a:xfrm>
                    <a:off x="2088" y="2600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FF00FF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218" name="Line 26"/>
                  <p:cNvSpPr>
                    <a:spLocks noChangeShapeType="1"/>
                  </p:cNvSpPr>
                  <p:nvPr/>
                </p:nvSpPr>
                <p:spPr bwMode="auto">
                  <a:xfrm>
                    <a:off x="2094" y="2600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FF00FF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219" name="Line 27"/>
                  <p:cNvSpPr>
                    <a:spLocks noChangeShapeType="1"/>
                  </p:cNvSpPr>
                  <p:nvPr/>
                </p:nvSpPr>
                <p:spPr bwMode="auto">
                  <a:xfrm>
                    <a:off x="2094" y="2600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FF00FF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220" name="Line 28"/>
                  <p:cNvSpPr>
                    <a:spLocks noChangeShapeType="1"/>
                  </p:cNvSpPr>
                  <p:nvPr/>
                </p:nvSpPr>
                <p:spPr bwMode="auto">
                  <a:xfrm>
                    <a:off x="2100" y="2600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FF00FF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221" name="Line 29"/>
                  <p:cNvSpPr>
                    <a:spLocks noChangeShapeType="1"/>
                  </p:cNvSpPr>
                  <p:nvPr/>
                </p:nvSpPr>
                <p:spPr bwMode="auto">
                  <a:xfrm>
                    <a:off x="2106" y="2600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FF00FF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222" name="Line 30"/>
                  <p:cNvSpPr>
                    <a:spLocks noChangeShapeType="1"/>
                  </p:cNvSpPr>
                  <p:nvPr/>
                </p:nvSpPr>
                <p:spPr bwMode="auto">
                  <a:xfrm>
                    <a:off x="2112" y="2600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FF00FF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223" name="Line 31"/>
                  <p:cNvSpPr>
                    <a:spLocks noChangeShapeType="1"/>
                  </p:cNvSpPr>
                  <p:nvPr/>
                </p:nvSpPr>
                <p:spPr bwMode="auto">
                  <a:xfrm>
                    <a:off x="2112" y="2600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FF00FF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224" name="Line 32"/>
                  <p:cNvSpPr>
                    <a:spLocks noChangeShapeType="1"/>
                  </p:cNvSpPr>
                  <p:nvPr/>
                </p:nvSpPr>
                <p:spPr bwMode="auto">
                  <a:xfrm>
                    <a:off x="2118" y="2600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FF00FF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225" name="Line 33"/>
                  <p:cNvSpPr>
                    <a:spLocks noChangeShapeType="1"/>
                  </p:cNvSpPr>
                  <p:nvPr/>
                </p:nvSpPr>
                <p:spPr bwMode="auto">
                  <a:xfrm>
                    <a:off x="2124" y="2600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FF00FF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226" name="Line 34"/>
                  <p:cNvSpPr>
                    <a:spLocks noChangeShapeType="1"/>
                  </p:cNvSpPr>
                  <p:nvPr/>
                </p:nvSpPr>
                <p:spPr bwMode="auto">
                  <a:xfrm>
                    <a:off x="2130" y="2600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FF00FF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227" name="Line 35"/>
                  <p:cNvSpPr>
                    <a:spLocks noChangeShapeType="1"/>
                  </p:cNvSpPr>
                  <p:nvPr/>
                </p:nvSpPr>
                <p:spPr bwMode="auto">
                  <a:xfrm>
                    <a:off x="2130" y="2600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FF00FF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228" name="Line 36"/>
                  <p:cNvSpPr>
                    <a:spLocks noChangeShapeType="1"/>
                  </p:cNvSpPr>
                  <p:nvPr/>
                </p:nvSpPr>
                <p:spPr bwMode="auto">
                  <a:xfrm>
                    <a:off x="2136" y="2600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FF00FF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229" name="Line 37"/>
                  <p:cNvSpPr>
                    <a:spLocks noChangeShapeType="1"/>
                  </p:cNvSpPr>
                  <p:nvPr/>
                </p:nvSpPr>
                <p:spPr bwMode="auto">
                  <a:xfrm>
                    <a:off x="2142" y="2600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FF00FF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230" name="Line 38"/>
                  <p:cNvSpPr>
                    <a:spLocks noChangeShapeType="1"/>
                  </p:cNvSpPr>
                  <p:nvPr/>
                </p:nvSpPr>
                <p:spPr bwMode="auto">
                  <a:xfrm>
                    <a:off x="2148" y="2600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FF00FF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231" name="Line 39"/>
                  <p:cNvSpPr>
                    <a:spLocks noChangeShapeType="1"/>
                  </p:cNvSpPr>
                  <p:nvPr/>
                </p:nvSpPr>
                <p:spPr bwMode="auto">
                  <a:xfrm>
                    <a:off x="2148" y="2600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FF00FF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232" name="Line 40"/>
                  <p:cNvSpPr>
                    <a:spLocks noChangeShapeType="1"/>
                  </p:cNvSpPr>
                  <p:nvPr/>
                </p:nvSpPr>
                <p:spPr bwMode="auto">
                  <a:xfrm>
                    <a:off x="2154" y="2600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FF00FF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233" name="Line 41"/>
                  <p:cNvSpPr>
                    <a:spLocks noChangeShapeType="1"/>
                  </p:cNvSpPr>
                  <p:nvPr/>
                </p:nvSpPr>
                <p:spPr bwMode="auto">
                  <a:xfrm>
                    <a:off x="2160" y="2600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FF00FF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234" name="Line 42"/>
                  <p:cNvSpPr>
                    <a:spLocks noChangeShapeType="1"/>
                  </p:cNvSpPr>
                  <p:nvPr/>
                </p:nvSpPr>
                <p:spPr bwMode="auto">
                  <a:xfrm>
                    <a:off x="2166" y="2600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FF00FF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235" name="Line 43"/>
                  <p:cNvSpPr>
                    <a:spLocks noChangeShapeType="1"/>
                  </p:cNvSpPr>
                  <p:nvPr/>
                </p:nvSpPr>
                <p:spPr bwMode="auto">
                  <a:xfrm>
                    <a:off x="2172" y="2600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FF00FF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236" name="Line 44"/>
                  <p:cNvSpPr>
                    <a:spLocks noChangeShapeType="1"/>
                  </p:cNvSpPr>
                  <p:nvPr/>
                </p:nvSpPr>
                <p:spPr bwMode="auto">
                  <a:xfrm>
                    <a:off x="2172" y="2600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FF00FF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237" name="Line 45"/>
                  <p:cNvSpPr>
                    <a:spLocks noChangeShapeType="1"/>
                  </p:cNvSpPr>
                  <p:nvPr/>
                </p:nvSpPr>
                <p:spPr bwMode="auto">
                  <a:xfrm>
                    <a:off x="2178" y="2600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FF00FF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238" name="Line 46"/>
                  <p:cNvSpPr>
                    <a:spLocks noChangeShapeType="1"/>
                  </p:cNvSpPr>
                  <p:nvPr/>
                </p:nvSpPr>
                <p:spPr bwMode="auto">
                  <a:xfrm>
                    <a:off x="2184" y="2600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FF00FF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239" name="Line 47"/>
                  <p:cNvSpPr>
                    <a:spLocks noChangeShapeType="1"/>
                  </p:cNvSpPr>
                  <p:nvPr/>
                </p:nvSpPr>
                <p:spPr bwMode="auto">
                  <a:xfrm>
                    <a:off x="2190" y="2600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FF00FF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240" name="Line 48"/>
                  <p:cNvSpPr>
                    <a:spLocks noChangeShapeType="1"/>
                  </p:cNvSpPr>
                  <p:nvPr/>
                </p:nvSpPr>
                <p:spPr bwMode="auto">
                  <a:xfrm>
                    <a:off x="2190" y="2600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FF00FF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241" name="Line 49"/>
                  <p:cNvSpPr>
                    <a:spLocks noChangeShapeType="1"/>
                  </p:cNvSpPr>
                  <p:nvPr/>
                </p:nvSpPr>
                <p:spPr bwMode="auto">
                  <a:xfrm>
                    <a:off x="2196" y="2600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FF00FF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242" name="Line 50"/>
                  <p:cNvSpPr>
                    <a:spLocks noChangeShapeType="1"/>
                  </p:cNvSpPr>
                  <p:nvPr/>
                </p:nvSpPr>
                <p:spPr bwMode="auto">
                  <a:xfrm>
                    <a:off x="2202" y="2600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FF00FF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243" name="Line 51"/>
                  <p:cNvSpPr>
                    <a:spLocks noChangeShapeType="1"/>
                  </p:cNvSpPr>
                  <p:nvPr/>
                </p:nvSpPr>
                <p:spPr bwMode="auto">
                  <a:xfrm>
                    <a:off x="2208" y="2600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FF00FF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244" name="Line 52"/>
                  <p:cNvSpPr>
                    <a:spLocks noChangeShapeType="1"/>
                  </p:cNvSpPr>
                  <p:nvPr/>
                </p:nvSpPr>
                <p:spPr bwMode="auto">
                  <a:xfrm>
                    <a:off x="2208" y="2600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FF00FF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245" name="Line 53"/>
                  <p:cNvSpPr>
                    <a:spLocks noChangeShapeType="1"/>
                  </p:cNvSpPr>
                  <p:nvPr/>
                </p:nvSpPr>
                <p:spPr bwMode="auto">
                  <a:xfrm>
                    <a:off x="2214" y="2600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FF00FF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246" name="Line 54"/>
                  <p:cNvSpPr>
                    <a:spLocks noChangeShapeType="1"/>
                  </p:cNvSpPr>
                  <p:nvPr/>
                </p:nvSpPr>
                <p:spPr bwMode="auto">
                  <a:xfrm>
                    <a:off x="2220" y="2600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FF00FF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247" name="Line 55"/>
                  <p:cNvSpPr>
                    <a:spLocks noChangeShapeType="1"/>
                  </p:cNvSpPr>
                  <p:nvPr/>
                </p:nvSpPr>
                <p:spPr bwMode="auto">
                  <a:xfrm>
                    <a:off x="2226" y="2600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FF00FF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248" name="Line 56"/>
                  <p:cNvSpPr>
                    <a:spLocks noChangeShapeType="1"/>
                  </p:cNvSpPr>
                  <p:nvPr/>
                </p:nvSpPr>
                <p:spPr bwMode="auto">
                  <a:xfrm>
                    <a:off x="2226" y="2600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FF00FF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249" name="Line 57"/>
                  <p:cNvSpPr>
                    <a:spLocks noChangeShapeType="1"/>
                  </p:cNvSpPr>
                  <p:nvPr/>
                </p:nvSpPr>
                <p:spPr bwMode="auto">
                  <a:xfrm>
                    <a:off x="2232" y="2600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FF00FF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250" name="Line 58"/>
                  <p:cNvSpPr>
                    <a:spLocks noChangeShapeType="1"/>
                  </p:cNvSpPr>
                  <p:nvPr/>
                </p:nvSpPr>
                <p:spPr bwMode="auto">
                  <a:xfrm>
                    <a:off x="2238" y="2600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FF00FF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251" name="Line 59"/>
                  <p:cNvSpPr>
                    <a:spLocks noChangeShapeType="1"/>
                  </p:cNvSpPr>
                  <p:nvPr/>
                </p:nvSpPr>
                <p:spPr bwMode="auto">
                  <a:xfrm>
                    <a:off x="2244" y="2600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FF00FF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252" name="Line 60"/>
                  <p:cNvSpPr>
                    <a:spLocks noChangeShapeType="1"/>
                  </p:cNvSpPr>
                  <p:nvPr/>
                </p:nvSpPr>
                <p:spPr bwMode="auto">
                  <a:xfrm>
                    <a:off x="2244" y="2600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FF00FF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253" name="Line 61"/>
                  <p:cNvSpPr>
                    <a:spLocks noChangeShapeType="1"/>
                  </p:cNvSpPr>
                  <p:nvPr/>
                </p:nvSpPr>
                <p:spPr bwMode="auto">
                  <a:xfrm>
                    <a:off x="2250" y="2600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FF00FF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254" name="Line 62"/>
                  <p:cNvSpPr>
                    <a:spLocks noChangeShapeType="1"/>
                  </p:cNvSpPr>
                  <p:nvPr/>
                </p:nvSpPr>
                <p:spPr bwMode="auto">
                  <a:xfrm>
                    <a:off x="2256" y="2600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FF00FF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255" name="Line 63"/>
                  <p:cNvSpPr>
                    <a:spLocks noChangeShapeType="1"/>
                  </p:cNvSpPr>
                  <p:nvPr/>
                </p:nvSpPr>
                <p:spPr bwMode="auto">
                  <a:xfrm>
                    <a:off x="2262" y="2600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FF00FF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256" name="Line 64"/>
                  <p:cNvSpPr>
                    <a:spLocks noChangeShapeType="1"/>
                  </p:cNvSpPr>
                  <p:nvPr/>
                </p:nvSpPr>
                <p:spPr bwMode="auto">
                  <a:xfrm>
                    <a:off x="2268" y="2600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FF00FF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257" name="Line 65"/>
                  <p:cNvSpPr>
                    <a:spLocks noChangeShapeType="1"/>
                  </p:cNvSpPr>
                  <p:nvPr/>
                </p:nvSpPr>
                <p:spPr bwMode="auto">
                  <a:xfrm>
                    <a:off x="2268" y="2600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FF00FF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258" name="Line 66"/>
                  <p:cNvSpPr>
                    <a:spLocks noChangeShapeType="1"/>
                  </p:cNvSpPr>
                  <p:nvPr/>
                </p:nvSpPr>
                <p:spPr bwMode="auto">
                  <a:xfrm>
                    <a:off x="2274" y="2600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FF00FF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259" name="Line 67"/>
                  <p:cNvSpPr>
                    <a:spLocks noChangeShapeType="1"/>
                  </p:cNvSpPr>
                  <p:nvPr/>
                </p:nvSpPr>
                <p:spPr bwMode="auto">
                  <a:xfrm>
                    <a:off x="2280" y="2600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FF00FF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260" name="Line 68"/>
                  <p:cNvSpPr>
                    <a:spLocks noChangeShapeType="1"/>
                  </p:cNvSpPr>
                  <p:nvPr/>
                </p:nvSpPr>
                <p:spPr bwMode="auto">
                  <a:xfrm>
                    <a:off x="2286" y="2600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FF00FF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261" name="Line 69"/>
                  <p:cNvSpPr>
                    <a:spLocks noChangeShapeType="1"/>
                  </p:cNvSpPr>
                  <p:nvPr/>
                </p:nvSpPr>
                <p:spPr bwMode="auto">
                  <a:xfrm>
                    <a:off x="2286" y="2600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FF00FF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262" name="Line 70"/>
                  <p:cNvSpPr>
                    <a:spLocks noChangeShapeType="1"/>
                  </p:cNvSpPr>
                  <p:nvPr/>
                </p:nvSpPr>
                <p:spPr bwMode="auto">
                  <a:xfrm>
                    <a:off x="2292" y="2600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FF00FF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263" name="Line 71"/>
                  <p:cNvSpPr>
                    <a:spLocks noChangeShapeType="1"/>
                  </p:cNvSpPr>
                  <p:nvPr/>
                </p:nvSpPr>
                <p:spPr bwMode="auto">
                  <a:xfrm>
                    <a:off x="2298" y="2600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FF00FF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264" name="Line 72"/>
                  <p:cNvSpPr>
                    <a:spLocks noChangeShapeType="1"/>
                  </p:cNvSpPr>
                  <p:nvPr/>
                </p:nvSpPr>
                <p:spPr bwMode="auto">
                  <a:xfrm>
                    <a:off x="2304" y="2600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FF00FF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265" name="Line 73"/>
                  <p:cNvSpPr>
                    <a:spLocks noChangeShapeType="1"/>
                  </p:cNvSpPr>
                  <p:nvPr/>
                </p:nvSpPr>
                <p:spPr bwMode="auto">
                  <a:xfrm>
                    <a:off x="2304" y="2600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FF00FF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266" name="Line 74"/>
                  <p:cNvSpPr>
                    <a:spLocks noChangeShapeType="1"/>
                  </p:cNvSpPr>
                  <p:nvPr/>
                </p:nvSpPr>
                <p:spPr bwMode="auto">
                  <a:xfrm>
                    <a:off x="2310" y="2600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FF00FF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267" name="Line 75"/>
                  <p:cNvSpPr>
                    <a:spLocks noChangeShapeType="1"/>
                  </p:cNvSpPr>
                  <p:nvPr/>
                </p:nvSpPr>
                <p:spPr bwMode="auto">
                  <a:xfrm>
                    <a:off x="2316" y="2600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FF00FF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268" name="Line 76"/>
                  <p:cNvSpPr>
                    <a:spLocks noChangeShapeType="1"/>
                  </p:cNvSpPr>
                  <p:nvPr/>
                </p:nvSpPr>
                <p:spPr bwMode="auto">
                  <a:xfrm>
                    <a:off x="2322" y="2600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FF00FF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269" name="Line 77"/>
                  <p:cNvSpPr>
                    <a:spLocks noChangeShapeType="1"/>
                  </p:cNvSpPr>
                  <p:nvPr/>
                </p:nvSpPr>
                <p:spPr bwMode="auto">
                  <a:xfrm>
                    <a:off x="2322" y="2600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FF00FF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270" name="Line 78"/>
                  <p:cNvSpPr>
                    <a:spLocks noChangeShapeType="1"/>
                  </p:cNvSpPr>
                  <p:nvPr/>
                </p:nvSpPr>
                <p:spPr bwMode="auto">
                  <a:xfrm>
                    <a:off x="2328" y="2600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FF00FF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271" name="Line 79"/>
                  <p:cNvSpPr>
                    <a:spLocks noChangeShapeType="1"/>
                  </p:cNvSpPr>
                  <p:nvPr/>
                </p:nvSpPr>
                <p:spPr bwMode="auto">
                  <a:xfrm>
                    <a:off x="2334" y="2600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FF00FF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272" name="Line 80"/>
                  <p:cNvSpPr>
                    <a:spLocks noChangeShapeType="1"/>
                  </p:cNvSpPr>
                  <p:nvPr/>
                </p:nvSpPr>
                <p:spPr bwMode="auto">
                  <a:xfrm>
                    <a:off x="2340" y="2600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FF00FF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273" name="Line 81"/>
                  <p:cNvSpPr>
                    <a:spLocks noChangeShapeType="1"/>
                  </p:cNvSpPr>
                  <p:nvPr/>
                </p:nvSpPr>
                <p:spPr bwMode="auto">
                  <a:xfrm>
                    <a:off x="2340" y="2600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FF00FF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274" name="Line 82"/>
                  <p:cNvSpPr>
                    <a:spLocks noChangeShapeType="1"/>
                  </p:cNvSpPr>
                  <p:nvPr/>
                </p:nvSpPr>
                <p:spPr bwMode="auto">
                  <a:xfrm>
                    <a:off x="2346" y="2600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FF00FF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275" name="Line 83"/>
                  <p:cNvSpPr>
                    <a:spLocks noChangeShapeType="1"/>
                  </p:cNvSpPr>
                  <p:nvPr/>
                </p:nvSpPr>
                <p:spPr bwMode="auto">
                  <a:xfrm>
                    <a:off x="2352" y="2600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FF00FF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276" name="Line 84"/>
                  <p:cNvSpPr>
                    <a:spLocks noChangeShapeType="1"/>
                  </p:cNvSpPr>
                  <p:nvPr/>
                </p:nvSpPr>
                <p:spPr bwMode="auto">
                  <a:xfrm>
                    <a:off x="2358" y="2600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FF00FF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277" name="Line 85"/>
                  <p:cNvSpPr>
                    <a:spLocks noChangeShapeType="1"/>
                  </p:cNvSpPr>
                  <p:nvPr/>
                </p:nvSpPr>
                <p:spPr bwMode="auto">
                  <a:xfrm>
                    <a:off x="2364" y="2600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FF00FF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278" name="Line 86"/>
                  <p:cNvSpPr>
                    <a:spLocks noChangeShapeType="1"/>
                  </p:cNvSpPr>
                  <p:nvPr/>
                </p:nvSpPr>
                <p:spPr bwMode="auto">
                  <a:xfrm>
                    <a:off x="2364" y="2600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FF00FF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279" name="Line 87"/>
                  <p:cNvSpPr>
                    <a:spLocks noChangeShapeType="1"/>
                  </p:cNvSpPr>
                  <p:nvPr/>
                </p:nvSpPr>
                <p:spPr bwMode="auto">
                  <a:xfrm>
                    <a:off x="2370" y="2600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FF00FF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280" name="Line 88"/>
                  <p:cNvSpPr>
                    <a:spLocks noChangeShapeType="1"/>
                  </p:cNvSpPr>
                  <p:nvPr/>
                </p:nvSpPr>
                <p:spPr bwMode="auto">
                  <a:xfrm>
                    <a:off x="2376" y="2600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FF00FF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281" name="Freeform 89"/>
                  <p:cNvSpPr>
                    <a:spLocks/>
                  </p:cNvSpPr>
                  <p:nvPr/>
                </p:nvSpPr>
                <p:spPr bwMode="auto">
                  <a:xfrm>
                    <a:off x="2382" y="2594"/>
                    <a:ext cx="1" cy="6"/>
                  </a:xfrm>
                  <a:custGeom>
                    <a:avLst/>
                    <a:gdLst>
                      <a:gd name="T0" fmla="*/ 6 h 6"/>
                      <a:gd name="T1" fmla="*/ 0 h 6"/>
                      <a:gd name="T2" fmla="*/ 0 h 6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</a:cxnLst>
                    <a:rect l="0" t="0" r="r" b="b"/>
                    <a:pathLst>
                      <a:path h="6">
                        <a:moveTo>
                          <a:pt x="0" y="6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</a:path>
                    </a:pathLst>
                  </a:custGeom>
                  <a:noFill/>
                  <a:ln w="9525">
                    <a:solidFill>
                      <a:srgbClr val="FF00FF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282" name="Freeform 90"/>
                  <p:cNvSpPr>
                    <a:spLocks/>
                  </p:cNvSpPr>
                  <p:nvPr/>
                </p:nvSpPr>
                <p:spPr bwMode="auto">
                  <a:xfrm>
                    <a:off x="2382" y="2594"/>
                    <a:ext cx="6" cy="6"/>
                  </a:xfrm>
                  <a:custGeom>
                    <a:avLst/>
                    <a:gdLst>
                      <a:gd name="T0" fmla="*/ 0 w 6"/>
                      <a:gd name="T1" fmla="*/ 0 h 6"/>
                      <a:gd name="T2" fmla="*/ 0 w 6"/>
                      <a:gd name="T3" fmla="*/ 0 h 6"/>
                      <a:gd name="T4" fmla="*/ 6 w 6"/>
                      <a:gd name="T5" fmla="*/ 6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6" h="6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6" y="6"/>
                        </a:lnTo>
                      </a:path>
                    </a:pathLst>
                  </a:custGeom>
                  <a:noFill/>
                  <a:ln w="9525">
                    <a:solidFill>
                      <a:srgbClr val="FF00FF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</p:grpSp>
            <p:pic>
              <p:nvPicPr>
                <p:cNvPr id="136283" name="Picture 91" descr="umat-full_1_49"/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60" y="2544"/>
                  <a:ext cx="768" cy="61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36284" name="Text Box 92"/>
                <p:cNvSpPr txBox="1">
                  <a:spLocks noChangeArrowheads="1"/>
                </p:cNvSpPr>
                <p:nvPr/>
              </p:nvSpPr>
              <p:spPr bwMode="auto">
                <a:xfrm>
                  <a:off x="288" y="2726"/>
                  <a:ext cx="0" cy="15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pPr eaLnBrk="1" hangingPunct="1"/>
                  <a:endParaRPr lang="en-US" altLang="en-US" sz="2276"/>
                </a:p>
              </p:txBody>
            </p:sp>
          </p:grpSp>
          <p:sp>
            <p:nvSpPr>
              <p:cNvPr id="136285" name="Oval 93"/>
              <p:cNvSpPr>
                <a:spLocks noChangeArrowheads="1"/>
              </p:cNvSpPr>
              <p:nvPr/>
            </p:nvSpPr>
            <p:spPr bwMode="auto">
              <a:xfrm>
                <a:off x="1596" y="1752"/>
                <a:ext cx="192" cy="191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>
                <a:spAutoFit/>
              </a:bodyPr>
              <a:lstStyle/>
              <a:p>
                <a:endParaRPr lang="en-US" sz="1991"/>
              </a:p>
            </p:txBody>
          </p:sp>
        </p:grpSp>
        <p:grpSp>
          <p:nvGrpSpPr>
            <p:cNvPr id="136286" name="Group 94"/>
            <p:cNvGrpSpPr>
              <a:grpSpLocks/>
            </p:cNvGrpSpPr>
            <p:nvPr/>
          </p:nvGrpSpPr>
          <p:grpSpPr bwMode="auto">
            <a:xfrm>
              <a:off x="433494" y="7423578"/>
              <a:ext cx="10573175" cy="2117797"/>
              <a:chOff x="288" y="3264"/>
              <a:chExt cx="4683" cy="938"/>
            </a:xfrm>
          </p:grpSpPr>
          <p:grpSp>
            <p:nvGrpSpPr>
              <p:cNvPr id="136287" name="Group 95"/>
              <p:cNvGrpSpPr>
                <a:grpSpLocks/>
              </p:cNvGrpSpPr>
              <p:nvPr/>
            </p:nvGrpSpPr>
            <p:grpSpPr bwMode="auto">
              <a:xfrm>
                <a:off x="2448" y="3286"/>
                <a:ext cx="2523" cy="916"/>
                <a:chOff x="2448" y="3312"/>
                <a:chExt cx="2523" cy="916"/>
              </a:xfrm>
            </p:grpSpPr>
            <p:sp>
              <p:nvSpPr>
                <p:cNvPr id="136288" name="Rectangle 96"/>
                <p:cNvSpPr>
                  <a:spLocks noChangeArrowheads="1"/>
                </p:cNvSpPr>
                <p:nvPr/>
              </p:nvSpPr>
              <p:spPr bwMode="auto">
                <a:xfrm>
                  <a:off x="4010" y="3984"/>
                  <a:ext cx="315" cy="13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254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pPr eaLnBrk="1" hangingPunct="1"/>
                  <a:r>
                    <a:rPr lang="en-US" altLang="en-US" sz="1991"/>
                    <a:t> 5000 </a:t>
                  </a:r>
                  <a:endParaRPr lang="en-US" altLang="en-US" sz="2276">
                    <a:latin typeface="Arial Unicode MS" charset="0"/>
                  </a:endParaRPr>
                </a:p>
              </p:txBody>
            </p:sp>
            <p:sp>
              <p:nvSpPr>
                <p:cNvPr id="136289" name="Rectangle 97"/>
                <p:cNvSpPr>
                  <a:spLocks noChangeArrowheads="1"/>
                </p:cNvSpPr>
                <p:nvPr/>
              </p:nvSpPr>
              <p:spPr bwMode="auto">
                <a:xfrm>
                  <a:off x="3338" y="3984"/>
                  <a:ext cx="315" cy="13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254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pPr eaLnBrk="1" hangingPunct="1"/>
                  <a:r>
                    <a:rPr lang="en-US" altLang="en-US" sz="1991"/>
                    <a:t> 6000 </a:t>
                  </a:r>
                  <a:endParaRPr lang="en-US" altLang="en-US" sz="2276">
                    <a:latin typeface="Arial Unicode MS" charset="0"/>
                  </a:endParaRPr>
                </a:p>
              </p:txBody>
            </p:sp>
            <p:sp>
              <p:nvSpPr>
                <p:cNvPr id="136290" name="Rectangle 98"/>
                <p:cNvSpPr>
                  <a:spLocks noChangeArrowheads="1"/>
                </p:cNvSpPr>
                <p:nvPr/>
              </p:nvSpPr>
              <p:spPr bwMode="auto">
                <a:xfrm>
                  <a:off x="2592" y="3984"/>
                  <a:ext cx="315" cy="13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254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pPr eaLnBrk="1" hangingPunct="1"/>
                  <a:r>
                    <a:rPr lang="en-US" altLang="en-US" sz="1991"/>
                    <a:t> 7000 </a:t>
                  </a:r>
                  <a:endParaRPr lang="en-US" altLang="en-US" sz="2276">
                    <a:latin typeface="Arial Unicode MS" charset="0"/>
                  </a:endParaRPr>
                </a:p>
              </p:txBody>
            </p:sp>
            <p:grpSp>
              <p:nvGrpSpPr>
                <p:cNvPr id="136291" name="Group 99"/>
                <p:cNvGrpSpPr>
                  <a:grpSpLocks/>
                </p:cNvGrpSpPr>
                <p:nvPr/>
              </p:nvGrpSpPr>
              <p:grpSpPr bwMode="auto">
                <a:xfrm>
                  <a:off x="2448" y="3312"/>
                  <a:ext cx="2448" cy="672"/>
                  <a:chOff x="562" y="640"/>
                  <a:chExt cx="5054" cy="2347"/>
                </a:xfrm>
              </p:grpSpPr>
              <p:sp>
                <p:nvSpPr>
                  <p:cNvPr id="136292" name="Freeform 100"/>
                  <p:cNvSpPr>
                    <a:spLocks/>
                  </p:cNvSpPr>
                  <p:nvPr/>
                </p:nvSpPr>
                <p:spPr bwMode="auto">
                  <a:xfrm>
                    <a:off x="576" y="648"/>
                    <a:ext cx="5033" cy="2289"/>
                  </a:xfrm>
                  <a:custGeom>
                    <a:avLst/>
                    <a:gdLst>
                      <a:gd name="T0" fmla="*/ 0 w 699"/>
                      <a:gd name="T1" fmla="*/ 318 h 318"/>
                      <a:gd name="T2" fmla="*/ 699 w 699"/>
                      <a:gd name="T3" fmla="*/ 318 h 318"/>
                      <a:gd name="T4" fmla="*/ 699 w 699"/>
                      <a:gd name="T5" fmla="*/ 0 h 31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699" h="318">
                        <a:moveTo>
                          <a:pt x="0" y="318"/>
                        </a:moveTo>
                        <a:lnTo>
                          <a:pt x="699" y="318"/>
                        </a:lnTo>
                        <a:lnTo>
                          <a:pt x="699" y="0"/>
                        </a:lnTo>
                      </a:path>
                    </a:pathLst>
                  </a:custGeom>
                  <a:noFill/>
                  <a:ln w="25400">
                    <a:solidFill>
                      <a:srgbClr val="FFFFFF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293" name="Freeform 101"/>
                  <p:cNvSpPr>
                    <a:spLocks/>
                  </p:cNvSpPr>
                  <p:nvPr/>
                </p:nvSpPr>
                <p:spPr bwMode="auto">
                  <a:xfrm>
                    <a:off x="576" y="648"/>
                    <a:ext cx="5033" cy="2289"/>
                  </a:xfrm>
                  <a:custGeom>
                    <a:avLst/>
                    <a:gdLst>
                      <a:gd name="T0" fmla="*/ 699 w 699"/>
                      <a:gd name="T1" fmla="*/ 0 h 318"/>
                      <a:gd name="T2" fmla="*/ 0 w 699"/>
                      <a:gd name="T3" fmla="*/ 0 h 318"/>
                      <a:gd name="T4" fmla="*/ 0 w 699"/>
                      <a:gd name="T5" fmla="*/ 318 h 31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699" h="318">
                        <a:moveTo>
                          <a:pt x="699" y="0"/>
                        </a:moveTo>
                        <a:lnTo>
                          <a:pt x="0" y="0"/>
                        </a:lnTo>
                        <a:lnTo>
                          <a:pt x="0" y="318"/>
                        </a:lnTo>
                      </a:path>
                    </a:pathLst>
                  </a:custGeom>
                  <a:noFill/>
                  <a:ln w="25400">
                    <a:solidFill>
                      <a:srgbClr val="80808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294" name="Freeform 102"/>
                  <p:cNvSpPr>
                    <a:spLocks/>
                  </p:cNvSpPr>
                  <p:nvPr/>
                </p:nvSpPr>
                <p:spPr bwMode="auto">
                  <a:xfrm>
                    <a:off x="583" y="655"/>
                    <a:ext cx="5019" cy="2275"/>
                  </a:xfrm>
                  <a:custGeom>
                    <a:avLst/>
                    <a:gdLst>
                      <a:gd name="T0" fmla="*/ 0 w 697"/>
                      <a:gd name="T1" fmla="*/ 316 h 316"/>
                      <a:gd name="T2" fmla="*/ 697 w 697"/>
                      <a:gd name="T3" fmla="*/ 316 h 316"/>
                      <a:gd name="T4" fmla="*/ 697 w 697"/>
                      <a:gd name="T5" fmla="*/ 0 h 31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697" h="316">
                        <a:moveTo>
                          <a:pt x="0" y="316"/>
                        </a:moveTo>
                        <a:lnTo>
                          <a:pt x="697" y="316"/>
                        </a:lnTo>
                        <a:lnTo>
                          <a:pt x="697" y="0"/>
                        </a:lnTo>
                      </a:path>
                    </a:pathLst>
                  </a:custGeom>
                  <a:noFill/>
                  <a:ln w="25400">
                    <a:solidFill>
                      <a:srgbClr val="C0C0C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295" name="Freeform 103"/>
                  <p:cNvSpPr>
                    <a:spLocks/>
                  </p:cNvSpPr>
                  <p:nvPr/>
                </p:nvSpPr>
                <p:spPr bwMode="auto">
                  <a:xfrm>
                    <a:off x="583" y="655"/>
                    <a:ext cx="5019" cy="2275"/>
                  </a:xfrm>
                  <a:custGeom>
                    <a:avLst/>
                    <a:gdLst>
                      <a:gd name="T0" fmla="*/ 697 w 697"/>
                      <a:gd name="T1" fmla="*/ 0 h 316"/>
                      <a:gd name="T2" fmla="*/ 0 w 697"/>
                      <a:gd name="T3" fmla="*/ 0 h 316"/>
                      <a:gd name="T4" fmla="*/ 0 w 697"/>
                      <a:gd name="T5" fmla="*/ 316 h 31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697" h="316">
                        <a:moveTo>
                          <a:pt x="697" y="0"/>
                        </a:moveTo>
                        <a:lnTo>
                          <a:pt x="0" y="0"/>
                        </a:lnTo>
                        <a:lnTo>
                          <a:pt x="0" y="316"/>
                        </a:lnTo>
                      </a:path>
                    </a:pathLst>
                  </a:custGeom>
                  <a:noFill/>
                  <a:ln w="25400">
                    <a:solidFill>
                      <a:srgbClr val="80808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296" name="Rectangle 104"/>
                  <p:cNvSpPr>
                    <a:spLocks noChangeArrowheads="1"/>
                  </p:cNvSpPr>
                  <p:nvPr/>
                </p:nvSpPr>
                <p:spPr bwMode="auto">
                  <a:xfrm>
                    <a:off x="590" y="662"/>
                    <a:ext cx="5012" cy="2268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254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297" name="Line 105"/>
                  <p:cNvSpPr>
                    <a:spLocks noChangeShapeType="1"/>
                  </p:cNvSpPr>
                  <p:nvPr/>
                </p:nvSpPr>
                <p:spPr bwMode="auto">
                  <a:xfrm>
                    <a:off x="569" y="2944"/>
                    <a:ext cx="5047" cy="1"/>
                  </a:xfrm>
                  <a:prstGeom prst="line">
                    <a:avLst/>
                  </a:prstGeom>
                  <a:noFill/>
                  <a:ln w="25400">
                    <a:solidFill>
                      <a:srgbClr val="80808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298" name="Line 106"/>
                  <p:cNvSpPr>
                    <a:spLocks noChangeShapeType="1"/>
                  </p:cNvSpPr>
                  <p:nvPr/>
                </p:nvSpPr>
                <p:spPr bwMode="auto">
                  <a:xfrm>
                    <a:off x="576" y="2944"/>
                    <a:ext cx="1" cy="43"/>
                  </a:xfrm>
                  <a:prstGeom prst="line">
                    <a:avLst/>
                  </a:prstGeom>
                  <a:noFill/>
                  <a:ln w="25400">
                    <a:solidFill>
                      <a:srgbClr val="80808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299" name="Line 107"/>
                  <p:cNvSpPr>
                    <a:spLocks noChangeShapeType="1"/>
                  </p:cNvSpPr>
                  <p:nvPr/>
                </p:nvSpPr>
                <p:spPr bwMode="auto">
                  <a:xfrm>
                    <a:off x="1296" y="2944"/>
                    <a:ext cx="1" cy="43"/>
                  </a:xfrm>
                  <a:prstGeom prst="line">
                    <a:avLst/>
                  </a:prstGeom>
                  <a:noFill/>
                  <a:ln w="25400">
                    <a:solidFill>
                      <a:srgbClr val="80808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300" name="Line 108"/>
                  <p:cNvSpPr>
                    <a:spLocks noChangeShapeType="1"/>
                  </p:cNvSpPr>
                  <p:nvPr/>
                </p:nvSpPr>
                <p:spPr bwMode="auto">
                  <a:xfrm>
                    <a:off x="2016" y="2944"/>
                    <a:ext cx="1" cy="43"/>
                  </a:xfrm>
                  <a:prstGeom prst="line">
                    <a:avLst/>
                  </a:prstGeom>
                  <a:noFill/>
                  <a:ln w="25400">
                    <a:solidFill>
                      <a:srgbClr val="80808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301" name="Line 109"/>
                  <p:cNvSpPr>
                    <a:spLocks noChangeShapeType="1"/>
                  </p:cNvSpPr>
                  <p:nvPr/>
                </p:nvSpPr>
                <p:spPr bwMode="auto">
                  <a:xfrm>
                    <a:off x="2736" y="2944"/>
                    <a:ext cx="1" cy="43"/>
                  </a:xfrm>
                  <a:prstGeom prst="line">
                    <a:avLst/>
                  </a:prstGeom>
                  <a:noFill/>
                  <a:ln w="25400">
                    <a:solidFill>
                      <a:srgbClr val="80808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302" name="Line 110"/>
                  <p:cNvSpPr>
                    <a:spLocks noChangeShapeType="1"/>
                  </p:cNvSpPr>
                  <p:nvPr/>
                </p:nvSpPr>
                <p:spPr bwMode="auto">
                  <a:xfrm>
                    <a:off x="3449" y="2944"/>
                    <a:ext cx="1" cy="43"/>
                  </a:xfrm>
                  <a:prstGeom prst="line">
                    <a:avLst/>
                  </a:prstGeom>
                  <a:noFill/>
                  <a:ln w="25400">
                    <a:solidFill>
                      <a:srgbClr val="80808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303" name="Line 111"/>
                  <p:cNvSpPr>
                    <a:spLocks noChangeShapeType="1"/>
                  </p:cNvSpPr>
                  <p:nvPr/>
                </p:nvSpPr>
                <p:spPr bwMode="auto">
                  <a:xfrm>
                    <a:off x="4169" y="2944"/>
                    <a:ext cx="1" cy="43"/>
                  </a:xfrm>
                  <a:prstGeom prst="line">
                    <a:avLst/>
                  </a:prstGeom>
                  <a:noFill/>
                  <a:ln w="25400">
                    <a:solidFill>
                      <a:srgbClr val="80808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304" name="Line 112"/>
                  <p:cNvSpPr>
                    <a:spLocks noChangeShapeType="1"/>
                  </p:cNvSpPr>
                  <p:nvPr/>
                </p:nvSpPr>
                <p:spPr bwMode="auto">
                  <a:xfrm>
                    <a:off x="4889" y="2944"/>
                    <a:ext cx="1" cy="43"/>
                  </a:xfrm>
                  <a:prstGeom prst="line">
                    <a:avLst/>
                  </a:prstGeom>
                  <a:noFill/>
                  <a:ln w="25400">
                    <a:solidFill>
                      <a:srgbClr val="80808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305" name="Line 113"/>
                  <p:cNvSpPr>
                    <a:spLocks noChangeShapeType="1"/>
                  </p:cNvSpPr>
                  <p:nvPr/>
                </p:nvSpPr>
                <p:spPr bwMode="auto">
                  <a:xfrm>
                    <a:off x="5609" y="2944"/>
                    <a:ext cx="1" cy="43"/>
                  </a:xfrm>
                  <a:prstGeom prst="line">
                    <a:avLst/>
                  </a:prstGeom>
                  <a:noFill/>
                  <a:ln w="25400">
                    <a:solidFill>
                      <a:srgbClr val="80808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306" name="Freeform 114"/>
                  <p:cNvSpPr>
                    <a:spLocks/>
                  </p:cNvSpPr>
                  <p:nvPr/>
                </p:nvSpPr>
                <p:spPr bwMode="auto">
                  <a:xfrm>
                    <a:off x="562" y="640"/>
                    <a:ext cx="5054" cy="2304"/>
                  </a:xfrm>
                  <a:custGeom>
                    <a:avLst/>
                    <a:gdLst>
                      <a:gd name="T0" fmla="*/ 702 w 702"/>
                      <a:gd name="T1" fmla="*/ 320 h 320"/>
                      <a:gd name="T2" fmla="*/ 702 w 702"/>
                      <a:gd name="T3" fmla="*/ 0 h 320"/>
                      <a:gd name="T4" fmla="*/ 0 w 702"/>
                      <a:gd name="T5" fmla="*/ 0 h 32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702" h="320">
                        <a:moveTo>
                          <a:pt x="702" y="320"/>
                        </a:moveTo>
                        <a:lnTo>
                          <a:pt x="702" y="0"/>
                        </a:lnTo>
                        <a:lnTo>
                          <a:pt x="0" y="0"/>
                        </a:lnTo>
                      </a:path>
                    </a:pathLst>
                  </a:custGeom>
                  <a:noFill/>
                  <a:ln w="25400">
                    <a:solidFill>
                      <a:srgbClr val="80808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307" name="Rectangle 115"/>
                  <p:cNvSpPr>
                    <a:spLocks noChangeArrowheads="1"/>
                  </p:cNvSpPr>
                  <p:nvPr/>
                </p:nvSpPr>
                <p:spPr bwMode="auto">
                  <a:xfrm>
                    <a:off x="576" y="1563"/>
                    <a:ext cx="0" cy="474"/>
                  </a:xfrm>
                  <a:prstGeom prst="rect">
                    <a:avLst/>
                  </a:prstGeom>
                  <a:noFill/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lIns="0" tIns="0" rIns="0" bIns="0" anchor="ctr">
                    <a:spAutoFit/>
                  </a:bodyPr>
                  <a:lstStyle/>
                  <a:p>
                    <a:endParaRPr lang="en-US" sz="1991"/>
                  </a:p>
                </p:txBody>
              </p:sp>
            </p:grpSp>
            <p:sp>
              <p:nvSpPr>
                <p:cNvPr id="136308" name="Rectangle 116"/>
                <p:cNvSpPr>
                  <a:spLocks noChangeArrowheads="1"/>
                </p:cNvSpPr>
                <p:nvPr/>
              </p:nvSpPr>
              <p:spPr bwMode="auto">
                <a:xfrm>
                  <a:off x="4656" y="3984"/>
                  <a:ext cx="315" cy="13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254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pPr eaLnBrk="1" hangingPunct="1"/>
                  <a:r>
                    <a:rPr lang="en-US" altLang="en-US" sz="1991"/>
                    <a:t> 4000 </a:t>
                  </a:r>
                  <a:endParaRPr lang="en-US" altLang="en-US" sz="2276">
                    <a:latin typeface="Arial Unicode MS" charset="0"/>
                  </a:endParaRPr>
                </a:p>
              </p:txBody>
            </p:sp>
            <p:sp>
              <p:nvSpPr>
                <p:cNvPr id="136309" name="Rectangle 117"/>
                <p:cNvSpPr>
                  <a:spLocks noChangeArrowheads="1"/>
                </p:cNvSpPr>
                <p:nvPr/>
              </p:nvSpPr>
              <p:spPr bwMode="auto">
                <a:xfrm>
                  <a:off x="3312" y="4092"/>
                  <a:ext cx="986" cy="13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254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pPr eaLnBrk="1" hangingPunct="1"/>
                  <a:r>
                    <a:rPr lang="en-US" altLang="en-US" sz="1991"/>
                    <a:t> Wavenumber, cm</a:t>
                  </a:r>
                  <a:r>
                    <a:rPr lang="en-US" altLang="en-US" sz="1991" baseline="30000"/>
                    <a:t>-1</a:t>
                  </a:r>
                  <a:endParaRPr lang="en-US" altLang="en-US" sz="2276">
                    <a:latin typeface="Arial Unicode MS" charset="0"/>
                  </a:endParaRPr>
                </a:p>
              </p:txBody>
            </p:sp>
          </p:grpSp>
          <p:grpSp>
            <p:nvGrpSpPr>
              <p:cNvPr id="136310" name="Group 118"/>
              <p:cNvGrpSpPr>
                <a:grpSpLocks/>
              </p:cNvGrpSpPr>
              <p:nvPr/>
            </p:nvGrpSpPr>
            <p:grpSpPr bwMode="auto">
              <a:xfrm>
                <a:off x="288" y="3264"/>
                <a:ext cx="4602" cy="695"/>
                <a:chOff x="288" y="3264"/>
                <a:chExt cx="4602" cy="695"/>
              </a:xfrm>
            </p:grpSpPr>
            <p:grpSp>
              <p:nvGrpSpPr>
                <p:cNvPr id="136311" name="Group 119"/>
                <p:cNvGrpSpPr>
                  <a:grpSpLocks/>
                </p:cNvGrpSpPr>
                <p:nvPr/>
              </p:nvGrpSpPr>
              <p:grpSpPr bwMode="auto">
                <a:xfrm flipH="1">
                  <a:off x="2448" y="3360"/>
                  <a:ext cx="2442" cy="570"/>
                  <a:chOff x="834" y="3561"/>
                  <a:chExt cx="1566" cy="474"/>
                </a:xfrm>
              </p:grpSpPr>
              <p:sp>
                <p:nvSpPr>
                  <p:cNvPr id="136312" name="Line 120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834" y="3736"/>
                    <a:ext cx="6" cy="13"/>
                  </a:xfrm>
                  <a:prstGeom prst="line">
                    <a:avLst/>
                  </a:prstGeom>
                  <a:noFill/>
                  <a:ln w="9525">
                    <a:solidFill>
                      <a:srgbClr val="008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313" name="Line 121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840" y="3723"/>
                    <a:ext cx="1" cy="13"/>
                  </a:xfrm>
                  <a:prstGeom prst="line">
                    <a:avLst/>
                  </a:prstGeom>
                  <a:noFill/>
                  <a:ln w="9525">
                    <a:solidFill>
                      <a:srgbClr val="008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314" name="Line 122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840" y="3704"/>
                    <a:ext cx="6" cy="19"/>
                  </a:xfrm>
                  <a:prstGeom prst="line">
                    <a:avLst/>
                  </a:prstGeom>
                  <a:noFill/>
                  <a:ln w="9525">
                    <a:solidFill>
                      <a:srgbClr val="008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315" name="Freeform 123"/>
                  <p:cNvSpPr>
                    <a:spLocks/>
                  </p:cNvSpPr>
                  <p:nvPr/>
                </p:nvSpPr>
                <p:spPr bwMode="auto">
                  <a:xfrm>
                    <a:off x="846" y="3684"/>
                    <a:ext cx="6" cy="20"/>
                  </a:xfrm>
                  <a:custGeom>
                    <a:avLst/>
                    <a:gdLst>
                      <a:gd name="T0" fmla="*/ 0 w 6"/>
                      <a:gd name="T1" fmla="*/ 20 h 20"/>
                      <a:gd name="T2" fmla="*/ 0 w 6"/>
                      <a:gd name="T3" fmla="*/ 7 h 20"/>
                      <a:gd name="T4" fmla="*/ 6 w 6"/>
                      <a:gd name="T5" fmla="*/ 0 h 2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6" h="20">
                        <a:moveTo>
                          <a:pt x="0" y="20"/>
                        </a:moveTo>
                        <a:lnTo>
                          <a:pt x="0" y="7"/>
                        </a:lnTo>
                        <a:lnTo>
                          <a:pt x="6" y="0"/>
                        </a:lnTo>
                      </a:path>
                    </a:pathLst>
                  </a:custGeom>
                  <a:noFill/>
                  <a:ln w="9525">
                    <a:solidFill>
                      <a:srgbClr val="008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316" name="Freeform 124"/>
                  <p:cNvSpPr>
                    <a:spLocks/>
                  </p:cNvSpPr>
                  <p:nvPr/>
                </p:nvSpPr>
                <p:spPr bwMode="auto">
                  <a:xfrm>
                    <a:off x="852" y="3684"/>
                    <a:ext cx="6" cy="7"/>
                  </a:xfrm>
                  <a:custGeom>
                    <a:avLst/>
                    <a:gdLst>
                      <a:gd name="T0" fmla="*/ 0 w 6"/>
                      <a:gd name="T1" fmla="*/ 0 h 7"/>
                      <a:gd name="T2" fmla="*/ 6 w 6"/>
                      <a:gd name="T3" fmla="*/ 0 h 7"/>
                      <a:gd name="T4" fmla="*/ 6 w 6"/>
                      <a:gd name="T5" fmla="*/ 7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6" h="7">
                        <a:moveTo>
                          <a:pt x="0" y="0"/>
                        </a:moveTo>
                        <a:lnTo>
                          <a:pt x="6" y="0"/>
                        </a:lnTo>
                        <a:lnTo>
                          <a:pt x="6" y="7"/>
                        </a:lnTo>
                      </a:path>
                    </a:pathLst>
                  </a:custGeom>
                  <a:noFill/>
                  <a:ln w="9525">
                    <a:solidFill>
                      <a:srgbClr val="008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317" name="Line 125"/>
                  <p:cNvSpPr>
                    <a:spLocks noChangeShapeType="1"/>
                  </p:cNvSpPr>
                  <p:nvPr/>
                </p:nvSpPr>
                <p:spPr bwMode="auto">
                  <a:xfrm>
                    <a:off x="858" y="3691"/>
                    <a:ext cx="1" cy="13"/>
                  </a:xfrm>
                  <a:prstGeom prst="line">
                    <a:avLst/>
                  </a:prstGeom>
                  <a:noFill/>
                  <a:ln w="9525">
                    <a:solidFill>
                      <a:srgbClr val="008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318" name="Line 126"/>
                  <p:cNvSpPr>
                    <a:spLocks noChangeShapeType="1"/>
                  </p:cNvSpPr>
                  <p:nvPr/>
                </p:nvSpPr>
                <p:spPr bwMode="auto">
                  <a:xfrm>
                    <a:off x="858" y="3704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8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319" name="Line 127"/>
                  <p:cNvSpPr>
                    <a:spLocks noChangeShapeType="1"/>
                  </p:cNvSpPr>
                  <p:nvPr/>
                </p:nvSpPr>
                <p:spPr bwMode="auto">
                  <a:xfrm>
                    <a:off x="864" y="3710"/>
                    <a:ext cx="6" cy="7"/>
                  </a:xfrm>
                  <a:prstGeom prst="line">
                    <a:avLst/>
                  </a:prstGeom>
                  <a:noFill/>
                  <a:ln w="9525">
                    <a:solidFill>
                      <a:srgbClr val="008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320" name="Line 128"/>
                  <p:cNvSpPr>
                    <a:spLocks noChangeShapeType="1"/>
                  </p:cNvSpPr>
                  <p:nvPr/>
                </p:nvSpPr>
                <p:spPr bwMode="auto">
                  <a:xfrm>
                    <a:off x="870" y="3717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8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321" name="Line 129"/>
                  <p:cNvSpPr>
                    <a:spLocks noChangeShapeType="1"/>
                  </p:cNvSpPr>
                  <p:nvPr/>
                </p:nvSpPr>
                <p:spPr bwMode="auto">
                  <a:xfrm>
                    <a:off x="876" y="3723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8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322" name="Line 130"/>
                  <p:cNvSpPr>
                    <a:spLocks noChangeShapeType="1"/>
                  </p:cNvSpPr>
                  <p:nvPr/>
                </p:nvSpPr>
                <p:spPr bwMode="auto">
                  <a:xfrm>
                    <a:off x="876" y="3723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8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323" name="Freeform 131"/>
                  <p:cNvSpPr>
                    <a:spLocks/>
                  </p:cNvSpPr>
                  <p:nvPr/>
                </p:nvSpPr>
                <p:spPr bwMode="auto">
                  <a:xfrm>
                    <a:off x="882" y="3717"/>
                    <a:ext cx="6" cy="6"/>
                  </a:xfrm>
                  <a:custGeom>
                    <a:avLst/>
                    <a:gdLst>
                      <a:gd name="T0" fmla="*/ 0 w 6"/>
                      <a:gd name="T1" fmla="*/ 6 h 6"/>
                      <a:gd name="T2" fmla="*/ 0 w 6"/>
                      <a:gd name="T3" fmla="*/ 0 h 6"/>
                      <a:gd name="T4" fmla="*/ 6 w 6"/>
                      <a:gd name="T5" fmla="*/ 0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6" h="6">
                        <a:moveTo>
                          <a:pt x="0" y="6"/>
                        </a:moveTo>
                        <a:lnTo>
                          <a:pt x="0" y="0"/>
                        </a:lnTo>
                        <a:lnTo>
                          <a:pt x="6" y="0"/>
                        </a:lnTo>
                      </a:path>
                    </a:pathLst>
                  </a:custGeom>
                  <a:noFill/>
                  <a:ln w="9525">
                    <a:solidFill>
                      <a:srgbClr val="008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324" name="Line 132"/>
                  <p:cNvSpPr>
                    <a:spLocks noChangeShapeType="1"/>
                  </p:cNvSpPr>
                  <p:nvPr/>
                </p:nvSpPr>
                <p:spPr bwMode="auto">
                  <a:xfrm>
                    <a:off x="888" y="3717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8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325" name="Freeform 133"/>
                  <p:cNvSpPr>
                    <a:spLocks/>
                  </p:cNvSpPr>
                  <p:nvPr/>
                </p:nvSpPr>
                <p:spPr bwMode="auto">
                  <a:xfrm>
                    <a:off x="894" y="3717"/>
                    <a:ext cx="1" cy="13"/>
                  </a:xfrm>
                  <a:custGeom>
                    <a:avLst/>
                    <a:gdLst>
                      <a:gd name="T0" fmla="*/ 0 h 13"/>
                      <a:gd name="T1" fmla="*/ 6 h 13"/>
                      <a:gd name="T2" fmla="*/ 13 h 13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</a:cxnLst>
                    <a:rect l="0" t="0" r="r" b="b"/>
                    <a:pathLst>
                      <a:path h="13">
                        <a:moveTo>
                          <a:pt x="0" y="0"/>
                        </a:moveTo>
                        <a:lnTo>
                          <a:pt x="0" y="6"/>
                        </a:lnTo>
                        <a:lnTo>
                          <a:pt x="0" y="13"/>
                        </a:lnTo>
                      </a:path>
                    </a:pathLst>
                  </a:custGeom>
                  <a:noFill/>
                  <a:ln w="9525">
                    <a:solidFill>
                      <a:srgbClr val="008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326" name="Line 134"/>
                  <p:cNvSpPr>
                    <a:spLocks noChangeShapeType="1"/>
                  </p:cNvSpPr>
                  <p:nvPr/>
                </p:nvSpPr>
                <p:spPr bwMode="auto">
                  <a:xfrm>
                    <a:off x="894" y="3730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8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327" name="Line 135"/>
                  <p:cNvSpPr>
                    <a:spLocks noChangeShapeType="1"/>
                  </p:cNvSpPr>
                  <p:nvPr/>
                </p:nvSpPr>
                <p:spPr bwMode="auto">
                  <a:xfrm>
                    <a:off x="900" y="3736"/>
                    <a:ext cx="6" cy="13"/>
                  </a:xfrm>
                  <a:prstGeom prst="line">
                    <a:avLst/>
                  </a:prstGeom>
                  <a:noFill/>
                  <a:ln w="9525">
                    <a:solidFill>
                      <a:srgbClr val="008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328" name="Line 136"/>
                  <p:cNvSpPr>
                    <a:spLocks noChangeShapeType="1"/>
                  </p:cNvSpPr>
                  <p:nvPr/>
                </p:nvSpPr>
                <p:spPr bwMode="auto">
                  <a:xfrm>
                    <a:off x="906" y="3749"/>
                    <a:ext cx="6" cy="13"/>
                  </a:xfrm>
                  <a:prstGeom prst="line">
                    <a:avLst/>
                  </a:prstGeom>
                  <a:noFill/>
                  <a:ln w="9525">
                    <a:solidFill>
                      <a:srgbClr val="008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329" name="Line 137"/>
                  <p:cNvSpPr>
                    <a:spLocks noChangeShapeType="1"/>
                  </p:cNvSpPr>
                  <p:nvPr/>
                </p:nvSpPr>
                <p:spPr bwMode="auto">
                  <a:xfrm>
                    <a:off x="912" y="3762"/>
                    <a:ext cx="1" cy="13"/>
                  </a:xfrm>
                  <a:prstGeom prst="line">
                    <a:avLst/>
                  </a:prstGeom>
                  <a:noFill/>
                  <a:ln w="9525">
                    <a:solidFill>
                      <a:srgbClr val="008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330" name="Line 138"/>
                  <p:cNvSpPr>
                    <a:spLocks noChangeShapeType="1"/>
                  </p:cNvSpPr>
                  <p:nvPr/>
                </p:nvSpPr>
                <p:spPr bwMode="auto">
                  <a:xfrm>
                    <a:off x="912" y="3775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8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331" name="Line 139"/>
                  <p:cNvSpPr>
                    <a:spLocks noChangeShapeType="1"/>
                  </p:cNvSpPr>
                  <p:nvPr/>
                </p:nvSpPr>
                <p:spPr bwMode="auto">
                  <a:xfrm>
                    <a:off x="918" y="3781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8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332" name="Line 140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924" y="3775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8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333" name="Freeform 141"/>
                  <p:cNvSpPr>
                    <a:spLocks/>
                  </p:cNvSpPr>
                  <p:nvPr/>
                </p:nvSpPr>
                <p:spPr bwMode="auto">
                  <a:xfrm>
                    <a:off x="930" y="3756"/>
                    <a:ext cx="1" cy="19"/>
                  </a:xfrm>
                  <a:custGeom>
                    <a:avLst/>
                    <a:gdLst>
                      <a:gd name="T0" fmla="*/ 19 h 19"/>
                      <a:gd name="T1" fmla="*/ 13 h 19"/>
                      <a:gd name="T2" fmla="*/ 0 h 19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</a:cxnLst>
                    <a:rect l="0" t="0" r="r" b="b"/>
                    <a:pathLst>
                      <a:path h="19">
                        <a:moveTo>
                          <a:pt x="0" y="19"/>
                        </a:moveTo>
                        <a:lnTo>
                          <a:pt x="0" y="13"/>
                        </a:lnTo>
                        <a:lnTo>
                          <a:pt x="0" y="0"/>
                        </a:lnTo>
                      </a:path>
                    </a:pathLst>
                  </a:custGeom>
                  <a:noFill/>
                  <a:ln w="9525">
                    <a:solidFill>
                      <a:srgbClr val="008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334" name="Freeform 142"/>
                  <p:cNvSpPr>
                    <a:spLocks/>
                  </p:cNvSpPr>
                  <p:nvPr/>
                </p:nvSpPr>
                <p:spPr bwMode="auto">
                  <a:xfrm>
                    <a:off x="930" y="3736"/>
                    <a:ext cx="6" cy="20"/>
                  </a:xfrm>
                  <a:custGeom>
                    <a:avLst/>
                    <a:gdLst>
                      <a:gd name="T0" fmla="*/ 0 w 6"/>
                      <a:gd name="T1" fmla="*/ 20 h 20"/>
                      <a:gd name="T2" fmla="*/ 0 w 6"/>
                      <a:gd name="T3" fmla="*/ 13 h 20"/>
                      <a:gd name="T4" fmla="*/ 6 w 6"/>
                      <a:gd name="T5" fmla="*/ 0 h 2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6" h="20">
                        <a:moveTo>
                          <a:pt x="0" y="20"/>
                        </a:moveTo>
                        <a:lnTo>
                          <a:pt x="0" y="13"/>
                        </a:lnTo>
                        <a:lnTo>
                          <a:pt x="6" y="0"/>
                        </a:lnTo>
                      </a:path>
                    </a:pathLst>
                  </a:custGeom>
                  <a:noFill/>
                  <a:ln w="9525">
                    <a:solidFill>
                      <a:srgbClr val="008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335" name="Freeform 143"/>
                  <p:cNvSpPr>
                    <a:spLocks/>
                  </p:cNvSpPr>
                  <p:nvPr/>
                </p:nvSpPr>
                <p:spPr bwMode="auto">
                  <a:xfrm>
                    <a:off x="936" y="3704"/>
                    <a:ext cx="6" cy="32"/>
                  </a:xfrm>
                  <a:custGeom>
                    <a:avLst/>
                    <a:gdLst>
                      <a:gd name="T0" fmla="*/ 0 w 6"/>
                      <a:gd name="T1" fmla="*/ 32 h 32"/>
                      <a:gd name="T2" fmla="*/ 0 w 6"/>
                      <a:gd name="T3" fmla="*/ 13 h 32"/>
                      <a:gd name="T4" fmla="*/ 6 w 6"/>
                      <a:gd name="T5" fmla="*/ 0 h 3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6" h="32">
                        <a:moveTo>
                          <a:pt x="0" y="32"/>
                        </a:moveTo>
                        <a:lnTo>
                          <a:pt x="0" y="13"/>
                        </a:lnTo>
                        <a:lnTo>
                          <a:pt x="6" y="0"/>
                        </a:lnTo>
                      </a:path>
                    </a:pathLst>
                  </a:custGeom>
                  <a:noFill/>
                  <a:ln w="9525">
                    <a:solidFill>
                      <a:srgbClr val="008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336" name="Freeform 144"/>
                  <p:cNvSpPr>
                    <a:spLocks/>
                  </p:cNvSpPr>
                  <p:nvPr/>
                </p:nvSpPr>
                <p:spPr bwMode="auto">
                  <a:xfrm>
                    <a:off x="942" y="3691"/>
                    <a:ext cx="6" cy="13"/>
                  </a:xfrm>
                  <a:custGeom>
                    <a:avLst/>
                    <a:gdLst>
                      <a:gd name="T0" fmla="*/ 0 w 6"/>
                      <a:gd name="T1" fmla="*/ 13 h 13"/>
                      <a:gd name="T2" fmla="*/ 6 w 6"/>
                      <a:gd name="T3" fmla="*/ 6 h 13"/>
                      <a:gd name="T4" fmla="*/ 6 w 6"/>
                      <a:gd name="T5" fmla="*/ 0 h 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6" h="13">
                        <a:moveTo>
                          <a:pt x="0" y="13"/>
                        </a:moveTo>
                        <a:lnTo>
                          <a:pt x="6" y="6"/>
                        </a:lnTo>
                        <a:lnTo>
                          <a:pt x="6" y="0"/>
                        </a:lnTo>
                      </a:path>
                    </a:pathLst>
                  </a:custGeom>
                  <a:noFill/>
                  <a:ln w="9525">
                    <a:solidFill>
                      <a:srgbClr val="008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337" name="Freeform 145"/>
                  <p:cNvSpPr>
                    <a:spLocks/>
                  </p:cNvSpPr>
                  <p:nvPr/>
                </p:nvSpPr>
                <p:spPr bwMode="auto">
                  <a:xfrm>
                    <a:off x="948" y="3691"/>
                    <a:ext cx="1" cy="6"/>
                  </a:xfrm>
                  <a:custGeom>
                    <a:avLst/>
                    <a:gdLst>
                      <a:gd name="T0" fmla="*/ 0 h 6"/>
                      <a:gd name="T1" fmla="*/ 0 h 6"/>
                      <a:gd name="T2" fmla="*/ 6 h 6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</a:cxnLst>
                    <a:rect l="0" t="0" r="r" b="b"/>
                    <a:pathLst>
                      <a:path h="6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6"/>
                        </a:lnTo>
                      </a:path>
                    </a:pathLst>
                  </a:custGeom>
                  <a:noFill/>
                  <a:ln w="9525">
                    <a:solidFill>
                      <a:srgbClr val="008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338" name="Freeform 146"/>
                  <p:cNvSpPr>
                    <a:spLocks/>
                  </p:cNvSpPr>
                  <p:nvPr/>
                </p:nvSpPr>
                <p:spPr bwMode="auto">
                  <a:xfrm>
                    <a:off x="948" y="3684"/>
                    <a:ext cx="6" cy="13"/>
                  </a:xfrm>
                  <a:custGeom>
                    <a:avLst/>
                    <a:gdLst>
                      <a:gd name="T0" fmla="*/ 0 w 6"/>
                      <a:gd name="T1" fmla="*/ 13 h 13"/>
                      <a:gd name="T2" fmla="*/ 0 w 6"/>
                      <a:gd name="T3" fmla="*/ 7 h 13"/>
                      <a:gd name="T4" fmla="*/ 6 w 6"/>
                      <a:gd name="T5" fmla="*/ 0 h 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6" h="13">
                        <a:moveTo>
                          <a:pt x="0" y="13"/>
                        </a:moveTo>
                        <a:lnTo>
                          <a:pt x="0" y="7"/>
                        </a:lnTo>
                        <a:lnTo>
                          <a:pt x="6" y="0"/>
                        </a:lnTo>
                      </a:path>
                    </a:pathLst>
                  </a:custGeom>
                  <a:noFill/>
                  <a:ln w="9525">
                    <a:solidFill>
                      <a:srgbClr val="008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339" name="Freeform 147"/>
                  <p:cNvSpPr>
                    <a:spLocks/>
                  </p:cNvSpPr>
                  <p:nvPr/>
                </p:nvSpPr>
                <p:spPr bwMode="auto">
                  <a:xfrm>
                    <a:off x="954" y="3645"/>
                    <a:ext cx="6" cy="39"/>
                  </a:xfrm>
                  <a:custGeom>
                    <a:avLst/>
                    <a:gdLst>
                      <a:gd name="T0" fmla="*/ 0 w 6"/>
                      <a:gd name="T1" fmla="*/ 39 h 39"/>
                      <a:gd name="T2" fmla="*/ 0 w 6"/>
                      <a:gd name="T3" fmla="*/ 33 h 39"/>
                      <a:gd name="T4" fmla="*/ 0 w 6"/>
                      <a:gd name="T5" fmla="*/ 20 h 39"/>
                      <a:gd name="T6" fmla="*/ 6 w 6"/>
                      <a:gd name="T7" fmla="*/ 7 h 39"/>
                      <a:gd name="T8" fmla="*/ 6 w 6"/>
                      <a:gd name="T9" fmla="*/ 0 h 3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6" h="39">
                        <a:moveTo>
                          <a:pt x="0" y="39"/>
                        </a:moveTo>
                        <a:lnTo>
                          <a:pt x="0" y="33"/>
                        </a:lnTo>
                        <a:lnTo>
                          <a:pt x="0" y="20"/>
                        </a:lnTo>
                        <a:lnTo>
                          <a:pt x="6" y="7"/>
                        </a:lnTo>
                        <a:lnTo>
                          <a:pt x="6" y="0"/>
                        </a:lnTo>
                      </a:path>
                    </a:pathLst>
                  </a:custGeom>
                  <a:noFill/>
                  <a:ln w="9525">
                    <a:solidFill>
                      <a:srgbClr val="008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340" name="Freeform 148"/>
                  <p:cNvSpPr>
                    <a:spLocks/>
                  </p:cNvSpPr>
                  <p:nvPr/>
                </p:nvSpPr>
                <p:spPr bwMode="auto">
                  <a:xfrm>
                    <a:off x="960" y="3645"/>
                    <a:ext cx="6" cy="13"/>
                  </a:xfrm>
                  <a:custGeom>
                    <a:avLst/>
                    <a:gdLst>
                      <a:gd name="T0" fmla="*/ 0 w 6"/>
                      <a:gd name="T1" fmla="*/ 0 h 13"/>
                      <a:gd name="T2" fmla="*/ 0 w 6"/>
                      <a:gd name="T3" fmla="*/ 0 h 13"/>
                      <a:gd name="T4" fmla="*/ 6 w 6"/>
                      <a:gd name="T5" fmla="*/ 7 h 13"/>
                      <a:gd name="T6" fmla="*/ 6 w 6"/>
                      <a:gd name="T7" fmla="*/ 13 h 13"/>
                      <a:gd name="T8" fmla="*/ 6 w 6"/>
                      <a:gd name="T9" fmla="*/ 13 h 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6" h="13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6" y="7"/>
                        </a:lnTo>
                        <a:lnTo>
                          <a:pt x="6" y="13"/>
                        </a:lnTo>
                        <a:lnTo>
                          <a:pt x="6" y="13"/>
                        </a:lnTo>
                      </a:path>
                    </a:pathLst>
                  </a:custGeom>
                  <a:noFill/>
                  <a:ln w="9525">
                    <a:solidFill>
                      <a:srgbClr val="008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341" name="Freeform 149"/>
                  <p:cNvSpPr>
                    <a:spLocks/>
                  </p:cNvSpPr>
                  <p:nvPr/>
                </p:nvSpPr>
                <p:spPr bwMode="auto">
                  <a:xfrm>
                    <a:off x="966" y="3652"/>
                    <a:ext cx="1" cy="6"/>
                  </a:xfrm>
                  <a:custGeom>
                    <a:avLst/>
                    <a:gdLst>
                      <a:gd name="T0" fmla="*/ 6 h 6"/>
                      <a:gd name="T1" fmla="*/ 6 h 6"/>
                      <a:gd name="T2" fmla="*/ 0 h 6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</a:cxnLst>
                    <a:rect l="0" t="0" r="r" b="b"/>
                    <a:pathLst>
                      <a:path h="6">
                        <a:moveTo>
                          <a:pt x="0" y="6"/>
                        </a:moveTo>
                        <a:lnTo>
                          <a:pt x="0" y="6"/>
                        </a:lnTo>
                        <a:lnTo>
                          <a:pt x="0" y="0"/>
                        </a:lnTo>
                      </a:path>
                    </a:pathLst>
                  </a:custGeom>
                  <a:noFill/>
                  <a:ln w="9525">
                    <a:solidFill>
                      <a:srgbClr val="008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342" name="Freeform 150"/>
                  <p:cNvSpPr>
                    <a:spLocks/>
                  </p:cNvSpPr>
                  <p:nvPr/>
                </p:nvSpPr>
                <p:spPr bwMode="auto">
                  <a:xfrm>
                    <a:off x="966" y="3606"/>
                    <a:ext cx="6" cy="46"/>
                  </a:xfrm>
                  <a:custGeom>
                    <a:avLst/>
                    <a:gdLst>
                      <a:gd name="T0" fmla="*/ 0 w 6"/>
                      <a:gd name="T1" fmla="*/ 46 h 46"/>
                      <a:gd name="T2" fmla="*/ 0 w 6"/>
                      <a:gd name="T3" fmla="*/ 39 h 46"/>
                      <a:gd name="T4" fmla="*/ 0 w 6"/>
                      <a:gd name="T5" fmla="*/ 26 h 46"/>
                      <a:gd name="T6" fmla="*/ 6 w 6"/>
                      <a:gd name="T7" fmla="*/ 0 h 4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" h="46">
                        <a:moveTo>
                          <a:pt x="0" y="46"/>
                        </a:moveTo>
                        <a:lnTo>
                          <a:pt x="0" y="39"/>
                        </a:lnTo>
                        <a:lnTo>
                          <a:pt x="0" y="26"/>
                        </a:lnTo>
                        <a:lnTo>
                          <a:pt x="6" y="0"/>
                        </a:lnTo>
                      </a:path>
                    </a:pathLst>
                  </a:custGeom>
                  <a:noFill/>
                  <a:ln w="9525">
                    <a:solidFill>
                      <a:srgbClr val="008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343" name="Freeform 151"/>
                  <p:cNvSpPr>
                    <a:spLocks/>
                  </p:cNvSpPr>
                  <p:nvPr/>
                </p:nvSpPr>
                <p:spPr bwMode="auto">
                  <a:xfrm>
                    <a:off x="972" y="3568"/>
                    <a:ext cx="6" cy="38"/>
                  </a:xfrm>
                  <a:custGeom>
                    <a:avLst/>
                    <a:gdLst>
                      <a:gd name="T0" fmla="*/ 0 w 6"/>
                      <a:gd name="T1" fmla="*/ 38 h 38"/>
                      <a:gd name="T2" fmla="*/ 0 w 6"/>
                      <a:gd name="T3" fmla="*/ 19 h 38"/>
                      <a:gd name="T4" fmla="*/ 6 w 6"/>
                      <a:gd name="T5" fmla="*/ 0 h 3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6" h="38">
                        <a:moveTo>
                          <a:pt x="0" y="38"/>
                        </a:moveTo>
                        <a:lnTo>
                          <a:pt x="0" y="19"/>
                        </a:lnTo>
                        <a:lnTo>
                          <a:pt x="6" y="0"/>
                        </a:lnTo>
                      </a:path>
                    </a:pathLst>
                  </a:custGeom>
                  <a:noFill/>
                  <a:ln w="9525">
                    <a:solidFill>
                      <a:srgbClr val="008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344" name="Freeform 152"/>
                  <p:cNvSpPr>
                    <a:spLocks/>
                  </p:cNvSpPr>
                  <p:nvPr/>
                </p:nvSpPr>
                <p:spPr bwMode="auto">
                  <a:xfrm>
                    <a:off x="978" y="3561"/>
                    <a:ext cx="6" cy="7"/>
                  </a:xfrm>
                  <a:custGeom>
                    <a:avLst/>
                    <a:gdLst>
                      <a:gd name="T0" fmla="*/ 0 w 6"/>
                      <a:gd name="T1" fmla="*/ 7 h 7"/>
                      <a:gd name="T2" fmla="*/ 6 w 6"/>
                      <a:gd name="T3" fmla="*/ 0 h 7"/>
                      <a:gd name="T4" fmla="*/ 6 w 6"/>
                      <a:gd name="T5" fmla="*/ 0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6" h="7">
                        <a:moveTo>
                          <a:pt x="0" y="7"/>
                        </a:moveTo>
                        <a:lnTo>
                          <a:pt x="6" y="0"/>
                        </a:lnTo>
                        <a:lnTo>
                          <a:pt x="6" y="0"/>
                        </a:lnTo>
                      </a:path>
                    </a:pathLst>
                  </a:custGeom>
                  <a:noFill/>
                  <a:ln w="9525">
                    <a:solidFill>
                      <a:srgbClr val="008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345" name="Freeform 153"/>
                  <p:cNvSpPr>
                    <a:spLocks/>
                  </p:cNvSpPr>
                  <p:nvPr/>
                </p:nvSpPr>
                <p:spPr bwMode="auto">
                  <a:xfrm>
                    <a:off x="984" y="3561"/>
                    <a:ext cx="1" cy="13"/>
                  </a:xfrm>
                  <a:custGeom>
                    <a:avLst/>
                    <a:gdLst>
                      <a:gd name="T0" fmla="*/ 0 h 13"/>
                      <a:gd name="T1" fmla="*/ 7 h 13"/>
                      <a:gd name="T2" fmla="*/ 13 h 13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</a:cxnLst>
                    <a:rect l="0" t="0" r="r" b="b"/>
                    <a:pathLst>
                      <a:path h="13">
                        <a:moveTo>
                          <a:pt x="0" y="0"/>
                        </a:moveTo>
                        <a:lnTo>
                          <a:pt x="0" y="7"/>
                        </a:lnTo>
                        <a:lnTo>
                          <a:pt x="0" y="13"/>
                        </a:lnTo>
                      </a:path>
                    </a:pathLst>
                  </a:custGeom>
                  <a:noFill/>
                  <a:ln w="9525">
                    <a:solidFill>
                      <a:srgbClr val="008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346" name="Freeform 154"/>
                  <p:cNvSpPr>
                    <a:spLocks/>
                  </p:cNvSpPr>
                  <p:nvPr/>
                </p:nvSpPr>
                <p:spPr bwMode="auto">
                  <a:xfrm>
                    <a:off x="984" y="3574"/>
                    <a:ext cx="6" cy="1"/>
                  </a:xfrm>
                  <a:custGeom>
                    <a:avLst/>
                    <a:gdLst>
                      <a:gd name="T0" fmla="*/ 0 w 6"/>
                      <a:gd name="T1" fmla="*/ 0 w 6"/>
                      <a:gd name="T2" fmla="*/ 6 w 6"/>
                    </a:gdLst>
                    <a:ahLst/>
                    <a:cxnLst>
                      <a:cxn ang="0">
                        <a:pos x="T0" y="0"/>
                      </a:cxn>
                      <a:cxn ang="0">
                        <a:pos x="T1" y="0"/>
                      </a:cxn>
                      <a:cxn ang="0">
                        <a:pos x="T2" y="0"/>
                      </a:cxn>
                    </a:cxnLst>
                    <a:rect l="0" t="0" r="r" b="b"/>
                    <a:pathLst>
                      <a:path w="6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6" y="0"/>
                        </a:lnTo>
                      </a:path>
                    </a:pathLst>
                  </a:custGeom>
                  <a:noFill/>
                  <a:ln w="9525">
                    <a:solidFill>
                      <a:srgbClr val="008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347" name="Line 155"/>
                  <p:cNvSpPr>
                    <a:spLocks noChangeShapeType="1"/>
                  </p:cNvSpPr>
                  <p:nvPr/>
                </p:nvSpPr>
                <p:spPr bwMode="auto">
                  <a:xfrm>
                    <a:off x="990" y="3574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8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348" name="Line 156"/>
                  <p:cNvSpPr>
                    <a:spLocks noChangeShapeType="1"/>
                  </p:cNvSpPr>
                  <p:nvPr/>
                </p:nvSpPr>
                <p:spPr bwMode="auto">
                  <a:xfrm>
                    <a:off x="996" y="3574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8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349" name="Line 157"/>
                  <p:cNvSpPr>
                    <a:spLocks noChangeShapeType="1"/>
                  </p:cNvSpPr>
                  <p:nvPr/>
                </p:nvSpPr>
                <p:spPr bwMode="auto">
                  <a:xfrm>
                    <a:off x="1002" y="3574"/>
                    <a:ext cx="1" cy="7"/>
                  </a:xfrm>
                  <a:prstGeom prst="line">
                    <a:avLst/>
                  </a:prstGeom>
                  <a:noFill/>
                  <a:ln w="9525">
                    <a:solidFill>
                      <a:srgbClr val="008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350" name="Freeform 158"/>
                  <p:cNvSpPr>
                    <a:spLocks/>
                  </p:cNvSpPr>
                  <p:nvPr/>
                </p:nvSpPr>
                <p:spPr bwMode="auto">
                  <a:xfrm>
                    <a:off x="1002" y="3581"/>
                    <a:ext cx="6" cy="12"/>
                  </a:xfrm>
                  <a:custGeom>
                    <a:avLst/>
                    <a:gdLst>
                      <a:gd name="T0" fmla="*/ 0 w 6"/>
                      <a:gd name="T1" fmla="*/ 0 h 12"/>
                      <a:gd name="T2" fmla="*/ 0 w 6"/>
                      <a:gd name="T3" fmla="*/ 6 h 12"/>
                      <a:gd name="T4" fmla="*/ 6 w 6"/>
                      <a:gd name="T5" fmla="*/ 12 h 1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6" h="12">
                        <a:moveTo>
                          <a:pt x="0" y="0"/>
                        </a:moveTo>
                        <a:lnTo>
                          <a:pt x="0" y="6"/>
                        </a:lnTo>
                        <a:lnTo>
                          <a:pt x="6" y="12"/>
                        </a:lnTo>
                      </a:path>
                    </a:pathLst>
                  </a:custGeom>
                  <a:noFill/>
                  <a:ln w="9525">
                    <a:solidFill>
                      <a:srgbClr val="008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351" name="Freeform 159"/>
                  <p:cNvSpPr>
                    <a:spLocks/>
                  </p:cNvSpPr>
                  <p:nvPr/>
                </p:nvSpPr>
                <p:spPr bwMode="auto">
                  <a:xfrm>
                    <a:off x="1008" y="3593"/>
                    <a:ext cx="6" cy="39"/>
                  </a:xfrm>
                  <a:custGeom>
                    <a:avLst/>
                    <a:gdLst>
                      <a:gd name="T0" fmla="*/ 0 w 6"/>
                      <a:gd name="T1" fmla="*/ 0 h 39"/>
                      <a:gd name="T2" fmla="*/ 0 w 6"/>
                      <a:gd name="T3" fmla="*/ 13 h 39"/>
                      <a:gd name="T4" fmla="*/ 6 w 6"/>
                      <a:gd name="T5" fmla="*/ 39 h 3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6" h="39">
                        <a:moveTo>
                          <a:pt x="0" y="0"/>
                        </a:moveTo>
                        <a:lnTo>
                          <a:pt x="0" y="13"/>
                        </a:lnTo>
                        <a:lnTo>
                          <a:pt x="6" y="39"/>
                        </a:lnTo>
                      </a:path>
                    </a:pathLst>
                  </a:custGeom>
                  <a:noFill/>
                  <a:ln w="9525">
                    <a:solidFill>
                      <a:srgbClr val="008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352" name="Freeform 160"/>
                  <p:cNvSpPr>
                    <a:spLocks/>
                  </p:cNvSpPr>
                  <p:nvPr/>
                </p:nvSpPr>
                <p:spPr bwMode="auto">
                  <a:xfrm>
                    <a:off x="1014" y="3632"/>
                    <a:ext cx="6" cy="72"/>
                  </a:xfrm>
                  <a:custGeom>
                    <a:avLst/>
                    <a:gdLst>
                      <a:gd name="T0" fmla="*/ 0 w 6"/>
                      <a:gd name="T1" fmla="*/ 0 h 72"/>
                      <a:gd name="T2" fmla="*/ 6 w 6"/>
                      <a:gd name="T3" fmla="*/ 33 h 72"/>
                      <a:gd name="T4" fmla="*/ 6 w 6"/>
                      <a:gd name="T5" fmla="*/ 72 h 7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6" h="72">
                        <a:moveTo>
                          <a:pt x="0" y="0"/>
                        </a:moveTo>
                        <a:lnTo>
                          <a:pt x="6" y="33"/>
                        </a:lnTo>
                        <a:lnTo>
                          <a:pt x="6" y="72"/>
                        </a:lnTo>
                      </a:path>
                    </a:pathLst>
                  </a:custGeom>
                  <a:noFill/>
                  <a:ln w="9525">
                    <a:solidFill>
                      <a:srgbClr val="008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353" name="Freeform 161"/>
                  <p:cNvSpPr>
                    <a:spLocks/>
                  </p:cNvSpPr>
                  <p:nvPr/>
                </p:nvSpPr>
                <p:spPr bwMode="auto">
                  <a:xfrm>
                    <a:off x="1020" y="3704"/>
                    <a:ext cx="1" cy="77"/>
                  </a:xfrm>
                  <a:custGeom>
                    <a:avLst/>
                    <a:gdLst>
                      <a:gd name="T0" fmla="*/ 0 h 77"/>
                      <a:gd name="T1" fmla="*/ 39 h 77"/>
                      <a:gd name="T2" fmla="*/ 77 h 77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</a:cxnLst>
                    <a:rect l="0" t="0" r="r" b="b"/>
                    <a:pathLst>
                      <a:path h="77">
                        <a:moveTo>
                          <a:pt x="0" y="0"/>
                        </a:moveTo>
                        <a:lnTo>
                          <a:pt x="0" y="39"/>
                        </a:lnTo>
                        <a:lnTo>
                          <a:pt x="0" y="77"/>
                        </a:lnTo>
                      </a:path>
                    </a:pathLst>
                  </a:custGeom>
                  <a:noFill/>
                  <a:ln w="9525">
                    <a:solidFill>
                      <a:srgbClr val="008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354" name="Freeform 162"/>
                  <p:cNvSpPr>
                    <a:spLocks/>
                  </p:cNvSpPr>
                  <p:nvPr/>
                </p:nvSpPr>
                <p:spPr bwMode="auto">
                  <a:xfrm>
                    <a:off x="1020" y="3781"/>
                    <a:ext cx="6" cy="59"/>
                  </a:xfrm>
                  <a:custGeom>
                    <a:avLst/>
                    <a:gdLst>
                      <a:gd name="T0" fmla="*/ 0 w 6"/>
                      <a:gd name="T1" fmla="*/ 0 h 59"/>
                      <a:gd name="T2" fmla="*/ 0 w 6"/>
                      <a:gd name="T3" fmla="*/ 33 h 59"/>
                      <a:gd name="T4" fmla="*/ 6 w 6"/>
                      <a:gd name="T5" fmla="*/ 59 h 5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6" h="59">
                        <a:moveTo>
                          <a:pt x="0" y="0"/>
                        </a:moveTo>
                        <a:lnTo>
                          <a:pt x="0" y="33"/>
                        </a:lnTo>
                        <a:lnTo>
                          <a:pt x="6" y="59"/>
                        </a:lnTo>
                      </a:path>
                    </a:pathLst>
                  </a:custGeom>
                  <a:noFill/>
                  <a:ln w="9525">
                    <a:solidFill>
                      <a:srgbClr val="008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355" name="Freeform 163"/>
                  <p:cNvSpPr>
                    <a:spLocks/>
                  </p:cNvSpPr>
                  <p:nvPr/>
                </p:nvSpPr>
                <p:spPr bwMode="auto">
                  <a:xfrm>
                    <a:off x="1026" y="3840"/>
                    <a:ext cx="6" cy="52"/>
                  </a:xfrm>
                  <a:custGeom>
                    <a:avLst/>
                    <a:gdLst>
                      <a:gd name="T0" fmla="*/ 0 w 6"/>
                      <a:gd name="T1" fmla="*/ 0 h 52"/>
                      <a:gd name="T2" fmla="*/ 0 w 6"/>
                      <a:gd name="T3" fmla="*/ 26 h 52"/>
                      <a:gd name="T4" fmla="*/ 6 w 6"/>
                      <a:gd name="T5" fmla="*/ 52 h 5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6" h="52">
                        <a:moveTo>
                          <a:pt x="0" y="0"/>
                        </a:moveTo>
                        <a:lnTo>
                          <a:pt x="0" y="26"/>
                        </a:lnTo>
                        <a:lnTo>
                          <a:pt x="6" y="52"/>
                        </a:lnTo>
                      </a:path>
                    </a:pathLst>
                  </a:custGeom>
                  <a:noFill/>
                  <a:ln w="9525">
                    <a:solidFill>
                      <a:srgbClr val="008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356" name="Freeform 164"/>
                  <p:cNvSpPr>
                    <a:spLocks/>
                  </p:cNvSpPr>
                  <p:nvPr/>
                </p:nvSpPr>
                <p:spPr bwMode="auto">
                  <a:xfrm>
                    <a:off x="1032" y="3892"/>
                    <a:ext cx="6" cy="32"/>
                  </a:xfrm>
                  <a:custGeom>
                    <a:avLst/>
                    <a:gdLst>
                      <a:gd name="T0" fmla="*/ 0 w 6"/>
                      <a:gd name="T1" fmla="*/ 0 h 32"/>
                      <a:gd name="T2" fmla="*/ 6 w 6"/>
                      <a:gd name="T3" fmla="*/ 19 h 32"/>
                      <a:gd name="T4" fmla="*/ 6 w 6"/>
                      <a:gd name="T5" fmla="*/ 32 h 3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6" h="32">
                        <a:moveTo>
                          <a:pt x="0" y="0"/>
                        </a:moveTo>
                        <a:lnTo>
                          <a:pt x="6" y="19"/>
                        </a:lnTo>
                        <a:lnTo>
                          <a:pt x="6" y="32"/>
                        </a:lnTo>
                      </a:path>
                    </a:pathLst>
                  </a:custGeom>
                  <a:noFill/>
                  <a:ln w="9525">
                    <a:solidFill>
                      <a:srgbClr val="008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357" name="Line 165"/>
                  <p:cNvSpPr>
                    <a:spLocks noChangeShapeType="1"/>
                  </p:cNvSpPr>
                  <p:nvPr/>
                </p:nvSpPr>
                <p:spPr bwMode="auto">
                  <a:xfrm>
                    <a:off x="1038" y="3924"/>
                    <a:ext cx="1" cy="20"/>
                  </a:xfrm>
                  <a:prstGeom prst="line">
                    <a:avLst/>
                  </a:prstGeom>
                  <a:noFill/>
                  <a:ln w="9525">
                    <a:solidFill>
                      <a:srgbClr val="008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358" name="Freeform 166"/>
                  <p:cNvSpPr>
                    <a:spLocks/>
                  </p:cNvSpPr>
                  <p:nvPr/>
                </p:nvSpPr>
                <p:spPr bwMode="auto">
                  <a:xfrm>
                    <a:off x="1038" y="3944"/>
                    <a:ext cx="6" cy="6"/>
                  </a:xfrm>
                  <a:custGeom>
                    <a:avLst/>
                    <a:gdLst>
                      <a:gd name="T0" fmla="*/ 0 w 6"/>
                      <a:gd name="T1" fmla="*/ 0 h 6"/>
                      <a:gd name="T2" fmla="*/ 0 w 6"/>
                      <a:gd name="T3" fmla="*/ 6 h 6"/>
                      <a:gd name="T4" fmla="*/ 6 w 6"/>
                      <a:gd name="T5" fmla="*/ 6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6" h="6">
                        <a:moveTo>
                          <a:pt x="0" y="0"/>
                        </a:moveTo>
                        <a:lnTo>
                          <a:pt x="0" y="6"/>
                        </a:lnTo>
                        <a:lnTo>
                          <a:pt x="6" y="6"/>
                        </a:lnTo>
                      </a:path>
                    </a:pathLst>
                  </a:custGeom>
                  <a:noFill/>
                  <a:ln w="9525">
                    <a:solidFill>
                      <a:srgbClr val="008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359" name="Line 167"/>
                  <p:cNvSpPr>
                    <a:spLocks noChangeShapeType="1"/>
                  </p:cNvSpPr>
                  <p:nvPr/>
                </p:nvSpPr>
                <p:spPr bwMode="auto">
                  <a:xfrm>
                    <a:off x="1044" y="3950"/>
                    <a:ext cx="6" cy="7"/>
                  </a:xfrm>
                  <a:prstGeom prst="line">
                    <a:avLst/>
                  </a:prstGeom>
                  <a:noFill/>
                  <a:ln w="9525">
                    <a:solidFill>
                      <a:srgbClr val="008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360" name="Line 168"/>
                  <p:cNvSpPr>
                    <a:spLocks noChangeShapeType="1"/>
                  </p:cNvSpPr>
                  <p:nvPr/>
                </p:nvSpPr>
                <p:spPr bwMode="auto">
                  <a:xfrm>
                    <a:off x="1050" y="3957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8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361" name="Line 169"/>
                  <p:cNvSpPr>
                    <a:spLocks noChangeShapeType="1"/>
                  </p:cNvSpPr>
                  <p:nvPr/>
                </p:nvSpPr>
                <p:spPr bwMode="auto">
                  <a:xfrm>
                    <a:off x="1056" y="3963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8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362" name="Line 170"/>
                  <p:cNvSpPr>
                    <a:spLocks noChangeShapeType="1"/>
                  </p:cNvSpPr>
                  <p:nvPr/>
                </p:nvSpPr>
                <p:spPr bwMode="auto">
                  <a:xfrm>
                    <a:off x="1056" y="3969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8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363" name="Line 171"/>
                  <p:cNvSpPr>
                    <a:spLocks noChangeShapeType="1"/>
                  </p:cNvSpPr>
                  <p:nvPr/>
                </p:nvSpPr>
                <p:spPr bwMode="auto">
                  <a:xfrm>
                    <a:off x="1062" y="3969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8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364" name="Line 172"/>
                  <p:cNvSpPr>
                    <a:spLocks noChangeShapeType="1"/>
                  </p:cNvSpPr>
                  <p:nvPr/>
                </p:nvSpPr>
                <p:spPr bwMode="auto">
                  <a:xfrm>
                    <a:off x="1068" y="3969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8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365" name="Line 173"/>
                  <p:cNvSpPr>
                    <a:spLocks noChangeShapeType="1"/>
                  </p:cNvSpPr>
                  <p:nvPr/>
                </p:nvSpPr>
                <p:spPr bwMode="auto">
                  <a:xfrm>
                    <a:off x="1074" y="3969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8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366" name="Line 174"/>
                  <p:cNvSpPr>
                    <a:spLocks noChangeShapeType="1"/>
                  </p:cNvSpPr>
                  <p:nvPr/>
                </p:nvSpPr>
                <p:spPr bwMode="auto">
                  <a:xfrm>
                    <a:off x="1074" y="3969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8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367" name="Freeform 175"/>
                  <p:cNvSpPr>
                    <a:spLocks/>
                  </p:cNvSpPr>
                  <p:nvPr/>
                </p:nvSpPr>
                <p:spPr bwMode="auto">
                  <a:xfrm>
                    <a:off x="1080" y="3963"/>
                    <a:ext cx="6" cy="6"/>
                  </a:xfrm>
                  <a:custGeom>
                    <a:avLst/>
                    <a:gdLst>
                      <a:gd name="T0" fmla="*/ 0 w 6"/>
                      <a:gd name="T1" fmla="*/ 6 h 6"/>
                      <a:gd name="T2" fmla="*/ 0 w 6"/>
                      <a:gd name="T3" fmla="*/ 0 h 6"/>
                      <a:gd name="T4" fmla="*/ 6 w 6"/>
                      <a:gd name="T5" fmla="*/ 0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6" h="6">
                        <a:moveTo>
                          <a:pt x="0" y="6"/>
                        </a:moveTo>
                        <a:lnTo>
                          <a:pt x="0" y="0"/>
                        </a:lnTo>
                        <a:lnTo>
                          <a:pt x="6" y="0"/>
                        </a:lnTo>
                      </a:path>
                    </a:pathLst>
                  </a:custGeom>
                  <a:noFill/>
                  <a:ln w="9525">
                    <a:solidFill>
                      <a:srgbClr val="008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368" name="Line 176"/>
                  <p:cNvSpPr>
                    <a:spLocks noChangeShapeType="1"/>
                  </p:cNvSpPr>
                  <p:nvPr/>
                </p:nvSpPr>
                <p:spPr bwMode="auto">
                  <a:xfrm>
                    <a:off x="1086" y="3963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8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369" name="Line 177"/>
                  <p:cNvSpPr>
                    <a:spLocks noChangeShapeType="1"/>
                  </p:cNvSpPr>
                  <p:nvPr/>
                </p:nvSpPr>
                <p:spPr bwMode="auto">
                  <a:xfrm>
                    <a:off x="1092" y="3963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8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370" name="Line 178"/>
                  <p:cNvSpPr>
                    <a:spLocks noChangeShapeType="1"/>
                  </p:cNvSpPr>
                  <p:nvPr/>
                </p:nvSpPr>
                <p:spPr bwMode="auto">
                  <a:xfrm>
                    <a:off x="1092" y="3963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8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371" name="Line 179"/>
                  <p:cNvSpPr>
                    <a:spLocks noChangeShapeType="1"/>
                  </p:cNvSpPr>
                  <p:nvPr/>
                </p:nvSpPr>
                <p:spPr bwMode="auto">
                  <a:xfrm>
                    <a:off x="1098" y="3963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8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372" name="Freeform 180"/>
                  <p:cNvSpPr>
                    <a:spLocks/>
                  </p:cNvSpPr>
                  <p:nvPr/>
                </p:nvSpPr>
                <p:spPr bwMode="auto">
                  <a:xfrm>
                    <a:off x="1104" y="3957"/>
                    <a:ext cx="6" cy="6"/>
                  </a:xfrm>
                  <a:custGeom>
                    <a:avLst/>
                    <a:gdLst>
                      <a:gd name="T0" fmla="*/ 0 w 6"/>
                      <a:gd name="T1" fmla="*/ 6 h 6"/>
                      <a:gd name="T2" fmla="*/ 6 w 6"/>
                      <a:gd name="T3" fmla="*/ 0 h 6"/>
                      <a:gd name="T4" fmla="*/ 6 w 6"/>
                      <a:gd name="T5" fmla="*/ 0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6" h="6">
                        <a:moveTo>
                          <a:pt x="0" y="6"/>
                        </a:moveTo>
                        <a:lnTo>
                          <a:pt x="6" y="0"/>
                        </a:lnTo>
                        <a:lnTo>
                          <a:pt x="6" y="0"/>
                        </a:lnTo>
                      </a:path>
                    </a:pathLst>
                  </a:custGeom>
                  <a:noFill/>
                  <a:ln w="9525">
                    <a:solidFill>
                      <a:srgbClr val="008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373" name="Line 181"/>
                  <p:cNvSpPr>
                    <a:spLocks noChangeShapeType="1"/>
                  </p:cNvSpPr>
                  <p:nvPr/>
                </p:nvSpPr>
                <p:spPr bwMode="auto">
                  <a:xfrm>
                    <a:off x="1110" y="3957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8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374" name="Freeform 182"/>
                  <p:cNvSpPr>
                    <a:spLocks/>
                  </p:cNvSpPr>
                  <p:nvPr/>
                </p:nvSpPr>
                <p:spPr bwMode="auto">
                  <a:xfrm>
                    <a:off x="1110" y="3950"/>
                    <a:ext cx="6" cy="7"/>
                  </a:xfrm>
                  <a:custGeom>
                    <a:avLst/>
                    <a:gdLst>
                      <a:gd name="T0" fmla="*/ 0 w 6"/>
                      <a:gd name="T1" fmla="*/ 7 h 7"/>
                      <a:gd name="T2" fmla="*/ 0 w 6"/>
                      <a:gd name="T3" fmla="*/ 0 h 7"/>
                      <a:gd name="T4" fmla="*/ 6 w 6"/>
                      <a:gd name="T5" fmla="*/ 0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6" h="7">
                        <a:moveTo>
                          <a:pt x="0" y="7"/>
                        </a:moveTo>
                        <a:lnTo>
                          <a:pt x="0" y="0"/>
                        </a:lnTo>
                        <a:lnTo>
                          <a:pt x="6" y="0"/>
                        </a:lnTo>
                      </a:path>
                    </a:pathLst>
                  </a:custGeom>
                  <a:noFill/>
                  <a:ln w="9525">
                    <a:solidFill>
                      <a:srgbClr val="008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375" name="Line 183"/>
                  <p:cNvSpPr>
                    <a:spLocks noChangeShapeType="1"/>
                  </p:cNvSpPr>
                  <p:nvPr/>
                </p:nvSpPr>
                <p:spPr bwMode="auto">
                  <a:xfrm>
                    <a:off x="1116" y="3950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8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376" name="Freeform 184"/>
                  <p:cNvSpPr>
                    <a:spLocks/>
                  </p:cNvSpPr>
                  <p:nvPr/>
                </p:nvSpPr>
                <p:spPr bwMode="auto">
                  <a:xfrm>
                    <a:off x="1122" y="3944"/>
                    <a:ext cx="6" cy="6"/>
                  </a:xfrm>
                  <a:custGeom>
                    <a:avLst/>
                    <a:gdLst>
                      <a:gd name="T0" fmla="*/ 0 w 6"/>
                      <a:gd name="T1" fmla="*/ 6 h 6"/>
                      <a:gd name="T2" fmla="*/ 6 w 6"/>
                      <a:gd name="T3" fmla="*/ 0 h 6"/>
                      <a:gd name="T4" fmla="*/ 6 w 6"/>
                      <a:gd name="T5" fmla="*/ 0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6" h="6">
                        <a:moveTo>
                          <a:pt x="0" y="6"/>
                        </a:moveTo>
                        <a:lnTo>
                          <a:pt x="6" y="0"/>
                        </a:lnTo>
                        <a:lnTo>
                          <a:pt x="6" y="0"/>
                        </a:lnTo>
                      </a:path>
                    </a:pathLst>
                  </a:custGeom>
                  <a:noFill/>
                  <a:ln w="9525">
                    <a:solidFill>
                      <a:srgbClr val="008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377" name="Line 185"/>
                  <p:cNvSpPr>
                    <a:spLocks noChangeShapeType="1"/>
                  </p:cNvSpPr>
                  <p:nvPr/>
                </p:nvSpPr>
                <p:spPr bwMode="auto">
                  <a:xfrm>
                    <a:off x="1128" y="3944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8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378" name="Freeform 186"/>
                  <p:cNvSpPr>
                    <a:spLocks/>
                  </p:cNvSpPr>
                  <p:nvPr/>
                </p:nvSpPr>
                <p:spPr bwMode="auto">
                  <a:xfrm>
                    <a:off x="1128" y="3937"/>
                    <a:ext cx="6" cy="7"/>
                  </a:xfrm>
                  <a:custGeom>
                    <a:avLst/>
                    <a:gdLst>
                      <a:gd name="T0" fmla="*/ 0 w 6"/>
                      <a:gd name="T1" fmla="*/ 7 h 7"/>
                      <a:gd name="T2" fmla="*/ 0 w 6"/>
                      <a:gd name="T3" fmla="*/ 0 h 7"/>
                      <a:gd name="T4" fmla="*/ 6 w 6"/>
                      <a:gd name="T5" fmla="*/ 0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6" h="7">
                        <a:moveTo>
                          <a:pt x="0" y="7"/>
                        </a:moveTo>
                        <a:lnTo>
                          <a:pt x="0" y="0"/>
                        </a:lnTo>
                        <a:lnTo>
                          <a:pt x="6" y="0"/>
                        </a:lnTo>
                      </a:path>
                    </a:pathLst>
                  </a:custGeom>
                  <a:noFill/>
                  <a:ln w="9525">
                    <a:solidFill>
                      <a:srgbClr val="008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379" name="Line 187"/>
                  <p:cNvSpPr>
                    <a:spLocks noChangeShapeType="1"/>
                  </p:cNvSpPr>
                  <p:nvPr/>
                </p:nvSpPr>
                <p:spPr bwMode="auto">
                  <a:xfrm>
                    <a:off x="1134" y="3937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8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380" name="Line 188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1140" y="3931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8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381" name="Line 189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1146" y="3924"/>
                    <a:ext cx="1" cy="7"/>
                  </a:xfrm>
                  <a:prstGeom prst="line">
                    <a:avLst/>
                  </a:prstGeom>
                  <a:noFill/>
                  <a:ln w="9525">
                    <a:solidFill>
                      <a:srgbClr val="008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382" name="Line 190"/>
                  <p:cNvSpPr>
                    <a:spLocks noChangeShapeType="1"/>
                  </p:cNvSpPr>
                  <p:nvPr/>
                </p:nvSpPr>
                <p:spPr bwMode="auto">
                  <a:xfrm>
                    <a:off x="1146" y="3924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8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383" name="Line 191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1152" y="3918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8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384" name="Line 192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1158" y="3911"/>
                    <a:ext cx="6" cy="7"/>
                  </a:xfrm>
                  <a:prstGeom prst="line">
                    <a:avLst/>
                  </a:prstGeom>
                  <a:noFill/>
                  <a:ln w="9525">
                    <a:solidFill>
                      <a:srgbClr val="008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385" name="Line 193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1164" y="3905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8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386" name="Line 194"/>
                  <p:cNvSpPr>
                    <a:spLocks noChangeShapeType="1"/>
                  </p:cNvSpPr>
                  <p:nvPr/>
                </p:nvSpPr>
                <p:spPr bwMode="auto">
                  <a:xfrm>
                    <a:off x="1164" y="3905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8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387" name="Line 195"/>
                  <p:cNvSpPr>
                    <a:spLocks noChangeShapeType="1"/>
                  </p:cNvSpPr>
                  <p:nvPr/>
                </p:nvSpPr>
                <p:spPr bwMode="auto">
                  <a:xfrm>
                    <a:off x="1170" y="3905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8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388" name="Freeform 196"/>
                  <p:cNvSpPr>
                    <a:spLocks/>
                  </p:cNvSpPr>
                  <p:nvPr/>
                </p:nvSpPr>
                <p:spPr bwMode="auto">
                  <a:xfrm>
                    <a:off x="1176" y="3898"/>
                    <a:ext cx="6" cy="7"/>
                  </a:xfrm>
                  <a:custGeom>
                    <a:avLst/>
                    <a:gdLst>
                      <a:gd name="T0" fmla="*/ 0 w 6"/>
                      <a:gd name="T1" fmla="*/ 7 h 7"/>
                      <a:gd name="T2" fmla="*/ 6 w 6"/>
                      <a:gd name="T3" fmla="*/ 0 h 7"/>
                      <a:gd name="T4" fmla="*/ 6 w 6"/>
                      <a:gd name="T5" fmla="*/ 0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6" h="7">
                        <a:moveTo>
                          <a:pt x="0" y="7"/>
                        </a:moveTo>
                        <a:lnTo>
                          <a:pt x="6" y="0"/>
                        </a:lnTo>
                        <a:lnTo>
                          <a:pt x="6" y="0"/>
                        </a:lnTo>
                      </a:path>
                    </a:pathLst>
                  </a:custGeom>
                  <a:noFill/>
                  <a:ln w="9525">
                    <a:solidFill>
                      <a:srgbClr val="008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389" name="Line 197"/>
                  <p:cNvSpPr>
                    <a:spLocks noChangeShapeType="1"/>
                  </p:cNvSpPr>
                  <p:nvPr/>
                </p:nvSpPr>
                <p:spPr bwMode="auto">
                  <a:xfrm>
                    <a:off x="1182" y="3898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8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390" name="Line 198"/>
                  <p:cNvSpPr>
                    <a:spLocks noChangeShapeType="1"/>
                  </p:cNvSpPr>
                  <p:nvPr/>
                </p:nvSpPr>
                <p:spPr bwMode="auto">
                  <a:xfrm>
                    <a:off x="1182" y="3898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8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391" name="Line 199"/>
                  <p:cNvSpPr>
                    <a:spLocks noChangeShapeType="1"/>
                  </p:cNvSpPr>
                  <p:nvPr/>
                </p:nvSpPr>
                <p:spPr bwMode="auto">
                  <a:xfrm>
                    <a:off x="1188" y="3898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8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392" name="Line 200"/>
                  <p:cNvSpPr>
                    <a:spLocks noChangeShapeType="1"/>
                  </p:cNvSpPr>
                  <p:nvPr/>
                </p:nvSpPr>
                <p:spPr bwMode="auto">
                  <a:xfrm>
                    <a:off x="1194" y="3898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8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393" name="Freeform 201"/>
                  <p:cNvSpPr>
                    <a:spLocks/>
                  </p:cNvSpPr>
                  <p:nvPr/>
                </p:nvSpPr>
                <p:spPr bwMode="auto">
                  <a:xfrm>
                    <a:off x="1200" y="3898"/>
                    <a:ext cx="1" cy="7"/>
                  </a:xfrm>
                  <a:custGeom>
                    <a:avLst/>
                    <a:gdLst>
                      <a:gd name="T0" fmla="*/ 0 h 7"/>
                      <a:gd name="T1" fmla="*/ 0 h 7"/>
                      <a:gd name="T2" fmla="*/ 7 h 7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</a:cxnLst>
                    <a:rect l="0" t="0" r="r" b="b"/>
                    <a:pathLst>
                      <a:path h="7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7"/>
                        </a:lnTo>
                      </a:path>
                    </a:pathLst>
                  </a:custGeom>
                  <a:noFill/>
                  <a:ln w="9525">
                    <a:solidFill>
                      <a:srgbClr val="008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394" name="Line 202"/>
                  <p:cNvSpPr>
                    <a:spLocks noChangeShapeType="1"/>
                  </p:cNvSpPr>
                  <p:nvPr/>
                </p:nvSpPr>
                <p:spPr bwMode="auto">
                  <a:xfrm>
                    <a:off x="1200" y="3905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8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395" name="Line 203"/>
                  <p:cNvSpPr>
                    <a:spLocks noChangeShapeType="1"/>
                  </p:cNvSpPr>
                  <p:nvPr/>
                </p:nvSpPr>
                <p:spPr bwMode="auto">
                  <a:xfrm>
                    <a:off x="1206" y="3905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8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396" name="Line 204"/>
                  <p:cNvSpPr>
                    <a:spLocks noChangeShapeType="1"/>
                  </p:cNvSpPr>
                  <p:nvPr/>
                </p:nvSpPr>
                <p:spPr bwMode="auto">
                  <a:xfrm>
                    <a:off x="1212" y="3905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8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397" name="Line 205"/>
                  <p:cNvSpPr>
                    <a:spLocks noChangeShapeType="1"/>
                  </p:cNvSpPr>
                  <p:nvPr/>
                </p:nvSpPr>
                <p:spPr bwMode="auto">
                  <a:xfrm>
                    <a:off x="1218" y="3905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8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398" name="Line 206"/>
                  <p:cNvSpPr>
                    <a:spLocks noChangeShapeType="1"/>
                  </p:cNvSpPr>
                  <p:nvPr/>
                </p:nvSpPr>
                <p:spPr bwMode="auto">
                  <a:xfrm>
                    <a:off x="1218" y="3905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8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399" name="Line 207"/>
                  <p:cNvSpPr>
                    <a:spLocks noChangeShapeType="1"/>
                  </p:cNvSpPr>
                  <p:nvPr/>
                </p:nvSpPr>
                <p:spPr bwMode="auto">
                  <a:xfrm>
                    <a:off x="1224" y="3911"/>
                    <a:ext cx="6" cy="13"/>
                  </a:xfrm>
                  <a:prstGeom prst="line">
                    <a:avLst/>
                  </a:prstGeom>
                  <a:noFill/>
                  <a:ln w="9525">
                    <a:solidFill>
                      <a:srgbClr val="008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400" name="Line 208"/>
                  <p:cNvSpPr>
                    <a:spLocks noChangeShapeType="1"/>
                  </p:cNvSpPr>
                  <p:nvPr/>
                </p:nvSpPr>
                <p:spPr bwMode="auto">
                  <a:xfrm>
                    <a:off x="1230" y="3924"/>
                    <a:ext cx="6" cy="13"/>
                  </a:xfrm>
                  <a:prstGeom prst="line">
                    <a:avLst/>
                  </a:prstGeom>
                  <a:noFill/>
                  <a:ln w="9525">
                    <a:solidFill>
                      <a:srgbClr val="008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401" name="Line 209"/>
                  <p:cNvSpPr>
                    <a:spLocks noChangeShapeType="1"/>
                  </p:cNvSpPr>
                  <p:nvPr/>
                </p:nvSpPr>
                <p:spPr bwMode="auto">
                  <a:xfrm>
                    <a:off x="1236" y="3937"/>
                    <a:ext cx="1" cy="7"/>
                  </a:xfrm>
                  <a:prstGeom prst="line">
                    <a:avLst/>
                  </a:prstGeom>
                  <a:noFill/>
                  <a:ln w="9525">
                    <a:solidFill>
                      <a:srgbClr val="008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402" name="Line 210"/>
                  <p:cNvSpPr>
                    <a:spLocks noChangeShapeType="1"/>
                  </p:cNvSpPr>
                  <p:nvPr/>
                </p:nvSpPr>
                <p:spPr bwMode="auto">
                  <a:xfrm>
                    <a:off x="1236" y="3944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8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403" name="Line 211"/>
                  <p:cNvSpPr>
                    <a:spLocks noChangeShapeType="1"/>
                  </p:cNvSpPr>
                  <p:nvPr/>
                </p:nvSpPr>
                <p:spPr bwMode="auto">
                  <a:xfrm>
                    <a:off x="1242" y="3944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8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404" name="Line 212"/>
                  <p:cNvSpPr>
                    <a:spLocks noChangeShapeType="1"/>
                  </p:cNvSpPr>
                  <p:nvPr/>
                </p:nvSpPr>
                <p:spPr bwMode="auto">
                  <a:xfrm>
                    <a:off x="1248" y="3944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8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405" name="Line 213"/>
                  <p:cNvSpPr>
                    <a:spLocks noChangeShapeType="1"/>
                  </p:cNvSpPr>
                  <p:nvPr/>
                </p:nvSpPr>
                <p:spPr bwMode="auto">
                  <a:xfrm>
                    <a:off x="1254" y="3944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8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406" name="Line 214"/>
                  <p:cNvSpPr>
                    <a:spLocks noChangeShapeType="1"/>
                  </p:cNvSpPr>
                  <p:nvPr/>
                </p:nvSpPr>
                <p:spPr bwMode="auto">
                  <a:xfrm>
                    <a:off x="1254" y="3950"/>
                    <a:ext cx="6" cy="7"/>
                  </a:xfrm>
                  <a:prstGeom prst="line">
                    <a:avLst/>
                  </a:prstGeom>
                  <a:noFill/>
                  <a:ln w="9525">
                    <a:solidFill>
                      <a:srgbClr val="008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407" name="Line 215"/>
                  <p:cNvSpPr>
                    <a:spLocks noChangeShapeType="1"/>
                  </p:cNvSpPr>
                  <p:nvPr/>
                </p:nvSpPr>
                <p:spPr bwMode="auto">
                  <a:xfrm>
                    <a:off x="1260" y="3957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8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408" name="Line 216"/>
                  <p:cNvSpPr>
                    <a:spLocks noChangeShapeType="1"/>
                  </p:cNvSpPr>
                  <p:nvPr/>
                </p:nvSpPr>
                <p:spPr bwMode="auto">
                  <a:xfrm>
                    <a:off x="1266" y="3963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8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409" name="Line 217"/>
                  <p:cNvSpPr>
                    <a:spLocks noChangeShapeType="1"/>
                  </p:cNvSpPr>
                  <p:nvPr/>
                </p:nvSpPr>
                <p:spPr bwMode="auto">
                  <a:xfrm>
                    <a:off x="1272" y="3963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8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410" name="Line 218"/>
                  <p:cNvSpPr>
                    <a:spLocks noChangeShapeType="1"/>
                  </p:cNvSpPr>
                  <p:nvPr/>
                </p:nvSpPr>
                <p:spPr bwMode="auto">
                  <a:xfrm>
                    <a:off x="1272" y="3963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8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411" name="Line 219"/>
                  <p:cNvSpPr>
                    <a:spLocks noChangeShapeType="1"/>
                  </p:cNvSpPr>
                  <p:nvPr/>
                </p:nvSpPr>
                <p:spPr bwMode="auto">
                  <a:xfrm>
                    <a:off x="1278" y="3963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8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412" name="Line 220"/>
                  <p:cNvSpPr>
                    <a:spLocks noChangeShapeType="1"/>
                  </p:cNvSpPr>
                  <p:nvPr/>
                </p:nvSpPr>
                <p:spPr bwMode="auto">
                  <a:xfrm>
                    <a:off x="1284" y="3969"/>
                    <a:ext cx="1" cy="7"/>
                  </a:xfrm>
                  <a:prstGeom prst="line">
                    <a:avLst/>
                  </a:prstGeom>
                  <a:noFill/>
                  <a:ln w="9525">
                    <a:solidFill>
                      <a:srgbClr val="008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413" name="Freeform 221"/>
                  <p:cNvSpPr>
                    <a:spLocks/>
                  </p:cNvSpPr>
                  <p:nvPr/>
                </p:nvSpPr>
                <p:spPr bwMode="auto">
                  <a:xfrm>
                    <a:off x="1284" y="3976"/>
                    <a:ext cx="6" cy="13"/>
                  </a:xfrm>
                  <a:custGeom>
                    <a:avLst/>
                    <a:gdLst>
                      <a:gd name="T0" fmla="*/ 0 w 6"/>
                      <a:gd name="T1" fmla="*/ 0 h 13"/>
                      <a:gd name="T2" fmla="*/ 0 w 6"/>
                      <a:gd name="T3" fmla="*/ 6 h 13"/>
                      <a:gd name="T4" fmla="*/ 6 w 6"/>
                      <a:gd name="T5" fmla="*/ 13 h 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6" h="13">
                        <a:moveTo>
                          <a:pt x="0" y="0"/>
                        </a:moveTo>
                        <a:lnTo>
                          <a:pt x="0" y="6"/>
                        </a:lnTo>
                        <a:lnTo>
                          <a:pt x="6" y="13"/>
                        </a:lnTo>
                      </a:path>
                    </a:pathLst>
                  </a:custGeom>
                  <a:noFill/>
                  <a:ln w="9525">
                    <a:solidFill>
                      <a:srgbClr val="008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414" name="Freeform 222"/>
                  <p:cNvSpPr>
                    <a:spLocks/>
                  </p:cNvSpPr>
                  <p:nvPr/>
                </p:nvSpPr>
                <p:spPr bwMode="auto">
                  <a:xfrm>
                    <a:off x="1290" y="3989"/>
                    <a:ext cx="6" cy="1"/>
                  </a:xfrm>
                  <a:custGeom>
                    <a:avLst/>
                    <a:gdLst>
                      <a:gd name="T0" fmla="*/ 0 w 6"/>
                      <a:gd name="T1" fmla="*/ 0 w 6"/>
                      <a:gd name="T2" fmla="*/ 6 w 6"/>
                    </a:gdLst>
                    <a:ahLst/>
                    <a:cxnLst>
                      <a:cxn ang="0">
                        <a:pos x="T0" y="0"/>
                      </a:cxn>
                      <a:cxn ang="0">
                        <a:pos x="T1" y="0"/>
                      </a:cxn>
                      <a:cxn ang="0">
                        <a:pos x="T2" y="0"/>
                      </a:cxn>
                    </a:cxnLst>
                    <a:rect l="0" t="0" r="r" b="b"/>
                    <a:pathLst>
                      <a:path w="6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6" y="0"/>
                        </a:lnTo>
                      </a:path>
                    </a:pathLst>
                  </a:custGeom>
                  <a:noFill/>
                  <a:ln w="9525">
                    <a:solidFill>
                      <a:srgbClr val="008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415" name="Freeform 223"/>
                  <p:cNvSpPr>
                    <a:spLocks/>
                  </p:cNvSpPr>
                  <p:nvPr/>
                </p:nvSpPr>
                <p:spPr bwMode="auto">
                  <a:xfrm>
                    <a:off x="1296" y="3989"/>
                    <a:ext cx="6" cy="6"/>
                  </a:xfrm>
                  <a:custGeom>
                    <a:avLst/>
                    <a:gdLst>
                      <a:gd name="T0" fmla="*/ 0 w 6"/>
                      <a:gd name="T1" fmla="*/ 0 h 6"/>
                      <a:gd name="T2" fmla="*/ 6 w 6"/>
                      <a:gd name="T3" fmla="*/ 0 h 6"/>
                      <a:gd name="T4" fmla="*/ 6 w 6"/>
                      <a:gd name="T5" fmla="*/ 6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6" h="6">
                        <a:moveTo>
                          <a:pt x="0" y="0"/>
                        </a:moveTo>
                        <a:lnTo>
                          <a:pt x="6" y="0"/>
                        </a:lnTo>
                        <a:lnTo>
                          <a:pt x="6" y="6"/>
                        </a:lnTo>
                      </a:path>
                    </a:pathLst>
                  </a:custGeom>
                  <a:noFill/>
                  <a:ln w="9525">
                    <a:solidFill>
                      <a:srgbClr val="008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416" name="Line 224"/>
                  <p:cNvSpPr>
                    <a:spLocks noChangeShapeType="1"/>
                  </p:cNvSpPr>
                  <p:nvPr/>
                </p:nvSpPr>
                <p:spPr bwMode="auto">
                  <a:xfrm>
                    <a:off x="1302" y="3995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8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417" name="Line 225"/>
                  <p:cNvSpPr>
                    <a:spLocks noChangeShapeType="1"/>
                  </p:cNvSpPr>
                  <p:nvPr/>
                </p:nvSpPr>
                <p:spPr bwMode="auto">
                  <a:xfrm>
                    <a:off x="1302" y="3995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8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418" name="Line 226"/>
                  <p:cNvSpPr>
                    <a:spLocks noChangeShapeType="1"/>
                  </p:cNvSpPr>
                  <p:nvPr/>
                </p:nvSpPr>
                <p:spPr bwMode="auto">
                  <a:xfrm>
                    <a:off x="1308" y="3995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8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419" name="Line 227"/>
                  <p:cNvSpPr>
                    <a:spLocks noChangeShapeType="1"/>
                  </p:cNvSpPr>
                  <p:nvPr/>
                </p:nvSpPr>
                <p:spPr bwMode="auto">
                  <a:xfrm>
                    <a:off x="1314" y="3995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8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420" name="Freeform 228"/>
                  <p:cNvSpPr>
                    <a:spLocks/>
                  </p:cNvSpPr>
                  <p:nvPr/>
                </p:nvSpPr>
                <p:spPr bwMode="auto">
                  <a:xfrm>
                    <a:off x="1320" y="3995"/>
                    <a:ext cx="1" cy="7"/>
                  </a:xfrm>
                  <a:custGeom>
                    <a:avLst/>
                    <a:gdLst>
                      <a:gd name="T0" fmla="*/ 0 h 7"/>
                      <a:gd name="T1" fmla="*/ 0 h 7"/>
                      <a:gd name="T2" fmla="*/ 7 h 7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</a:cxnLst>
                    <a:rect l="0" t="0" r="r" b="b"/>
                    <a:pathLst>
                      <a:path h="7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7"/>
                        </a:lnTo>
                      </a:path>
                    </a:pathLst>
                  </a:custGeom>
                  <a:noFill/>
                  <a:ln w="9525">
                    <a:solidFill>
                      <a:srgbClr val="008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421" name="Line 229"/>
                  <p:cNvSpPr>
                    <a:spLocks noChangeShapeType="1"/>
                  </p:cNvSpPr>
                  <p:nvPr/>
                </p:nvSpPr>
                <p:spPr bwMode="auto">
                  <a:xfrm>
                    <a:off x="1320" y="4002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8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422" name="Line 230"/>
                  <p:cNvSpPr>
                    <a:spLocks noChangeShapeType="1"/>
                  </p:cNvSpPr>
                  <p:nvPr/>
                </p:nvSpPr>
                <p:spPr bwMode="auto">
                  <a:xfrm>
                    <a:off x="1326" y="4002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8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423" name="Line 231"/>
                  <p:cNvSpPr>
                    <a:spLocks noChangeShapeType="1"/>
                  </p:cNvSpPr>
                  <p:nvPr/>
                </p:nvSpPr>
                <p:spPr bwMode="auto">
                  <a:xfrm>
                    <a:off x="1332" y="4002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8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424" name="Line 232"/>
                  <p:cNvSpPr>
                    <a:spLocks noChangeShapeType="1"/>
                  </p:cNvSpPr>
                  <p:nvPr/>
                </p:nvSpPr>
                <p:spPr bwMode="auto">
                  <a:xfrm>
                    <a:off x="1338" y="4002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8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425" name="Freeform 233"/>
                  <p:cNvSpPr>
                    <a:spLocks/>
                  </p:cNvSpPr>
                  <p:nvPr/>
                </p:nvSpPr>
                <p:spPr bwMode="auto">
                  <a:xfrm>
                    <a:off x="1338" y="4002"/>
                    <a:ext cx="6" cy="6"/>
                  </a:xfrm>
                  <a:custGeom>
                    <a:avLst/>
                    <a:gdLst>
                      <a:gd name="T0" fmla="*/ 0 w 6"/>
                      <a:gd name="T1" fmla="*/ 0 h 6"/>
                      <a:gd name="T2" fmla="*/ 0 w 6"/>
                      <a:gd name="T3" fmla="*/ 0 h 6"/>
                      <a:gd name="T4" fmla="*/ 6 w 6"/>
                      <a:gd name="T5" fmla="*/ 6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6" h="6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6" y="6"/>
                        </a:lnTo>
                      </a:path>
                    </a:pathLst>
                  </a:custGeom>
                  <a:noFill/>
                  <a:ln w="9525">
                    <a:solidFill>
                      <a:srgbClr val="008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426" name="Line 234"/>
                  <p:cNvSpPr>
                    <a:spLocks noChangeShapeType="1"/>
                  </p:cNvSpPr>
                  <p:nvPr/>
                </p:nvSpPr>
                <p:spPr bwMode="auto">
                  <a:xfrm>
                    <a:off x="1344" y="4008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8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427" name="Line 235"/>
                  <p:cNvSpPr>
                    <a:spLocks noChangeShapeType="1"/>
                  </p:cNvSpPr>
                  <p:nvPr/>
                </p:nvSpPr>
                <p:spPr bwMode="auto">
                  <a:xfrm>
                    <a:off x="1350" y="4008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8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428" name="Line 236"/>
                  <p:cNvSpPr>
                    <a:spLocks noChangeShapeType="1"/>
                  </p:cNvSpPr>
                  <p:nvPr/>
                </p:nvSpPr>
                <p:spPr bwMode="auto">
                  <a:xfrm>
                    <a:off x="1356" y="4008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8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429" name="Line 237"/>
                  <p:cNvSpPr>
                    <a:spLocks noChangeShapeType="1"/>
                  </p:cNvSpPr>
                  <p:nvPr/>
                </p:nvSpPr>
                <p:spPr bwMode="auto">
                  <a:xfrm>
                    <a:off x="1356" y="4008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8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430" name="Line 238"/>
                  <p:cNvSpPr>
                    <a:spLocks noChangeShapeType="1"/>
                  </p:cNvSpPr>
                  <p:nvPr/>
                </p:nvSpPr>
                <p:spPr bwMode="auto">
                  <a:xfrm>
                    <a:off x="1362" y="4008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8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431" name="Line 239"/>
                  <p:cNvSpPr>
                    <a:spLocks noChangeShapeType="1"/>
                  </p:cNvSpPr>
                  <p:nvPr/>
                </p:nvSpPr>
                <p:spPr bwMode="auto">
                  <a:xfrm>
                    <a:off x="1368" y="4008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8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432" name="Line 240"/>
                  <p:cNvSpPr>
                    <a:spLocks noChangeShapeType="1"/>
                  </p:cNvSpPr>
                  <p:nvPr/>
                </p:nvSpPr>
                <p:spPr bwMode="auto">
                  <a:xfrm>
                    <a:off x="1374" y="4008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8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433" name="Line 241"/>
                  <p:cNvSpPr>
                    <a:spLocks noChangeShapeType="1"/>
                  </p:cNvSpPr>
                  <p:nvPr/>
                </p:nvSpPr>
                <p:spPr bwMode="auto">
                  <a:xfrm>
                    <a:off x="1374" y="4008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8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434" name="Line 242"/>
                  <p:cNvSpPr>
                    <a:spLocks noChangeShapeType="1"/>
                  </p:cNvSpPr>
                  <p:nvPr/>
                </p:nvSpPr>
                <p:spPr bwMode="auto">
                  <a:xfrm>
                    <a:off x="1380" y="4008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8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435" name="Line 243"/>
                  <p:cNvSpPr>
                    <a:spLocks noChangeShapeType="1"/>
                  </p:cNvSpPr>
                  <p:nvPr/>
                </p:nvSpPr>
                <p:spPr bwMode="auto">
                  <a:xfrm>
                    <a:off x="1386" y="4008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8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436" name="Line 244"/>
                  <p:cNvSpPr>
                    <a:spLocks noChangeShapeType="1"/>
                  </p:cNvSpPr>
                  <p:nvPr/>
                </p:nvSpPr>
                <p:spPr bwMode="auto">
                  <a:xfrm>
                    <a:off x="1392" y="4008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8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437" name="Freeform 245"/>
                  <p:cNvSpPr>
                    <a:spLocks/>
                  </p:cNvSpPr>
                  <p:nvPr/>
                </p:nvSpPr>
                <p:spPr bwMode="auto">
                  <a:xfrm>
                    <a:off x="1392" y="4002"/>
                    <a:ext cx="6" cy="6"/>
                  </a:xfrm>
                  <a:custGeom>
                    <a:avLst/>
                    <a:gdLst>
                      <a:gd name="T0" fmla="*/ 0 w 6"/>
                      <a:gd name="T1" fmla="*/ 6 h 6"/>
                      <a:gd name="T2" fmla="*/ 0 w 6"/>
                      <a:gd name="T3" fmla="*/ 0 h 6"/>
                      <a:gd name="T4" fmla="*/ 6 w 6"/>
                      <a:gd name="T5" fmla="*/ 0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6" h="6">
                        <a:moveTo>
                          <a:pt x="0" y="6"/>
                        </a:moveTo>
                        <a:lnTo>
                          <a:pt x="0" y="0"/>
                        </a:lnTo>
                        <a:lnTo>
                          <a:pt x="6" y="0"/>
                        </a:lnTo>
                      </a:path>
                    </a:pathLst>
                  </a:custGeom>
                  <a:noFill/>
                  <a:ln w="9525">
                    <a:solidFill>
                      <a:srgbClr val="008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438" name="Line 246"/>
                  <p:cNvSpPr>
                    <a:spLocks noChangeShapeType="1"/>
                  </p:cNvSpPr>
                  <p:nvPr/>
                </p:nvSpPr>
                <p:spPr bwMode="auto">
                  <a:xfrm>
                    <a:off x="1398" y="4002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8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439" name="Freeform 247"/>
                  <p:cNvSpPr>
                    <a:spLocks/>
                  </p:cNvSpPr>
                  <p:nvPr/>
                </p:nvSpPr>
                <p:spPr bwMode="auto">
                  <a:xfrm>
                    <a:off x="1404" y="3995"/>
                    <a:ext cx="6" cy="7"/>
                  </a:xfrm>
                  <a:custGeom>
                    <a:avLst/>
                    <a:gdLst>
                      <a:gd name="T0" fmla="*/ 0 w 6"/>
                      <a:gd name="T1" fmla="*/ 7 h 7"/>
                      <a:gd name="T2" fmla="*/ 6 w 6"/>
                      <a:gd name="T3" fmla="*/ 0 h 7"/>
                      <a:gd name="T4" fmla="*/ 6 w 6"/>
                      <a:gd name="T5" fmla="*/ 0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6" h="7">
                        <a:moveTo>
                          <a:pt x="0" y="7"/>
                        </a:moveTo>
                        <a:lnTo>
                          <a:pt x="6" y="0"/>
                        </a:lnTo>
                        <a:lnTo>
                          <a:pt x="6" y="0"/>
                        </a:lnTo>
                      </a:path>
                    </a:pathLst>
                  </a:custGeom>
                  <a:noFill/>
                  <a:ln w="9525">
                    <a:solidFill>
                      <a:srgbClr val="008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440" name="Freeform 248"/>
                  <p:cNvSpPr>
                    <a:spLocks/>
                  </p:cNvSpPr>
                  <p:nvPr/>
                </p:nvSpPr>
                <p:spPr bwMode="auto">
                  <a:xfrm>
                    <a:off x="1410" y="3995"/>
                    <a:ext cx="1" cy="7"/>
                  </a:xfrm>
                  <a:custGeom>
                    <a:avLst/>
                    <a:gdLst>
                      <a:gd name="T0" fmla="*/ 0 h 7"/>
                      <a:gd name="T1" fmla="*/ 0 h 7"/>
                      <a:gd name="T2" fmla="*/ 7 h 7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</a:cxnLst>
                    <a:rect l="0" t="0" r="r" b="b"/>
                    <a:pathLst>
                      <a:path h="7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7"/>
                        </a:lnTo>
                      </a:path>
                    </a:pathLst>
                  </a:custGeom>
                  <a:noFill/>
                  <a:ln w="9525">
                    <a:solidFill>
                      <a:srgbClr val="008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441" name="Line 249"/>
                  <p:cNvSpPr>
                    <a:spLocks noChangeShapeType="1"/>
                  </p:cNvSpPr>
                  <p:nvPr/>
                </p:nvSpPr>
                <p:spPr bwMode="auto">
                  <a:xfrm>
                    <a:off x="1410" y="4002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8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442" name="Line 250"/>
                  <p:cNvSpPr>
                    <a:spLocks noChangeShapeType="1"/>
                  </p:cNvSpPr>
                  <p:nvPr/>
                </p:nvSpPr>
                <p:spPr bwMode="auto">
                  <a:xfrm>
                    <a:off x="1416" y="4008"/>
                    <a:ext cx="6" cy="7"/>
                  </a:xfrm>
                  <a:prstGeom prst="line">
                    <a:avLst/>
                  </a:prstGeom>
                  <a:noFill/>
                  <a:ln w="9525">
                    <a:solidFill>
                      <a:srgbClr val="008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443" name="Line 251"/>
                  <p:cNvSpPr>
                    <a:spLocks noChangeShapeType="1"/>
                  </p:cNvSpPr>
                  <p:nvPr/>
                </p:nvSpPr>
                <p:spPr bwMode="auto">
                  <a:xfrm>
                    <a:off x="1422" y="4015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8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444" name="Line 252"/>
                  <p:cNvSpPr>
                    <a:spLocks noChangeShapeType="1"/>
                  </p:cNvSpPr>
                  <p:nvPr/>
                </p:nvSpPr>
                <p:spPr bwMode="auto">
                  <a:xfrm>
                    <a:off x="1428" y="4015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8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445" name="Line 253"/>
                  <p:cNvSpPr>
                    <a:spLocks noChangeShapeType="1"/>
                  </p:cNvSpPr>
                  <p:nvPr/>
                </p:nvSpPr>
                <p:spPr bwMode="auto">
                  <a:xfrm>
                    <a:off x="1428" y="4015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8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446" name="Line 254"/>
                  <p:cNvSpPr>
                    <a:spLocks noChangeShapeType="1"/>
                  </p:cNvSpPr>
                  <p:nvPr/>
                </p:nvSpPr>
                <p:spPr bwMode="auto">
                  <a:xfrm>
                    <a:off x="1434" y="4015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8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447" name="Line 255"/>
                  <p:cNvSpPr>
                    <a:spLocks noChangeShapeType="1"/>
                  </p:cNvSpPr>
                  <p:nvPr/>
                </p:nvSpPr>
                <p:spPr bwMode="auto">
                  <a:xfrm>
                    <a:off x="1440" y="4015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8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448" name="Freeform 256"/>
                  <p:cNvSpPr>
                    <a:spLocks/>
                  </p:cNvSpPr>
                  <p:nvPr/>
                </p:nvSpPr>
                <p:spPr bwMode="auto">
                  <a:xfrm>
                    <a:off x="1446" y="4008"/>
                    <a:ext cx="1" cy="7"/>
                  </a:xfrm>
                  <a:custGeom>
                    <a:avLst/>
                    <a:gdLst>
                      <a:gd name="T0" fmla="*/ 7 h 7"/>
                      <a:gd name="T1" fmla="*/ 0 h 7"/>
                      <a:gd name="T2" fmla="*/ 0 h 7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</a:cxnLst>
                    <a:rect l="0" t="0" r="r" b="b"/>
                    <a:pathLst>
                      <a:path h="7">
                        <a:moveTo>
                          <a:pt x="0" y="7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</a:path>
                    </a:pathLst>
                  </a:custGeom>
                  <a:noFill/>
                  <a:ln w="9525">
                    <a:solidFill>
                      <a:srgbClr val="008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449" name="Line 257"/>
                  <p:cNvSpPr>
                    <a:spLocks noChangeShapeType="1"/>
                  </p:cNvSpPr>
                  <p:nvPr/>
                </p:nvSpPr>
                <p:spPr bwMode="auto">
                  <a:xfrm>
                    <a:off x="1446" y="4008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8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450" name="Line 258"/>
                  <p:cNvSpPr>
                    <a:spLocks noChangeShapeType="1"/>
                  </p:cNvSpPr>
                  <p:nvPr/>
                </p:nvSpPr>
                <p:spPr bwMode="auto">
                  <a:xfrm>
                    <a:off x="1452" y="4008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8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451" name="Line 259"/>
                  <p:cNvSpPr>
                    <a:spLocks noChangeShapeType="1"/>
                  </p:cNvSpPr>
                  <p:nvPr/>
                </p:nvSpPr>
                <p:spPr bwMode="auto">
                  <a:xfrm>
                    <a:off x="1458" y="4008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8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452" name="Line 260"/>
                  <p:cNvSpPr>
                    <a:spLocks noChangeShapeType="1"/>
                  </p:cNvSpPr>
                  <p:nvPr/>
                </p:nvSpPr>
                <p:spPr bwMode="auto">
                  <a:xfrm>
                    <a:off x="1464" y="4008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8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453" name="Freeform 261"/>
                  <p:cNvSpPr>
                    <a:spLocks/>
                  </p:cNvSpPr>
                  <p:nvPr/>
                </p:nvSpPr>
                <p:spPr bwMode="auto">
                  <a:xfrm>
                    <a:off x="1464" y="4002"/>
                    <a:ext cx="6" cy="6"/>
                  </a:xfrm>
                  <a:custGeom>
                    <a:avLst/>
                    <a:gdLst>
                      <a:gd name="T0" fmla="*/ 0 w 6"/>
                      <a:gd name="T1" fmla="*/ 6 h 6"/>
                      <a:gd name="T2" fmla="*/ 0 w 6"/>
                      <a:gd name="T3" fmla="*/ 0 h 6"/>
                      <a:gd name="T4" fmla="*/ 6 w 6"/>
                      <a:gd name="T5" fmla="*/ 0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6" h="6">
                        <a:moveTo>
                          <a:pt x="0" y="6"/>
                        </a:moveTo>
                        <a:lnTo>
                          <a:pt x="0" y="0"/>
                        </a:lnTo>
                        <a:lnTo>
                          <a:pt x="6" y="0"/>
                        </a:lnTo>
                      </a:path>
                    </a:pathLst>
                  </a:custGeom>
                  <a:noFill/>
                  <a:ln w="9525">
                    <a:solidFill>
                      <a:srgbClr val="008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454" name="Line 262"/>
                  <p:cNvSpPr>
                    <a:spLocks noChangeShapeType="1"/>
                  </p:cNvSpPr>
                  <p:nvPr/>
                </p:nvSpPr>
                <p:spPr bwMode="auto">
                  <a:xfrm>
                    <a:off x="1470" y="4002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8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455" name="Line 263"/>
                  <p:cNvSpPr>
                    <a:spLocks noChangeShapeType="1"/>
                  </p:cNvSpPr>
                  <p:nvPr/>
                </p:nvSpPr>
                <p:spPr bwMode="auto">
                  <a:xfrm>
                    <a:off x="1476" y="4002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8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456" name="Line 264"/>
                  <p:cNvSpPr>
                    <a:spLocks noChangeShapeType="1"/>
                  </p:cNvSpPr>
                  <p:nvPr/>
                </p:nvSpPr>
                <p:spPr bwMode="auto">
                  <a:xfrm>
                    <a:off x="1482" y="4002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8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457" name="Line 265"/>
                  <p:cNvSpPr>
                    <a:spLocks noChangeShapeType="1"/>
                  </p:cNvSpPr>
                  <p:nvPr/>
                </p:nvSpPr>
                <p:spPr bwMode="auto">
                  <a:xfrm>
                    <a:off x="1482" y="4002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8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458" name="Line 266"/>
                  <p:cNvSpPr>
                    <a:spLocks noChangeShapeType="1"/>
                  </p:cNvSpPr>
                  <p:nvPr/>
                </p:nvSpPr>
                <p:spPr bwMode="auto">
                  <a:xfrm>
                    <a:off x="1488" y="4002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8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459" name="Line 267"/>
                  <p:cNvSpPr>
                    <a:spLocks noChangeShapeType="1"/>
                  </p:cNvSpPr>
                  <p:nvPr/>
                </p:nvSpPr>
                <p:spPr bwMode="auto">
                  <a:xfrm>
                    <a:off x="1494" y="4002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8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460" name="Line 268"/>
                  <p:cNvSpPr>
                    <a:spLocks noChangeShapeType="1"/>
                  </p:cNvSpPr>
                  <p:nvPr/>
                </p:nvSpPr>
                <p:spPr bwMode="auto">
                  <a:xfrm>
                    <a:off x="1500" y="4002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8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461" name="Line 269"/>
                  <p:cNvSpPr>
                    <a:spLocks noChangeShapeType="1"/>
                  </p:cNvSpPr>
                  <p:nvPr/>
                </p:nvSpPr>
                <p:spPr bwMode="auto">
                  <a:xfrm>
                    <a:off x="1500" y="4002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8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462" name="Line 270"/>
                  <p:cNvSpPr>
                    <a:spLocks noChangeShapeType="1"/>
                  </p:cNvSpPr>
                  <p:nvPr/>
                </p:nvSpPr>
                <p:spPr bwMode="auto">
                  <a:xfrm>
                    <a:off x="1506" y="4002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8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463" name="Line 271"/>
                  <p:cNvSpPr>
                    <a:spLocks noChangeShapeType="1"/>
                  </p:cNvSpPr>
                  <p:nvPr/>
                </p:nvSpPr>
                <p:spPr bwMode="auto">
                  <a:xfrm>
                    <a:off x="1512" y="4002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8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464" name="Line 272"/>
                  <p:cNvSpPr>
                    <a:spLocks noChangeShapeType="1"/>
                  </p:cNvSpPr>
                  <p:nvPr/>
                </p:nvSpPr>
                <p:spPr bwMode="auto">
                  <a:xfrm>
                    <a:off x="1518" y="4002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8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465" name="Line 273"/>
                  <p:cNvSpPr>
                    <a:spLocks noChangeShapeType="1"/>
                  </p:cNvSpPr>
                  <p:nvPr/>
                </p:nvSpPr>
                <p:spPr bwMode="auto">
                  <a:xfrm>
                    <a:off x="1518" y="4002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8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466" name="Freeform 274"/>
                  <p:cNvSpPr>
                    <a:spLocks/>
                  </p:cNvSpPr>
                  <p:nvPr/>
                </p:nvSpPr>
                <p:spPr bwMode="auto">
                  <a:xfrm>
                    <a:off x="1524" y="4002"/>
                    <a:ext cx="6" cy="6"/>
                  </a:xfrm>
                  <a:custGeom>
                    <a:avLst/>
                    <a:gdLst>
                      <a:gd name="T0" fmla="*/ 0 w 6"/>
                      <a:gd name="T1" fmla="*/ 0 h 6"/>
                      <a:gd name="T2" fmla="*/ 0 w 6"/>
                      <a:gd name="T3" fmla="*/ 0 h 6"/>
                      <a:gd name="T4" fmla="*/ 6 w 6"/>
                      <a:gd name="T5" fmla="*/ 6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6" h="6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6" y="6"/>
                        </a:lnTo>
                      </a:path>
                    </a:pathLst>
                  </a:custGeom>
                  <a:noFill/>
                  <a:ln w="9525">
                    <a:solidFill>
                      <a:srgbClr val="008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467" name="Line 275"/>
                  <p:cNvSpPr>
                    <a:spLocks noChangeShapeType="1"/>
                  </p:cNvSpPr>
                  <p:nvPr/>
                </p:nvSpPr>
                <p:spPr bwMode="auto">
                  <a:xfrm>
                    <a:off x="1530" y="4008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8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468" name="Line 276"/>
                  <p:cNvSpPr>
                    <a:spLocks noChangeShapeType="1"/>
                  </p:cNvSpPr>
                  <p:nvPr/>
                </p:nvSpPr>
                <p:spPr bwMode="auto">
                  <a:xfrm>
                    <a:off x="1536" y="4008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8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469" name="Line 277"/>
                  <p:cNvSpPr>
                    <a:spLocks noChangeShapeType="1"/>
                  </p:cNvSpPr>
                  <p:nvPr/>
                </p:nvSpPr>
                <p:spPr bwMode="auto">
                  <a:xfrm>
                    <a:off x="1536" y="4008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8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470" name="Line 278"/>
                  <p:cNvSpPr>
                    <a:spLocks noChangeShapeType="1"/>
                  </p:cNvSpPr>
                  <p:nvPr/>
                </p:nvSpPr>
                <p:spPr bwMode="auto">
                  <a:xfrm>
                    <a:off x="1542" y="4008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8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471" name="Freeform 279"/>
                  <p:cNvSpPr>
                    <a:spLocks/>
                  </p:cNvSpPr>
                  <p:nvPr/>
                </p:nvSpPr>
                <p:spPr bwMode="auto">
                  <a:xfrm>
                    <a:off x="1548" y="4002"/>
                    <a:ext cx="6" cy="6"/>
                  </a:xfrm>
                  <a:custGeom>
                    <a:avLst/>
                    <a:gdLst>
                      <a:gd name="T0" fmla="*/ 0 w 6"/>
                      <a:gd name="T1" fmla="*/ 6 h 6"/>
                      <a:gd name="T2" fmla="*/ 6 w 6"/>
                      <a:gd name="T3" fmla="*/ 0 h 6"/>
                      <a:gd name="T4" fmla="*/ 6 w 6"/>
                      <a:gd name="T5" fmla="*/ 0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6" h="6">
                        <a:moveTo>
                          <a:pt x="0" y="6"/>
                        </a:moveTo>
                        <a:lnTo>
                          <a:pt x="6" y="0"/>
                        </a:lnTo>
                        <a:lnTo>
                          <a:pt x="6" y="0"/>
                        </a:lnTo>
                      </a:path>
                    </a:pathLst>
                  </a:custGeom>
                  <a:noFill/>
                  <a:ln w="9525">
                    <a:solidFill>
                      <a:srgbClr val="008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472" name="Line 280"/>
                  <p:cNvSpPr>
                    <a:spLocks noChangeShapeType="1"/>
                  </p:cNvSpPr>
                  <p:nvPr/>
                </p:nvSpPr>
                <p:spPr bwMode="auto">
                  <a:xfrm>
                    <a:off x="1554" y="4002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8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473" name="Freeform 281"/>
                  <p:cNvSpPr>
                    <a:spLocks/>
                  </p:cNvSpPr>
                  <p:nvPr/>
                </p:nvSpPr>
                <p:spPr bwMode="auto">
                  <a:xfrm>
                    <a:off x="1554" y="3995"/>
                    <a:ext cx="6" cy="7"/>
                  </a:xfrm>
                  <a:custGeom>
                    <a:avLst/>
                    <a:gdLst>
                      <a:gd name="T0" fmla="*/ 0 w 6"/>
                      <a:gd name="T1" fmla="*/ 7 h 7"/>
                      <a:gd name="T2" fmla="*/ 0 w 6"/>
                      <a:gd name="T3" fmla="*/ 0 h 7"/>
                      <a:gd name="T4" fmla="*/ 6 w 6"/>
                      <a:gd name="T5" fmla="*/ 0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6" h="7">
                        <a:moveTo>
                          <a:pt x="0" y="7"/>
                        </a:moveTo>
                        <a:lnTo>
                          <a:pt x="0" y="0"/>
                        </a:lnTo>
                        <a:lnTo>
                          <a:pt x="6" y="0"/>
                        </a:lnTo>
                      </a:path>
                    </a:pathLst>
                  </a:custGeom>
                  <a:noFill/>
                  <a:ln w="9525">
                    <a:solidFill>
                      <a:srgbClr val="008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474" name="Line 282"/>
                  <p:cNvSpPr>
                    <a:spLocks noChangeShapeType="1"/>
                  </p:cNvSpPr>
                  <p:nvPr/>
                </p:nvSpPr>
                <p:spPr bwMode="auto">
                  <a:xfrm>
                    <a:off x="1560" y="3995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8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475" name="Line 283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1566" y="3989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8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476" name="Line 284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1572" y="3982"/>
                    <a:ext cx="1" cy="7"/>
                  </a:xfrm>
                  <a:prstGeom prst="line">
                    <a:avLst/>
                  </a:prstGeom>
                  <a:noFill/>
                  <a:ln w="9525">
                    <a:solidFill>
                      <a:srgbClr val="008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477" name="Line 285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1572" y="3976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8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478" name="Line 286"/>
                  <p:cNvSpPr>
                    <a:spLocks noChangeShapeType="1"/>
                  </p:cNvSpPr>
                  <p:nvPr/>
                </p:nvSpPr>
                <p:spPr bwMode="auto">
                  <a:xfrm>
                    <a:off x="1578" y="3976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8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479" name="Line 287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1584" y="3969"/>
                    <a:ext cx="6" cy="7"/>
                  </a:xfrm>
                  <a:prstGeom prst="line">
                    <a:avLst/>
                  </a:prstGeom>
                  <a:noFill/>
                  <a:ln w="9525">
                    <a:solidFill>
                      <a:srgbClr val="008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480" name="Line 288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1590" y="3963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8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481" name="Line 289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1590" y="3957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8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482" name="Line 290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1596" y="3950"/>
                    <a:ext cx="6" cy="7"/>
                  </a:xfrm>
                  <a:prstGeom prst="line">
                    <a:avLst/>
                  </a:prstGeom>
                  <a:noFill/>
                  <a:ln w="9525">
                    <a:solidFill>
                      <a:srgbClr val="008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483" name="Line 291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1602" y="3937"/>
                    <a:ext cx="6" cy="13"/>
                  </a:xfrm>
                  <a:prstGeom prst="line">
                    <a:avLst/>
                  </a:prstGeom>
                  <a:noFill/>
                  <a:ln w="9525">
                    <a:solidFill>
                      <a:srgbClr val="008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484" name="Line 292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1608" y="3931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8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485" name="Line 293"/>
                  <p:cNvSpPr>
                    <a:spLocks noChangeShapeType="1"/>
                  </p:cNvSpPr>
                  <p:nvPr/>
                </p:nvSpPr>
                <p:spPr bwMode="auto">
                  <a:xfrm>
                    <a:off x="1608" y="3931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8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486" name="Freeform 294"/>
                  <p:cNvSpPr>
                    <a:spLocks/>
                  </p:cNvSpPr>
                  <p:nvPr/>
                </p:nvSpPr>
                <p:spPr bwMode="auto">
                  <a:xfrm>
                    <a:off x="1614" y="3931"/>
                    <a:ext cx="6" cy="1"/>
                  </a:xfrm>
                  <a:custGeom>
                    <a:avLst/>
                    <a:gdLst>
                      <a:gd name="T0" fmla="*/ 0 w 6"/>
                      <a:gd name="T1" fmla="*/ 0 w 6"/>
                      <a:gd name="T2" fmla="*/ 6 w 6"/>
                    </a:gdLst>
                    <a:ahLst/>
                    <a:cxnLst>
                      <a:cxn ang="0">
                        <a:pos x="T0" y="0"/>
                      </a:cxn>
                      <a:cxn ang="0">
                        <a:pos x="T1" y="0"/>
                      </a:cxn>
                      <a:cxn ang="0">
                        <a:pos x="T2" y="0"/>
                      </a:cxn>
                    </a:cxnLst>
                    <a:rect l="0" t="0" r="r" b="b"/>
                    <a:pathLst>
                      <a:path w="6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6" y="0"/>
                        </a:lnTo>
                      </a:path>
                    </a:pathLst>
                  </a:custGeom>
                  <a:noFill/>
                  <a:ln w="9525">
                    <a:solidFill>
                      <a:srgbClr val="008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487" name="Freeform 295"/>
                  <p:cNvSpPr>
                    <a:spLocks/>
                  </p:cNvSpPr>
                  <p:nvPr/>
                </p:nvSpPr>
                <p:spPr bwMode="auto">
                  <a:xfrm>
                    <a:off x="1620" y="3931"/>
                    <a:ext cx="6" cy="13"/>
                  </a:xfrm>
                  <a:custGeom>
                    <a:avLst/>
                    <a:gdLst>
                      <a:gd name="T0" fmla="*/ 0 w 6"/>
                      <a:gd name="T1" fmla="*/ 0 h 13"/>
                      <a:gd name="T2" fmla="*/ 6 w 6"/>
                      <a:gd name="T3" fmla="*/ 6 h 13"/>
                      <a:gd name="T4" fmla="*/ 6 w 6"/>
                      <a:gd name="T5" fmla="*/ 13 h 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6" h="13">
                        <a:moveTo>
                          <a:pt x="0" y="0"/>
                        </a:moveTo>
                        <a:lnTo>
                          <a:pt x="6" y="6"/>
                        </a:lnTo>
                        <a:lnTo>
                          <a:pt x="6" y="13"/>
                        </a:lnTo>
                      </a:path>
                    </a:pathLst>
                  </a:custGeom>
                  <a:noFill/>
                  <a:ln w="9525">
                    <a:solidFill>
                      <a:srgbClr val="008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488" name="Line 296"/>
                  <p:cNvSpPr>
                    <a:spLocks noChangeShapeType="1"/>
                  </p:cNvSpPr>
                  <p:nvPr/>
                </p:nvSpPr>
                <p:spPr bwMode="auto">
                  <a:xfrm>
                    <a:off x="1626" y="3944"/>
                    <a:ext cx="1" cy="13"/>
                  </a:xfrm>
                  <a:prstGeom prst="line">
                    <a:avLst/>
                  </a:prstGeom>
                  <a:noFill/>
                  <a:ln w="9525">
                    <a:solidFill>
                      <a:srgbClr val="008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489" name="Line 297"/>
                  <p:cNvSpPr>
                    <a:spLocks noChangeShapeType="1"/>
                  </p:cNvSpPr>
                  <p:nvPr/>
                </p:nvSpPr>
                <p:spPr bwMode="auto">
                  <a:xfrm>
                    <a:off x="1626" y="3957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8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490" name="Freeform 298"/>
                  <p:cNvSpPr>
                    <a:spLocks/>
                  </p:cNvSpPr>
                  <p:nvPr/>
                </p:nvSpPr>
                <p:spPr bwMode="auto">
                  <a:xfrm>
                    <a:off x="1632" y="3963"/>
                    <a:ext cx="6" cy="6"/>
                  </a:xfrm>
                  <a:custGeom>
                    <a:avLst/>
                    <a:gdLst>
                      <a:gd name="T0" fmla="*/ 0 w 6"/>
                      <a:gd name="T1" fmla="*/ 0 h 6"/>
                      <a:gd name="T2" fmla="*/ 0 w 6"/>
                      <a:gd name="T3" fmla="*/ 6 h 6"/>
                      <a:gd name="T4" fmla="*/ 6 w 6"/>
                      <a:gd name="T5" fmla="*/ 6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6" h="6">
                        <a:moveTo>
                          <a:pt x="0" y="0"/>
                        </a:moveTo>
                        <a:lnTo>
                          <a:pt x="0" y="6"/>
                        </a:lnTo>
                        <a:lnTo>
                          <a:pt x="6" y="6"/>
                        </a:lnTo>
                      </a:path>
                    </a:pathLst>
                  </a:custGeom>
                  <a:noFill/>
                  <a:ln w="9525">
                    <a:solidFill>
                      <a:srgbClr val="008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491" name="Freeform 299"/>
                  <p:cNvSpPr>
                    <a:spLocks/>
                  </p:cNvSpPr>
                  <p:nvPr/>
                </p:nvSpPr>
                <p:spPr bwMode="auto">
                  <a:xfrm>
                    <a:off x="1638" y="3963"/>
                    <a:ext cx="6" cy="6"/>
                  </a:xfrm>
                  <a:custGeom>
                    <a:avLst/>
                    <a:gdLst>
                      <a:gd name="T0" fmla="*/ 0 w 6"/>
                      <a:gd name="T1" fmla="*/ 6 h 6"/>
                      <a:gd name="T2" fmla="*/ 6 w 6"/>
                      <a:gd name="T3" fmla="*/ 6 h 6"/>
                      <a:gd name="T4" fmla="*/ 6 w 6"/>
                      <a:gd name="T5" fmla="*/ 0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6" h="6">
                        <a:moveTo>
                          <a:pt x="0" y="6"/>
                        </a:moveTo>
                        <a:lnTo>
                          <a:pt x="6" y="6"/>
                        </a:lnTo>
                        <a:lnTo>
                          <a:pt x="6" y="0"/>
                        </a:lnTo>
                      </a:path>
                    </a:pathLst>
                  </a:custGeom>
                  <a:noFill/>
                  <a:ln w="9525">
                    <a:solidFill>
                      <a:srgbClr val="008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492" name="Line 300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1644" y="3957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8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493" name="Line 301"/>
                  <p:cNvSpPr>
                    <a:spLocks noChangeShapeType="1"/>
                  </p:cNvSpPr>
                  <p:nvPr/>
                </p:nvSpPr>
                <p:spPr bwMode="auto">
                  <a:xfrm>
                    <a:off x="1644" y="3957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8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494" name="Line 302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1650" y="3950"/>
                    <a:ext cx="6" cy="7"/>
                  </a:xfrm>
                  <a:prstGeom prst="line">
                    <a:avLst/>
                  </a:prstGeom>
                  <a:noFill/>
                  <a:ln w="9525">
                    <a:solidFill>
                      <a:srgbClr val="008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495" name="Line 303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1656" y="3944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8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496" name="Line 304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1662" y="3937"/>
                    <a:ext cx="1" cy="7"/>
                  </a:xfrm>
                  <a:prstGeom prst="line">
                    <a:avLst/>
                  </a:prstGeom>
                  <a:noFill/>
                  <a:ln w="9525">
                    <a:solidFill>
                      <a:srgbClr val="008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497" name="Line 305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1662" y="3931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8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498" name="Freeform 306"/>
                  <p:cNvSpPr>
                    <a:spLocks/>
                  </p:cNvSpPr>
                  <p:nvPr/>
                </p:nvSpPr>
                <p:spPr bwMode="auto">
                  <a:xfrm>
                    <a:off x="1668" y="3918"/>
                    <a:ext cx="6" cy="13"/>
                  </a:xfrm>
                  <a:custGeom>
                    <a:avLst/>
                    <a:gdLst>
                      <a:gd name="T0" fmla="*/ 0 w 6"/>
                      <a:gd name="T1" fmla="*/ 13 h 13"/>
                      <a:gd name="T2" fmla="*/ 0 w 6"/>
                      <a:gd name="T3" fmla="*/ 6 h 13"/>
                      <a:gd name="T4" fmla="*/ 6 w 6"/>
                      <a:gd name="T5" fmla="*/ 0 h 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6" h="13">
                        <a:moveTo>
                          <a:pt x="0" y="13"/>
                        </a:moveTo>
                        <a:lnTo>
                          <a:pt x="0" y="6"/>
                        </a:lnTo>
                        <a:lnTo>
                          <a:pt x="6" y="0"/>
                        </a:lnTo>
                      </a:path>
                    </a:pathLst>
                  </a:custGeom>
                  <a:noFill/>
                  <a:ln w="9525">
                    <a:solidFill>
                      <a:srgbClr val="008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499" name="Line 307"/>
                  <p:cNvSpPr>
                    <a:spLocks noChangeShapeType="1"/>
                  </p:cNvSpPr>
                  <p:nvPr/>
                </p:nvSpPr>
                <p:spPr bwMode="auto">
                  <a:xfrm>
                    <a:off x="1674" y="3918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8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500" name="Freeform 308"/>
                  <p:cNvSpPr>
                    <a:spLocks/>
                  </p:cNvSpPr>
                  <p:nvPr/>
                </p:nvSpPr>
                <p:spPr bwMode="auto">
                  <a:xfrm>
                    <a:off x="1680" y="3918"/>
                    <a:ext cx="1" cy="13"/>
                  </a:xfrm>
                  <a:custGeom>
                    <a:avLst/>
                    <a:gdLst>
                      <a:gd name="T0" fmla="*/ 0 h 13"/>
                      <a:gd name="T1" fmla="*/ 6 h 13"/>
                      <a:gd name="T2" fmla="*/ 13 h 13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</a:cxnLst>
                    <a:rect l="0" t="0" r="r" b="b"/>
                    <a:pathLst>
                      <a:path h="13">
                        <a:moveTo>
                          <a:pt x="0" y="0"/>
                        </a:moveTo>
                        <a:lnTo>
                          <a:pt x="0" y="6"/>
                        </a:lnTo>
                        <a:lnTo>
                          <a:pt x="0" y="13"/>
                        </a:lnTo>
                      </a:path>
                    </a:pathLst>
                  </a:custGeom>
                  <a:noFill/>
                  <a:ln w="9525">
                    <a:solidFill>
                      <a:srgbClr val="008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501" name="Line 309"/>
                  <p:cNvSpPr>
                    <a:spLocks noChangeShapeType="1"/>
                  </p:cNvSpPr>
                  <p:nvPr/>
                </p:nvSpPr>
                <p:spPr bwMode="auto">
                  <a:xfrm>
                    <a:off x="1680" y="3931"/>
                    <a:ext cx="6" cy="13"/>
                  </a:xfrm>
                  <a:prstGeom prst="line">
                    <a:avLst/>
                  </a:prstGeom>
                  <a:noFill/>
                  <a:ln w="9525">
                    <a:solidFill>
                      <a:srgbClr val="008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502" name="Line 310"/>
                  <p:cNvSpPr>
                    <a:spLocks noChangeShapeType="1"/>
                  </p:cNvSpPr>
                  <p:nvPr/>
                </p:nvSpPr>
                <p:spPr bwMode="auto">
                  <a:xfrm>
                    <a:off x="1686" y="3944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8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503" name="Freeform 311"/>
                  <p:cNvSpPr>
                    <a:spLocks/>
                  </p:cNvSpPr>
                  <p:nvPr/>
                </p:nvSpPr>
                <p:spPr bwMode="auto">
                  <a:xfrm>
                    <a:off x="1692" y="3950"/>
                    <a:ext cx="6" cy="1"/>
                  </a:xfrm>
                  <a:custGeom>
                    <a:avLst/>
                    <a:gdLst>
                      <a:gd name="T0" fmla="*/ 0 w 6"/>
                      <a:gd name="T1" fmla="*/ 6 w 6"/>
                      <a:gd name="T2" fmla="*/ 6 w 6"/>
                    </a:gdLst>
                    <a:ahLst/>
                    <a:cxnLst>
                      <a:cxn ang="0">
                        <a:pos x="T0" y="0"/>
                      </a:cxn>
                      <a:cxn ang="0">
                        <a:pos x="T1" y="0"/>
                      </a:cxn>
                      <a:cxn ang="0">
                        <a:pos x="T2" y="0"/>
                      </a:cxn>
                    </a:cxnLst>
                    <a:rect l="0" t="0" r="r" b="b"/>
                    <a:pathLst>
                      <a:path w="6">
                        <a:moveTo>
                          <a:pt x="0" y="0"/>
                        </a:moveTo>
                        <a:lnTo>
                          <a:pt x="6" y="0"/>
                        </a:lnTo>
                        <a:lnTo>
                          <a:pt x="6" y="0"/>
                        </a:lnTo>
                      </a:path>
                    </a:pathLst>
                  </a:custGeom>
                  <a:noFill/>
                  <a:ln w="9525">
                    <a:solidFill>
                      <a:srgbClr val="008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504" name="Freeform 312"/>
                  <p:cNvSpPr>
                    <a:spLocks/>
                  </p:cNvSpPr>
                  <p:nvPr/>
                </p:nvSpPr>
                <p:spPr bwMode="auto">
                  <a:xfrm>
                    <a:off x="1698" y="3950"/>
                    <a:ext cx="1" cy="19"/>
                  </a:xfrm>
                  <a:custGeom>
                    <a:avLst/>
                    <a:gdLst>
                      <a:gd name="T0" fmla="*/ 0 h 19"/>
                      <a:gd name="T1" fmla="*/ 7 h 19"/>
                      <a:gd name="T2" fmla="*/ 19 h 19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</a:cxnLst>
                    <a:rect l="0" t="0" r="r" b="b"/>
                    <a:pathLst>
                      <a:path h="19">
                        <a:moveTo>
                          <a:pt x="0" y="0"/>
                        </a:moveTo>
                        <a:lnTo>
                          <a:pt x="0" y="7"/>
                        </a:lnTo>
                        <a:lnTo>
                          <a:pt x="0" y="19"/>
                        </a:lnTo>
                      </a:path>
                    </a:pathLst>
                  </a:custGeom>
                  <a:noFill/>
                  <a:ln w="9525">
                    <a:solidFill>
                      <a:srgbClr val="008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505" name="Line 313"/>
                  <p:cNvSpPr>
                    <a:spLocks noChangeShapeType="1"/>
                  </p:cNvSpPr>
                  <p:nvPr/>
                </p:nvSpPr>
                <p:spPr bwMode="auto">
                  <a:xfrm>
                    <a:off x="1698" y="3969"/>
                    <a:ext cx="6" cy="20"/>
                  </a:xfrm>
                  <a:prstGeom prst="line">
                    <a:avLst/>
                  </a:prstGeom>
                  <a:noFill/>
                  <a:ln w="9525">
                    <a:solidFill>
                      <a:srgbClr val="008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506" name="Line 314"/>
                  <p:cNvSpPr>
                    <a:spLocks noChangeShapeType="1"/>
                  </p:cNvSpPr>
                  <p:nvPr/>
                </p:nvSpPr>
                <p:spPr bwMode="auto">
                  <a:xfrm>
                    <a:off x="1704" y="3989"/>
                    <a:ext cx="6" cy="13"/>
                  </a:xfrm>
                  <a:prstGeom prst="line">
                    <a:avLst/>
                  </a:prstGeom>
                  <a:noFill/>
                  <a:ln w="9525">
                    <a:solidFill>
                      <a:srgbClr val="008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507" name="Line 315"/>
                  <p:cNvSpPr>
                    <a:spLocks noChangeShapeType="1"/>
                  </p:cNvSpPr>
                  <p:nvPr/>
                </p:nvSpPr>
                <p:spPr bwMode="auto">
                  <a:xfrm>
                    <a:off x="1710" y="4002"/>
                    <a:ext cx="6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8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508" name="Line 316"/>
                  <p:cNvSpPr>
                    <a:spLocks noChangeShapeType="1"/>
                  </p:cNvSpPr>
                  <p:nvPr/>
                </p:nvSpPr>
                <p:spPr bwMode="auto">
                  <a:xfrm>
                    <a:off x="1716" y="4008"/>
                    <a:ext cx="1" cy="7"/>
                  </a:xfrm>
                  <a:prstGeom prst="line">
                    <a:avLst/>
                  </a:prstGeom>
                  <a:noFill/>
                  <a:ln w="9525">
                    <a:solidFill>
                      <a:srgbClr val="008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509" name="Line 317"/>
                  <p:cNvSpPr>
                    <a:spLocks noChangeShapeType="1"/>
                  </p:cNvSpPr>
                  <p:nvPr/>
                </p:nvSpPr>
                <p:spPr bwMode="auto">
                  <a:xfrm>
                    <a:off x="1716" y="4015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8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510" name="Freeform 318"/>
                  <p:cNvSpPr>
                    <a:spLocks/>
                  </p:cNvSpPr>
                  <p:nvPr/>
                </p:nvSpPr>
                <p:spPr bwMode="auto">
                  <a:xfrm>
                    <a:off x="1722" y="4015"/>
                    <a:ext cx="6" cy="6"/>
                  </a:xfrm>
                  <a:custGeom>
                    <a:avLst/>
                    <a:gdLst>
                      <a:gd name="T0" fmla="*/ 0 w 6"/>
                      <a:gd name="T1" fmla="*/ 0 h 6"/>
                      <a:gd name="T2" fmla="*/ 0 w 6"/>
                      <a:gd name="T3" fmla="*/ 0 h 6"/>
                      <a:gd name="T4" fmla="*/ 6 w 6"/>
                      <a:gd name="T5" fmla="*/ 6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6" h="6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6" y="6"/>
                        </a:lnTo>
                      </a:path>
                    </a:pathLst>
                  </a:custGeom>
                  <a:noFill/>
                  <a:ln w="9525">
                    <a:solidFill>
                      <a:srgbClr val="008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511" name="Line 319"/>
                  <p:cNvSpPr>
                    <a:spLocks noChangeShapeType="1"/>
                  </p:cNvSpPr>
                  <p:nvPr/>
                </p:nvSpPr>
                <p:spPr bwMode="auto">
                  <a:xfrm>
                    <a:off x="1728" y="4021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8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512" name="Line 320"/>
                  <p:cNvSpPr>
                    <a:spLocks noChangeShapeType="1"/>
                  </p:cNvSpPr>
                  <p:nvPr/>
                </p:nvSpPr>
                <p:spPr bwMode="auto">
                  <a:xfrm>
                    <a:off x="1734" y="4021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8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513" name="Line 321"/>
                  <p:cNvSpPr>
                    <a:spLocks noChangeShapeType="1"/>
                  </p:cNvSpPr>
                  <p:nvPr/>
                </p:nvSpPr>
                <p:spPr bwMode="auto">
                  <a:xfrm>
                    <a:off x="1734" y="4021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8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514" name="Line 322"/>
                  <p:cNvSpPr>
                    <a:spLocks noChangeShapeType="1"/>
                  </p:cNvSpPr>
                  <p:nvPr/>
                </p:nvSpPr>
                <p:spPr bwMode="auto">
                  <a:xfrm>
                    <a:off x="1740" y="4021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8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515" name="Line 323"/>
                  <p:cNvSpPr>
                    <a:spLocks noChangeShapeType="1"/>
                  </p:cNvSpPr>
                  <p:nvPr/>
                </p:nvSpPr>
                <p:spPr bwMode="auto">
                  <a:xfrm>
                    <a:off x="1746" y="4021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8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516" name="Line 324"/>
                  <p:cNvSpPr>
                    <a:spLocks noChangeShapeType="1"/>
                  </p:cNvSpPr>
                  <p:nvPr/>
                </p:nvSpPr>
                <p:spPr bwMode="auto">
                  <a:xfrm>
                    <a:off x="1746" y="4021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8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517" name="Line 325"/>
                  <p:cNvSpPr>
                    <a:spLocks noChangeShapeType="1"/>
                  </p:cNvSpPr>
                  <p:nvPr/>
                </p:nvSpPr>
                <p:spPr bwMode="auto">
                  <a:xfrm>
                    <a:off x="1752" y="4021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8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518" name="Line 326"/>
                  <p:cNvSpPr>
                    <a:spLocks noChangeShapeType="1"/>
                  </p:cNvSpPr>
                  <p:nvPr/>
                </p:nvSpPr>
                <p:spPr bwMode="auto">
                  <a:xfrm>
                    <a:off x="1758" y="4021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8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519" name="Line 327"/>
                  <p:cNvSpPr>
                    <a:spLocks noChangeShapeType="1"/>
                  </p:cNvSpPr>
                  <p:nvPr/>
                </p:nvSpPr>
                <p:spPr bwMode="auto">
                  <a:xfrm>
                    <a:off x="1764" y="4021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8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520" name="Line 328"/>
                  <p:cNvSpPr>
                    <a:spLocks noChangeShapeType="1"/>
                  </p:cNvSpPr>
                  <p:nvPr/>
                </p:nvSpPr>
                <p:spPr bwMode="auto">
                  <a:xfrm>
                    <a:off x="1764" y="4021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8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521" name="Line 329"/>
                  <p:cNvSpPr>
                    <a:spLocks noChangeShapeType="1"/>
                  </p:cNvSpPr>
                  <p:nvPr/>
                </p:nvSpPr>
                <p:spPr bwMode="auto">
                  <a:xfrm>
                    <a:off x="1770" y="4021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8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522" name="Line 330"/>
                  <p:cNvSpPr>
                    <a:spLocks noChangeShapeType="1"/>
                  </p:cNvSpPr>
                  <p:nvPr/>
                </p:nvSpPr>
                <p:spPr bwMode="auto">
                  <a:xfrm>
                    <a:off x="1776" y="4021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8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523" name="Line 331"/>
                  <p:cNvSpPr>
                    <a:spLocks noChangeShapeType="1"/>
                  </p:cNvSpPr>
                  <p:nvPr/>
                </p:nvSpPr>
                <p:spPr bwMode="auto">
                  <a:xfrm>
                    <a:off x="1782" y="4021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8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524" name="Freeform 332"/>
                  <p:cNvSpPr>
                    <a:spLocks/>
                  </p:cNvSpPr>
                  <p:nvPr/>
                </p:nvSpPr>
                <p:spPr bwMode="auto">
                  <a:xfrm>
                    <a:off x="1782" y="4015"/>
                    <a:ext cx="6" cy="6"/>
                  </a:xfrm>
                  <a:custGeom>
                    <a:avLst/>
                    <a:gdLst>
                      <a:gd name="T0" fmla="*/ 0 w 6"/>
                      <a:gd name="T1" fmla="*/ 6 h 6"/>
                      <a:gd name="T2" fmla="*/ 0 w 6"/>
                      <a:gd name="T3" fmla="*/ 0 h 6"/>
                      <a:gd name="T4" fmla="*/ 6 w 6"/>
                      <a:gd name="T5" fmla="*/ 0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6" h="6">
                        <a:moveTo>
                          <a:pt x="0" y="6"/>
                        </a:moveTo>
                        <a:lnTo>
                          <a:pt x="0" y="0"/>
                        </a:lnTo>
                        <a:lnTo>
                          <a:pt x="6" y="0"/>
                        </a:lnTo>
                      </a:path>
                    </a:pathLst>
                  </a:custGeom>
                  <a:noFill/>
                  <a:ln w="9525">
                    <a:solidFill>
                      <a:srgbClr val="008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525" name="Line 333"/>
                  <p:cNvSpPr>
                    <a:spLocks noChangeShapeType="1"/>
                  </p:cNvSpPr>
                  <p:nvPr/>
                </p:nvSpPr>
                <p:spPr bwMode="auto">
                  <a:xfrm>
                    <a:off x="1788" y="4015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8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526" name="Line 334"/>
                  <p:cNvSpPr>
                    <a:spLocks noChangeShapeType="1"/>
                  </p:cNvSpPr>
                  <p:nvPr/>
                </p:nvSpPr>
                <p:spPr bwMode="auto">
                  <a:xfrm>
                    <a:off x="1794" y="4015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8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527" name="Line 335"/>
                  <p:cNvSpPr>
                    <a:spLocks noChangeShapeType="1"/>
                  </p:cNvSpPr>
                  <p:nvPr/>
                </p:nvSpPr>
                <p:spPr bwMode="auto">
                  <a:xfrm>
                    <a:off x="1800" y="4015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8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528" name="Line 336"/>
                  <p:cNvSpPr>
                    <a:spLocks noChangeShapeType="1"/>
                  </p:cNvSpPr>
                  <p:nvPr/>
                </p:nvSpPr>
                <p:spPr bwMode="auto">
                  <a:xfrm>
                    <a:off x="1800" y="4015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8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529" name="Line 337"/>
                  <p:cNvSpPr>
                    <a:spLocks noChangeShapeType="1"/>
                  </p:cNvSpPr>
                  <p:nvPr/>
                </p:nvSpPr>
                <p:spPr bwMode="auto">
                  <a:xfrm>
                    <a:off x="1806" y="4015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8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530" name="Line 338"/>
                  <p:cNvSpPr>
                    <a:spLocks noChangeShapeType="1"/>
                  </p:cNvSpPr>
                  <p:nvPr/>
                </p:nvSpPr>
                <p:spPr bwMode="auto">
                  <a:xfrm>
                    <a:off x="1812" y="4015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8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531" name="Line 339"/>
                  <p:cNvSpPr>
                    <a:spLocks noChangeShapeType="1"/>
                  </p:cNvSpPr>
                  <p:nvPr/>
                </p:nvSpPr>
                <p:spPr bwMode="auto">
                  <a:xfrm>
                    <a:off x="1818" y="4015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8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532" name="Line 340"/>
                  <p:cNvSpPr>
                    <a:spLocks noChangeShapeType="1"/>
                  </p:cNvSpPr>
                  <p:nvPr/>
                </p:nvSpPr>
                <p:spPr bwMode="auto">
                  <a:xfrm>
                    <a:off x="1818" y="4015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8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533" name="Line 341"/>
                  <p:cNvSpPr>
                    <a:spLocks noChangeShapeType="1"/>
                  </p:cNvSpPr>
                  <p:nvPr/>
                </p:nvSpPr>
                <p:spPr bwMode="auto">
                  <a:xfrm>
                    <a:off x="1824" y="4015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8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534" name="Line 342"/>
                  <p:cNvSpPr>
                    <a:spLocks noChangeShapeType="1"/>
                  </p:cNvSpPr>
                  <p:nvPr/>
                </p:nvSpPr>
                <p:spPr bwMode="auto">
                  <a:xfrm>
                    <a:off x="1830" y="4015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8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535" name="Freeform 343"/>
                  <p:cNvSpPr>
                    <a:spLocks/>
                  </p:cNvSpPr>
                  <p:nvPr/>
                </p:nvSpPr>
                <p:spPr bwMode="auto">
                  <a:xfrm>
                    <a:off x="1836" y="4008"/>
                    <a:ext cx="1" cy="7"/>
                  </a:xfrm>
                  <a:custGeom>
                    <a:avLst/>
                    <a:gdLst>
                      <a:gd name="T0" fmla="*/ 7 h 7"/>
                      <a:gd name="T1" fmla="*/ 0 h 7"/>
                      <a:gd name="T2" fmla="*/ 0 h 7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</a:cxnLst>
                    <a:rect l="0" t="0" r="r" b="b"/>
                    <a:pathLst>
                      <a:path h="7">
                        <a:moveTo>
                          <a:pt x="0" y="7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</a:path>
                    </a:pathLst>
                  </a:custGeom>
                  <a:noFill/>
                  <a:ln w="9525">
                    <a:solidFill>
                      <a:srgbClr val="008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536" name="Line 344"/>
                  <p:cNvSpPr>
                    <a:spLocks noChangeShapeType="1"/>
                  </p:cNvSpPr>
                  <p:nvPr/>
                </p:nvSpPr>
                <p:spPr bwMode="auto">
                  <a:xfrm>
                    <a:off x="1836" y="4008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8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537" name="Line 345"/>
                  <p:cNvSpPr>
                    <a:spLocks noChangeShapeType="1"/>
                  </p:cNvSpPr>
                  <p:nvPr/>
                </p:nvSpPr>
                <p:spPr bwMode="auto">
                  <a:xfrm>
                    <a:off x="1842" y="4008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8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538" name="Line 346"/>
                  <p:cNvSpPr>
                    <a:spLocks noChangeShapeType="1"/>
                  </p:cNvSpPr>
                  <p:nvPr/>
                </p:nvSpPr>
                <p:spPr bwMode="auto">
                  <a:xfrm>
                    <a:off x="1848" y="4008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8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539" name="Line 347"/>
                  <p:cNvSpPr>
                    <a:spLocks noChangeShapeType="1"/>
                  </p:cNvSpPr>
                  <p:nvPr/>
                </p:nvSpPr>
                <p:spPr bwMode="auto">
                  <a:xfrm>
                    <a:off x="1854" y="4008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8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540" name="Line 348"/>
                  <p:cNvSpPr>
                    <a:spLocks noChangeShapeType="1"/>
                  </p:cNvSpPr>
                  <p:nvPr/>
                </p:nvSpPr>
                <p:spPr bwMode="auto">
                  <a:xfrm>
                    <a:off x="1854" y="4008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8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541" name="Line 349"/>
                  <p:cNvSpPr>
                    <a:spLocks noChangeShapeType="1"/>
                  </p:cNvSpPr>
                  <p:nvPr/>
                </p:nvSpPr>
                <p:spPr bwMode="auto">
                  <a:xfrm>
                    <a:off x="1860" y="4008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8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542" name="Line 350"/>
                  <p:cNvSpPr>
                    <a:spLocks noChangeShapeType="1"/>
                  </p:cNvSpPr>
                  <p:nvPr/>
                </p:nvSpPr>
                <p:spPr bwMode="auto">
                  <a:xfrm>
                    <a:off x="1866" y="4008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8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543" name="Line 351"/>
                  <p:cNvSpPr>
                    <a:spLocks noChangeShapeType="1"/>
                  </p:cNvSpPr>
                  <p:nvPr/>
                </p:nvSpPr>
                <p:spPr bwMode="auto">
                  <a:xfrm>
                    <a:off x="1872" y="4008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8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544" name="Line 352"/>
                  <p:cNvSpPr>
                    <a:spLocks noChangeShapeType="1"/>
                  </p:cNvSpPr>
                  <p:nvPr/>
                </p:nvSpPr>
                <p:spPr bwMode="auto">
                  <a:xfrm>
                    <a:off x="1872" y="4008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8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545" name="Line 353"/>
                  <p:cNvSpPr>
                    <a:spLocks noChangeShapeType="1"/>
                  </p:cNvSpPr>
                  <p:nvPr/>
                </p:nvSpPr>
                <p:spPr bwMode="auto">
                  <a:xfrm>
                    <a:off x="1878" y="4008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8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546" name="Line 354"/>
                  <p:cNvSpPr>
                    <a:spLocks noChangeShapeType="1"/>
                  </p:cNvSpPr>
                  <p:nvPr/>
                </p:nvSpPr>
                <p:spPr bwMode="auto">
                  <a:xfrm>
                    <a:off x="1884" y="4008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8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547" name="Line 355"/>
                  <p:cNvSpPr>
                    <a:spLocks noChangeShapeType="1"/>
                  </p:cNvSpPr>
                  <p:nvPr/>
                </p:nvSpPr>
                <p:spPr bwMode="auto">
                  <a:xfrm>
                    <a:off x="1890" y="4008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8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548" name="Line 356"/>
                  <p:cNvSpPr>
                    <a:spLocks noChangeShapeType="1"/>
                  </p:cNvSpPr>
                  <p:nvPr/>
                </p:nvSpPr>
                <p:spPr bwMode="auto">
                  <a:xfrm>
                    <a:off x="1890" y="4008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8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549" name="Line 357"/>
                  <p:cNvSpPr>
                    <a:spLocks noChangeShapeType="1"/>
                  </p:cNvSpPr>
                  <p:nvPr/>
                </p:nvSpPr>
                <p:spPr bwMode="auto">
                  <a:xfrm>
                    <a:off x="1896" y="4008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8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550" name="Line 358"/>
                  <p:cNvSpPr>
                    <a:spLocks noChangeShapeType="1"/>
                  </p:cNvSpPr>
                  <p:nvPr/>
                </p:nvSpPr>
                <p:spPr bwMode="auto">
                  <a:xfrm>
                    <a:off x="1902" y="4008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8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551" name="Line 359"/>
                  <p:cNvSpPr>
                    <a:spLocks noChangeShapeType="1"/>
                  </p:cNvSpPr>
                  <p:nvPr/>
                </p:nvSpPr>
                <p:spPr bwMode="auto">
                  <a:xfrm>
                    <a:off x="1908" y="4008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8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552" name="Line 360"/>
                  <p:cNvSpPr>
                    <a:spLocks noChangeShapeType="1"/>
                  </p:cNvSpPr>
                  <p:nvPr/>
                </p:nvSpPr>
                <p:spPr bwMode="auto">
                  <a:xfrm>
                    <a:off x="1908" y="4008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8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553" name="Line 361"/>
                  <p:cNvSpPr>
                    <a:spLocks noChangeShapeType="1"/>
                  </p:cNvSpPr>
                  <p:nvPr/>
                </p:nvSpPr>
                <p:spPr bwMode="auto">
                  <a:xfrm>
                    <a:off x="1914" y="4008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8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554" name="Line 362"/>
                  <p:cNvSpPr>
                    <a:spLocks noChangeShapeType="1"/>
                  </p:cNvSpPr>
                  <p:nvPr/>
                </p:nvSpPr>
                <p:spPr bwMode="auto">
                  <a:xfrm>
                    <a:off x="1920" y="4008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8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555" name="Line 363"/>
                  <p:cNvSpPr>
                    <a:spLocks noChangeShapeType="1"/>
                  </p:cNvSpPr>
                  <p:nvPr/>
                </p:nvSpPr>
                <p:spPr bwMode="auto">
                  <a:xfrm>
                    <a:off x="1926" y="4008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8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556" name="Line 364"/>
                  <p:cNvSpPr>
                    <a:spLocks noChangeShapeType="1"/>
                  </p:cNvSpPr>
                  <p:nvPr/>
                </p:nvSpPr>
                <p:spPr bwMode="auto">
                  <a:xfrm>
                    <a:off x="1926" y="4008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8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557" name="Line 365"/>
                  <p:cNvSpPr>
                    <a:spLocks noChangeShapeType="1"/>
                  </p:cNvSpPr>
                  <p:nvPr/>
                </p:nvSpPr>
                <p:spPr bwMode="auto">
                  <a:xfrm>
                    <a:off x="1932" y="4008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8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558" name="Line 366"/>
                  <p:cNvSpPr>
                    <a:spLocks noChangeShapeType="1"/>
                  </p:cNvSpPr>
                  <p:nvPr/>
                </p:nvSpPr>
                <p:spPr bwMode="auto">
                  <a:xfrm>
                    <a:off x="1938" y="4008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8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559" name="Line 367"/>
                  <p:cNvSpPr>
                    <a:spLocks noChangeShapeType="1"/>
                  </p:cNvSpPr>
                  <p:nvPr/>
                </p:nvSpPr>
                <p:spPr bwMode="auto">
                  <a:xfrm>
                    <a:off x="1944" y="4008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8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560" name="Line 368"/>
                  <p:cNvSpPr>
                    <a:spLocks noChangeShapeType="1"/>
                  </p:cNvSpPr>
                  <p:nvPr/>
                </p:nvSpPr>
                <p:spPr bwMode="auto">
                  <a:xfrm>
                    <a:off x="1944" y="4008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8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561" name="Line 369"/>
                  <p:cNvSpPr>
                    <a:spLocks noChangeShapeType="1"/>
                  </p:cNvSpPr>
                  <p:nvPr/>
                </p:nvSpPr>
                <p:spPr bwMode="auto">
                  <a:xfrm>
                    <a:off x="1950" y="4008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8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562" name="Line 370"/>
                  <p:cNvSpPr>
                    <a:spLocks noChangeShapeType="1"/>
                  </p:cNvSpPr>
                  <p:nvPr/>
                </p:nvSpPr>
                <p:spPr bwMode="auto">
                  <a:xfrm>
                    <a:off x="1956" y="4008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8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563" name="Line 371"/>
                  <p:cNvSpPr>
                    <a:spLocks noChangeShapeType="1"/>
                  </p:cNvSpPr>
                  <p:nvPr/>
                </p:nvSpPr>
                <p:spPr bwMode="auto">
                  <a:xfrm>
                    <a:off x="1962" y="4008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8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564" name="Line 372"/>
                  <p:cNvSpPr>
                    <a:spLocks noChangeShapeType="1"/>
                  </p:cNvSpPr>
                  <p:nvPr/>
                </p:nvSpPr>
                <p:spPr bwMode="auto">
                  <a:xfrm>
                    <a:off x="1962" y="4008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8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565" name="Line 373"/>
                  <p:cNvSpPr>
                    <a:spLocks noChangeShapeType="1"/>
                  </p:cNvSpPr>
                  <p:nvPr/>
                </p:nvSpPr>
                <p:spPr bwMode="auto">
                  <a:xfrm>
                    <a:off x="1968" y="4008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8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566" name="Line 374"/>
                  <p:cNvSpPr>
                    <a:spLocks noChangeShapeType="1"/>
                  </p:cNvSpPr>
                  <p:nvPr/>
                </p:nvSpPr>
                <p:spPr bwMode="auto">
                  <a:xfrm>
                    <a:off x="1974" y="4008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8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567" name="Line 375"/>
                  <p:cNvSpPr>
                    <a:spLocks noChangeShapeType="1"/>
                  </p:cNvSpPr>
                  <p:nvPr/>
                </p:nvSpPr>
                <p:spPr bwMode="auto">
                  <a:xfrm>
                    <a:off x="1980" y="4008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8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568" name="Line 376"/>
                  <p:cNvSpPr>
                    <a:spLocks noChangeShapeType="1"/>
                  </p:cNvSpPr>
                  <p:nvPr/>
                </p:nvSpPr>
                <p:spPr bwMode="auto">
                  <a:xfrm>
                    <a:off x="1980" y="4008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8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569" name="Line 377"/>
                  <p:cNvSpPr>
                    <a:spLocks noChangeShapeType="1"/>
                  </p:cNvSpPr>
                  <p:nvPr/>
                </p:nvSpPr>
                <p:spPr bwMode="auto">
                  <a:xfrm>
                    <a:off x="1986" y="4008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8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570" name="Line 378"/>
                  <p:cNvSpPr>
                    <a:spLocks noChangeShapeType="1"/>
                  </p:cNvSpPr>
                  <p:nvPr/>
                </p:nvSpPr>
                <p:spPr bwMode="auto">
                  <a:xfrm>
                    <a:off x="1992" y="4008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8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571" name="Line 379"/>
                  <p:cNvSpPr>
                    <a:spLocks noChangeShapeType="1"/>
                  </p:cNvSpPr>
                  <p:nvPr/>
                </p:nvSpPr>
                <p:spPr bwMode="auto">
                  <a:xfrm>
                    <a:off x="1998" y="4008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8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572" name="Line 380"/>
                  <p:cNvSpPr>
                    <a:spLocks noChangeShapeType="1"/>
                  </p:cNvSpPr>
                  <p:nvPr/>
                </p:nvSpPr>
                <p:spPr bwMode="auto">
                  <a:xfrm>
                    <a:off x="1998" y="4008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8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573" name="Line 381"/>
                  <p:cNvSpPr>
                    <a:spLocks noChangeShapeType="1"/>
                  </p:cNvSpPr>
                  <p:nvPr/>
                </p:nvSpPr>
                <p:spPr bwMode="auto">
                  <a:xfrm>
                    <a:off x="2004" y="4008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8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574" name="Line 382"/>
                  <p:cNvSpPr>
                    <a:spLocks noChangeShapeType="1"/>
                  </p:cNvSpPr>
                  <p:nvPr/>
                </p:nvSpPr>
                <p:spPr bwMode="auto">
                  <a:xfrm>
                    <a:off x="2010" y="4008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8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575" name="Line 383"/>
                  <p:cNvSpPr>
                    <a:spLocks noChangeShapeType="1"/>
                  </p:cNvSpPr>
                  <p:nvPr/>
                </p:nvSpPr>
                <p:spPr bwMode="auto">
                  <a:xfrm>
                    <a:off x="2016" y="4008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8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576" name="Line 384"/>
                  <p:cNvSpPr>
                    <a:spLocks noChangeShapeType="1"/>
                  </p:cNvSpPr>
                  <p:nvPr/>
                </p:nvSpPr>
                <p:spPr bwMode="auto">
                  <a:xfrm>
                    <a:off x="2016" y="4008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8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577" name="Line 385"/>
                  <p:cNvSpPr>
                    <a:spLocks noChangeShapeType="1"/>
                  </p:cNvSpPr>
                  <p:nvPr/>
                </p:nvSpPr>
                <p:spPr bwMode="auto">
                  <a:xfrm>
                    <a:off x="2022" y="4008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8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578" name="Line 386"/>
                  <p:cNvSpPr>
                    <a:spLocks noChangeShapeType="1"/>
                  </p:cNvSpPr>
                  <p:nvPr/>
                </p:nvSpPr>
                <p:spPr bwMode="auto">
                  <a:xfrm>
                    <a:off x="2028" y="4008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8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579" name="Line 387"/>
                  <p:cNvSpPr>
                    <a:spLocks noChangeShapeType="1"/>
                  </p:cNvSpPr>
                  <p:nvPr/>
                </p:nvSpPr>
                <p:spPr bwMode="auto">
                  <a:xfrm>
                    <a:off x="2034" y="4008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8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580" name="Line 388"/>
                  <p:cNvSpPr>
                    <a:spLocks noChangeShapeType="1"/>
                  </p:cNvSpPr>
                  <p:nvPr/>
                </p:nvSpPr>
                <p:spPr bwMode="auto">
                  <a:xfrm>
                    <a:off x="2034" y="4008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8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581" name="Line 389"/>
                  <p:cNvSpPr>
                    <a:spLocks noChangeShapeType="1"/>
                  </p:cNvSpPr>
                  <p:nvPr/>
                </p:nvSpPr>
                <p:spPr bwMode="auto">
                  <a:xfrm>
                    <a:off x="2040" y="4008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8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582" name="Line 390"/>
                  <p:cNvSpPr>
                    <a:spLocks noChangeShapeType="1"/>
                  </p:cNvSpPr>
                  <p:nvPr/>
                </p:nvSpPr>
                <p:spPr bwMode="auto">
                  <a:xfrm>
                    <a:off x="2046" y="4008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8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583" name="Line 391"/>
                  <p:cNvSpPr>
                    <a:spLocks noChangeShapeType="1"/>
                  </p:cNvSpPr>
                  <p:nvPr/>
                </p:nvSpPr>
                <p:spPr bwMode="auto">
                  <a:xfrm>
                    <a:off x="2052" y="4008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8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584" name="Line 392"/>
                  <p:cNvSpPr>
                    <a:spLocks noChangeShapeType="1"/>
                  </p:cNvSpPr>
                  <p:nvPr/>
                </p:nvSpPr>
                <p:spPr bwMode="auto">
                  <a:xfrm>
                    <a:off x="2052" y="4008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8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585" name="Line 393"/>
                  <p:cNvSpPr>
                    <a:spLocks noChangeShapeType="1"/>
                  </p:cNvSpPr>
                  <p:nvPr/>
                </p:nvSpPr>
                <p:spPr bwMode="auto">
                  <a:xfrm>
                    <a:off x="2058" y="4008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8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586" name="Line 394"/>
                  <p:cNvSpPr>
                    <a:spLocks noChangeShapeType="1"/>
                  </p:cNvSpPr>
                  <p:nvPr/>
                </p:nvSpPr>
                <p:spPr bwMode="auto">
                  <a:xfrm>
                    <a:off x="2064" y="4008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8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587" name="Line 395"/>
                  <p:cNvSpPr>
                    <a:spLocks noChangeShapeType="1"/>
                  </p:cNvSpPr>
                  <p:nvPr/>
                </p:nvSpPr>
                <p:spPr bwMode="auto">
                  <a:xfrm>
                    <a:off x="2070" y="4008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8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588" name="Line 396"/>
                  <p:cNvSpPr>
                    <a:spLocks noChangeShapeType="1"/>
                  </p:cNvSpPr>
                  <p:nvPr/>
                </p:nvSpPr>
                <p:spPr bwMode="auto">
                  <a:xfrm>
                    <a:off x="2070" y="4008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8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589" name="Line 397"/>
                  <p:cNvSpPr>
                    <a:spLocks noChangeShapeType="1"/>
                  </p:cNvSpPr>
                  <p:nvPr/>
                </p:nvSpPr>
                <p:spPr bwMode="auto">
                  <a:xfrm>
                    <a:off x="2076" y="4008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8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590" name="Line 398"/>
                  <p:cNvSpPr>
                    <a:spLocks noChangeShapeType="1"/>
                  </p:cNvSpPr>
                  <p:nvPr/>
                </p:nvSpPr>
                <p:spPr bwMode="auto">
                  <a:xfrm>
                    <a:off x="2082" y="4008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8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591" name="Line 399"/>
                  <p:cNvSpPr>
                    <a:spLocks noChangeShapeType="1"/>
                  </p:cNvSpPr>
                  <p:nvPr/>
                </p:nvSpPr>
                <p:spPr bwMode="auto">
                  <a:xfrm>
                    <a:off x="2088" y="4008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8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592" name="Line 400"/>
                  <p:cNvSpPr>
                    <a:spLocks noChangeShapeType="1"/>
                  </p:cNvSpPr>
                  <p:nvPr/>
                </p:nvSpPr>
                <p:spPr bwMode="auto">
                  <a:xfrm>
                    <a:off x="2088" y="4008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8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593" name="Line 401"/>
                  <p:cNvSpPr>
                    <a:spLocks noChangeShapeType="1"/>
                  </p:cNvSpPr>
                  <p:nvPr/>
                </p:nvSpPr>
                <p:spPr bwMode="auto">
                  <a:xfrm>
                    <a:off x="2094" y="4008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8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594" name="Line 402"/>
                  <p:cNvSpPr>
                    <a:spLocks noChangeShapeType="1"/>
                  </p:cNvSpPr>
                  <p:nvPr/>
                </p:nvSpPr>
                <p:spPr bwMode="auto">
                  <a:xfrm>
                    <a:off x="2100" y="4008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8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595" name="Line 403"/>
                  <p:cNvSpPr>
                    <a:spLocks noChangeShapeType="1"/>
                  </p:cNvSpPr>
                  <p:nvPr/>
                </p:nvSpPr>
                <p:spPr bwMode="auto">
                  <a:xfrm>
                    <a:off x="2106" y="4008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8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596" name="Line 404"/>
                  <p:cNvSpPr>
                    <a:spLocks noChangeShapeType="1"/>
                  </p:cNvSpPr>
                  <p:nvPr/>
                </p:nvSpPr>
                <p:spPr bwMode="auto">
                  <a:xfrm>
                    <a:off x="2106" y="4008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8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597" name="Line 405"/>
                  <p:cNvSpPr>
                    <a:spLocks noChangeShapeType="1"/>
                  </p:cNvSpPr>
                  <p:nvPr/>
                </p:nvSpPr>
                <p:spPr bwMode="auto">
                  <a:xfrm>
                    <a:off x="2112" y="4008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8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598" name="Line 406"/>
                  <p:cNvSpPr>
                    <a:spLocks noChangeShapeType="1"/>
                  </p:cNvSpPr>
                  <p:nvPr/>
                </p:nvSpPr>
                <p:spPr bwMode="auto">
                  <a:xfrm>
                    <a:off x="2118" y="4008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8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599" name="Line 407"/>
                  <p:cNvSpPr>
                    <a:spLocks noChangeShapeType="1"/>
                  </p:cNvSpPr>
                  <p:nvPr/>
                </p:nvSpPr>
                <p:spPr bwMode="auto">
                  <a:xfrm>
                    <a:off x="2124" y="4008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8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600" name="Line 408"/>
                  <p:cNvSpPr>
                    <a:spLocks noChangeShapeType="1"/>
                  </p:cNvSpPr>
                  <p:nvPr/>
                </p:nvSpPr>
                <p:spPr bwMode="auto">
                  <a:xfrm>
                    <a:off x="2124" y="4008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8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601" name="Line 409"/>
                  <p:cNvSpPr>
                    <a:spLocks noChangeShapeType="1"/>
                  </p:cNvSpPr>
                  <p:nvPr/>
                </p:nvSpPr>
                <p:spPr bwMode="auto">
                  <a:xfrm>
                    <a:off x="2130" y="4008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8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602" name="Line 410"/>
                  <p:cNvSpPr>
                    <a:spLocks noChangeShapeType="1"/>
                  </p:cNvSpPr>
                  <p:nvPr/>
                </p:nvSpPr>
                <p:spPr bwMode="auto">
                  <a:xfrm>
                    <a:off x="2136" y="4008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8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603" name="Line 411"/>
                  <p:cNvSpPr>
                    <a:spLocks noChangeShapeType="1"/>
                  </p:cNvSpPr>
                  <p:nvPr/>
                </p:nvSpPr>
                <p:spPr bwMode="auto">
                  <a:xfrm>
                    <a:off x="2142" y="4008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8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604" name="Line 412"/>
                  <p:cNvSpPr>
                    <a:spLocks noChangeShapeType="1"/>
                  </p:cNvSpPr>
                  <p:nvPr/>
                </p:nvSpPr>
                <p:spPr bwMode="auto">
                  <a:xfrm>
                    <a:off x="2142" y="4008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8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605" name="Line 413"/>
                  <p:cNvSpPr>
                    <a:spLocks noChangeShapeType="1"/>
                  </p:cNvSpPr>
                  <p:nvPr/>
                </p:nvSpPr>
                <p:spPr bwMode="auto">
                  <a:xfrm>
                    <a:off x="2148" y="4008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8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606" name="Line 414"/>
                  <p:cNvSpPr>
                    <a:spLocks noChangeShapeType="1"/>
                  </p:cNvSpPr>
                  <p:nvPr/>
                </p:nvSpPr>
                <p:spPr bwMode="auto">
                  <a:xfrm>
                    <a:off x="2154" y="4008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8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607" name="Line 415"/>
                  <p:cNvSpPr>
                    <a:spLocks noChangeShapeType="1"/>
                  </p:cNvSpPr>
                  <p:nvPr/>
                </p:nvSpPr>
                <p:spPr bwMode="auto">
                  <a:xfrm>
                    <a:off x="2160" y="4008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8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608" name="Line 416"/>
                  <p:cNvSpPr>
                    <a:spLocks noChangeShapeType="1"/>
                  </p:cNvSpPr>
                  <p:nvPr/>
                </p:nvSpPr>
                <p:spPr bwMode="auto">
                  <a:xfrm>
                    <a:off x="2160" y="4008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8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609" name="Freeform 417"/>
                  <p:cNvSpPr>
                    <a:spLocks/>
                  </p:cNvSpPr>
                  <p:nvPr/>
                </p:nvSpPr>
                <p:spPr bwMode="auto">
                  <a:xfrm>
                    <a:off x="2166" y="4002"/>
                    <a:ext cx="6" cy="6"/>
                  </a:xfrm>
                  <a:custGeom>
                    <a:avLst/>
                    <a:gdLst>
                      <a:gd name="T0" fmla="*/ 0 w 6"/>
                      <a:gd name="T1" fmla="*/ 6 h 6"/>
                      <a:gd name="T2" fmla="*/ 0 w 6"/>
                      <a:gd name="T3" fmla="*/ 0 h 6"/>
                      <a:gd name="T4" fmla="*/ 6 w 6"/>
                      <a:gd name="T5" fmla="*/ 0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6" h="6">
                        <a:moveTo>
                          <a:pt x="0" y="6"/>
                        </a:moveTo>
                        <a:lnTo>
                          <a:pt x="0" y="0"/>
                        </a:lnTo>
                        <a:lnTo>
                          <a:pt x="6" y="0"/>
                        </a:lnTo>
                      </a:path>
                    </a:pathLst>
                  </a:custGeom>
                  <a:noFill/>
                  <a:ln w="9525">
                    <a:solidFill>
                      <a:srgbClr val="008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610" name="Line 418"/>
                  <p:cNvSpPr>
                    <a:spLocks noChangeShapeType="1"/>
                  </p:cNvSpPr>
                  <p:nvPr/>
                </p:nvSpPr>
                <p:spPr bwMode="auto">
                  <a:xfrm>
                    <a:off x="2172" y="4002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8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611" name="Line 419"/>
                  <p:cNvSpPr>
                    <a:spLocks noChangeShapeType="1"/>
                  </p:cNvSpPr>
                  <p:nvPr/>
                </p:nvSpPr>
                <p:spPr bwMode="auto">
                  <a:xfrm>
                    <a:off x="2178" y="4002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8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612" name="Freeform 420"/>
                  <p:cNvSpPr>
                    <a:spLocks/>
                  </p:cNvSpPr>
                  <p:nvPr/>
                </p:nvSpPr>
                <p:spPr bwMode="auto">
                  <a:xfrm>
                    <a:off x="2178" y="3989"/>
                    <a:ext cx="6" cy="13"/>
                  </a:xfrm>
                  <a:custGeom>
                    <a:avLst/>
                    <a:gdLst>
                      <a:gd name="T0" fmla="*/ 0 w 6"/>
                      <a:gd name="T1" fmla="*/ 13 h 13"/>
                      <a:gd name="T2" fmla="*/ 0 w 6"/>
                      <a:gd name="T3" fmla="*/ 6 h 13"/>
                      <a:gd name="T4" fmla="*/ 6 w 6"/>
                      <a:gd name="T5" fmla="*/ 0 h 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6" h="13">
                        <a:moveTo>
                          <a:pt x="0" y="13"/>
                        </a:moveTo>
                        <a:lnTo>
                          <a:pt x="0" y="6"/>
                        </a:lnTo>
                        <a:lnTo>
                          <a:pt x="6" y="0"/>
                        </a:lnTo>
                      </a:path>
                    </a:pathLst>
                  </a:custGeom>
                  <a:noFill/>
                  <a:ln w="9525">
                    <a:solidFill>
                      <a:srgbClr val="008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613" name="Freeform 421"/>
                  <p:cNvSpPr>
                    <a:spLocks/>
                  </p:cNvSpPr>
                  <p:nvPr/>
                </p:nvSpPr>
                <p:spPr bwMode="auto">
                  <a:xfrm>
                    <a:off x="2184" y="3976"/>
                    <a:ext cx="6" cy="13"/>
                  </a:xfrm>
                  <a:custGeom>
                    <a:avLst/>
                    <a:gdLst>
                      <a:gd name="T0" fmla="*/ 0 w 6"/>
                      <a:gd name="T1" fmla="*/ 13 h 13"/>
                      <a:gd name="T2" fmla="*/ 6 w 6"/>
                      <a:gd name="T3" fmla="*/ 6 h 13"/>
                      <a:gd name="T4" fmla="*/ 6 w 6"/>
                      <a:gd name="T5" fmla="*/ 0 h 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6" h="13">
                        <a:moveTo>
                          <a:pt x="0" y="13"/>
                        </a:moveTo>
                        <a:lnTo>
                          <a:pt x="6" y="6"/>
                        </a:lnTo>
                        <a:lnTo>
                          <a:pt x="6" y="0"/>
                        </a:lnTo>
                      </a:path>
                    </a:pathLst>
                  </a:custGeom>
                  <a:noFill/>
                  <a:ln w="9525">
                    <a:solidFill>
                      <a:srgbClr val="008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614" name="Freeform 422"/>
                  <p:cNvSpPr>
                    <a:spLocks/>
                  </p:cNvSpPr>
                  <p:nvPr/>
                </p:nvSpPr>
                <p:spPr bwMode="auto">
                  <a:xfrm>
                    <a:off x="2190" y="3950"/>
                    <a:ext cx="1" cy="26"/>
                  </a:xfrm>
                  <a:custGeom>
                    <a:avLst/>
                    <a:gdLst>
                      <a:gd name="T0" fmla="*/ 26 h 26"/>
                      <a:gd name="T1" fmla="*/ 13 h 26"/>
                      <a:gd name="T2" fmla="*/ 0 h 26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</a:cxnLst>
                    <a:rect l="0" t="0" r="r" b="b"/>
                    <a:pathLst>
                      <a:path h="26">
                        <a:moveTo>
                          <a:pt x="0" y="26"/>
                        </a:moveTo>
                        <a:lnTo>
                          <a:pt x="0" y="13"/>
                        </a:lnTo>
                        <a:lnTo>
                          <a:pt x="0" y="0"/>
                        </a:lnTo>
                      </a:path>
                    </a:pathLst>
                  </a:custGeom>
                  <a:noFill/>
                  <a:ln w="9525">
                    <a:solidFill>
                      <a:srgbClr val="008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615" name="Freeform 423"/>
                  <p:cNvSpPr>
                    <a:spLocks/>
                  </p:cNvSpPr>
                  <p:nvPr/>
                </p:nvSpPr>
                <p:spPr bwMode="auto">
                  <a:xfrm>
                    <a:off x="2190" y="3898"/>
                    <a:ext cx="6" cy="52"/>
                  </a:xfrm>
                  <a:custGeom>
                    <a:avLst/>
                    <a:gdLst>
                      <a:gd name="T0" fmla="*/ 0 w 6"/>
                      <a:gd name="T1" fmla="*/ 52 h 52"/>
                      <a:gd name="T2" fmla="*/ 0 w 6"/>
                      <a:gd name="T3" fmla="*/ 26 h 52"/>
                      <a:gd name="T4" fmla="*/ 6 w 6"/>
                      <a:gd name="T5" fmla="*/ 0 h 5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6" h="52">
                        <a:moveTo>
                          <a:pt x="0" y="52"/>
                        </a:moveTo>
                        <a:lnTo>
                          <a:pt x="0" y="26"/>
                        </a:lnTo>
                        <a:lnTo>
                          <a:pt x="6" y="0"/>
                        </a:lnTo>
                      </a:path>
                    </a:pathLst>
                  </a:custGeom>
                  <a:noFill/>
                  <a:ln w="9525">
                    <a:solidFill>
                      <a:srgbClr val="008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616" name="Freeform 424"/>
                  <p:cNvSpPr>
                    <a:spLocks/>
                  </p:cNvSpPr>
                  <p:nvPr/>
                </p:nvSpPr>
                <p:spPr bwMode="auto">
                  <a:xfrm>
                    <a:off x="2196" y="3846"/>
                    <a:ext cx="6" cy="52"/>
                  </a:xfrm>
                  <a:custGeom>
                    <a:avLst/>
                    <a:gdLst>
                      <a:gd name="T0" fmla="*/ 0 w 6"/>
                      <a:gd name="T1" fmla="*/ 52 h 52"/>
                      <a:gd name="T2" fmla="*/ 0 w 6"/>
                      <a:gd name="T3" fmla="*/ 26 h 52"/>
                      <a:gd name="T4" fmla="*/ 6 w 6"/>
                      <a:gd name="T5" fmla="*/ 0 h 5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6" h="52">
                        <a:moveTo>
                          <a:pt x="0" y="52"/>
                        </a:moveTo>
                        <a:lnTo>
                          <a:pt x="0" y="26"/>
                        </a:lnTo>
                        <a:lnTo>
                          <a:pt x="6" y="0"/>
                        </a:lnTo>
                      </a:path>
                    </a:pathLst>
                  </a:custGeom>
                  <a:noFill/>
                  <a:ln w="9525">
                    <a:solidFill>
                      <a:srgbClr val="008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617" name="Freeform 425"/>
                  <p:cNvSpPr>
                    <a:spLocks/>
                  </p:cNvSpPr>
                  <p:nvPr/>
                </p:nvSpPr>
                <p:spPr bwMode="auto">
                  <a:xfrm>
                    <a:off x="2202" y="3807"/>
                    <a:ext cx="6" cy="39"/>
                  </a:xfrm>
                  <a:custGeom>
                    <a:avLst/>
                    <a:gdLst>
                      <a:gd name="T0" fmla="*/ 0 w 6"/>
                      <a:gd name="T1" fmla="*/ 39 h 39"/>
                      <a:gd name="T2" fmla="*/ 6 w 6"/>
                      <a:gd name="T3" fmla="*/ 20 h 39"/>
                      <a:gd name="T4" fmla="*/ 6 w 6"/>
                      <a:gd name="T5" fmla="*/ 0 h 3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6" h="39">
                        <a:moveTo>
                          <a:pt x="0" y="39"/>
                        </a:moveTo>
                        <a:lnTo>
                          <a:pt x="6" y="20"/>
                        </a:lnTo>
                        <a:lnTo>
                          <a:pt x="6" y="0"/>
                        </a:lnTo>
                      </a:path>
                    </a:pathLst>
                  </a:custGeom>
                  <a:noFill/>
                  <a:ln w="9525">
                    <a:solidFill>
                      <a:srgbClr val="008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618" name="Freeform 426"/>
                  <p:cNvSpPr>
                    <a:spLocks/>
                  </p:cNvSpPr>
                  <p:nvPr/>
                </p:nvSpPr>
                <p:spPr bwMode="auto">
                  <a:xfrm>
                    <a:off x="2208" y="3788"/>
                    <a:ext cx="1" cy="19"/>
                  </a:xfrm>
                  <a:custGeom>
                    <a:avLst/>
                    <a:gdLst>
                      <a:gd name="T0" fmla="*/ 19 h 19"/>
                      <a:gd name="T1" fmla="*/ 6 h 19"/>
                      <a:gd name="T2" fmla="*/ 0 h 19"/>
                      <a:gd name="T3" fmla="*/ 0 h 19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  <a:cxn ang="0">
                        <a:pos x="0" y="T3"/>
                      </a:cxn>
                    </a:cxnLst>
                    <a:rect l="0" t="0" r="r" b="b"/>
                    <a:pathLst>
                      <a:path h="19">
                        <a:moveTo>
                          <a:pt x="0" y="19"/>
                        </a:move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</a:path>
                    </a:pathLst>
                  </a:custGeom>
                  <a:noFill/>
                  <a:ln w="9525">
                    <a:solidFill>
                      <a:srgbClr val="008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619" name="Freeform 427"/>
                  <p:cNvSpPr>
                    <a:spLocks/>
                  </p:cNvSpPr>
                  <p:nvPr/>
                </p:nvSpPr>
                <p:spPr bwMode="auto">
                  <a:xfrm>
                    <a:off x="2208" y="3788"/>
                    <a:ext cx="6" cy="32"/>
                  </a:xfrm>
                  <a:custGeom>
                    <a:avLst/>
                    <a:gdLst>
                      <a:gd name="T0" fmla="*/ 0 w 6"/>
                      <a:gd name="T1" fmla="*/ 0 h 32"/>
                      <a:gd name="T2" fmla="*/ 0 w 6"/>
                      <a:gd name="T3" fmla="*/ 6 h 32"/>
                      <a:gd name="T4" fmla="*/ 0 w 6"/>
                      <a:gd name="T5" fmla="*/ 13 h 32"/>
                      <a:gd name="T6" fmla="*/ 6 w 6"/>
                      <a:gd name="T7" fmla="*/ 32 h 3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" h="32">
                        <a:moveTo>
                          <a:pt x="0" y="0"/>
                        </a:moveTo>
                        <a:lnTo>
                          <a:pt x="0" y="6"/>
                        </a:lnTo>
                        <a:lnTo>
                          <a:pt x="0" y="13"/>
                        </a:lnTo>
                        <a:lnTo>
                          <a:pt x="6" y="32"/>
                        </a:lnTo>
                      </a:path>
                    </a:pathLst>
                  </a:custGeom>
                  <a:noFill/>
                  <a:ln w="9525">
                    <a:solidFill>
                      <a:srgbClr val="008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620" name="Freeform 428"/>
                  <p:cNvSpPr>
                    <a:spLocks/>
                  </p:cNvSpPr>
                  <p:nvPr/>
                </p:nvSpPr>
                <p:spPr bwMode="auto">
                  <a:xfrm>
                    <a:off x="2214" y="3820"/>
                    <a:ext cx="6" cy="59"/>
                  </a:xfrm>
                  <a:custGeom>
                    <a:avLst/>
                    <a:gdLst>
                      <a:gd name="T0" fmla="*/ 0 w 6"/>
                      <a:gd name="T1" fmla="*/ 0 h 59"/>
                      <a:gd name="T2" fmla="*/ 0 w 6"/>
                      <a:gd name="T3" fmla="*/ 26 h 59"/>
                      <a:gd name="T4" fmla="*/ 6 w 6"/>
                      <a:gd name="T5" fmla="*/ 59 h 5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6" h="59">
                        <a:moveTo>
                          <a:pt x="0" y="0"/>
                        </a:moveTo>
                        <a:lnTo>
                          <a:pt x="0" y="26"/>
                        </a:lnTo>
                        <a:lnTo>
                          <a:pt x="6" y="59"/>
                        </a:lnTo>
                      </a:path>
                    </a:pathLst>
                  </a:custGeom>
                  <a:noFill/>
                  <a:ln w="9525">
                    <a:solidFill>
                      <a:srgbClr val="008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621" name="Line 429"/>
                  <p:cNvSpPr>
                    <a:spLocks noChangeShapeType="1"/>
                  </p:cNvSpPr>
                  <p:nvPr/>
                </p:nvSpPr>
                <p:spPr bwMode="auto">
                  <a:xfrm>
                    <a:off x="2220" y="3879"/>
                    <a:ext cx="6" cy="45"/>
                  </a:xfrm>
                  <a:prstGeom prst="line">
                    <a:avLst/>
                  </a:prstGeom>
                  <a:noFill/>
                  <a:ln w="9525">
                    <a:solidFill>
                      <a:srgbClr val="008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622" name="Line 430"/>
                  <p:cNvSpPr>
                    <a:spLocks noChangeShapeType="1"/>
                  </p:cNvSpPr>
                  <p:nvPr/>
                </p:nvSpPr>
                <p:spPr bwMode="auto">
                  <a:xfrm>
                    <a:off x="2226" y="3924"/>
                    <a:ext cx="1" cy="33"/>
                  </a:xfrm>
                  <a:prstGeom prst="line">
                    <a:avLst/>
                  </a:prstGeom>
                  <a:noFill/>
                  <a:ln w="9525">
                    <a:solidFill>
                      <a:srgbClr val="008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623" name="Freeform 431"/>
                  <p:cNvSpPr>
                    <a:spLocks/>
                  </p:cNvSpPr>
                  <p:nvPr/>
                </p:nvSpPr>
                <p:spPr bwMode="auto">
                  <a:xfrm>
                    <a:off x="2226" y="3957"/>
                    <a:ext cx="6" cy="19"/>
                  </a:xfrm>
                  <a:custGeom>
                    <a:avLst/>
                    <a:gdLst>
                      <a:gd name="T0" fmla="*/ 0 w 6"/>
                      <a:gd name="T1" fmla="*/ 0 h 19"/>
                      <a:gd name="T2" fmla="*/ 0 w 6"/>
                      <a:gd name="T3" fmla="*/ 12 h 19"/>
                      <a:gd name="T4" fmla="*/ 6 w 6"/>
                      <a:gd name="T5" fmla="*/ 19 h 1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6" h="19">
                        <a:moveTo>
                          <a:pt x="0" y="0"/>
                        </a:moveTo>
                        <a:lnTo>
                          <a:pt x="0" y="12"/>
                        </a:lnTo>
                        <a:lnTo>
                          <a:pt x="6" y="19"/>
                        </a:lnTo>
                      </a:path>
                    </a:pathLst>
                  </a:custGeom>
                  <a:noFill/>
                  <a:ln w="9525">
                    <a:solidFill>
                      <a:srgbClr val="008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624" name="Freeform 432"/>
                  <p:cNvSpPr>
                    <a:spLocks/>
                  </p:cNvSpPr>
                  <p:nvPr/>
                </p:nvSpPr>
                <p:spPr bwMode="auto">
                  <a:xfrm>
                    <a:off x="2232" y="3976"/>
                    <a:ext cx="6" cy="19"/>
                  </a:xfrm>
                  <a:custGeom>
                    <a:avLst/>
                    <a:gdLst>
                      <a:gd name="T0" fmla="*/ 0 w 6"/>
                      <a:gd name="T1" fmla="*/ 0 h 19"/>
                      <a:gd name="T2" fmla="*/ 0 w 6"/>
                      <a:gd name="T3" fmla="*/ 13 h 19"/>
                      <a:gd name="T4" fmla="*/ 6 w 6"/>
                      <a:gd name="T5" fmla="*/ 19 h 1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6" h="19">
                        <a:moveTo>
                          <a:pt x="0" y="0"/>
                        </a:moveTo>
                        <a:lnTo>
                          <a:pt x="0" y="13"/>
                        </a:lnTo>
                        <a:lnTo>
                          <a:pt x="6" y="19"/>
                        </a:lnTo>
                      </a:path>
                    </a:pathLst>
                  </a:custGeom>
                  <a:noFill/>
                  <a:ln w="9525">
                    <a:solidFill>
                      <a:srgbClr val="008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625" name="Freeform 433"/>
                  <p:cNvSpPr>
                    <a:spLocks/>
                  </p:cNvSpPr>
                  <p:nvPr/>
                </p:nvSpPr>
                <p:spPr bwMode="auto">
                  <a:xfrm>
                    <a:off x="2238" y="3995"/>
                    <a:ext cx="6" cy="7"/>
                  </a:xfrm>
                  <a:custGeom>
                    <a:avLst/>
                    <a:gdLst>
                      <a:gd name="T0" fmla="*/ 0 w 6"/>
                      <a:gd name="T1" fmla="*/ 0 h 7"/>
                      <a:gd name="T2" fmla="*/ 6 w 6"/>
                      <a:gd name="T3" fmla="*/ 7 h 7"/>
                      <a:gd name="T4" fmla="*/ 6 w 6"/>
                      <a:gd name="T5" fmla="*/ 7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6" h="7">
                        <a:moveTo>
                          <a:pt x="0" y="0"/>
                        </a:moveTo>
                        <a:lnTo>
                          <a:pt x="6" y="7"/>
                        </a:lnTo>
                        <a:lnTo>
                          <a:pt x="6" y="7"/>
                        </a:lnTo>
                      </a:path>
                    </a:pathLst>
                  </a:custGeom>
                  <a:noFill/>
                  <a:ln w="9525">
                    <a:solidFill>
                      <a:srgbClr val="008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626" name="Line 434"/>
                  <p:cNvSpPr>
                    <a:spLocks noChangeShapeType="1"/>
                  </p:cNvSpPr>
                  <p:nvPr/>
                </p:nvSpPr>
                <p:spPr bwMode="auto">
                  <a:xfrm>
                    <a:off x="2244" y="4002"/>
                    <a:ext cx="1" cy="6"/>
                  </a:xfrm>
                  <a:prstGeom prst="line">
                    <a:avLst/>
                  </a:prstGeom>
                  <a:noFill/>
                  <a:ln w="9525">
                    <a:solidFill>
                      <a:srgbClr val="008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627" name="Line 435"/>
                  <p:cNvSpPr>
                    <a:spLocks noChangeShapeType="1"/>
                  </p:cNvSpPr>
                  <p:nvPr/>
                </p:nvSpPr>
                <p:spPr bwMode="auto">
                  <a:xfrm>
                    <a:off x="2244" y="4008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8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628" name="Freeform 436"/>
                  <p:cNvSpPr>
                    <a:spLocks/>
                  </p:cNvSpPr>
                  <p:nvPr/>
                </p:nvSpPr>
                <p:spPr bwMode="auto">
                  <a:xfrm>
                    <a:off x="2250" y="4008"/>
                    <a:ext cx="6" cy="7"/>
                  </a:xfrm>
                  <a:custGeom>
                    <a:avLst/>
                    <a:gdLst>
                      <a:gd name="T0" fmla="*/ 0 w 6"/>
                      <a:gd name="T1" fmla="*/ 0 h 7"/>
                      <a:gd name="T2" fmla="*/ 0 w 6"/>
                      <a:gd name="T3" fmla="*/ 0 h 7"/>
                      <a:gd name="T4" fmla="*/ 6 w 6"/>
                      <a:gd name="T5" fmla="*/ 7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6" h="7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6" y="7"/>
                        </a:lnTo>
                      </a:path>
                    </a:pathLst>
                  </a:custGeom>
                  <a:noFill/>
                  <a:ln w="9525">
                    <a:solidFill>
                      <a:srgbClr val="008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629" name="Line 437"/>
                  <p:cNvSpPr>
                    <a:spLocks noChangeShapeType="1"/>
                  </p:cNvSpPr>
                  <p:nvPr/>
                </p:nvSpPr>
                <p:spPr bwMode="auto">
                  <a:xfrm>
                    <a:off x="2256" y="4015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8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630" name="Line 438"/>
                  <p:cNvSpPr>
                    <a:spLocks noChangeShapeType="1"/>
                  </p:cNvSpPr>
                  <p:nvPr/>
                </p:nvSpPr>
                <p:spPr bwMode="auto">
                  <a:xfrm>
                    <a:off x="2262" y="4015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8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631" name="Line 439"/>
                  <p:cNvSpPr>
                    <a:spLocks noChangeShapeType="1"/>
                  </p:cNvSpPr>
                  <p:nvPr/>
                </p:nvSpPr>
                <p:spPr bwMode="auto">
                  <a:xfrm>
                    <a:off x="2262" y="4015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8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632" name="Line 440"/>
                  <p:cNvSpPr>
                    <a:spLocks noChangeShapeType="1"/>
                  </p:cNvSpPr>
                  <p:nvPr/>
                </p:nvSpPr>
                <p:spPr bwMode="auto">
                  <a:xfrm>
                    <a:off x="2268" y="4015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8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633" name="Line 441"/>
                  <p:cNvSpPr>
                    <a:spLocks noChangeShapeType="1"/>
                  </p:cNvSpPr>
                  <p:nvPr/>
                </p:nvSpPr>
                <p:spPr bwMode="auto">
                  <a:xfrm>
                    <a:off x="2274" y="4015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8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634" name="Line 442"/>
                  <p:cNvSpPr>
                    <a:spLocks noChangeShapeType="1"/>
                  </p:cNvSpPr>
                  <p:nvPr/>
                </p:nvSpPr>
                <p:spPr bwMode="auto">
                  <a:xfrm>
                    <a:off x="2280" y="4015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8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635" name="Line 443"/>
                  <p:cNvSpPr>
                    <a:spLocks noChangeShapeType="1"/>
                  </p:cNvSpPr>
                  <p:nvPr/>
                </p:nvSpPr>
                <p:spPr bwMode="auto">
                  <a:xfrm>
                    <a:off x="2280" y="4015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8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636" name="Line 444"/>
                  <p:cNvSpPr>
                    <a:spLocks noChangeShapeType="1"/>
                  </p:cNvSpPr>
                  <p:nvPr/>
                </p:nvSpPr>
                <p:spPr bwMode="auto">
                  <a:xfrm>
                    <a:off x="2286" y="4015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8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637" name="Line 445"/>
                  <p:cNvSpPr>
                    <a:spLocks noChangeShapeType="1"/>
                  </p:cNvSpPr>
                  <p:nvPr/>
                </p:nvSpPr>
                <p:spPr bwMode="auto">
                  <a:xfrm>
                    <a:off x="2292" y="4015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8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638" name="Line 446"/>
                  <p:cNvSpPr>
                    <a:spLocks noChangeShapeType="1"/>
                  </p:cNvSpPr>
                  <p:nvPr/>
                </p:nvSpPr>
                <p:spPr bwMode="auto">
                  <a:xfrm>
                    <a:off x="2298" y="4015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8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639" name="Freeform 447"/>
                  <p:cNvSpPr>
                    <a:spLocks/>
                  </p:cNvSpPr>
                  <p:nvPr/>
                </p:nvSpPr>
                <p:spPr bwMode="auto">
                  <a:xfrm>
                    <a:off x="2298" y="4015"/>
                    <a:ext cx="6" cy="6"/>
                  </a:xfrm>
                  <a:custGeom>
                    <a:avLst/>
                    <a:gdLst>
                      <a:gd name="T0" fmla="*/ 0 w 6"/>
                      <a:gd name="T1" fmla="*/ 0 h 6"/>
                      <a:gd name="T2" fmla="*/ 0 w 6"/>
                      <a:gd name="T3" fmla="*/ 0 h 6"/>
                      <a:gd name="T4" fmla="*/ 6 w 6"/>
                      <a:gd name="T5" fmla="*/ 6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6" h="6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6" y="6"/>
                        </a:lnTo>
                      </a:path>
                    </a:pathLst>
                  </a:custGeom>
                  <a:noFill/>
                  <a:ln w="9525">
                    <a:solidFill>
                      <a:srgbClr val="008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640" name="Line 448"/>
                  <p:cNvSpPr>
                    <a:spLocks noChangeShapeType="1"/>
                  </p:cNvSpPr>
                  <p:nvPr/>
                </p:nvSpPr>
                <p:spPr bwMode="auto">
                  <a:xfrm>
                    <a:off x="2304" y="4021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8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641" name="Line 449"/>
                  <p:cNvSpPr>
                    <a:spLocks noChangeShapeType="1"/>
                  </p:cNvSpPr>
                  <p:nvPr/>
                </p:nvSpPr>
                <p:spPr bwMode="auto">
                  <a:xfrm>
                    <a:off x="2310" y="4021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8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642" name="Line 450"/>
                  <p:cNvSpPr>
                    <a:spLocks noChangeShapeType="1"/>
                  </p:cNvSpPr>
                  <p:nvPr/>
                </p:nvSpPr>
                <p:spPr bwMode="auto">
                  <a:xfrm>
                    <a:off x="2316" y="4021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8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643" name="Line 451"/>
                  <p:cNvSpPr>
                    <a:spLocks noChangeShapeType="1"/>
                  </p:cNvSpPr>
                  <p:nvPr/>
                </p:nvSpPr>
                <p:spPr bwMode="auto">
                  <a:xfrm>
                    <a:off x="2316" y="4021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8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644" name="Line 452"/>
                  <p:cNvSpPr>
                    <a:spLocks noChangeShapeType="1"/>
                  </p:cNvSpPr>
                  <p:nvPr/>
                </p:nvSpPr>
                <p:spPr bwMode="auto">
                  <a:xfrm>
                    <a:off x="2322" y="4021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8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645" name="Line 453"/>
                  <p:cNvSpPr>
                    <a:spLocks noChangeShapeType="1"/>
                  </p:cNvSpPr>
                  <p:nvPr/>
                </p:nvSpPr>
                <p:spPr bwMode="auto">
                  <a:xfrm>
                    <a:off x="2328" y="4021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8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646" name="Line 454"/>
                  <p:cNvSpPr>
                    <a:spLocks noChangeShapeType="1"/>
                  </p:cNvSpPr>
                  <p:nvPr/>
                </p:nvSpPr>
                <p:spPr bwMode="auto">
                  <a:xfrm>
                    <a:off x="2334" y="4021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8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647" name="Freeform 455"/>
                  <p:cNvSpPr>
                    <a:spLocks/>
                  </p:cNvSpPr>
                  <p:nvPr/>
                </p:nvSpPr>
                <p:spPr bwMode="auto">
                  <a:xfrm>
                    <a:off x="2334" y="4021"/>
                    <a:ext cx="6" cy="7"/>
                  </a:xfrm>
                  <a:custGeom>
                    <a:avLst/>
                    <a:gdLst>
                      <a:gd name="T0" fmla="*/ 0 w 6"/>
                      <a:gd name="T1" fmla="*/ 0 h 7"/>
                      <a:gd name="T2" fmla="*/ 0 w 6"/>
                      <a:gd name="T3" fmla="*/ 0 h 7"/>
                      <a:gd name="T4" fmla="*/ 6 w 6"/>
                      <a:gd name="T5" fmla="*/ 7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6" h="7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6" y="7"/>
                        </a:lnTo>
                      </a:path>
                    </a:pathLst>
                  </a:custGeom>
                  <a:noFill/>
                  <a:ln w="9525">
                    <a:solidFill>
                      <a:srgbClr val="008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648" name="Line 456"/>
                  <p:cNvSpPr>
                    <a:spLocks noChangeShapeType="1"/>
                  </p:cNvSpPr>
                  <p:nvPr/>
                </p:nvSpPr>
                <p:spPr bwMode="auto">
                  <a:xfrm>
                    <a:off x="2340" y="4028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8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649" name="Line 457"/>
                  <p:cNvSpPr>
                    <a:spLocks noChangeShapeType="1"/>
                  </p:cNvSpPr>
                  <p:nvPr/>
                </p:nvSpPr>
                <p:spPr bwMode="auto">
                  <a:xfrm>
                    <a:off x="2346" y="4028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8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650" name="Line 458"/>
                  <p:cNvSpPr>
                    <a:spLocks noChangeShapeType="1"/>
                  </p:cNvSpPr>
                  <p:nvPr/>
                </p:nvSpPr>
                <p:spPr bwMode="auto">
                  <a:xfrm>
                    <a:off x="2352" y="4028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8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651" name="Line 459"/>
                  <p:cNvSpPr>
                    <a:spLocks noChangeShapeType="1"/>
                  </p:cNvSpPr>
                  <p:nvPr/>
                </p:nvSpPr>
                <p:spPr bwMode="auto">
                  <a:xfrm>
                    <a:off x="2352" y="4028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8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652" name="Freeform 460"/>
                  <p:cNvSpPr>
                    <a:spLocks/>
                  </p:cNvSpPr>
                  <p:nvPr/>
                </p:nvSpPr>
                <p:spPr bwMode="auto">
                  <a:xfrm>
                    <a:off x="2358" y="4028"/>
                    <a:ext cx="6" cy="6"/>
                  </a:xfrm>
                  <a:custGeom>
                    <a:avLst/>
                    <a:gdLst>
                      <a:gd name="T0" fmla="*/ 0 w 6"/>
                      <a:gd name="T1" fmla="*/ 0 h 6"/>
                      <a:gd name="T2" fmla="*/ 0 w 6"/>
                      <a:gd name="T3" fmla="*/ 0 h 6"/>
                      <a:gd name="T4" fmla="*/ 6 w 6"/>
                      <a:gd name="T5" fmla="*/ 6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6" h="6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6" y="6"/>
                        </a:lnTo>
                      </a:path>
                    </a:pathLst>
                  </a:custGeom>
                  <a:noFill/>
                  <a:ln w="9525">
                    <a:solidFill>
                      <a:srgbClr val="008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653" name="Line 461"/>
                  <p:cNvSpPr>
                    <a:spLocks noChangeShapeType="1"/>
                  </p:cNvSpPr>
                  <p:nvPr/>
                </p:nvSpPr>
                <p:spPr bwMode="auto">
                  <a:xfrm>
                    <a:off x="2364" y="4034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8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654" name="Line 462"/>
                  <p:cNvSpPr>
                    <a:spLocks noChangeShapeType="1"/>
                  </p:cNvSpPr>
                  <p:nvPr/>
                </p:nvSpPr>
                <p:spPr bwMode="auto">
                  <a:xfrm>
                    <a:off x="2370" y="4034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8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655" name="Line 463"/>
                  <p:cNvSpPr>
                    <a:spLocks noChangeShapeType="1"/>
                  </p:cNvSpPr>
                  <p:nvPr/>
                </p:nvSpPr>
                <p:spPr bwMode="auto">
                  <a:xfrm>
                    <a:off x="2370" y="4034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8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656" name="Line 464"/>
                  <p:cNvSpPr>
                    <a:spLocks noChangeShapeType="1"/>
                  </p:cNvSpPr>
                  <p:nvPr/>
                </p:nvSpPr>
                <p:spPr bwMode="auto">
                  <a:xfrm>
                    <a:off x="2376" y="4034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8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657" name="Line 465"/>
                  <p:cNvSpPr>
                    <a:spLocks noChangeShapeType="1"/>
                  </p:cNvSpPr>
                  <p:nvPr/>
                </p:nvSpPr>
                <p:spPr bwMode="auto">
                  <a:xfrm>
                    <a:off x="2382" y="4034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8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658" name="Line 466"/>
                  <p:cNvSpPr>
                    <a:spLocks noChangeShapeType="1"/>
                  </p:cNvSpPr>
                  <p:nvPr/>
                </p:nvSpPr>
                <p:spPr bwMode="auto">
                  <a:xfrm>
                    <a:off x="2388" y="4034"/>
                    <a:ext cx="1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8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659" name="Line 467"/>
                  <p:cNvSpPr>
                    <a:spLocks noChangeShapeType="1"/>
                  </p:cNvSpPr>
                  <p:nvPr/>
                </p:nvSpPr>
                <p:spPr bwMode="auto">
                  <a:xfrm>
                    <a:off x="2388" y="4034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8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  <p:sp>
                <p:nvSpPr>
                  <p:cNvPr id="136660" name="Line 468"/>
                  <p:cNvSpPr>
                    <a:spLocks noChangeShapeType="1"/>
                  </p:cNvSpPr>
                  <p:nvPr/>
                </p:nvSpPr>
                <p:spPr bwMode="auto">
                  <a:xfrm>
                    <a:off x="2394" y="4034"/>
                    <a:ext cx="6" cy="1"/>
                  </a:xfrm>
                  <a:prstGeom prst="line">
                    <a:avLst/>
                  </a:prstGeom>
                  <a:noFill/>
                  <a:ln w="9525">
                    <a:solidFill>
                      <a:srgbClr val="008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sz="1991"/>
                  </a:p>
                </p:txBody>
              </p:sp>
            </p:grpSp>
            <p:pic>
              <p:nvPicPr>
                <p:cNvPr id="136661" name="Picture 469" descr="umat-full_39_49"/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60" y="3264"/>
                  <a:ext cx="768" cy="62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36662" name="Text Box 470"/>
                <p:cNvSpPr txBox="1">
                  <a:spLocks noChangeArrowheads="1"/>
                </p:cNvSpPr>
                <p:nvPr/>
              </p:nvSpPr>
              <p:spPr bwMode="auto">
                <a:xfrm>
                  <a:off x="288" y="3494"/>
                  <a:ext cx="0" cy="15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pPr eaLnBrk="1" hangingPunct="1"/>
                  <a:endParaRPr lang="en-US" altLang="en-US" sz="2276"/>
                </a:p>
              </p:txBody>
            </p:sp>
            <p:sp>
              <p:nvSpPr>
                <p:cNvPr id="136663" name="Oval 471"/>
                <p:cNvSpPr>
                  <a:spLocks noChangeArrowheads="1"/>
                </p:cNvSpPr>
                <p:nvPr/>
              </p:nvSpPr>
              <p:spPr bwMode="auto">
                <a:xfrm>
                  <a:off x="1596" y="3768"/>
                  <a:ext cx="192" cy="191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>
                  <a:spAutoFit/>
                </a:bodyPr>
                <a:lstStyle/>
                <a:p>
                  <a:endParaRPr lang="en-US" sz="1991"/>
                </a:p>
              </p:txBody>
            </p:sp>
          </p:grpSp>
        </p:grpSp>
      </p:grpSp>
      <p:sp>
        <p:nvSpPr>
          <p:cNvPr id="3" name="TextBox 2"/>
          <p:cNvSpPr txBox="1"/>
          <p:nvPr/>
        </p:nvSpPr>
        <p:spPr>
          <a:xfrm>
            <a:off x="819150" y="2381250"/>
            <a:ext cx="9507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SOM neurons capture information about the input data </a:t>
            </a:r>
            <a:r>
              <a:rPr lang="mr-IN" sz="1800" dirty="0" smtClean="0"/>
              <a:t>–</a:t>
            </a:r>
            <a:r>
              <a:rPr lang="en-US" sz="1800" dirty="0" smtClean="0"/>
              <a:t> similar to the centroids in k-means.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814342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 txBox="1">
            <a:spLocks noGrp="1"/>
          </p:cNvSpPr>
          <p:nvPr>
            <p:ph type="title" idx="4294967295"/>
          </p:nvPr>
        </p:nvSpPr>
        <p:spPr>
          <a:xfrm>
            <a:off x="0" y="254000"/>
            <a:ext cx="12293600" cy="1601788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Gill Sans"/>
              <a:buNone/>
            </a:pPr>
            <a:r>
              <a:rPr lang="en" sz="7200" b="0" i="0" u="none" strike="noStrike" cap="none" dirty="0">
                <a:solidFill>
                  <a:srgbClr val="000000"/>
                </a:solidFill>
              </a:rPr>
              <a:t>T</a:t>
            </a:r>
            <a:r>
              <a:rPr lang="en" sz="7200" b="0" dirty="0">
                <a:solidFill>
                  <a:srgbClr val="000000"/>
                </a:solidFill>
              </a:rPr>
              <a:t>raining</a:t>
            </a:r>
            <a:r>
              <a:rPr lang="en" sz="7200" b="0" i="0" u="none" strike="noStrike" cap="none" dirty="0">
                <a:solidFill>
                  <a:srgbClr val="000000"/>
                </a:solidFill>
              </a:rPr>
              <a:t> </a:t>
            </a:r>
            <a:r>
              <a:rPr lang="en" sz="7200" b="0" dirty="0">
                <a:solidFill>
                  <a:srgbClr val="000000"/>
                </a:solidFill>
              </a:rPr>
              <a:t>a</a:t>
            </a:r>
            <a:r>
              <a:rPr lang="en" sz="7200" b="0" i="0" u="none" strike="noStrike" cap="none" dirty="0">
                <a:solidFill>
                  <a:srgbClr val="000000"/>
                </a:solidFill>
              </a:rPr>
              <a:t> SOM</a:t>
            </a:r>
          </a:p>
        </p:txBody>
      </p:sp>
      <p:pic>
        <p:nvPicPr>
          <p:cNvPr id="204" name="Shape 20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92107" y="2174264"/>
            <a:ext cx="6610773" cy="3210559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Shape 205"/>
          <p:cNvSpPr txBox="1"/>
          <p:nvPr/>
        </p:nvSpPr>
        <p:spPr>
          <a:xfrm>
            <a:off x="1584636" y="5418600"/>
            <a:ext cx="5825700" cy="685200"/>
          </a:xfrm>
          <a:prstGeom prst="rect">
            <a:avLst/>
          </a:prstGeom>
          <a:noFill/>
          <a:ln>
            <a:noFill/>
          </a:ln>
        </p:spPr>
        <p:txBody>
          <a:bodyPr lIns="130025" tIns="65000" rIns="130025" bIns="6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Gill Sans"/>
              <a:buNone/>
            </a:pPr>
            <a:r>
              <a:rPr lang="en" sz="2000" b="0" i="0" u="none" strike="noStrike" cap="none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Table of Feature Vectors</a:t>
            </a:r>
          </a:p>
        </p:txBody>
      </p:sp>
      <p:sp>
        <p:nvSpPr>
          <p:cNvPr id="206" name="Shape 206"/>
          <p:cNvSpPr txBox="1"/>
          <p:nvPr/>
        </p:nvSpPr>
        <p:spPr>
          <a:xfrm>
            <a:off x="10390292" y="5001328"/>
            <a:ext cx="2874900" cy="685200"/>
          </a:xfrm>
          <a:prstGeom prst="rect">
            <a:avLst/>
          </a:prstGeom>
          <a:noFill/>
          <a:ln>
            <a:noFill/>
          </a:ln>
        </p:spPr>
        <p:txBody>
          <a:bodyPr lIns="130025" tIns="65000" rIns="130025" bIns="6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Gill Sans"/>
              <a:buNone/>
            </a:pPr>
            <a:r>
              <a:rPr lang="en" sz="2000" b="0" i="0" u="none" strike="noStrike" cap="none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Visualization</a:t>
            </a:r>
          </a:p>
        </p:txBody>
      </p:sp>
      <p:grpSp>
        <p:nvGrpSpPr>
          <p:cNvPr id="207" name="Shape 207"/>
          <p:cNvGrpSpPr/>
          <p:nvPr/>
        </p:nvGrpSpPr>
        <p:grpSpPr>
          <a:xfrm>
            <a:off x="9103359" y="3041249"/>
            <a:ext cx="2492587" cy="1192106"/>
            <a:chOff x="1926" y="1968"/>
            <a:chExt cx="1104" cy="528"/>
          </a:xfrm>
        </p:grpSpPr>
        <p:sp>
          <p:nvSpPr>
            <p:cNvPr id="208" name="Shape 208"/>
            <p:cNvSpPr/>
            <p:nvPr/>
          </p:nvSpPr>
          <p:spPr>
            <a:xfrm>
              <a:off x="1926" y="2352"/>
              <a:ext cx="144" cy="144"/>
            </a:xfrm>
            <a:prstGeom prst="cube">
              <a:avLst>
                <a:gd name="adj" fmla="val 25000"/>
              </a:avLst>
            </a:pr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353"/>
                </a:buClr>
                <a:buFont typeface="Gill Sans"/>
                <a:buNone/>
              </a:pPr>
              <a:endParaRPr sz="3600" b="0" i="0" u="none" strike="noStrike" cap="non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09" name="Shape 209"/>
            <p:cNvSpPr/>
            <p:nvPr/>
          </p:nvSpPr>
          <p:spPr>
            <a:xfrm>
              <a:off x="2034" y="2352"/>
              <a:ext cx="144" cy="144"/>
            </a:xfrm>
            <a:prstGeom prst="cube">
              <a:avLst>
                <a:gd name="adj" fmla="val 25000"/>
              </a:avLst>
            </a:pr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353"/>
                </a:buClr>
                <a:buFont typeface="Gill Sans"/>
                <a:buNone/>
              </a:pPr>
              <a:endParaRPr sz="3600" b="0" i="0" u="none" strike="noStrike" cap="non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10" name="Shape 210"/>
            <p:cNvSpPr/>
            <p:nvPr/>
          </p:nvSpPr>
          <p:spPr>
            <a:xfrm>
              <a:off x="2142" y="2352"/>
              <a:ext cx="144" cy="144"/>
            </a:xfrm>
            <a:prstGeom prst="cube">
              <a:avLst>
                <a:gd name="adj" fmla="val 25000"/>
              </a:avLst>
            </a:pr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353"/>
                </a:buClr>
                <a:buFont typeface="Gill Sans"/>
                <a:buNone/>
              </a:pPr>
              <a:endParaRPr sz="3600" b="0" i="0" u="none" strike="noStrike" cap="non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11" name="Shape 211"/>
            <p:cNvSpPr/>
            <p:nvPr/>
          </p:nvSpPr>
          <p:spPr>
            <a:xfrm>
              <a:off x="2250" y="2352"/>
              <a:ext cx="144" cy="144"/>
            </a:xfrm>
            <a:prstGeom prst="cube">
              <a:avLst>
                <a:gd name="adj" fmla="val 25000"/>
              </a:avLst>
            </a:pr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353"/>
                </a:buClr>
                <a:buFont typeface="Gill Sans"/>
                <a:buNone/>
              </a:pPr>
              <a:endParaRPr sz="3600" b="0" i="0" u="none" strike="noStrike" cap="non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12" name="Shape 212"/>
            <p:cNvSpPr/>
            <p:nvPr/>
          </p:nvSpPr>
          <p:spPr>
            <a:xfrm>
              <a:off x="2352" y="2352"/>
              <a:ext cx="144" cy="144"/>
            </a:xfrm>
            <a:prstGeom prst="cube">
              <a:avLst>
                <a:gd name="adj" fmla="val 25000"/>
              </a:avLst>
            </a:pr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353"/>
                </a:buClr>
                <a:buFont typeface="Gill Sans"/>
                <a:buNone/>
              </a:pPr>
              <a:endParaRPr sz="3600" b="0" i="0" u="none" strike="noStrike" cap="non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13" name="Shape 213"/>
            <p:cNvSpPr/>
            <p:nvPr/>
          </p:nvSpPr>
          <p:spPr>
            <a:xfrm>
              <a:off x="2460" y="2352"/>
              <a:ext cx="144" cy="144"/>
            </a:xfrm>
            <a:prstGeom prst="cube">
              <a:avLst>
                <a:gd name="adj" fmla="val 25000"/>
              </a:avLst>
            </a:pr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353"/>
                </a:buClr>
                <a:buFont typeface="Gill Sans"/>
                <a:buNone/>
              </a:pPr>
              <a:endParaRPr sz="3600" b="0" i="0" u="none" strike="noStrike" cap="non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14" name="Shape 214"/>
            <p:cNvSpPr/>
            <p:nvPr/>
          </p:nvSpPr>
          <p:spPr>
            <a:xfrm>
              <a:off x="2568" y="2352"/>
              <a:ext cx="144" cy="144"/>
            </a:xfrm>
            <a:prstGeom prst="cube">
              <a:avLst>
                <a:gd name="adj" fmla="val 25000"/>
              </a:avLst>
            </a:pr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353"/>
                </a:buClr>
                <a:buFont typeface="Gill Sans"/>
                <a:buNone/>
              </a:pPr>
              <a:endParaRPr sz="3600" b="0" i="0" u="none" strike="noStrike" cap="non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15" name="Shape 215"/>
            <p:cNvSpPr/>
            <p:nvPr/>
          </p:nvSpPr>
          <p:spPr>
            <a:xfrm>
              <a:off x="2676" y="2352"/>
              <a:ext cx="144" cy="144"/>
            </a:xfrm>
            <a:prstGeom prst="cube">
              <a:avLst>
                <a:gd name="adj" fmla="val 25000"/>
              </a:avLst>
            </a:pr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353"/>
                </a:buClr>
                <a:buFont typeface="Gill Sans"/>
                <a:buNone/>
              </a:pPr>
              <a:endParaRPr sz="3600" b="0" i="0" u="none" strike="noStrike" cap="non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16" name="Shape 216"/>
            <p:cNvSpPr/>
            <p:nvPr/>
          </p:nvSpPr>
          <p:spPr>
            <a:xfrm>
              <a:off x="2778" y="2352"/>
              <a:ext cx="144" cy="144"/>
            </a:xfrm>
            <a:prstGeom prst="cube">
              <a:avLst>
                <a:gd name="adj" fmla="val 25000"/>
              </a:avLst>
            </a:pr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353"/>
                </a:buClr>
                <a:buFont typeface="Gill Sans"/>
                <a:buNone/>
              </a:pPr>
              <a:endParaRPr sz="3600" b="0" i="0" u="none" strike="noStrike" cap="non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17" name="Shape 217"/>
            <p:cNvSpPr/>
            <p:nvPr/>
          </p:nvSpPr>
          <p:spPr>
            <a:xfrm>
              <a:off x="2886" y="2352"/>
              <a:ext cx="144" cy="144"/>
            </a:xfrm>
            <a:prstGeom prst="cube">
              <a:avLst>
                <a:gd name="adj" fmla="val 25000"/>
              </a:avLst>
            </a:pr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353"/>
                </a:buClr>
                <a:buFont typeface="Gill Sans"/>
                <a:buNone/>
              </a:pPr>
              <a:endParaRPr sz="3600" b="0" i="0" u="none" strike="noStrike" cap="non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18" name="Shape 218"/>
            <p:cNvSpPr/>
            <p:nvPr/>
          </p:nvSpPr>
          <p:spPr>
            <a:xfrm>
              <a:off x="1926" y="2255"/>
              <a:ext cx="144" cy="144"/>
            </a:xfrm>
            <a:prstGeom prst="cube">
              <a:avLst>
                <a:gd name="adj" fmla="val 25000"/>
              </a:avLst>
            </a:pr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353"/>
                </a:buClr>
                <a:buFont typeface="Gill Sans"/>
                <a:buNone/>
              </a:pPr>
              <a:endParaRPr sz="3600" b="0" i="0" u="none" strike="noStrike" cap="non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19" name="Shape 219"/>
            <p:cNvSpPr/>
            <p:nvPr/>
          </p:nvSpPr>
          <p:spPr>
            <a:xfrm>
              <a:off x="2034" y="2255"/>
              <a:ext cx="144" cy="144"/>
            </a:xfrm>
            <a:prstGeom prst="cube">
              <a:avLst>
                <a:gd name="adj" fmla="val 25000"/>
              </a:avLst>
            </a:pr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353"/>
                </a:buClr>
                <a:buFont typeface="Gill Sans"/>
                <a:buNone/>
              </a:pPr>
              <a:endParaRPr sz="3600" b="0" i="0" u="none" strike="noStrike" cap="non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20" name="Shape 220"/>
            <p:cNvSpPr/>
            <p:nvPr/>
          </p:nvSpPr>
          <p:spPr>
            <a:xfrm>
              <a:off x="2142" y="2255"/>
              <a:ext cx="144" cy="144"/>
            </a:xfrm>
            <a:prstGeom prst="cube">
              <a:avLst>
                <a:gd name="adj" fmla="val 25000"/>
              </a:avLst>
            </a:pr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353"/>
                </a:buClr>
                <a:buFont typeface="Gill Sans"/>
                <a:buNone/>
              </a:pPr>
              <a:endParaRPr sz="3600" b="0" i="0" u="none" strike="noStrike" cap="non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21" name="Shape 221"/>
            <p:cNvSpPr/>
            <p:nvPr/>
          </p:nvSpPr>
          <p:spPr>
            <a:xfrm>
              <a:off x="2250" y="2255"/>
              <a:ext cx="144" cy="144"/>
            </a:xfrm>
            <a:prstGeom prst="cube">
              <a:avLst>
                <a:gd name="adj" fmla="val 25000"/>
              </a:avLst>
            </a:pr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353"/>
                </a:buClr>
                <a:buFont typeface="Gill Sans"/>
                <a:buNone/>
              </a:pPr>
              <a:endParaRPr sz="3600" b="0" i="0" u="none" strike="noStrike" cap="non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22" name="Shape 222"/>
            <p:cNvSpPr/>
            <p:nvPr/>
          </p:nvSpPr>
          <p:spPr>
            <a:xfrm>
              <a:off x="2352" y="2255"/>
              <a:ext cx="144" cy="144"/>
            </a:xfrm>
            <a:prstGeom prst="cube">
              <a:avLst>
                <a:gd name="adj" fmla="val 25000"/>
              </a:avLst>
            </a:pr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353"/>
                </a:buClr>
                <a:buFont typeface="Gill Sans"/>
                <a:buNone/>
              </a:pPr>
              <a:endParaRPr sz="3600" b="0" i="0" u="none" strike="noStrike" cap="non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23" name="Shape 223"/>
            <p:cNvSpPr/>
            <p:nvPr/>
          </p:nvSpPr>
          <p:spPr>
            <a:xfrm>
              <a:off x="2460" y="2255"/>
              <a:ext cx="144" cy="144"/>
            </a:xfrm>
            <a:prstGeom prst="cube">
              <a:avLst>
                <a:gd name="adj" fmla="val 25000"/>
              </a:avLst>
            </a:pr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353"/>
                </a:buClr>
                <a:buFont typeface="Gill Sans"/>
                <a:buNone/>
              </a:pPr>
              <a:endParaRPr sz="3600" b="0" i="0" u="none" strike="noStrike" cap="non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24" name="Shape 224"/>
            <p:cNvSpPr/>
            <p:nvPr/>
          </p:nvSpPr>
          <p:spPr>
            <a:xfrm>
              <a:off x="2568" y="2255"/>
              <a:ext cx="144" cy="144"/>
            </a:xfrm>
            <a:prstGeom prst="cube">
              <a:avLst>
                <a:gd name="adj" fmla="val 25000"/>
              </a:avLst>
            </a:pr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353"/>
                </a:buClr>
                <a:buFont typeface="Gill Sans"/>
                <a:buNone/>
              </a:pPr>
              <a:endParaRPr sz="3600" b="0" i="0" u="none" strike="noStrike" cap="non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25" name="Shape 225"/>
            <p:cNvSpPr/>
            <p:nvPr/>
          </p:nvSpPr>
          <p:spPr>
            <a:xfrm>
              <a:off x="2676" y="2255"/>
              <a:ext cx="144" cy="144"/>
            </a:xfrm>
            <a:prstGeom prst="cube">
              <a:avLst>
                <a:gd name="adj" fmla="val 25000"/>
              </a:avLst>
            </a:pr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353"/>
                </a:buClr>
                <a:buFont typeface="Gill Sans"/>
                <a:buNone/>
              </a:pPr>
              <a:endParaRPr sz="3600" b="0" i="0" u="none" strike="noStrike" cap="non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26" name="Shape 226"/>
            <p:cNvSpPr/>
            <p:nvPr/>
          </p:nvSpPr>
          <p:spPr>
            <a:xfrm>
              <a:off x="2778" y="2255"/>
              <a:ext cx="144" cy="144"/>
            </a:xfrm>
            <a:prstGeom prst="cube">
              <a:avLst>
                <a:gd name="adj" fmla="val 25000"/>
              </a:avLst>
            </a:pr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353"/>
                </a:buClr>
                <a:buFont typeface="Gill Sans"/>
                <a:buNone/>
              </a:pPr>
              <a:endParaRPr sz="3600" b="0" i="0" u="none" strike="noStrike" cap="non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27" name="Shape 227"/>
            <p:cNvSpPr/>
            <p:nvPr/>
          </p:nvSpPr>
          <p:spPr>
            <a:xfrm>
              <a:off x="2886" y="2255"/>
              <a:ext cx="144" cy="144"/>
            </a:xfrm>
            <a:prstGeom prst="cube">
              <a:avLst>
                <a:gd name="adj" fmla="val 25000"/>
              </a:avLst>
            </a:pr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353"/>
                </a:buClr>
                <a:buFont typeface="Gill Sans"/>
                <a:buNone/>
              </a:pPr>
              <a:endParaRPr sz="3600" b="0" i="0" u="none" strike="noStrike" cap="non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28" name="Shape 228"/>
            <p:cNvSpPr/>
            <p:nvPr/>
          </p:nvSpPr>
          <p:spPr>
            <a:xfrm>
              <a:off x="1926" y="2160"/>
              <a:ext cx="144" cy="144"/>
            </a:xfrm>
            <a:prstGeom prst="cube">
              <a:avLst>
                <a:gd name="adj" fmla="val 25000"/>
              </a:avLst>
            </a:pr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353"/>
                </a:buClr>
                <a:buFont typeface="Gill Sans"/>
                <a:buNone/>
              </a:pPr>
              <a:endParaRPr sz="3600" b="0" i="0" u="none" strike="noStrike" cap="non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29" name="Shape 229"/>
            <p:cNvSpPr/>
            <p:nvPr/>
          </p:nvSpPr>
          <p:spPr>
            <a:xfrm>
              <a:off x="2034" y="2160"/>
              <a:ext cx="144" cy="144"/>
            </a:xfrm>
            <a:prstGeom prst="cube">
              <a:avLst>
                <a:gd name="adj" fmla="val 25000"/>
              </a:avLst>
            </a:pr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353"/>
                </a:buClr>
                <a:buFont typeface="Gill Sans"/>
                <a:buNone/>
              </a:pPr>
              <a:endParaRPr sz="3600" b="0" i="0" u="none" strike="noStrike" cap="non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30" name="Shape 230"/>
            <p:cNvSpPr/>
            <p:nvPr/>
          </p:nvSpPr>
          <p:spPr>
            <a:xfrm>
              <a:off x="2142" y="2160"/>
              <a:ext cx="144" cy="144"/>
            </a:xfrm>
            <a:prstGeom prst="cube">
              <a:avLst>
                <a:gd name="adj" fmla="val 25000"/>
              </a:avLst>
            </a:pr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353"/>
                </a:buClr>
                <a:buFont typeface="Gill Sans"/>
                <a:buNone/>
              </a:pPr>
              <a:endParaRPr sz="3600" b="0" i="0" u="none" strike="noStrike" cap="non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31" name="Shape 231"/>
            <p:cNvSpPr/>
            <p:nvPr/>
          </p:nvSpPr>
          <p:spPr>
            <a:xfrm>
              <a:off x="2250" y="2160"/>
              <a:ext cx="144" cy="144"/>
            </a:xfrm>
            <a:prstGeom prst="cube">
              <a:avLst>
                <a:gd name="adj" fmla="val 25000"/>
              </a:avLst>
            </a:pr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353"/>
                </a:buClr>
                <a:buFont typeface="Gill Sans"/>
                <a:buNone/>
              </a:pPr>
              <a:endParaRPr sz="3600" b="0" i="0" u="none" strike="noStrike" cap="non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32" name="Shape 232"/>
            <p:cNvSpPr/>
            <p:nvPr/>
          </p:nvSpPr>
          <p:spPr>
            <a:xfrm>
              <a:off x="2352" y="2160"/>
              <a:ext cx="144" cy="144"/>
            </a:xfrm>
            <a:prstGeom prst="cube">
              <a:avLst>
                <a:gd name="adj" fmla="val 25000"/>
              </a:avLst>
            </a:pr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353"/>
                </a:buClr>
                <a:buFont typeface="Gill Sans"/>
                <a:buNone/>
              </a:pPr>
              <a:endParaRPr sz="3600" b="0" i="0" u="none" strike="noStrike" cap="non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33" name="Shape 233"/>
            <p:cNvSpPr/>
            <p:nvPr/>
          </p:nvSpPr>
          <p:spPr>
            <a:xfrm>
              <a:off x="2460" y="2160"/>
              <a:ext cx="144" cy="144"/>
            </a:xfrm>
            <a:prstGeom prst="cube">
              <a:avLst>
                <a:gd name="adj" fmla="val 25000"/>
              </a:avLst>
            </a:pr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353"/>
                </a:buClr>
                <a:buFont typeface="Gill Sans"/>
                <a:buNone/>
              </a:pPr>
              <a:endParaRPr sz="3600" b="0" i="0" u="none" strike="noStrike" cap="non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34" name="Shape 234"/>
            <p:cNvSpPr/>
            <p:nvPr/>
          </p:nvSpPr>
          <p:spPr>
            <a:xfrm>
              <a:off x="2568" y="2160"/>
              <a:ext cx="144" cy="144"/>
            </a:xfrm>
            <a:prstGeom prst="cube">
              <a:avLst>
                <a:gd name="adj" fmla="val 25000"/>
              </a:avLst>
            </a:pr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353"/>
                </a:buClr>
                <a:buFont typeface="Gill Sans"/>
                <a:buNone/>
              </a:pPr>
              <a:endParaRPr sz="3600" b="0" i="0" u="none" strike="noStrike" cap="non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35" name="Shape 235"/>
            <p:cNvSpPr/>
            <p:nvPr/>
          </p:nvSpPr>
          <p:spPr>
            <a:xfrm>
              <a:off x="2676" y="2160"/>
              <a:ext cx="144" cy="144"/>
            </a:xfrm>
            <a:prstGeom prst="cube">
              <a:avLst>
                <a:gd name="adj" fmla="val 25000"/>
              </a:avLst>
            </a:pr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353"/>
                </a:buClr>
                <a:buFont typeface="Gill Sans"/>
                <a:buNone/>
              </a:pPr>
              <a:endParaRPr sz="3600" b="0" i="0" u="none" strike="noStrike" cap="non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36" name="Shape 236"/>
            <p:cNvSpPr/>
            <p:nvPr/>
          </p:nvSpPr>
          <p:spPr>
            <a:xfrm>
              <a:off x="2778" y="2160"/>
              <a:ext cx="144" cy="144"/>
            </a:xfrm>
            <a:prstGeom prst="cube">
              <a:avLst>
                <a:gd name="adj" fmla="val 25000"/>
              </a:avLst>
            </a:pr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353"/>
                </a:buClr>
                <a:buFont typeface="Gill Sans"/>
                <a:buNone/>
              </a:pPr>
              <a:endParaRPr sz="3600" b="0" i="0" u="none" strike="noStrike" cap="non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37" name="Shape 237"/>
            <p:cNvSpPr/>
            <p:nvPr/>
          </p:nvSpPr>
          <p:spPr>
            <a:xfrm>
              <a:off x="2886" y="2160"/>
              <a:ext cx="144" cy="144"/>
            </a:xfrm>
            <a:prstGeom prst="cube">
              <a:avLst>
                <a:gd name="adj" fmla="val 25000"/>
              </a:avLst>
            </a:pr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353"/>
                </a:buClr>
                <a:buFont typeface="Gill Sans"/>
                <a:buNone/>
              </a:pPr>
              <a:endParaRPr sz="3600" b="0" i="0" u="none" strike="noStrike" cap="non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38" name="Shape 238"/>
            <p:cNvSpPr/>
            <p:nvPr/>
          </p:nvSpPr>
          <p:spPr>
            <a:xfrm>
              <a:off x="1926" y="2063"/>
              <a:ext cx="144" cy="144"/>
            </a:xfrm>
            <a:prstGeom prst="cube">
              <a:avLst>
                <a:gd name="adj" fmla="val 25000"/>
              </a:avLst>
            </a:pr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353"/>
                </a:buClr>
                <a:buFont typeface="Gill Sans"/>
                <a:buNone/>
              </a:pPr>
              <a:endParaRPr sz="3600" b="0" i="0" u="none" strike="noStrike" cap="non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39" name="Shape 239"/>
            <p:cNvSpPr/>
            <p:nvPr/>
          </p:nvSpPr>
          <p:spPr>
            <a:xfrm>
              <a:off x="2034" y="2063"/>
              <a:ext cx="144" cy="144"/>
            </a:xfrm>
            <a:prstGeom prst="cube">
              <a:avLst>
                <a:gd name="adj" fmla="val 25000"/>
              </a:avLst>
            </a:pr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353"/>
                </a:buClr>
                <a:buFont typeface="Gill Sans"/>
                <a:buNone/>
              </a:pPr>
              <a:endParaRPr sz="3600" b="0" i="0" u="none" strike="noStrike" cap="non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40" name="Shape 240"/>
            <p:cNvSpPr/>
            <p:nvPr/>
          </p:nvSpPr>
          <p:spPr>
            <a:xfrm>
              <a:off x="2142" y="2063"/>
              <a:ext cx="144" cy="144"/>
            </a:xfrm>
            <a:prstGeom prst="cube">
              <a:avLst>
                <a:gd name="adj" fmla="val 25000"/>
              </a:avLst>
            </a:pr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353"/>
                </a:buClr>
                <a:buFont typeface="Gill Sans"/>
                <a:buNone/>
              </a:pPr>
              <a:endParaRPr sz="3600" b="0" i="0" u="none" strike="noStrike" cap="non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41" name="Shape 241"/>
            <p:cNvSpPr/>
            <p:nvPr/>
          </p:nvSpPr>
          <p:spPr>
            <a:xfrm>
              <a:off x="2250" y="2063"/>
              <a:ext cx="144" cy="144"/>
            </a:xfrm>
            <a:prstGeom prst="cube">
              <a:avLst>
                <a:gd name="adj" fmla="val 25000"/>
              </a:avLst>
            </a:pr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353"/>
                </a:buClr>
                <a:buFont typeface="Gill Sans"/>
                <a:buNone/>
              </a:pPr>
              <a:endParaRPr sz="3600" b="0" i="0" u="none" strike="noStrike" cap="non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42" name="Shape 242"/>
            <p:cNvSpPr/>
            <p:nvPr/>
          </p:nvSpPr>
          <p:spPr>
            <a:xfrm>
              <a:off x="2352" y="2063"/>
              <a:ext cx="144" cy="144"/>
            </a:xfrm>
            <a:prstGeom prst="cube">
              <a:avLst>
                <a:gd name="adj" fmla="val 25000"/>
              </a:avLst>
            </a:pr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353"/>
                </a:buClr>
                <a:buFont typeface="Gill Sans"/>
                <a:buNone/>
              </a:pPr>
              <a:endParaRPr sz="3600" b="0" i="0" u="none" strike="noStrike" cap="non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43" name="Shape 243"/>
            <p:cNvSpPr/>
            <p:nvPr/>
          </p:nvSpPr>
          <p:spPr>
            <a:xfrm>
              <a:off x="2460" y="2063"/>
              <a:ext cx="144" cy="144"/>
            </a:xfrm>
            <a:prstGeom prst="cube">
              <a:avLst>
                <a:gd name="adj" fmla="val 25000"/>
              </a:avLst>
            </a:pr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353"/>
                </a:buClr>
                <a:buFont typeface="Gill Sans"/>
                <a:buNone/>
              </a:pPr>
              <a:endParaRPr sz="3600" b="0" i="0" u="none" strike="noStrike" cap="non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44" name="Shape 244"/>
            <p:cNvSpPr/>
            <p:nvPr/>
          </p:nvSpPr>
          <p:spPr>
            <a:xfrm>
              <a:off x="2568" y="2063"/>
              <a:ext cx="144" cy="144"/>
            </a:xfrm>
            <a:prstGeom prst="cube">
              <a:avLst>
                <a:gd name="adj" fmla="val 25000"/>
              </a:avLst>
            </a:pr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353"/>
                </a:buClr>
                <a:buFont typeface="Gill Sans"/>
                <a:buNone/>
              </a:pPr>
              <a:endParaRPr sz="3600" b="0" i="0" u="none" strike="noStrike" cap="non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45" name="Shape 245"/>
            <p:cNvSpPr/>
            <p:nvPr/>
          </p:nvSpPr>
          <p:spPr>
            <a:xfrm>
              <a:off x="2676" y="2063"/>
              <a:ext cx="144" cy="144"/>
            </a:xfrm>
            <a:prstGeom prst="cube">
              <a:avLst>
                <a:gd name="adj" fmla="val 25000"/>
              </a:avLst>
            </a:pr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353"/>
                </a:buClr>
                <a:buFont typeface="Gill Sans"/>
                <a:buNone/>
              </a:pPr>
              <a:endParaRPr sz="3600" b="0" i="0" u="none" strike="noStrike" cap="non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46" name="Shape 246"/>
            <p:cNvSpPr/>
            <p:nvPr/>
          </p:nvSpPr>
          <p:spPr>
            <a:xfrm>
              <a:off x="2778" y="2063"/>
              <a:ext cx="144" cy="144"/>
            </a:xfrm>
            <a:prstGeom prst="cube">
              <a:avLst>
                <a:gd name="adj" fmla="val 25000"/>
              </a:avLst>
            </a:pr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353"/>
                </a:buClr>
                <a:buFont typeface="Gill Sans"/>
                <a:buNone/>
              </a:pPr>
              <a:endParaRPr sz="3600" b="0" i="0" u="none" strike="noStrike" cap="non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47" name="Shape 247"/>
            <p:cNvSpPr/>
            <p:nvPr/>
          </p:nvSpPr>
          <p:spPr>
            <a:xfrm>
              <a:off x="2886" y="2063"/>
              <a:ext cx="144" cy="144"/>
            </a:xfrm>
            <a:prstGeom prst="cube">
              <a:avLst>
                <a:gd name="adj" fmla="val 25000"/>
              </a:avLst>
            </a:pr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353"/>
                </a:buClr>
                <a:buFont typeface="Gill Sans"/>
                <a:buNone/>
              </a:pPr>
              <a:endParaRPr sz="3600" b="0" i="0" u="none" strike="noStrike" cap="non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48" name="Shape 248"/>
            <p:cNvSpPr/>
            <p:nvPr/>
          </p:nvSpPr>
          <p:spPr>
            <a:xfrm>
              <a:off x="1926" y="1968"/>
              <a:ext cx="144" cy="144"/>
            </a:xfrm>
            <a:prstGeom prst="cube">
              <a:avLst>
                <a:gd name="adj" fmla="val 25000"/>
              </a:avLst>
            </a:pr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353"/>
                </a:buClr>
                <a:buFont typeface="Gill Sans"/>
                <a:buNone/>
              </a:pPr>
              <a:endParaRPr sz="3600" b="0" i="0" u="none" strike="noStrike" cap="non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49" name="Shape 249"/>
            <p:cNvSpPr/>
            <p:nvPr/>
          </p:nvSpPr>
          <p:spPr>
            <a:xfrm>
              <a:off x="2034" y="1968"/>
              <a:ext cx="144" cy="144"/>
            </a:xfrm>
            <a:prstGeom prst="cube">
              <a:avLst>
                <a:gd name="adj" fmla="val 25000"/>
              </a:avLst>
            </a:pr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353"/>
                </a:buClr>
                <a:buFont typeface="Gill Sans"/>
                <a:buNone/>
              </a:pPr>
              <a:endParaRPr sz="3600" b="0" i="0" u="none" strike="noStrike" cap="non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50" name="Shape 250"/>
            <p:cNvSpPr/>
            <p:nvPr/>
          </p:nvSpPr>
          <p:spPr>
            <a:xfrm>
              <a:off x="2142" y="1968"/>
              <a:ext cx="144" cy="144"/>
            </a:xfrm>
            <a:prstGeom prst="cube">
              <a:avLst>
                <a:gd name="adj" fmla="val 25000"/>
              </a:avLst>
            </a:pr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353"/>
                </a:buClr>
                <a:buFont typeface="Gill Sans"/>
                <a:buNone/>
              </a:pPr>
              <a:endParaRPr sz="3600" b="0" i="0" u="none" strike="noStrike" cap="non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51" name="Shape 251"/>
            <p:cNvSpPr/>
            <p:nvPr/>
          </p:nvSpPr>
          <p:spPr>
            <a:xfrm>
              <a:off x="2250" y="1968"/>
              <a:ext cx="144" cy="144"/>
            </a:xfrm>
            <a:prstGeom prst="cube">
              <a:avLst>
                <a:gd name="adj" fmla="val 25000"/>
              </a:avLst>
            </a:pr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353"/>
                </a:buClr>
                <a:buFont typeface="Gill Sans"/>
                <a:buNone/>
              </a:pPr>
              <a:endParaRPr sz="3600" b="0" i="0" u="none" strike="noStrike" cap="non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52" name="Shape 252"/>
            <p:cNvSpPr/>
            <p:nvPr/>
          </p:nvSpPr>
          <p:spPr>
            <a:xfrm>
              <a:off x="2352" y="1968"/>
              <a:ext cx="144" cy="144"/>
            </a:xfrm>
            <a:prstGeom prst="cube">
              <a:avLst>
                <a:gd name="adj" fmla="val 25000"/>
              </a:avLst>
            </a:pr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353"/>
                </a:buClr>
                <a:buFont typeface="Gill Sans"/>
                <a:buNone/>
              </a:pPr>
              <a:endParaRPr sz="3600" b="0" i="0" u="none" strike="noStrike" cap="non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53" name="Shape 253"/>
            <p:cNvSpPr/>
            <p:nvPr/>
          </p:nvSpPr>
          <p:spPr>
            <a:xfrm>
              <a:off x="2460" y="1968"/>
              <a:ext cx="144" cy="144"/>
            </a:xfrm>
            <a:prstGeom prst="cube">
              <a:avLst>
                <a:gd name="adj" fmla="val 25000"/>
              </a:avLst>
            </a:pr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353"/>
                </a:buClr>
                <a:buFont typeface="Gill Sans"/>
                <a:buNone/>
              </a:pPr>
              <a:endParaRPr sz="3600" b="0" i="0" u="none" strike="noStrike" cap="non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54" name="Shape 254"/>
            <p:cNvSpPr/>
            <p:nvPr/>
          </p:nvSpPr>
          <p:spPr>
            <a:xfrm>
              <a:off x="2568" y="1968"/>
              <a:ext cx="144" cy="144"/>
            </a:xfrm>
            <a:prstGeom prst="cube">
              <a:avLst>
                <a:gd name="adj" fmla="val 25000"/>
              </a:avLst>
            </a:pr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353"/>
                </a:buClr>
                <a:buFont typeface="Gill Sans"/>
                <a:buNone/>
              </a:pPr>
              <a:endParaRPr sz="3600" b="0" i="0" u="none" strike="noStrike" cap="non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55" name="Shape 255"/>
            <p:cNvSpPr/>
            <p:nvPr/>
          </p:nvSpPr>
          <p:spPr>
            <a:xfrm>
              <a:off x="2676" y="1968"/>
              <a:ext cx="144" cy="144"/>
            </a:xfrm>
            <a:prstGeom prst="cube">
              <a:avLst>
                <a:gd name="adj" fmla="val 25000"/>
              </a:avLst>
            </a:pr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353"/>
                </a:buClr>
                <a:buFont typeface="Gill Sans"/>
                <a:buNone/>
              </a:pPr>
              <a:endParaRPr sz="3600" b="0" i="0" u="none" strike="noStrike" cap="non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56" name="Shape 256"/>
            <p:cNvSpPr/>
            <p:nvPr/>
          </p:nvSpPr>
          <p:spPr>
            <a:xfrm>
              <a:off x="2778" y="1968"/>
              <a:ext cx="144" cy="144"/>
            </a:xfrm>
            <a:prstGeom prst="cube">
              <a:avLst>
                <a:gd name="adj" fmla="val 25000"/>
              </a:avLst>
            </a:pr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353"/>
                </a:buClr>
                <a:buFont typeface="Gill Sans"/>
                <a:buNone/>
              </a:pPr>
              <a:endParaRPr sz="3600" b="0" i="0" u="none" strike="noStrike" cap="non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57" name="Shape 257"/>
            <p:cNvSpPr/>
            <p:nvPr/>
          </p:nvSpPr>
          <p:spPr>
            <a:xfrm>
              <a:off x="2886" y="1968"/>
              <a:ext cx="144" cy="144"/>
            </a:xfrm>
            <a:prstGeom prst="cube">
              <a:avLst>
                <a:gd name="adj" fmla="val 25000"/>
              </a:avLst>
            </a:pr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353"/>
                </a:buClr>
                <a:buFont typeface="Gill Sans"/>
                <a:buNone/>
              </a:pPr>
              <a:endParaRPr sz="3600" b="0" i="0" u="none" strike="noStrike" cap="non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258" name="Shape 258"/>
          <p:cNvSpPr txBox="1"/>
          <p:nvPr/>
        </p:nvSpPr>
        <p:spPr>
          <a:xfrm>
            <a:off x="8246349" y="2444100"/>
            <a:ext cx="4206600" cy="685200"/>
          </a:xfrm>
          <a:prstGeom prst="rect">
            <a:avLst/>
          </a:prstGeom>
          <a:noFill/>
          <a:ln>
            <a:noFill/>
          </a:ln>
        </p:spPr>
        <p:txBody>
          <a:bodyPr lIns="130025" tIns="65000" rIns="130025" bIns="6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</a:pPr>
            <a:r>
              <a:rPr lang="en" sz="2000" b="0" i="0" strike="noStrike" cap="none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“Grid of Neurons”</a:t>
            </a:r>
          </a:p>
        </p:txBody>
      </p:sp>
      <p:sp>
        <p:nvSpPr>
          <p:cNvPr id="259" name="Shape 259"/>
          <p:cNvSpPr/>
          <p:nvPr/>
        </p:nvSpPr>
        <p:spPr>
          <a:xfrm>
            <a:off x="8019624" y="3366375"/>
            <a:ext cx="889500" cy="541800"/>
          </a:xfrm>
          <a:prstGeom prst="rightArrow">
            <a:avLst>
              <a:gd name="adj1" fmla="val 50000"/>
              <a:gd name="adj2" fmla="val 57471"/>
            </a:avLst>
          </a:prstGeom>
          <a:solidFill>
            <a:srgbClr val="FF5050"/>
          </a:solidFill>
          <a:ln w="9525" cap="flat" cmpd="sng">
            <a:solidFill>
              <a:schemeClr val="dk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130025" tIns="65000" rIns="130025" bIns="65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Gill Sans"/>
              <a:buNone/>
            </a:pPr>
            <a:endParaRPr sz="3600" b="0" i="0" u="none" strike="noStrike" cap="none">
              <a:solidFill>
                <a:srgbClr val="535353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60" name="Shape 260"/>
          <p:cNvSpPr/>
          <p:nvPr/>
        </p:nvSpPr>
        <p:spPr>
          <a:xfrm rot="5400000">
            <a:off x="9875675" y="4599028"/>
            <a:ext cx="948000" cy="541800"/>
          </a:xfrm>
          <a:prstGeom prst="rightArrow">
            <a:avLst>
              <a:gd name="adj1" fmla="val 50000"/>
              <a:gd name="adj2" fmla="val 68974"/>
            </a:avLst>
          </a:prstGeom>
          <a:solidFill>
            <a:srgbClr val="FF5050"/>
          </a:solidFill>
          <a:ln w="9525" cap="flat" cmpd="sng">
            <a:solidFill>
              <a:schemeClr val="dk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130025" tIns="65000" rIns="130025" bIns="65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Gill Sans"/>
              <a:buNone/>
            </a:pPr>
            <a:endParaRPr sz="3600" b="0" i="0" u="none" strike="noStrike" cap="none">
              <a:solidFill>
                <a:srgbClr val="535353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261" name="Shape 26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72475" y="5418607"/>
            <a:ext cx="4580400" cy="4254900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Shape 178"/>
          <p:cNvSpPr txBox="1"/>
          <p:nvPr/>
        </p:nvSpPr>
        <p:spPr>
          <a:xfrm>
            <a:off x="322614" y="6418627"/>
            <a:ext cx="7555706" cy="2850488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lIns="130025" tIns="65000" rIns="130025" bIns="6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Gill Sans"/>
              <a:buNone/>
            </a:pPr>
            <a:r>
              <a:rPr lang="en" sz="2800" b="0" i="0" u="none" strike="noStrike" cap="none" dirty="0">
                <a:solidFill>
                  <a:srgbClr val="434343"/>
                </a:solidFill>
                <a:latin typeface="Gill Sans"/>
                <a:ea typeface="Gill Sans"/>
                <a:cs typeface="Gill Sans"/>
                <a:sym typeface="Gill Sans"/>
              </a:rPr>
              <a:t>Algorithm: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Gill Sans"/>
              <a:buNone/>
            </a:pPr>
            <a:endParaRPr sz="1300" i="0" u="none" strike="noStrike" cap="none" dirty="0">
              <a:solidFill>
                <a:srgbClr val="43434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Courier New"/>
              <a:buNone/>
            </a:pPr>
            <a:r>
              <a:rPr lang="en" sz="1800" b="1" i="0" u="none" strike="noStrike" cap="none" dirty="0">
                <a:solidFill>
                  <a:srgbClr val="434343"/>
                </a:solidFill>
                <a:latin typeface="Courier New"/>
                <a:ea typeface="Courier New"/>
                <a:cs typeface="Courier New"/>
                <a:sym typeface="Courier New"/>
              </a:rPr>
              <a:t>Repeat until Done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Courier New"/>
              <a:buNone/>
            </a:pPr>
            <a:r>
              <a:rPr lang="en" sz="1800" b="1" i="0" u="none" strike="noStrike" cap="none" dirty="0">
                <a:solidFill>
                  <a:srgbClr val="434343"/>
                </a:solidFill>
                <a:latin typeface="Courier New"/>
                <a:ea typeface="Courier New"/>
                <a:cs typeface="Courier New"/>
                <a:sym typeface="Courier New"/>
              </a:rPr>
              <a:t>  For each row in Data Table Do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Courier New"/>
              <a:buNone/>
            </a:pPr>
            <a:r>
              <a:rPr lang="en" sz="1800" b="1" i="0" u="none" strike="noStrike" cap="none" dirty="0">
                <a:solidFill>
                  <a:srgbClr val="434343"/>
                </a:solidFill>
                <a:latin typeface="Courier New"/>
                <a:ea typeface="Courier New"/>
                <a:cs typeface="Courier New"/>
                <a:sym typeface="Courier New"/>
              </a:rPr>
              <a:t>    Find the neuron that best describes the row.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Courier New"/>
              <a:buNone/>
            </a:pPr>
            <a:r>
              <a:rPr lang="en" sz="1800" b="1" i="0" u="none" strike="noStrike" cap="none" dirty="0">
                <a:solidFill>
                  <a:srgbClr val="434343"/>
                </a:solidFill>
                <a:latin typeface="Courier New"/>
                <a:ea typeface="Courier New"/>
                <a:cs typeface="Courier New"/>
                <a:sym typeface="Courier New"/>
              </a:rPr>
              <a:t>    Make that neuron look more like the row.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Courier New"/>
              <a:buNone/>
            </a:pPr>
            <a:r>
              <a:rPr lang="en" sz="1800" b="1" i="0" u="none" strike="noStrike" cap="none" dirty="0">
                <a:solidFill>
                  <a:srgbClr val="434343"/>
                </a:solidFill>
                <a:latin typeface="Courier New"/>
                <a:ea typeface="Courier New"/>
                <a:cs typeface="Courier New"/>
                <a:sym typeface="Courier New"/>
              </a:rPr>
              <a:t>    Smooth the immediate neighborhood of that neuron.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Courier New"/>
              <a:buNone/>
            </a:pPr>
            <a:r>
              <a:rPr lang="en" sz="1800" b="1" i="0" u="none" strike="noStrike" cap="none" dirty="0">
                <a:solidFill>
                  <a:srgbClr val="434343"/>
                </a:solidFill>
                <a:latin typeface="Courier New"/>
                <a:ea typeface="Courier New"/>
                <a:cs typeface="Courier New"/>
                <a:sym typeface="Courier New"/>
              </a:rPr>
              <a:t>  End For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Courier New"/>
              <a:buNone/>
            </a:pPr>
            <a:r>
              <a:rPr lang="en" sz="1800" b="1" i="0" u="none" strike="noStrike" cap="none" dirty="0">
                <a:solidFill>
                  <a:srgbClr val="434343"/>
                </a:solidFill>
                <a:latin typeface="Courier New"/>
                <a:ea typeface="Courier New"/>
                <a:cs typeface="Courier New"/>
                <a:sym typeface="Courier New"/>
              </a:rPr>
              <a:t>End </a:t>
            </a:r>
            <a:r>
              <a:rPr lang="en" sz="1800" b="1" i="0" u="none" strike="noStrike" cap="none" dirty="0" smtClean="0">
                <a:solidFill>
                  <a:srgbClr val="434343"/>
                </a:solidFill>
                <a:latin typeface="Courier New"/>
                <a:ea typeface="Courier New"/>
                <a:cs typeface="Courier New"/>
                <a:sym typeface="Courier New"/>
              </a:rPr>
              <a:t>Repeat</a:t>
            </a:r>
            <a:endParaRPr lang="en" sz="1800" b="1" i="0" u="none" strike="noStrike" cap="none" dirty="0">
              <a:solidFill>
                <a:srgbClr val="434343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240" y="173850"/>
            <a:ext cx="10728960" cy="1368882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sz="6000" b="0" dirty="0" smtClean="0">
                <a:solidFill>
                  <a:srgbClr val="000000"/>
                </a:solidFill>
              </a:rPr>
              <a:t>SOM Visualization</a:t>
            </a:r>
            <a:endParaRPr lang="en-US" sz="6000" b="0" dirty="0">
              <a:solidFill>
                <a:srgbClr val="000000"/>
              </a:solidFill>
            </a:endParaRPr>
          </a:p>
        </p:txBody>
      </p:sp>
      <p:pic>
        <p:nvPicPr>
          <p:cNvPr id="3" name="Shape 26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06950" y="1542731"/>
            <a:ext cx="8345502" cy="805624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/>
          <p:cNvSpPr txBox="1"/>
          <p:nvPr/>
        </p:nvSpPr>
        <p:spPr>
          <a:xfrm>
            <a:off x="659724" y="2919277"/>
            <a:ext cx="15311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Ungulate Cluster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58682" y="8114599"/>
            <a:ext cx="13516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Hunter Cluster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1363738" y="2556429"/>
            <a:ext cx="11224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Bird Cluster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2190912" y="3227054"/>
            <a:ext cx="2064305" cy="58284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stCxn id="5" idx="3"/>
          </p:cNvCxnSpPr>
          <p:nvPr/>
        </p:nvCxnSpPr>
        <p:spPr>
          <a:xfrm flipV="1">
            <a:off x="2110334" y="7207480"/>
            <a:ext cx="2144883" cy="106100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6" idx="1"/>
          </p:cNvCxnSpPr>
          <p:nvPr/>
        </p:nvCxnSpPr>
        <p:spPr>
          <a:xfrm flipH="1">
            <a:off x="9351581" y="2710318"/>
            <a:ext cx="2012157" cy="90166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829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>
            <a:spLocks noGrp="1"/>
          </p:cNvSpPr>
          <p:nvPr>
            <p:ph type="title"/>
          </p:nvPr>
        </p:nvSpPr>
        <p:spPr>
          <a:xfrm>
            <a:off x="574475" y="343975"/>
            <a:ext cx="10694100" cy="14559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ctr" anchorCtr="0">
            <a:normAutofit fontScale="90000"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Gill Sans"/>
              <a:buNone/>
            </a:pPr>
            <a:r>
              <a:rPr lang="en" sz="6800" b="0" i="0" u="none" strike="noStrike" cap="none" dirty="0">
                <a:solidFill>
                  <a:srgbClr val="000000"/>
                </a:solidFill>
              </a:rPr>
              <a:t>S</a:t>
            </a:r>
            <a:r>
              <a:rPr lang="en" sz="6800" b="0" dirty="0">
                <a:solidFill>
                  <a:srgbClr val="000000"/>
                </a:solidFill>
              </a:rPr>
              <a:t>elf</a:t>
            </a:r>
            <a:r>
              <a:rPr lang="en" sz="6800" b="0" i="0" u="none" strike="noStrike" cap="none" dirty="0">
                <a:solidFill>
                  <a:srgbClr val="000000"/>
                </a:solidFill>
              </a:rPr>
              <a:t>-O</a:t>
            </a:r>
            <a:r>
              <a:rPr lang="en" sz="6800" b="0" dirty="0">
                <a:solidFill>
                  <a:srgbClr val="000000"/>
                </a:solidFill>
              </a:rPr>
              <a:t>rganization</a:t>
            </a:r>
            <a:r>
              <a:rPr lang="en" sz="6800" b="0" i="0" u="none" strike="noStrike" cap="none" dirty="0">
                <a:solidFill>
                  <a:srgbClr val="000000"/>
                </a:solidFill>
              </a:rPr>
              <a:t> </a:t>
            </a:r>
            <a:r>
              <a:rPr lang="en" sz="6800" b="0" dirty="0">
                <a:solidFill>
                  <a:srgbClr val="000000"/>
                </a:solidFill>
              </a:rPr>
              <a:t>and</a:t>
            </a:r>
            <a:r>
              <a:rPr lang="en" sz="6800" b="0" i="0" u="none" strike="noStrike" cap="none" dirty="0">
                <a:solidFill>
                  <a:srgbClr val="000000"/>
                </a:solidFill>
              </a:rPr>
              <a:t> L</a:t>
            </a:r>
            <a:r>
              <a:rPr lang="en" sz="6800" b="0" dirty="0">
                <a:solidFill>
                  <a:srgbClr val="000000"/>
                </a:solidFill>
              </a:rPr>
              <a:t>earning</a:t>
            </a:r>
          </a:p>
        </p:txBody>
      </p:sp>
      <p:sp>
        <p:nvSpPr>
          <p:cNvPr id="109" name="Shape 109"/>
          <p:cNvSpPr txBox="1">
            <a:spLocks noGrp="1"/>
          </p:cNvSpPr>
          <p:nvPr>
            <p:ph type="body" idx="1"/>
          </p:nvPr>
        </p:nvSpPr>
        <p:spPr>
          <a:xfrm>
            <a:off x="574475" y="2368650"/>
            <a:ext cx="5688600" cy="50163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ctr" anchorCtr="0">
            <a:noAutofit/>
          </a:bodyPr>
          <a:lstStyle/>
          <a:p>
            <a:pPr marL="431800" marR="0" lvl="0" indent="-47193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Font typeface="Roboto"/>
              <a:buChar char="•"/>
            </a:pPr>
            <a:r>
              <a:rPr lang="en" sz="2600" b="1" i="0" u="none" strike="noStrike" cap="none">
                <a:solidFill>
                  <a:srgbClr val="434343"/>
                </a:solidFill>
              </a:rPr>
              <a:t>Self-organization</a:t>
            </a:r>
            <a:r>
              <a:rPr lang="en" sz="2600" b="0" i="0" u="none" strike="noStrike" cap="none">
                <a:solidFill>
                  <a:srgbClr val="434343"/>
                </a:solidFill>
              </a:rPr>
              <a:t> refers to a process in which the internal organization of a system increases automatically without being guided or managed by an outside source.  </a:t>
            </a:r>
          </a:p>
          <a:p>
            <a:pPr marL="431800" marR="0" lvl="0" indent="-471932" algn="l" rtl="0">
              <a:lnSpc>
                <a:spcPct val="80000"/>
              </a:lnSpc>
              <a:spcBef>
                <a:spcPts val="3800"/>
              </a:spcBef>
              <a:spcAft>
                <a:spcPts val="0"/>
              </a:spcAft>
              <a:buClr>
                <a:srgbClr val="434343"/>
              </a:buClr>
              <a:buSzPct val="100000"/>
              <a:buFont typeface="Roboto"/>
              <a:buChar char="•"/>
            </a:pPr>
            <a:r>
              <a:rPr lang="en" sz="2600" b="0" i="0" u="none" strike="noStrike" cap="none">
                <a:solidFill>
                  <a:srgbClr val="434343"/>
                </a:solidFill>
              </a:rPr>
              <a:t>This process is due to </a:t>
            </a:r>
            <a:r>
              <a:rPr lang="en" sz="2600" b="0" i="0" u="sng" strike="noStrike" cap="none">
                <a:solidFill>
                  <a:srgbClr val="434343"/>
                </a:solidFill>
              </a:rPr>
              <a:t>local interaction</a:t>
            </a:r>
            <a:r>
              <a:rPr lang="en" sz="2600" b="0" i="0" u="none" strike="noStrike" cap="none">
                <a:solidFill>
                  <a:srgbClr val="434343"/>
                </a:solidFill>
              </a:rPr>
              <a:t> with </a:t>
            </a:r>
            <a:r>
              <a:rPr lang="en" sz="2600" b="0" i="0" u="sng" strike="noStrike" cap="none">
                <a:solidFill>
                  <a:srgbClr val="434343"/>
                </a:solidFill>
              </a:rPr>
              <a:t>simple rules</a:t>
            </a:r>
            <a:r>
              <a:rPr lang="en" sz="2600" b="0" i="0" u="none" strike="noStrike" cap="none">
                <a:solidFill>
                  <a:srgbClr val="434343"/>
                </a:solidFill>
              </a:rPr>
              <a:t>.</a:t>
            </a:r>
          </a:p>
          <a:p>
            <a:pPr marL="431800" marR="0" lvl="0" indent="-471932" algn="l" rtl="0">
              <a:lnSpc>
                <a:spcPct val="80000"/>
              </a:lnSpc>
              <a:spcBef>
                <a:spcPts val="3800"/>
              </a:spcBef>
              <a:spcAft>
                <a:spcPts val="0"/>
              </a:spcAft>
              <a:buClr>
                <a:srgbClr val="434343"/>
              </a:buClr>
              <a:buSzPct val="100000"/>
              <a:buFont typeface="Roboto"/>
              <a:buChar char="•"/>
            </a:pPr>
            <a:r>
              <a:rPr lang="en" sz="2600" b="0" i="0" u="none" strike="noStrike" cap="none">
                <a:solidFill>
                  <a:srgbClr val="434343"/>
                </a:solidFill>
              </a:rPr>
              <a:t>Local interaction gives rise to </a:t>
            </a:r>
            <a:r>
              <a:rPr lang="en" sz="2600" b="0" i="0" u="sng" strike="noStrike" cap="none">
                <a:solidFill>
                  <a:srgbClr val="434343"/>
                </a:solidFill>
              </a:rPr>
              <a:t>global structure</a:t>
            </a:r>
            <a:r>
              <a:rPr lang="en" sz="2600" b="0" i="0" u="none" strike="noStrike" cap="none">
                <a:solidFill>
                  <a:srgbClr val="434343"/>
                </a:solidFill>
              </a:rPr>
              <a:t>.</a:t>
            </a:r>
          </a:p>
        </p:txBody>
      </p:sp>
      <p:pic>
        <p:nvPicPr>
          <p:cNvPr id="110" name="Shape 110" descr="The image “http://upload.wikimedia.org/wikipedia/en/4/43/Classic_View_of_Emergence.png” cannot be displayed, because it contains errors.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66810" y="3062841"/>
            <a:ext cx="5202000" cy="46059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Shape 111"/>
          <p:cNvSpPr txBox="1"/>
          <p:nvPr/>
        </p:nvSpPr>
        <p:spPr>
          <a:xfrm>
            <a:off x="6263076" y="8505050"/>
            <a:ext cx="3382151" cy="531425"/>
          </a:xfrm>
          <a:prstGeom prst="rect">
            <a:avLst/>
          </a:prstGeom>
          <a:noFill/>
          <a:ln>
            <a:noFill/>
          </a:ln>
        </p:spPr>
        <p:txBody>
          <a:bodyPr lIns="130025" tIns="65000" rIns="130025" bIns="6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Gill Sans"/>
              <a:buNone/>
            </a:pPr>
            <a:endParaRPr sz="2600" b="0" i="0" u="none" strike="noStrike" cap="none">
              <a:solidFill>
                <a:srgbClr val="535353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12" name="Shape 112"/>
          <p:cNvSpPr txBox="1"/>
          <p:nvPr/>
        </p:nvSpPr>
        <p:spPr>
          <a:xfrm>
            <a:off x="7489950" y="8207400"/>
            <a:ext cx="4778860" cy="531300"/>
          </a:xfrm>
          <a:prstGeom prst="rect">
            <a:avLst/>
          </a:prstGeom>
          <a:noFill/>
          <a:ln>
            <a:noFill/>
          </a:ln>
        </p:spPr>
        <p:txBody>
          <a:bodyPr lIns="130025" tIns="65000" rIns="130025" bIns="6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Gill Sans"/>
              <a:buNone/>
            </a:pPr>
            <a:r>
              <a:rPr lang="en" sz="1400" b="0" i="1" u="none" strike="noStrike" cap="none" dirty="0">
                <a:solidFill>
                  <a:srgbClr val="535353"/>
                </a:solidFill>
                <a:latin typeface="Roboto"/>
                <a:ea typeface="Roboto"/>
                <a:cs typeface="Roboto"/>
                <a:sym typeface="Roboto"/>
              </a:rPr>
              <a:t>Complexity : Life at the Edge of Chaos</a:t>
            </a:r>
            <a:r>
              <a:rPr lang="en" sz="1400" b="0" i="0" u="none" strike="noStrike" cap="none" dirty="0">
                <a:solidFill>
                  <a:srgbClr val="535353"/>
                </a:solidFill>
                <a:latin typeface="Roboto"/>
                <a:ea typeface="Roboto"/>
                <a:cs typeface="Roboto"/>
                <a:sym typeface="Roboto"/>
              </a:rPr>
              <a:t>, Roger Lewin,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Gill Sans"/>
              <a:buNone/>
            </a:pPr>
            <a:r>
              <a:rPr lang="en" sz="1400" b="0" i="0" u="none" strike="noStrike" cap="none" dirty="0">
                <a:solidFill>
                  <a:srgbClr val="535353"/>
                </a:solidFill>
                <a:latin typeface="Roboto"/>
                <a:ea typeface="Roboto"/>
                <a:cs typeface="Roboto"/>
                <a:sym typeface="Roboto"/>
              </a:rPr>
              <a:t>University Of Chicago Press; 2nd edition, 2000 </a:t>
            </a:r>
          </a:p>
        </p:txBody>
      </p:sp>
      <p:sp>
        <p:nvSpPr>
          <p:cNvPr id="113" name="Shape 113"/>
          <p:cNvSpPr txBox="1"/>
          <p:nvPr/>
        </p:nvSpPr>
        <p:spPr>
          <a:xfrm>
            <a:off x="763629" y="7668757"/>
            <a:ext cx="5310300" cy="1608600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130025" tIns="65000" rIns="130025" bIns="65000" anchor="t" anchorCtr="0">
            <a:noAutofit/>
          </a:bodyPr>
          <a:lstStyle/>
          <a:p>
            <a:pPr marL="284163" marR="0" lvl="0" indent="-28416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Font typeface="Roboto"/>
              <a:buChar char="☞"/>
            </a:pPr>
            <a:r>
              <a:rPr lang="en" sz="240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We can interpret emerging global structures as </a:t>
            </a:r>
            <a:r>
              <a:rPr lang="en" sz="2400" i="0" u="sng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learned</a:t>
            </a:r>
            <a:r>
              <a:rPr lang="en" sz="240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 structures.</a:t>
            </a:r>
          </a:p>
          <a:p>
            <a:pPr marL="284163" marR="0" lvl="0" indent="-28416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Font typeface="Roboto"/>
              <a:buChar char="☞"/>
            </a:pPr>
            <a:r>
              <a:rPr lang="en" sz="240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Learned structures appear as </a:t>
            </a:r>
            <a:r>
              <a:rPr lang="en" sz="2400" i="0" u="sng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clusters</a:t>
            </a:r>
            <a:r>
              <a:rPr lang="en" sz="240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 of similar objects.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Iterative Training: SOM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704" y="2301294"/>
            <a:ext cx="5880100" cy="6934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5447" y="3683981"/>
            <a:ext cx="2819400" cy="736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5447" y="5658831"/>
            <a:ext cx="2527300" cy="5207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05447" y="6179531"/>
            <a:ext cx="1701800" cy="508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453514" y="3348093"/>
            <a:ext cx="17115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The Loss Function: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570329" y="5228307"/>
            <a:ext cx="38674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The Neighborhood Function (time dependent):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471860" y="8720503"/>
            <a:ext cx="41059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This is the “standard” training algorithm for SOMs </a:t>
            </a:r>
            <a:br>
              <a:rPr lang="en-US" dirty="0" smtClean="0"/>
            </a:br>
            <a:r>
              <a:rPr lang="en-US" dirty="0" smtClean="0"/>
              <a:t>implemented in most packages.</a:t>
            </a:r>
            <a:endParaRPr lang="en-US" dirty="0"/>
          </a:p>
        </p:txBody>
      </p:sp>
      <p:sp>
        <p:nvSpPr>
          <p:cNvPr id="12" name="Left Arrow 11"/>
          <p:cNvSpPr/>
          <p:nvPr/>
        </p:nvSpPr>
        <p:spPr bwMode="auto">
          <a:xfrm>
            <a:off x="3710698" y="5873985"/>
            <a:ext cx="978408" cy="484632"/>
          </a:xfrm>
          <a:prstGeom prst="leftArrow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782237" y="5875087"/>
            <a:ext cx="15618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Compare input to</a:t>
            </a:r>
            <a:br>
              <a:rPr lang="en-US" dirty="0" smtClean="0"/>
            </a:br>
            <a:r>
              <a:rPr lang="en-US" dirty="0" smtClean="0"/>
              <a:t>each neuron</a:t>
            </a:r>
            <a:endParaRPr lang="en-US" dirty="0"/>
          </a:p>
        </p:txBody>
      </p:sp>
      <p:sp>
        <p:nvSpPr>
          <p:cNvPr id="14" name="Left Arrow 13"/>
          <p:cNvSpPr/>
          <p:nvPr/>
        </p:nvSpPr>
        <p:spPr bwMode="auto">
          <a:xfrm>
            <a:off x="4821663" y="7984638"/>
            <a:ext cx="978408" cy="484632"/>
          </a:xfrm>
          <a:prstGeom prst="leftArrow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853516" y="8025430"/>
            <a:ext cx="16619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update all neurons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008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Applications of SOM</a:t>
            </a:r>
          </a:p>
        </p:txBody>
      </p:sp>
      <p:sp>
        <p:nvSpPr>
          <p:cNvPr id="1136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3698"/>
              <a:t>Infrared Spectroscopy</a:t>
            </a:r>
          </a:p>
          <a:p>
            <a:pPr lvl="1">
              <a:lnSpc>
                <a:spcPct val="90000"/>
              </a:lnSpc>
            </a:pPr>
            <a:r>
              <a:rPr lang="en-US" altLang="en-US" sz="3413"/>
              <a:t>Goal: to find out if compounds are chemically related without performing an expensive chemical analysis.</a:t>
            </a:r>
          </a:p>
          <a:p>
            <a:pPr lvl="1">
              <a:lnSpc>
                <a:spcPct val="90000"/>
              </a:lnSpc>
            </a:pPr>
            <a:r>
              <a:rPr lang="en-US" altLang="en-US" sz="3413"/>
              <a:t>Each compound is tested for light absorbency in the infrared spectrum.</a:t>
            </a:r>
          </a:p>
          <a:p>
            <a:pPr lvl="1">
              <a:lnSpc>
                <a:spcPct val="90000"/>
              </a:lnSpc>
            </a:pPr>
            <a:r>
              <a:rPr lang="en-US" altLang="en-US" sz="3413"/>
              <a:t>Specific chemical structures absorb specific ranges in the infrared spectrum.</a:t>
            </a:r>
          </a:p>
          <a:p>
            <a:pPr lvl="1">
              <a:lnSpc>
                <a:spcPct val="90000"/>
              </a:lnSpc>
            </a:pPr>
            <a:r>
              <a:rPr lang="en-US" altLang="en-US" sz="3413"/>
              <a:t>This means, each compound has a specific “spectral signature”.</a:t>
            </a:r>
          </a:p>
          <a:p>
            <a:pPr lvl="1">
              <a:lnSpc>
                <a:spcPct val="90000"/>
              </a:lnSpc>
            </a:pPr>
            <a:r>
              <a:rPr lang="en-US" altLang="en-US" sz="3413"/>
              <a:t>We can use SOMs to investigate similarity.</a:t>
            </a:r>
          </a:p>
        </p:txBody>
      </p:sp>
    </p:spTree>
    <p:extLst>
      <p:ext uri="{BB962C8B-B14F-4D97-AF65-F5344CB8AC3E}">
        <p14:creationId xmlns:p14="http://schemas.microsoft.com/office/powerpoint/2010/main" val="10322925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sc402-ln001">
  <a:themeElements>
    <a:clrScheme name="csc402-ln001 10">
      <a:dk1>
        <a:srgbClr val="000000"/>
      </a:dk1>
      <a:lt1>
        <a:srgbClr val="FFFFFF"/>
      </a:lt1>
      <a:dk2>
        <a:srgbClr val="330066"/>
      </a:dk2>
      <a:lt2>
        <a:srgbClr val="808080"/>
      </a:lt2>
      <a:accent1>
        <a:srgbClr val="CCCC00"/>
      </a:accent1>
      <a:accent2>
        <a:srgbClr val="669999"/>
      </a:accent2>
      <a:accent3>
        <a:srgbClr val="FFFFFF"/>
      </a:accent3>
      <a:accent4>
        <a:srgbClr val="000000"/>
      </a:accent4>
      <a:accent5>
        <a:srgbClr val="E2E2AA"/>
      </a:accent5>
      <a:accent6>
        <a:srgbClr val="5C8A8A"/>
      </a:accent6>
      <a:hlink>
        <a:srgbClr val="7E9CE8"/>
      </a:hlink>
      <a:folHlink>
        <a:srgbClr val="D8D8EC"/>
      </a:folHlink>
    </a:clrScheme>
    <a:fontScheme name="csc402-ln001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lnDef>
  </a:objectDefaults>
  <a:extraClrSchemeLst>
    <a:extraClrScheme>
      <a:clrScheme name="csc402-ln001 1">
        <a:dk1>
          <a:srgbClr val="4F747B"/>
        </a:dk1>
        <a:lt1>
          <a:srgbClr val="FFFFFF"/>
        </a:lt1>
        <a:dk2>
          <a:srgbClr val="000000"/>
        </a:dk2>
        <a:lt2>
          <a:srgbClr val="C0C0C0"/>
        </a:lt2>
        <a:accent1>
          <a:srgbClr val="859868"/>
        </a:accent1>
        <a:accent2>
          <a:srgbClr val="5F5F5F"/>
        </a:accent2>
        <a:accent3>
          <a:srgbClr val="AAAAAA"/>
        </a:accent3>
        <a:accent4>
          <a:srgbClr val="DADADA"/>
        </a:accent4>
        <a:accent5>
          <a:srgbClr val="C2CAB9"/>
        </a:accent5>
        <a:accent6>
          <a:srgbClr val="555555"/>
        </a:accent6>
        <a:hlink>
          <a:srgbClr val="5F5F5F"/>
        </a:hlink>
        <a:folHlink>
          <a:srgbClr val="BA121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sc402-ln001 2">
        <a:dk1>
          <a:srgbClr val="3C0000"/>
        </a:dk1>
        <a:lt1>
          <a:srgbClr val="FFFFFF"/>
        </a:lt1>
        <a:dk2>
          <a:srgbClr val="4D0B0B"/>
        </a:dk2>
        <a:lt2>
          <a:srgbClr val="FFFFFF"/>
        </a:lt2>
        <a:accent1>
          <a:srgbClr val="666633"/>
        </a:accent1>
        <a:accent2>
          <a:srgbClr val="CC3300"/>
        </a:accent2>
        <a:accent3>
          <a:srgbClr val="B2AAAA"/>
        </a:accent3>
        <a:accent4>
          <a:srgbClr val="DADADA"/>
        </a:accent4>
        <a:accent5>
          <a:srgbClr val="B8B8AD"/>
        </a:accent5>
        <a:accent6>
          <a:srgbClr val="B92D00"/>
        </a:accent6>
        <a:hlink>
          <a:srgbClr val="CC9900"/>
        </a:hlink>
        <a:folHlink>
          <a:srgbClr val="CCCC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sc402-ln001 3">
        <a:dk1>
          <a:srgbClr val="666699"/>
        </a:dk1>
        <a:lt1>
          <a:srgbClr val="FFFFFF"/>
        </a:lt1>
        <a:dk2>
          <a:srgbClr val="15192B"/>
        </a:dk2>
        <a:lt2>
          <a:srgbClr val="CCCCFF"/>
        </a:lt2>
        <a:accent1>
          <a:srgbClr val="4F893D"/>
        </a:accent1>
        <a:accent2>
          <a:srgbClr val="666699"/>
        </a:accent2>
        <a:accent3>
          <a:srgbClr val="AAABAC"/>
        </a:accent3>
        <a:accent4>
          <a:srgbClr val="DADADA"/>
        </a:accent4>
        <a:accent5>
          <a:srgbClr val="B2C4AF"/>
        </a:accent5>
        <a:accent6>
          <a:srgbClr val="5C5C8A"/>
        </a:accent6>
        <a:hlink>
          <a:srgbClr val="CC9900"/>
        </a:hlink>
        <a:folHlink>
          <a:srgbClr val="4837C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sc402-ln001 4">
        <a:dk1>
          <a:srgbClr val="666699"/>
        </a:dk1>
        <a:lt1>
          <a:srgbClr val="FFFFFF"/>
        </a:lt1>
        <a:dk2>
          <a:srgbClr val="86001A"/>
        </a:dk2>
        <a:lt2>
          <a:srgbClr val="CCCC66"/>
        </a:lt2>
        <a:accent1>
          <a:srgbClr val="FF3300"/>
        </a:accent1>
        <a:accent2>
          <a:srgbClr val="FF6600"/>
        </a:accent2>
        <a:accent3>
          <a:srgbClr val="C3AAAB"/>
        </a:accent3>
        <a:accent4>
          <a:srgbClr val="DADADA"/>
        </a:accent4>
        <a:accent5>
          <a:srgbClr val="FFADAA"/>
        </a:accent5>
        <a:accent6>
          <a:srgbClr val="E75C00"/>
        </a:accent6>
        <a:hlink>
          <a:srgbClr val="CC9900"/>
        </a:hlink>
        <a:folHlink>
          <a:srgbClr val="FF0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sc402-ln001 5">
        <a:dk1>
          <a:srgbClr val="666699"/>
        </a:dk1>
        <a:lt1>
          <a:srgbClr val="FFFFFF"/>
        </a:lt1>
        <a:dk2>
          <a:srgbClr val="000054"/>
        </a:dk2>
        <a:lt2>
          <a:srgbClr val="FFFFFF"/>
        </a:lt2>
        <a:accent1>
          <a:srgbClr val="3333FF"/>
        </a:accent1>
        <a:accent2>
          <a:srgbClr val="006699"/>
        </a:accent2>
        <a:accent3>
          <a:srgbClr val="AAAAB3"/>
        </a:accent3>
        <a:accent4>
          <a:srgbClr val="DADADA"/>
        </a:accent4>
        <a:accent5>
          <a:srgbClr val="ADADFF"/>
        </a:accent5>
        <a:accent6>
          <a:srgbClr val="005C8A"/>
        </a:accent6>
        <a:hlink>
          <a:srgbClr val="669900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sc402-ln001 6">
        <a:dk1>
          <a:srgbClr val="808080"/>
        </a:dk1>
        <a:lt1>
          <a:srgbClr val="FFFFFF"/>
        </a:lt1>
        <a:dk2>
          <a:srgbClr val="30054B"/>
        </a:dk2>
        <a:lt2>
          <a:srgbClr val="FFFFFF"/>
        </a:lt2>
        <a:accent1>
          <a:srgbClr val="797B9B"/>
        </a:accent1>
        <a:accent2>
          <a:srgbClr val="6B4FB1"/>
        </a:accent2>
        <a:accent3>
          <a:srgbClr val="ADAAB1"/>
        </a:accent3>
        <a:accent4>
          <a:srgbClr val="DADADA"/>
        </a:accent4>
        <a:accent5>
          <a:srgbClr val="BEBFCB"/>
        </a:accent5>
        <a:accent6>
          <a:srgbClr val="6047A0"/>
        </a:accent6>
        <a:hlink>
          <a:srgbClr val="7AACCE"/>
        </a:hlink>
        <a:folHlink>
          <a:srgbClr val="D8D8E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sc402-ln001 7">
        <a:dk1>
          <a:srgbClr val="808080"/>
        </a:dk1>
        <a:lt1>
          <a:srgbClr val="FFFFCC"/>
        </a:lt1>
        <a:dk2>
          <a:srgbClr val="29527B"/>
        </a:dk2>
        <a:lt2>
          <a:srgbClr val="FFFFFF"/>
        </a:lt2>
        <a:accent1>
          <a:srgbClr val="CCCC00"/>
        </a:accent1>
        <a:accent2>
          <a:srgbClr val="669999"/>
        </a:accent2>
        <a:accent3>
          <a:srgbClr val="ACB3BF"/>
        </a:accent3>
        <a:accent4>
          <a:srgbClr val="DADAAE"/>
        </a:accent4>
        <a:accent5>
          <a:srgbClr val="E2E2AA"/>
        </a:accent5>
        <a:accent6>
          <a:srgbClr val="5C8A8A"/>
        </a:accent6>
        <a:hlink>
          <a:srgbClr val="D8D8EC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sc402-ln001 8">
        <a:dk1>
          <a:srgbClr val="666699"/>
        </a:dk1>
        <a:lt1>
          <a:srgbClr val="FFFFFF"/>
        </a:lt1>
        <a:dk2>
          <a:srgbClr val="476949"/>
        </a:dk2>
        <a:lt2>
          <a:srgbClr val="FFFFFF"/>
        </a:lt2>
        <a:accent1>
          <a:srgbClr val="CC6600"/>
        </a:accent1>
        <a:accent2>
          <a:srgbClr val="CC9900"/>
        </a:accent2>
        <a:accent3>
          <a:srgbClr val="B1B9B1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452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sc402-ln001 9">
        <a:dk1>
          <a:srgbClr val="000000"/>
        </a:dk1>
        <a:lt1>
          <a:srgbClr val="FFFFFF"/>
        </a:lt1>
        <a:dk2>
          <a:srgbClr val="7C1302"/>
        </a:dk2>
        <a:lt2>
          <a:srgbClr val="CC9900"/>
        </a:lt2>
        <a:accent1>
          <a:srgbClr val="CC9900"/>
        </a:accent1>
        <a:accent2>
          <a:srgbClr val="CC3300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B92D00"/>
        </a:accent6>
        <a:hlink>
          <a:srgbClr val="808080"/>
        </a:hlink>
        <a:folHlink>
          <a:srgbClr val="CC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sc402-ln001 10">
        <a:dk1>
          <a:srgbClr val="000000"/>
        </a:dk1>
        <a:lt1>
          <a:srgbClr val="FFFFFF"/>
        </a:lt1>
        <a:dk2>
          <a:srgbClr val="330066"/>
        </a:dk2>
        <a:lt2>
          <a:srgbClr val="808080"/>
        </a:lt2>
        <a:accent1>
          <a:srgbClr val="CCCC00"/>
        </a:accent1>
        <a:accent2>
          <a:srgbClr val="669999"/>
        </a:accent2>
        <a:accent3>
          <a:srgbClr val="FFFFFF"/>
        </a:accent3>
        <a:accent4>
          <a:srgbClr val="000000"/>
        </a:accent4>
        <a:accent5>
          <a:srgbClr val="E2E2AA"/>
        </a:accent5>
        <a:accent6>
          <a:srgbClr val="5C8A8A"/>
        </a:accent6>
        <a:hlink>
          <a:srgbClr val="7E9CE8"/>
        </a:hlink>
        <a:folHlink>
          <a:srgbClr val="D8D8E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Theme.thmx</Template>
  <TotalTime>9348</TotalTime>
  <Words>718</Words>
  <Application>Microsoft Macintosh PowerPoint</Application>
  <PresentationFormat>Custom</PresentationFormat>
  <Paragraphs>171</Paragraphs>
  <Slides>21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21</vt:i4>
      </vt:variant>
    </vt:vector>
  </HeadingPairs>
  <TitlesOfParts>
    <vt:vector size="34" baseType="lpstr">
      <vt:lpstr>Arial Unicode MS</vt:lpstr>
      <vt:lpstr>Calibri</vt:lpstr>
      <vt:lpstr>Gill Sans</vt:lpstr>
      <vt:lpstr>Helvetica Neue</vt:lpstr>
      <vt:lpstr>ＭＳ Ｐゴシック</vt:lpstr>
      <vt:lpstr>Roboto</vt:lpstr>
      <vt:lpstr>Arial</vt:lpstr>
      <vt:lpstr>Courier New</vt:lpstr>
      <vt:lpstr>Times New Roman</vt:lpstr>
      <vt:lpstr>Wingdings</vt:lpstr>
      <vt:lpstr>WP Greek Courier</vt:lpstr>
      <vt:lpstr>Default Theme</vt:lpstr>
      <vt:lpstr>csc402-ln001</vt:lpstr>
      <vt:lpstr>The Self-Organizing Map (SOM)</vt:lpstr>
      <vt:lpstr>SOM Architecture</vt:lpstr>
      <vt:lpstr>Insight: SOMs Sample the Data Space</vt:lpstr>
      <vt:lpstr>SOM Neurons</vt:lpstr>
      <vt:lpstr>Training a SOM</vt:lpstr>
      <vt:lpstr>SOM Visualization</vt:lpstr>
      <vt:lpstr>Self-Organization and Learning</vt:lpstr>
      <vt:lpstr>Iterative Training: SOM</vt:lpstr>
      <vt:lpstr>Applications of SOM</vt:lpstr>
      <vt:lpstr>Training SOM with Spectra</vt:lpstr>
      <vt:lpstr>NIR SOM  Functional Groups</vt:lpstr>
      <vt:lpstr>NIR  Centroid Spectra</vt:lpstr>
      <vt:lpstr>NIR  Significance Spectrum</vt:lpstr>
      <vt:lpstr>SOM Bacterium b-cereus on different agars “You are what you eat!”</vt:lpstr>
      <vt:lpstr> Significance Spectrum  b-cereus on different agars</vt:lpstr>
      <vt:lpstr>SOM  Bacteria Spectra</vt:lpstr>
      <vt:lpstr>Significance Spectrum vs  b-subtilis 1st Derivative Spectra</vt:lpstr>
      <vt:lpstr>Applications of SOM</vt:lpstr>
      <vt:lpstr>Structural Classification of GTPases</vt:lpstr>
      <vt:lpstr>Demo </vt:lpstr>
      <vt:lpstr>PowerPoint Presentation</vt:lpstr>
    </vt:vector>
  </TitlesOfParts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Self-Organizing Maps</dc:title>
  <cp:lastModifiedBy>Lutz Hamel</cp:lastModifiedBy>
  <cp:revision>44</cp:revision>
  <cp:lastPrinted>2018-04-23T18:33:22Z</cp:lastPrinted>
  <dcterms:modified xsi:type="dcterms:W3CDTF">2018-04-23T18:33:24Z</dcterms:modified>
</cp:coreProperties>
</file>